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58" r:id="rId3"/>
    <p:sldId id="259" r:id="rId4"/>
    <p:sldId id="260" r:id="rId5"/>
    <p:sldId id="257" r:id="rId6"/>
    <p:sldId id="268" r:id="rId7"/>
    <p:sldId id="263" r:id="rId8"/>
    <p:sldId id="266" r:id="rId9"/>
    <p:sldId id="269" r:id="rId10"/>
    <p:sldId id="267" r:id="rId11"/>
    <p:sldId id="262" r:id="rId12"/>
    <p:sldId id="278" r:id="rId13"/>
    <p:sldId id="273" r:id="rId14"/>
    <p:sldId id="274" r:id="rId15"/>
    <p:sldId id="275" r:id="rId16"/>
    <p:sldId id="27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44" autoAdjust="0"/>
    <p:restoredTop sz="94660"/>
  </p:normalViewPr>
  <p:slideViewPr>
    <p:cSldViewPr snapToGrid="0" showGuides="1">
      <p:cViewPr varScale="1">
        <p:scale>
          <a:sx n="170" d="100"/>
          <a:sy n="170" d="100"/>
        </p:scale>
        <p:origin x="1032" y="176"/>
      </p:cViewPr>
      <p:guideLst>
        <p:guide orient="horz" pos="218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560872-A8F0-4D19-B539-D84674F0649D}" type="datetimeFigureOut">
              <a:rPr lang="en-GB" smtClean="0"/>
              <a:t>14/11/2016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0220BE-4E72-434D-AD1C-92483A5CE9E5}" type="slidenum">
              <a:rPr lang="en-GB" smtClean="0"/>
              <a:t>‹#›</a:t>
            </a:fld>
            <a:endParaRPr lang="en-GB"/>
          </a:p>
        </p:txBody>
      </p:sp>
    </p:spTree>
    <p:extLst>
      <p:ext uri="{BB962C8B-B14F-4D97-AF65-F5344CB8AC3E}">
        <p14:creationId xmlns:p14="http://schemas.microsoft.com/office/powerpoint/2010/main" val="3876808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560872-A8F0-4D19-B539-D84674F0649D}" type="datetimeFigureOut">
              <a:rPr lang="en-GB" smtClean="0"/>
              <a:t>14/11/2016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0220BE-4E72-434D-AD1C-92483A5CE9E5}" type="slidenum">
              <a:rPr lang="en-GB" smtClean="0"/>
              <a:t>‹#›</a:t>
            </a:fld>
            <a:endParaRPr lang="en-GB"/>
          </a:p>
        </p:txBody>
      </p:sp>
    </p:spTree>
    <p:extLst>
      <p:ext uri="{BB962C8B-B14F-4D97-AF65-F5344CB8AC3E}">
        <p14:creationId xmlns:p14="http://schemas.microsoft.com/office/powerpoint/2010/main" val="86320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560872-A8F0-4D19-B539-D84674F0649D}" type="datetimeFigureOut">
              <a:rPr lang="en-GB" smtClean="0"/>
              <a:t>14/11/2016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0220BE-4E72-434D-AD1C-92483A5CE9E5}" type="slidenum">
              <a:rPr lang="en-GB" smtClean="0"/>
              <a:t>‹#›</a:t>
            </a:fld>
            <a:endParaRPr lang="en-GB"/>
          </a:p>
        </p:txBody>
      </p:sp>
    </p:spTree>
    <p:extLst>
      <p:ext uri="{BB962C8B-B14F-4D97-AF65-F5344CB8AC3E}">
        <p14:creationId xmlns:p14="http://schemas.microsoft.com/office/powerpoint/2010/main" val="293080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560872-A8F0-4D19-B539-D84674F0649D}" type="datetimeFigureOut">
              <a:rPr lang="en-GB" smtClean="0"/>
              <a:t>14/11/2016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0220BE-4E72-434D-AD1C-92483A5CE9E5}" type="slidenum">
              <a:rPr lang="en-GB" smtClean="0"/>
              <a:t>‹#›</a:t>
            </a:fld>
            <a:endParaRPr lang="en-GB"/>
          </a:p>
        </p:txBody>
      </p:sp>
    </p:spTree>
    <p:extLst>
      <p:ext uri="{BB962C8B-B14F-4D97-AF65-F5344CB8AC3E}">
        <p14:creationId xmlns:p14="http://schemas.microsoft.com/office/powerpoint/2010/main" val="419991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560872-A8F0-4D19-B539-D84674F0649D}" type="datetimeFigureOut">
              <a:rPr lang="en-GB" smtClean="0"/>
              <a:t>14/11/2016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0220BE-4E72-434D-AD1C-92483A5CE9E5}" type="slidenum">
              <a:rPr lang="en-GB" smtClean="0"/>
              <a:t>‹#›</a:t>
            </a:fld>
            <a:endParaRPr lang="en-GB"/>
          </a:p>
        </p:txBody>
      </p:sp>
    </p:spTree>
    <p:extLst>
      <p:ext uri="{BB962C8B-B14F-4D97-AF65-F5344CB8AC3E}">
        <p14:creationId xmlns:p14="http://schemas.microsoft.com/office/powerpoint/2010/main" val="1737354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560872-A8F0-4D19-B539-D84674F0649D}" type="datetimeFigureOut">
              <a:rPr lang="en-GB" smtClean="0"/>
              <a:t>14/11/2016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0220BE-4E72-434D-AD1C-92483A5CE9E5}" type="slidenum">
              <a:rPr lang="en-GB" smtClean="0"/>
              <a:t>‹#›</a:t>
            </a:fld>
            <a:endParaRPr lang="en-GB"/>
          </a:p>
        </p:txBody>
      </p:sp>
    </p:spTree>
    <p:extLst>
      <p:ext uri="{BB962C8B-B14F-4D97-AF65-F5344CB8AC3E}">
        <p14:creationId xmlns:p14="http://schemas.microsoft.com/office/powerpoint/2010/main" val="4131642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560872-A8F0-4D19-B539-D84674F0649D}" type="datetimeFigureOut">
              <a:rPr lang="en-GB" smtClean="0"/>
              <a:t>14/11/2016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0220BE-4E72-434D-AD1C-92483A5CE9E5}" type="slidenum">
              <a:rPr lang="en-GB" smtClean="0"/>
              <a:t>‹#›</a:t>
            </a:fld>
            <a:endParaRPr lang="en-GB"/>
          </a:p>
        </p:txBody>
      </p:sp>
    </p:spTree>
    <p:extLst>
      <p:ext uri="{BB962C8B-B14F-4D97-AF65-F5344CB8AC3E}">
        <p14:creationId xmlns:p14="http://schemas.microsoft.com/office/powerpoint/2010/main" val="2721218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560872-A8F0-4D19-B539-D84674F0649D}" type="datetimeFigureOut">
              <a:rPr lang="en-GB" smtClean="0"/>
              <a:t>14/11/2016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0220BE-4E72-434D-AD1C-92483A5CE9E5}" type="slidenum">
              <a:rPr lang="en-GB" smtClean="0"/>
              <a:t>‹#›</a:t>
            </a:fld>
            <a:endParaRPr lang="en-GB"/>
          </a:p>
        </p:txBody>
      </p:sp>
    </p:spTree>
    <p:extLst>
      <p:ext uri="{BB962C8B-B14F-4D97-AF65-F5344CB8AC3E}">
        <p14:creationId xmlns:p14="http://schemas.microsoft.com/office/powerpoint/2010/main" val="2774384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60872-A8F0-4D19-B539-D84674F0649D}" type="datetimeFigureOut">
              <a:rPr lang="en-GB" smtClean="0"/>
              <a:t>14/11/2016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0220BE-4E72-434D-AD1C-92483A5CE9E5}" type="slidenum">
              <a:rPr lang="en-GB" smtClean="0"/>
              <a:t>‹#›</a:t>
            </a:fld>
            <a:endParaRPr lang="en-GB"/>
          </a:p>
        </p:txBody>
      </p:sp>
    </p:spTree>
    <p:extLst>
      <p:ext uri="{BB962C8B-B14F-4D97-AF65-F5344CB8AC3E}">
        <p14:creationId xmlns:p14="http://schemas.microsoft.com/office/powerpoint/2010/main" val="10568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560872-A8F0-4D19-B539-D84674F0649D}" type="datetimeFigureOut">
              <a:rPr lang="en-GB" smtClean="0"/>
              <a:t>14/11/2016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0220BE-4E72-434D-AD1C-92483A5CE9E5}" type="slidenum">
              <a:rPr lang="en-GB" smtClean="0"/>
              <a:t>‹#›</a:t>
            </a:fld>
            <a:endParaRPr lang="en-GB"/>
          </a:p>
        </p:txBody>
      </p:sp>
    </p:spTree>
    <p:extLst>
      <p:ext uri="{BB962C8B-B14F-4D97-AF65-F5344CB8AC3E}">
        <p14:creationId xmlns:p14="http://schemas.microsoft.com/office/powerpoint/2010/main" val="1431926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560872-A8F0-4D19-B539-D84674F0649D}" type="datetimeFigureOut">
              <a:rPr lang="en-GB" smtClean="0"/>
              <a:t>14/11/2016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0220BE-4E72-434D-AD1C-92483A5CE9E5}" type="slidenum">
              <a:rPr lang="en-GB" smtClean="0"/>
              <a:t>‹#›</a:t>
            </a:fld>
            <a:endParaRPr lang="en-GB"/>
          </a:p>
        </p:txBody>
      </p:sp>
    </p:spTree>
    <p:extLst>
      <p:ext uri="{BB962C8B-B14F-4D97-AF65-F5344CB8AC3E}">
        <p14:creationId xmlns:p14="http://schemas.microsoft.com/office/powerpoint/2010/main" val="39632894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560872-A8F0-4D19-B539-D84674F0649D}" type="datetimeFigureOut">
              <a:rPr lang="en-GB" smtClean="0"/>
              <a:t>14/11/2016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220BE-4E72-434D-AD1C-92483A5CE9E5}" type="slidenum">
              <a:rPr lang="en-GB" smtClean="0"/>
              <a:t>‹#›</a:t>
            </a:fld>
            <a:endParaRPr lang="en-GB"/>
          </a:p>
        </p:txBody>
      </p:sp>
    </p:spTree>
    <p:extLst>
      <p:ext uri="{BB962C8B-B14F-4D97-AF65-F5344CB8AC3E}">
        <p14:creationId xmlns:p14="http://schemas.microsoft.com/office/powerpoint/2010/main" val="4059524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243"/>
            <a:ext cx="9151654" cy="5895121"/>
          </a:xfrm>
          <a:prstGeom prst="rect">
            <a:avLst/>
          </a:prstGeom>
        </p:spPr>
      </p:pic>
    </p:spTree>
    <p:extLst>
      <p:ext uri="{BB962C8B-B14F-4D97-AF65-F5344CB8AC3E}">
        <p14:creationId xmlns:p14="http://schemas.microsoft.com/office/powerpoint/2010/main" val="1055720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pt-PT" b="1" u="sng" dirty="0"/>
              <a:t>Mozambique BO Roadmap</a:t>
            </a:r>
          </a:p>
        </p:txBody>
      </p:sp>
      <p:sp>
        <p:nvSpPr>
          <p:cNvPr id="5" name="Content Placeholder 4"/>
          <p:cNvSpPr>
            <a:spLocks noGrp="1"/>
          </p:cNvSpPr>
          <p:nvPr>
            <p:ph idx="1"/>
          </p:nvPr>
        </p:nvSpPr>
        <p:spPr/>
        <p:txBody>
          <a:bodyPr>
            <a:normAutofit lnSpcReduction="10000"/>
          </a:bodyPr>
          <a:lstStyle/>
          <a:p>
            <a:pPr marL="385763" indent="-385763">
              <a:buFont typeface="+mj-lt"/>
              <a:buAutoNum type="arabicPeriod"/>
            </a:pPr>
            <a:r>
              <a:rPr lang="pt-PT" b="1" dirty="0"/>
              <a:t>Added</a:t>
            </a:r>
            <a:r>
              <a:rPr lang="pt-PT" dirty="0"/>
              <a:t> a clear definition of the outcomes.</a:t>
            </a:r>
          </a:p>
          <a:p>
            <a:pPr marL="385763" indent="-385763">
              <a:buFont typeface="+mj-lt"/>
              <a:buAutoNum type="arabicPeriod"/>
            </a:pPr>
            <a:endParaRPr lang="pt-PT" dirty="0"/>
          </a:p>
          <a:p>
            <a:pPr marL="385763" indent="-385763">
              <a:buFont typeface="+mj-lt"/>
              <a:buAutoNum type="arabicPeriod"/>
            </a:pPr>
            <a:r>
              <a:rPr lang="pt-PT" b="1" dirty="0"/>
              <a:t>Use</a:t>
            </a:r>
            <a:r>
              <a:rPr lang="pt-PT" dirty="0"/>
              <a:t> medias and SCO to promote national debate on BO.</a:t>
            </a:r>
          </a:p>
          <a:p>
            <a:pPr marL="385763" indent="-385763">
              <a:buFont typeface="+mj-lt"/>
              <a:buAutoNum type="arabicPeriod"/>
            </a:pPr>
            <a:endParaRPr lang="pt-PT" dirty="0"/>
          </a:p>
          <a:p>
            <a:pPr marL="385763" indent="-385763">
              <a:buFont typeface="+mj-lt"/>
              <a:buAutoNum type="arabicPeriod"/>
            </a:pPr>
            <a:r>
              <a:rPr lang="pt-PT" b="1" dirty="0"/>
              <a:t>Arrange</a:t>
            </a:r>
            <a:r>
              <a:rPr lang="pt-PT" dirty="0"/>
              <a:t> a meeting with the Board of directores of MIREME to present the BO roadmap (draft) and its objectives. This will be with the assistance of the international secretariat or other implementing country.</a:t>
            </a:r>
          </a:p>
        </p:txBody>
      </p:sp>
    </p:spTree>
    <p:extLst>
      <p:ext uri="{BB962C8B-B14F-4D97-AF65-F5344CB8AC3E}">
        <p14:creationId xmlns:p14="http://schemas.microsoft.com/office/powerpoint/2010/main" val="3015137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69582"/>
            <a:ext cx="9144000" cy="5688418"/>
          </a:xfrm>
        </p:spPr>
        <p:txBody>
          <a:bodyPr>
            <a:noAutofit/>
          </a:bodyPr>
          <a:lstStyle/>
          <a:p>
            <a:endParaRPr lang="en-GB" dirty="0"/>
          </a:p>
          <a:p>
            <a:r>
              <a:rPr lang="en-GB" dirty="0"/>
              <a:t>One thing in your roadmap you have changed</a:t>
            </a:r>
          </a:p>
          <a:p>
            <a:pPr lvl="1"/>
            <a:r>
              <a:rPr lang="en-GB" dirty="0"/>
              <a:t>The major changes were on the Who, when and cost for the implementation of the BO.</a:t>
            </a:r>
          </a:p>
          <a:p>
            <a:r>
              <a:rPr lang="en-GB" dirty="0"/>
              <a:t>One thing in your roadmap you are proud of/would recommend others to include in their roadmaps</a:t>
            </a:r>
          </a:p>
          <a:p>
            <a:pPr lvl="1"/>
            <a:r>
              <a:rPr lang="en-GB" dirty="0"/>
              <a:t>We recommend that countries should consider having plans; interim and long term in areas such as data collection plans, timeliness and accessibility such as accessing data through EITI reports while setting up the mainstreaming process (interim vs. long term plan)</a:t>
            </a:r>
          </a:p>
          <a:p>
            <a:r>
              <a:rPr lang="en-GB" dirty="0"/>
              <a:t>One action point to follow-up when you return home</a:t>
            </a:r>
          </a:p>
          <a:p>
            <a:pPr lvl="1"/>
            <a:r>
              <a:rPr lang="en-GB" dirty="0"/>
              <a:t>BO activities to be included in the communication strategy</a:t>
            </a:r>
          </a:p>
          <a:p>
            <a:pPr marL="144000" lvl="1" indent="0">
              <a:buNone/>
            </a:pPr>
            <a:endParaRPr lang="en-GB" dirty="0"/>
          </a:p>
        </p:txBody>
      </p:sp>
      <p:sp>
        <p:nvSpPr>
          <p:cNvPr id="4" name="Espace réservé du numéro de diapositive 5"/>
          <p:cNvSpPr>
            <a:spLocks noGrp="1"/>
          </p:cNvSpPr>
          <p:nvPr>
            <p:ph type="sldNum" sz="quarter" idx="4294967295"/>
          </p:nvPr>
        </p:nvSpPr>
        <p:spPr>
          <a:xfrm>
            <a:off x="549275" y="6356350"/>
            <a:ext cx="1100667" cy="365125"/>
          </a:xfrm>
          <a:prstGeom prst="rect">
            <a:avLst/>
          </a:prstGeom>
        </p:spPr>
        <p:txBody>
          <a:bodyPr vert="horz" lIns="0" tIns="45720" rIns="0" bIns="45720" rtlCol="0" anchor="ctr"/>
          <a:lstStyle>
            <a:lvl1pPr algn="l">
              <a:defRPr sz="1200">
                <a:solidFill>
                  <a:srgbClr val="666666"/>
                </a:solidFill>
              </a:defRPr>
            </a:lvl1pPr>
          </a:lstStyle>
          <a:p>
            <a:fld id="{8B93C3CB-6E54-E14A-8D41-8D4E2C126061}" type="slidenum">
              <a:rPr lang="en-GB" sz="1100" smtClean="0"/>
              <a:pPr/>
              <a:t>11</a:t>
            </a:fld>
            <a:endParaRPr lang="en-GB" sz="1100" dirty="0"/>
          </a:p>
        </p:txBody>
      </p:sp>
      <p:grpSp>
        <p:nvGrpSpPr>
          <p:cNvPr id="12" name="Grouper 11"/>
          <p:cNvGrpSpPr/>
          <p:nvPr/>
        </p:nvGrpSpPr>
        <p:grpSpPr>
          <a:xfrm>
            <a:off x="-1" y="-9136"/>
            <a:ext cx="9144001" cy="166464"/>
            <a:chOff x="-1" y="-9136"/>
            <a:chExt cx="9144001" cy="166464"/>
          </a:xfrm>
        </p:grpSpPr>
        <p:sp>
          <p:nvSpPr>
            <p:cNvPr id="13" name="Rectangle 45"/>
            <p:cNvSpPr>
              <a:spLocks noChangeArrowheads="1"/>
            </p:cNvSpPr>
            <p:nvPr/>
          </p:nvSpPr>
          <p:spPr bwMode="auto">
            <a:xfrm>
              <a:off x="-1" y="-9136"/>
              <a:ext cx="9144001" cy="166464"/>
            </a:xfrm>
            <a:prstGeom prst="rect">
              <a:avLst/>
            </a:prstGeom>
            <a:solidFill>
              <a:srgbClr val="0076AF"/>
            </a:solidFill>
            <a:ln>
              <a:noFill/>
            </a:ln>
            <a:extLst/>
          </p:spPr>
          <p:txBody>
            <a:bodyPr wrap="none" anchor="ctr"/>
            <a:lstStyle/>
            <a:p>
              <a:pPr eaLnBrk="0" hangingPunct="0"/>
              <a:r>
                <a:rPr lang="en-GB" sz="3600">
                  <a:solidFill>
                    <a:srgbClr val="FFFFFF"/>
                  </a:solidFill>
                  <a:latin typeface="Frutiger LT 57 Cn" charset="0"/>
                </a:rPr>
                <a:t> </a:t>
              </a:r>
            </a:p>
          </p:txBody>
        </p:sp>
        <p:sp>
          <p:nvSpPr>
            <p:cNvPr id="14" name="Rectangle 13"/>
            <p:cNvSpPr/>
            <p:nvPr/>
          </p:nvSpPr>
          <p:spPr bwMode="auto">
            <a:xfrm>
              <a:off x="549275" y="-9136"/>
              <a:ext cx="612068" cy="166464"/>
            </a:xfrm>
            <a:prstGeom prst="rect">
              <a:avLst/>
            </a:prstGeom>
            <a:solidFill>
              <a:srgbClr val="60BC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rutiger LT 57 Cn" pitchFamily="1" charset="0"/>
              </a:endParaRPr>
            </a:p>
          </p:txBody>
        </p:sp>
      </p:grpSp>
      <p:sp>
        <p:nvSpPr>
          <p:cNvPr id="7" name="Titre 14"/>
          <p:cNvSpPr>
            <a:spLocks noGrp="1"/>
          </p:cNvSpPr>
          <p:nvPr>
            <p:ph type="title"/>
          </p:nvPr>
        </p:nvSpPr>
        <p:spPr>
          <a:xfrm>
            <a:off x="549275" y="274638"/>
            <a:ext cx="7875058" cy="1143000"/>
          </a:xfrm>
        </p:spPr>
        <p:txBody>
          <a:bodyPr/>
          <a:lstStyle/>
          <a:p>
            <a:r>
              <a:rPr lang="en-GB" dirty="0"/>
              <a:t>Zambia</a:t>
            </a:r>
          </a:p>
        </p:txBody>
      </p:sp>
    </p:spTree>
    <p:extLst>
      <p:ext uri="{BB962C8B-B14F-4D97-AF65-F5344CB8AC3E}">
        <p14:creationId xmlns:p14="http://schemas.microsoft.com/office/powerpoint/2010/main" val="124923320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69582"/>
            <a:ext cx="9144000" cy="5688418"/>
          </a:xfrm>
        </p:spPr>
        <p:txBody>
          <a:bodyPr>
            <a:noAutofit/>
          </a:bodyPr>
          <a:lstStyle/>
          <a:p>
            <a:endParaRPr lang="en-GB" dirty="0"/>
          </a:p>
          <a:p>
            <a:r>
              <a:rPr lang="en-GB" dirty="0"/>
              <a:t>One thing in your roadmap you have changed</a:t>
            </a:r>
          </a:p>
          <a:p>
            <a:pPr lvl="1"/>
            <a:r>
              <a:rPr lang="en-GB" dirty="0"/>
              <a:t>Disclose in short term BO information on the 2016 EITI Report and </a:t>
            </a:r>
            <a:r>
              <a:rPr lang="en-GB" dirty="0" err="1"/>
              <a:t>and</a:t>
            </a:r>
            <a:r>
              <a:rPr lang="en-GB" dirty="0"/>
              <a:t> </a:t>
            </a:r>
            <a:r>
              <a:rPr lang="en-GB" dirty="0" err="1"/>
              <a:t>throught</a:t>
            </a:r>
            <a:r>
              <a:rPr lang="en-GB" dirty="0"/>
              <a:t> public registry in long term;</a:t>
            </a:r>
          </a:p>
          <a:p>
            <a:r>
              <a:rPr lang="en-GB" dirty="0"/>
              <a:t>One thing in your roadmap you are proud of/would recommend others to include in their roadmaps</a:t>
            </a:r>
          </a:p>
          <a:p>
            <a:pPr lvl="1"/>
            <a:r>
              <a:rPr lang="en-GB" dirty="0"/>
              <a:t>A platform linking all the information from the related entities on the companies data and information including BO;</a:t>
            </a:r>
          </a:p>
          <a:p>
            <a:r>
              <a:rPr lang="en-GB" dirty="0"/>
              <a:t>One action point to follow-up when you return home</a:t>
            </a:r>
          </a:p>
          <a:p>
            <a:pPr lvl="1"/>
            <a:r>
              <a:rPr lang="en-GB" dirty="0"/>
              <a:t>To contact the relevant entities involved</a:t>
            </a:r>
          </a:p>
        </p:txBody>
      </p:sp>
      <p:sp>
        <p:nvSpPr>
          <p:cNvPr id="4" name="Espace réservé du numéro de diapositive 5"/>
          <p:cNvSpPr>
            <a:spLocks noGrp="1"/>
          </p:cNvSpPr>
          <p:nvPr>
            <p:ph type="sldNum" sz="quarter" idx="4294967295"/>
          </p:nvPr>
        </p:nvSpPr>
        <p:spPr>
          <a:xfrm>
            <a:off x="549275" y="6356350"/>
            <a:ext cx="1100667" cy="365125"/>
          </a:xfrm>
          <a:prstGeom prst="rect">
            <a:avLst/>
          </a:prstGeom>
        </p:spPr>
        <p:txBody>
          <a:bodyPr vert="horz" lIns="0" tIns="45720" rIns="0" bIns="45720" rtlCol="0" anchor="ctr"/>
          <a:lstStyle>
            <a:lvl1pPr algn="l">
              <a:defRPr sz="1200">
                <a:solidFill>
                  <a:srgbClr val="666666"/>
                </a:solidFill>
              </a:defRPr>
            </a:lvl1pPr>
          </a:lstStyle>
          <a:p>
            <a:fld id="{8B93C3CB-6E54-E14A-8D41-8D4E2C126061}" type="slidenum">
              <a:rPr lang="en-GB" sz="1100" smtClean="0"/>
              <a:pPr/>
              <a:t>12</a:t>
            </a:fld>
            <a:endParaRPr lang="en-GB" sz="1100" dirty="0"/>
          </a:p>
        </p:txBody>
      </p:sp>
      <p:grpSp>
        <p:nvGrpSpPr>
          <p:cNvPr id="12" name="Grouper 11"/>
          <p:cNvGrpSpPr/>
          <p:nvPr/>
        </p:nvGrpSpPr>
        <p:grpSpPr>
          <a:xfrm>
            <a:off x="-1" y="-9136"/>
            <a:ext cx="9144001" cy="166464"/>
            <a:chOff x="-1" y="-9136"/>
            <a:chExt cx="9144001" cy="166464"/>
          </a:xfrm>
        </p:grpSpPr>
        <p:sp>
          <p:nvSpPr>
            <p:cNvPr id="13" name="Rectangle 45"/>
            <p:cNvSpPr>
              <a:spLocks noChangeArrowheads="1"/>
            </p:cNvSpPr>
            <p:nvPr/>
          </p:nvSpPr>
          <p:spPr bwMode="auto">
            <a:xfrm>
              <a:off x="-1" y="-9136"/>
              <a:ext cx="9144001" cy="166464"/>
            </a:xfrm>
            <a:prstGeom prst="rect">
              <a:avLst/>
            </a:prstGeom>
            <a:solidFill>
              <a:srgbClr val="0076AF"/>
            </a:solidFill>
            <a:ln>
              <a:noFill/>
            </a:ln>
            <a:extLst/>
          </p:spPr>
          <p:txBody>
            <a:bodyPr wrap="none" anchor="ctr"/>
            <a:lstStyle/>
            <a:p>
              <a:pPr eaLnBrk="0" hangingPunct="0"/>
              <a:r>
                <a:rPr lang="en-GB" sz="3600">
                  <a:solidFill>
                    <a:srgbClr val="FFFFFF"/>
                  </a:solidFill>
                  <a:latin typeface="Frutiger LT 57 Cn" charset="0"/>
                </a:rPr>
                <a:t> </a:t>
              </a:r>
            </a:p>
          </p:txBody>
        </p:sp>
        <p:sp>
          <p:nvSpPr>
            <p:cNvPr id="14" name="Rectangle 13"/>
            <p:cNvSpPr/>
            <p:nvPr/>
          </p:nvSpPr>
          <p:spPr bwMode="auto">
            <a:xfrm>
              <a:off x="549275" y="-9136"/>
              <a:ext cx="612068" cy="166464"/>
            </a:xfrm>
            <a:prstGeom prst="rect">
              <a:avLst/>
            </a:prstGeom>
            <a:solidFill>
              <a:srgbClr val="60BC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rutiger LT 57 Cn" pitchFamily="1" charset="0"/>
              </a:endParaRPr>
            </a:p>
          </p:txBody>
        </p:sp>
      </p:grpSp>
      <p:sp>
        <p:nvSpPr>
          <p:cNvPr id="7" name="Titre 14"/>
          <p:cNvSpPr>
            <a:spLocks noGrp="1"/>
          </p:cNvSpPr>
          <p:nvPr>
            <p:ph type="title"/>
          </p:nvPr>
        </p:nvSpPr>
        <p:spPr>
          <a:xfrm>
            <a:off x="549275" y="274638"/>
            <a:ext cx="7875058" cy="1143000"/>
          </a:xfrm>
        </p:spPr>
        <p:txBody>
          <a:bodyPr>
            <a:normAutofit/>
          </a:bodyPr>
          <a:lstStyle/>
          <a:p>
            <a:r>
              <a:rPr lang="en-GB" dirty="0"/>
              <a:t>São Tomé e Príncipe</a:t>
            </a:r>
          </a:p>
        </p:txBody>
      </p:sp>
    </p:spTree>
    <p:extLst>
      <p:ext uri="{BB962C8B-B14F-4D97-AF65-F5344CB8AC3E}">
        <p14:creationId xmlns:p14="http://schemas.microsoft.com/office/powerpoint/2010/main" val="147448801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0000"/>
                </a:solidFill>
              </a:rPr>
              <a:t>Nigeria’s Three Main Take-</a:t>
            </a:r>
            <a:r>
              <a:rPr lang="en-US" sz="3600" b="1" dirty="0" err="1">
                <a:solidFill>
                  <a:srgbClr val="FF0000"/>
                </a:solidFill>
              </a:rPr>
              <a:t>aways</a:t>
            </a:r>
            <a:endParaRPr lang="en-US" sz="3600" b="1" dirty="0">
              <a:solidFill>
                <a:srgbClr val="FF0000"/>
              </a:solidFill>
            </a:endParaRPr>
          </a:p>
        </p:txBody>
      </p:sp>
      <p:sp>
        <p:nvSpPr>
          <p:cNvPr id="3" name="Content Placeholder 2"/>
          <p:cNvSpPr>
            <a:spLocks noGrp="1"/>
          </p:cNvSpPr>
          <p:nvPr>
            <p:ph idx="1"/>
          </p:nvPr>
        </p:nvSpPr>
        <p:spPr/>
        <p:txBody>
          <a:bodyPr>
            <a:normAutofit/>
          </a:bodyPr>
          <a:lstStyle/>
          <a:p>
            <a:r>
              <a:rPr lang="en-US" b="1" dirty="0"/>
              <a:t>What has changed</a:t>
            </a:r>
            <a:r>
              <a:rPr lang="en-US" dirty="0"/>
              <a:t>: some level of data only available to competent authority </a:t>
            </a:r>
          </a:p>
          <a:p>
            <a:endParaRPr lang="en-US" dirty="0"/>
          </a:p>
          <a:p>
            <a:r>
              <a:rPr lang="en-US" b="1" dirty="0"/>
              <a:t>What we are proud of</a:t>
            </a:r>
            <a:r>
              <a:rPr lang="en-US" dirty="0"/>
              <a:t>: the value of broad stakeholder consultation, including early involvement of the media </a:t>
            </a:r>
          </a:p>
          <a:p>
            <a:endParaRPr lang="en-US" dirty="0"/>
          </a:p>
          <a:p>
            <a:r>
              <a:rPr lang="en-US" b="1" dirty="0"/>
              <a:t>Next action</a:t>
            </a:r>
            <a:r>
              <a:rPr lang="en-US" dirty="0"/>
              <a:t>: power-interest mapping and communication strategy </a:t>
            </a:r>
          </a:p>
          <a:p>
            <a:endParaRPr lang="en-US" dirty="0"/>
          </a:p>
        </p:txBody>
      </p:sp>
    </p:spTree>
    <p:extLst>
      <p:ext uri="{BB962C8B-B14F-4D97-AF65-F5344CB8AC3E}">
        <p14:creationId xmlns:p14="http://schemas.microsoft.com/office/powerpoint/2010/main" val="1267491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SLEITI BO </a:t>
            </a:r>
            <a:r>
              <a:rPr lang="nb-NO" dirty="0" err="1"/>
              <a:t>roadmap</a:t>
            </a:r>
            <a:endParaRPr lang="en-GB" dirty="0"/>
          </a:p>
        </p:txBody>
      </p:sp>
      <p:sp>
        <p:nvSpPr>
          <p:cNvPr id="3" name="Content Placeholder 2"/>
          <p:cNvSpPr>
            <a:spLocks noGrp="1"/>
          </p:cNvSpPr>
          <p:nvPr>
            <p:ph idx="1"/>
          </p:nvPr>
        </p:nvSpPr>
        <p:spPr/>
        <p:txBody>
          <a:bodyPr/>
          <a:lstStyle/>
          <a:p>
            <a:r>
              <a:rPr lang="nb-NO" b="1" dirty="0" err="1"/>
              <a:t>What</a:t>
            </a:r>
            <a:r>
              <a:rPr lang="nb-NO" b="1" dirty="0"/>
              <a:t> have </a:t>
            </a:r>
            <a:r>
              <a:rPr lang="nb-NO" b="1" dirty="0" err="1"/>
              <a:t>we</a:t>
            </a:r>
            <a:r>
              <a:rPr lang="nb-NO" b="1" dirty="0"/>
              <a:t> </a:t>
            </a:r>
            <a:r>
              <a:rPr lang="nb-NO" b="1" dirty="0" err="1"/>
              <a:t>changed</a:t>
            </a:r>
            <a:r>
              <a:rPr lang="nb-NO" b="1" dirty="0"/>
              <a:t>? </a:t>
            </a:r>
            <a:r>
              <a:rPr lang="nb-NO" dirty="0"/>
              <a:t>More </a:t>
            </a:r>
            <a:r>
              <a:rPr lang="nb-NO" dirty="0" err="1"/>
              <a:t>civil</a:t>
            </a:r>
            <a:r>
              <a:rPr lang="nb-NO" dirty="0"/>
              <a:t> </a:t>
            </a:r>
            <a:r>
              <a:rPr lang="nb-NO" dirty="0" err="1"/>
              <a:t>society</a:t>
            </a:r>
            <a:r>
              <a:rPr lang="nb-NO" dirty="0"/>
              <a:t> </a:t>
            </a:r>
            <a:r>
              <a:rPr lang="nb-NO" dirty="0" err="1"/>
              <a:t>participation</a:t>
            </a:r>
            <a:r>
              <a:rPr lang="nb-NO" dirty="0"/>
              <a:t> from </a:t>
            </a:r>
            <a:r>
              <a:rPr lang="nb-NO" dirty="0" err="1"/>
              <a:t>the</a:t>
            </a:r>
            <a:r>
              <a:rPr lang="nb-NO" dirty="0"/>
              <a:t> </a:t>
            </a:r>
            <a:r>
              <a:rPr lang="nb-NO" dirty="0" err="1"/>
              <a:t>beginning</a:t>
            </a:r>
            <a:r>
              <a:rPr lang="nb-NO" dirty="0"/>
              <a:t> of </a:t>
            </a:r>
            <a:r>
              <a:rPr lang="nb-NO" dirty="0" err="1"/>
              <a:t>the</a:t>
            </a:r>
            <a:r>
              <a:rPr lang="nb-NO" dirty="0"/>
              <a:t> </a:t>
            </a:r>
            <a:r>
              <a:rPr lang="nb-NO" dirty="0" err="1"/>
              <a:t>process</a:t>
            </a:r>
            <a:endParaRPr lang="nb-NO" dirty="0"/>
          </a:p>
          <a:p>
            <a:r>
              <a:rPr lang="nb-NO" b="1" dirty="0" err="1"/>
              <a:t>What</a:t>
            </a:r>
            <a:r>
              <a:rPr lang="nb-NO" b="1" dirty="0"/>
              <a:t> </a:t>
            </a:r>
            <a:r>
              <a:rPr lang="nb-NO" b="1" dirty="0" err="1"/>
              <a:t>are</a:t>
            </a:r>
            <a:r>
              <a:rPr lang="nb-NO" b="1" dirty="0"/>
              <a:t> </a:t>
            </a:r>
            <a:r>
              <a:rPr lang="nb-NO" b="1" dirty="0" err="1"/>
              <a:t>we</a:t>
            </a:r>
            <a:r>
              <a:rPr lang="nb-NO" b="1" dirty="0"/>
              <a:t> </a:t>
            </a:r>
            <a:r>
              <a:rPr lang="nb-NO" b="1" dirty="0" err="1"/>
              <a:t>proud</a:t>
            </a:r>
            <a:r>
              <a:rPr lang="nb-NO" b="1" dirty="0"/>
              <a:t> of? </a:t>
            </a:r>
            <a:r>
              <a:rPr lang="nb-NO" dirty="0"/>
              <a:t>Narrative explaining the roadmap (activities lead from it, see next slide)</a:t>
            </a:r>
          </a:p>
          <a:p>
            <a:r>
              <a:rPr lang="nb-NO" b="1" dirty="0" err="1"/>
              <a:t>What</a:t>
            </a:r>
            <a:r>
              <a:rPr lang="nb-NO" b="1" dirty="0"/>
              <a:t> </a:t>
            </a:r>
            <a:r>
              <a:rPr lang="nb-NO" b="1" dirty="0" err="1"/>
              <a:t>are</a:t>
            </a:r>
            <a:r>
              <a:rPr lang="nb-NO" b="1" dirty="0"/>
              <a:t> </a:t>
            </a:r>
            <a:r>
              <a:rPr lang="nb-NO" b="1" dirty="0" err="1"/>
              <a:t>next</a:t>
            </a:r>
            <a:r>
              <a:rPr lang="nb-NO" b="1" dirty="0"/>
              <a:t> </a:t>
            </a:r>
            <a:r>
              <a:rPr lang="nb-NO" b="1" dirty="0" err="1"/>
              <a:t>steps</a:t>
            </a:r>
            <a:r>
              <a:rPr lang="nb-NO" b="1" dirty="0"/>
              <a:t>? </a:t>
            </a:r>
            <a:r>
              <a:rPr lang="nb-NO" dirty="0" err="1"/>
              <a:t>Scoping</a:t>
            </a:r>
            <a:r>
              <a:rPr lang="nb-NO" dirty="0"/>
              <a:t> and </a:t>
            </a:r>
            <a:r>
              <a:rPr lang="nb-NO" dirty="0" err="1"/>
              <a:t>consultations</a:t>
            </a:r>
            <a:r>
              <a:rPr lang="nb-NO" dirty="0"/>
              <a:t> (</a:t>
            </a:r>
            <a:r>
              <a:rPr lang="nb-NO" dirty="0" err="1"/>
              <a:t>next</a:t>
            </a:r>
            <a:r>
              <a:rPr lang="nb-NO" dirty="0"/>
              <a:t> </a:t>
            </a:r>
            <a:r>
              <a:rPr lang="nb-NO" dirty="0" err="1"/>
              <a:t>week</a:t>
            </a:r>
            <a:r>
              <a:rPr lang="nb-NO" dirty="0"/>
              <a:t>!)</a:t>
            </a:r>
          </a:p>
          <a:p>
            <a:endParaRPr lang="nb-NO" dirty="0"/>
          </a:p>
          <a:p>
            <a:r>
              <a:rPr lang="nb-NO" dirty="0"/>
              <a:t>(still </a:t>
            </a:r>
            <a:r>
              <a:rPr lang="nb-NO" dirty="0" err="1"/>
              <a:t>missing</a:t>
            </a:r>
            <a:r>
              <a:rPr lang="nb-NO" dirty="0"/>
              <a:t>: element of </a:t>
            </a:r>
            <a:r>
              <a:rPr lang="nb-NO" dirty="0" err="1"/>
              <a:t>monitoring</a:t>
            </a:r>
            <a:r>
              <a:rPr lang="nb-NO" dirty="0"/>
              <a:t> and </a:t>
            </a:r>
            <a:r>
              <a:rPr lang="nb-NO" dirty="0" err="1"/>
              <a:t>evaluation</a:t>
            </a:r>
            <a:r>
              <a:rPr lang="nb-NO" dirty="0"/>
              <a:t>)</a:t>
            </a:r>
            <a:endParaRPr lang="en-GB" dirty="0"/>
          </a:p>
        </p:txBody>
      </p:sp>
    </p:spTree>
    <p:extLst>
      <p:ext uri="{BB962C8B-B14F-4D97-AF65-F5344CB8AC3E}">
        <p14:creationId xmlns:p14="http://schemas.microsoft.com/office/powerpoint/2010/main" val="696022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56924" y="1131094"/>
            <a:ext cx="9134952" cy="4273061"/>
          </a:xfrm>
          <a:prstGeom prst="rect">
            <a:avLst/>
          </a:prstGeom>
        </p:spPr>
      </p:pic>
      <p:pic>
        <p:nvPicPr>
          <p:cNvPr id="5" name="Picture 4"/>
          <p:cNvPicPr>
            <a:picLocks noChangeAspect="1"/>
          </p:cNvPicPr>
          <p:nvPr/>
        </p:nvPicPr>
        <p:blipFill>
          <a:blip r:embed="rId3"/>
          <a:stretch>
            <a:fillRect/>
          </a:stretch>
        </p:blipFill>
        <p:spPr>
          <a:xfrm>
            <a:off x="600401" y="1131094"/>
            <a:ext cx="8534550" cy="4881656"/>
          </a:xfrm>
          <a:prstGeom prst="rect">
            <a:avLst/>
          </a:prstGeom>
        </p:spPr>
      </p:pic>
      <p:sp>
        <p:nvSpPr>
          <p:cNvPr id="6" name="Title 1"/>
          <p:cNvSpPr txBox="1">
            <a:spLocks/>
          </p:cNvSpPr>
          <p:nvPr/>
        </p:nvSpPr>
        <p:spPr>
          <a:xfrm>
            <a:off x="781050" y="745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a:t>SLEITI BO roadmap</a:t>
            </a:r>
            <a:endParaRPr lang="en-GB" dirty="0"/>
          </a:p>
        </p:txBody>
      </p:sp>
    </p:spTree>
    <p:extLst>
      <p:ext uri="{BB962C8B-B14F-4D97-AF65-F5344CB8AC3E}">
        <p14:creationId xmlns:p14="http://schemas.microsoft.com/office/powerpoint/2010/main" val="230239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 / final points</a:t>
            </a:r>
          </a:p>
        </p:txBody>
      </p:sp>
      <p:sp>
        <p:nvSpPr>
          <p:cNvPr id="3" name="Content Placeholder 2"/>
          <p:cNvSpPr>
            <a:spLocks noGrp="1"/>
          </p:cNvSpPr>
          <p:nvPr>
            <p:ph idx="1"/>
          </p:nvPr>
        </p:nvSpPr>
        <p:spPr/>
        <p:txBody>
          <a:bodyPr/>
          <a:lstStyle/>
          <a:p>
            <a:r>
              <a:rPr lang="en-GB" dirty="0"/>
              <a:t>After submission to EITI Int. Sec., is it available for amendments?</a:t>
            </a:r>
          </a:p>
          <a:p>
            <a:pPr lvl="1"/>
            <a:r>
              <a:rPr lang="en-GB" dirty="0"/>
              <a:t>National Secretariats have ownerships of their own roadmaps (and other documents). So yes!</a:t>
            </a:r>
          </a:p>
          <a:p>
            <a:pPr lvl="1"/>
            <a:endParaRPr lang="en-GB"/>
          </a:p>
          <a:p>
            <a:endParaRPr lang="en-GB" dirty="0"/>
          </a:p>
        </p:txBody>
      </p:sp>
    </p:spTree>
    <p:extLst>
      <p:ext uri="{BB962C8B-B14F-4D97-AF65-F5344CB8AC3E}">
        <p14:creationId xmlns:p14="http://schemas.microsoft.com/office/powerpoint/2010/main" val="3305995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p:txBody>
          <a:bodyPr/>
          <a:lstStyle/>
          <a:p>
            <a:r>
              <a:rPr lang="en-GB" dirty="0"/>
              <a:t>Key takeaways from day 1</a:t>
            </a:r>
          </a:p>
        </p:txBody>
      </p:sp>
      <p:sp>
        <p:nvSpPr>
          <p:cNvPr id="3" name="Espace réservé du contenu 2"/>
          <p:cNvSpPr>
            <a:spLocks noGrp="1"/>
          </p:cNvSpPr>
          <p:nvPr>
            <p:ph idx="1"/>
          </p:nvPr>
        </p:nvSpPr>
        <p:spPr/>
        <p:txBody>
          <a:bodyPr>
            <a:noAutofit/>
          </a:bodyPr>
          <a:lstStyle/>
          <a:p>
            <a:pPr marL="144000" lvl="1" indent="0">
              <a:buNone/>
            </a:pPr>
            <a:r>
              <a:rPr lang="en-GB" dirty="0"/>
              <a:t>Bash </a:t>
            </a:r>
            <a:r>
              <a:rPr lang="en-GB" dirty="0" err="1"/>
              <a:t>Razak</a:t>
            </a:r>
            <a:r>
              <a:rPr lang="en-GB" dirty="0"/>
              <a:t>, Ghana EITI</a:t>
            </a:r>
          </a:p>
          <a:p>
            <a:pPr marL="144000" lvl="1" indent="0">
              <a:buNone/>
            </a:pPr>
            <a:endParaRPr lang="en-GB" dirty="0"/>
          </a:p>
          <a:p>
            <a:pPr marL="486900" lvl="1" indent="-342900"/>
            <a:r>
              <a:rPr lang="en-GB" dirty="0"/>
              <a:t>Need to engage all relevant stakeholders</a:t>
            </a:r>
          </a:p>
          <a:p>
            <a:pPr marL="486900" lvl="1" indent="-342900"/>
            <a:endParaRPr lang="en-GB" dirty="0"/>
          </a:p>
          <a:p>
            <a:pPr marL="486900" lvl="1" indent="-342900"/>
            <a:r>
              <a:rPr lang="en-GB" dirty="0"/>
              <a:t>Strong need for political commitment</a:t>
            </a:r>
          </a:p>
          <a:p>
            <a:pPr marL="486900" lvl="1" indent="-342900"/>
            <a:endParaRPr lang="en-GB" dirty="0"/>
          </a:p>
          <a:p>
            <a:pPr marL="486900" lvl="1" indent="-342900"/>
            <a:r>
              <a:rPr lang="en-GB" dirty="0"/>
              <a:t>‘Reasonable’ level of details – e.g. personal address </a:t>
            </a:r>
          </a:p>
          <a:p>
            <a:pPr marL="486900" lvl="1" indent="-342900"/>
            <a:endParaRPr lang="en-GB" dirty="0"/>
          </a:p>
          <a:p>
            <a:pPr marL="486900" lvl="1" indent="-342900"/>
            <a:r>
              <a:rPr lang="en-GB" dirty="0"/>
              <a:t>Review legal framework: difference between legal/corporate ownership and corporate ownership</a:t>
            </a:r>
          </a:p>
          <a:p>
            <a:pPr marL="486900" lvl="1" indent="-342900"/>
            <a:endParaRPr lang="en-GB" dirty="0"/>
          </a:p>
          <a:p>
            <a:pPr marL="486900" lvl="1" indent="-342900"/>
            <a:r>
              <a:rPr lang="en-GB" dirty="0"/>
              <a:t>Global BO register vs. national</a:t>
            </a:r>
          </a:p>
        </p:txBody>
      </p:sp>
      <p:sp>
        <p:nvSpPr>
          <p:cNvPr id="4" name="Espace réservé du numéro de diapositive 5"/>
          <p:cNvSpPr>
            <a:spLocks noGrp="1"/>
          </p:cNvSpPr>
          <p:nvPr>
            <p:ph type="sldNum" sz="quarter" idx="12"/>
          </p:nvPr>
        </p:nvSpPr>
        <p:spPr>
          <a:prstGeom prst="rect">
            <a:avLst/>
          </a:prstGeom>
        </p:spPr>
        <p:txBody>
          <a:bodyPr vert="horz" lIns="0" tIns="45720" rIns="0" bIns="45720" rtlCol="0" anchor="ctr"/>
          <a:lstStyle>
            <a:lvl1pPr algn="l">
              <a:defRPr sz="1200">
                <a:solidFill>
                  <a:srgbClr val="666666"/>
                </a:solidFill>
              </a:defRPr>
            </a:lvl1pPr>
          </a:lstStyle>
          <a:p>
            <a:fld id="{8B93C3CB-6E54-E14A-8D41-8D4E2C126061}" type="slidenum">
              <a:rPr lang="en-GB" sz="1100" smtClean="0"/>
              <a:pPr/>
              <a:t>2</a:t>
            </a:fld>
            <a:endParaRPr lang="en-GB" sz="1100" dirty="0"/>
          </a:p>
        </p:txBody>
      </p:sp>
      <p:grpSp>
        <p:nvGrpSpPr>
          <p:cNvPr id="12" name="Grouper 11"/>
          <p:cNvGrpSpPr/>
          <p:nvPr/>
        </p:nvGrpSpPr>
        <p:grpSpPr>
          <a:xfrm>
            <a:off x="-1" y="-9136"/>
            <a:ext cx="9144001" cy="166464"/>
            <a:chOff x="-1" y="-9136"/>
            <a:chExt cx="9144001" cy="166464"/>
          </a:xfrm>
        </p:grpSpPr>
        <p:sp>
          <p:nvSpPr>
            <p:cNvPr id="13" name="Rectangle 45"/>
            <p:cNvSpPr>
              <a:spLocks noChangeArrowheads="1"/>
            </p:cNvSpPr>
            <p:nvPr/>
          </p:nvSpPr>
          <p:spPr bwMode="auto">
            <a:xfrm>
              <a:off x="-1" y="-9136"/>
              <a:ext cx="9144001" cy="166464"/>
            </a:xfrm>
            <a:prstGeom prst="rect">
              <a:avLst/>
            </a:prstGeom>
            <a:solidFill>
              <a:srgbClr val="0076AF"/>
            </a:solidFill>
            <a:ln>
              <a:noFill/>
            </a:ln>
            <a:extLst/>
          </p:spPr>
          <p:txBody>
            <a:bodyPr wrap="none" anchor="ctr"/>
            <a:lstStyle/>
            <a:p>
              <a:pPr eaLnBrk="0" hangingPunct="0"/>
              <a:r>
                <a:rPr lang="en-GB" sz="3600">
                  <a:solidFill>
                    <a:srgbClr val="FFFFFF"/>
                  </a:solidFill>
                  <a:latin typeface="Frutiger LT 57 Cn" charset="0"/>
                </a:rPr>
                <a:t> </a:t>
              </a:r>
            </a:p>
          </p:txBody>
        </p:sp>
        <p:sp>
          <p:nvSpPr>
            <p:cNvPr id="14" name="Rectangle 13"/>
            <p:cNvSpPr/>
            <p:nvPr/>
          </p:nvSpPr>
          <p:spPr bwMode="auto">
            <a:xfrm>
              <a:off x="549275" y="-9136"/>
              <a:ext cx="612068" cy="166464"/>
            </a:xfrm>
            <a:prstGeom prst="rect">
              <a:avLst/>
            </a:prstGeom>
            <a:solidFill>
              <a:srgbClr val="60BC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rutiger LT 57 Cn" pitchFamily="1" charset="0"/>
              </a:endParaRPr>
            </a:p>
          </p:txBody>
        </p:sp>
      </p:grpSp>
    </p:spTree>
    <p:extLst>
      <p:ext uri="{BB962C8B-B14F-4D97-AF65-F5344CB8AC3E}">
        <p14:creationId xmlns:p14="http://schemas.microsoft.com/office/powerpoint/2010/main" val="394698259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pPr marL="144000" lvl="1" indent="0">
              <a:buNone/>
            </a:pPr>
            <a:r>
              <a:rPr lang="en-GB" dirty="0"/>
              <a:t>Bash </a:t>
            </a:r>
            <a:r>
              <a:rPr lang="en-GB" dirty="0" err="1"/>
              <a:t>Razak</a:t>
            </a:r>
            <a:r>
              <a:rPr lang="en-GB" dirty="0"/>
              <a:t>, Ghana EITI</a:t>
            </a:r>
          </a:p>
          <a:p>
            <a:pPr marL="144000" lvl="1" indent="0">
              <a:buNone/>
            </a:pPr>
            <a:endParaRPr lang="en-GB" dirty="0"/>
          </a:p>
          <a:p>
            <a:pPr marL="486900" lvl="1" indent="-342900"/>
            <a:r>
              <a:rPr lang="en-GB" dirty="0"/>
              <a:t>Mainstreaming – harmonisation of OGP, EITI, FATF</a:t>
            </a:r>
          </a:p>
          <a:p>
            <a:pPr marL="486900" lvl="1" indent="-342900"/>
            <a:endParaRPr lang="en-GB" dirty="0"/>
          </a:p>
          <a:p>
            <a:pPr marL="486900" lvl="1" indent="-342900"/>
            <a:r>
              <a:rPr lang="en-GB" dirty="0"/>
              <a:t>Validation – moving away from compliant/not compliant to discussing progress, impact and reform</a:t>
            </a:r>
          </a:p>
          <a:p>
            <a:pPr marL="944100" lvl="2" indent="-342900"/>
            <a:r>
              <a:rPr lang="en-GB" dirty="0"/>
              <a:t>Satisfactory progress = compliant, meaningful is not</a:t>
            </a:r>
          </a:p>
          <a:p>
            <a:pPr marL="486900" lvl="1" indent="-342900"/>
            <a:endParaRPr lang="en-GB" dirty="0"/>
          </a:p>
          <a:p>
            <a:pPr marL="486900" lvl="1" indent="-342900"/>
            <a:r>
              <a:rPr lang="en-GB" dirty="0"/>
              <a:t>Form CSO working groups</a:t>
            </a:r>
          </a:p>
          <a:p>
            <a:pPr marL="486900" lvl="1" indent="-342900"/>
            <a:endParaRPr lang="en-GB" dirty="0"/>
          </a:p>
          <a:p>
            <a:pPr marL="486900" lvl="1" indent="-342900"/>
            <a:r>
              <a:rPr lang="en-GB" dirty="0"/>
              <a:t>Coordination between key agencies</a:t>
            </a:r>
          </a:p>
          <a:p>
            <a:pPr marL="486900" lvl="1" indent="-342900"/>
            <a:endParaRPr lang="en-GB" dirty="0"/>
          </a:p>
        </p:txBody>
      </p:sp>
      <p:sp>
        <p:nvSpPr>
          <p:cNvPr id="4" name="Espace réservé du numéro de diapositive 5"/>
          <p:cNvSpPr>
            <a:spLocks noGrp="1"/>
          </p:cNvSpPr>
          <p:nvPr>
            <p:ph type="sldNum" sz="quarter" idx="4294967295"/>
          </p:nvPr>
        </p:nvSpPr>
        <p:spPr>
          <a:xfrm>
            <a:off x="549275" y="6356350"/>
            <a:ext cx="1100667" cy="365125"/>
          </a:xfrm>
          <a:prstGeom prst="rect">
            <a:avLst/>
          </a:prstGeom>
        </p:spPr>
        <p:txBody>
          <a:bodyPr vert="horz" lIns="0" tIns="45720" rIns="0" bIns="45720" rtlCol="0" anchor="ctr"/>
          <a:lstStyle>
            <a:lvl1pPr algn="l">
              <a:defRPr sz="1200">
                <a:solidFill>
                  <a:srgbClr val="666666"/>
                </a:solidFill>
              </a:defRPr>
            </a:lvl1pPr>
          </a:lstStyle>
          <a:p>
            <a:fld id="{8B93C3CB-6E54-E14A-8D41-8D4E2C126061}" type="slidenum">
              <a:rPr lang="en-GB" sz="1100" smtClean="0"/>
              <a:pPr/>
              <a:t>3</a:t>
            </a:fld>
            <a:endParaRPr lang="en-GB" sz="1100" dirty="0"/>
          </a:p>
        </p:txBody>
      </p:sp>
      <p:grpSp>
        <p:nvGrpSpPr>
          <p:cNvPr id="12" name="Grouper 11"/>
          <p:cNvGrpSpPr/>
          <p:nvPr/>
        </p:nvGrpSpPr>
        <p:grpSpPr>
          <a:xfrm>
            <a:off x="-1" y="-9136"/>
            <a:ext cx="9144001" cy="166464"/>
            <a:chOff x="-1" y="-9136"/>
            <a:chExt cx="9144001" cy="166464"/>
          </a:xfrm>
        </p:grpSpPr>
        <p:sp>
          <p:nvSpPr>
            <p:cNvPr id="13" name="Rectangle 45"/>
            <p:cNvSpPr>
              <a:spLocks noChangeArrowheads="1"/>
            </p:cNvSpPr>
            <p:nvPr/>
          </p:nvSpPr>
          <p:spPr bwMode="auto">
            <a:xfrm>
              <a:off x="-1" y="-9136"/>
              <a:ext cx="9144001" cy="166464"/>
            </a:xfrm>
            <a:prstGeom prst="rect">
              <a:avLst/>
            </a:prstGeom>
            <a:solidFill>
              <a:srgbClr val="0076AF"/>
            </a:solidFill>
            <a:ln>
              <a:noFill/>
            </a:ln>
            <a:extLst/>
          </p:spPr>
          <p:txBody>
            <a:bodyPr wrap="none" anchor="ctr"/>
            <a:lstStyle/>
            <a:p>
              <a:pPr eaLnBrk="0" hangingPunct="0"/>
              <a:r>
                <a:rPr lang="en-GB" sz="3600">
                  <a:solidFill>
                    <a:srgbClr val="FFFFFF"/>
                  </a:solidFill>
                  <a:latin typeface="Frutiger LT 57 Cn" charset="0"/>
                </a:rPr>
                <a:t> </a:t>
              </a:r>
            </a:p>
          </p:txBody>
        </p:sp>
        <p:sp>
          <p:nvSpPr>
            <p:cNvPr id="14" name="Rectangle 13"/>
            <p:cNvSpPr/>
            <p:nvPr/>
          </p:nvSpPr>
          <p:spPr bwMode="auto">
            <a:xfrm>
              <a:off x="549275" y="-9136"/>
              <a:ext cx="612068" cy="166464"/>
            </a:xfrm>
            <a:prstGeom prst="rect">
              <a:avLst/>
            </a:prstGeom>
            <a:solidFill>
              <a:srgbClr val="60BC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rutiger LT 57 Cn" pitchFamily="1" charset="0"/>
              </a:endParaRPr>
            </a:p>
          </p:txBody>
        </p:sp>
      </p:grpSp>
      <p:sp>
        <p:nvSpPr>
          <p:cNvPr id="15" name="Titre 14"/>
          <p:cNvSpPr>
            <a:spLocks noGrp="1"/>
          </p:cNvSpPr>
          <p:nvPr>
            <p:ph type="title"/>
          </p:nvPr>
        </p:nvSpPr>
        <p:spPr/>
        <p:txBody>
          <a:bodyPr/>
          <a:lstStyle/>
          <a:p>
            <a:r>
              <a:rPr lang="en-GB" dirty="0"/>
              <a:t>Key takeaways from day 1 (cont.)</a:t>
            </a:r>
          </a:p>
        </p:txBody>
      </p:sp>
    </p:spTree>
    <p:extLst>
      <p:ext uri="{BB962C8B-B14F-4D97-AF65-F5344CB8AC3E}">
        <p14:creationId xmlns:p14="http://schemas.microsoft.com/office/powerpoint/2010/main" val="8242237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pPr marL="486900" lvl="1" indent="-342900"/>
            <a:r>
              <a:rPr lang="en-GB" dirty="0"/>
              <a:t>Align roadmaps with </a:t>
            </a:r>
            <a:r>
              <a:rPr lang="en-GB" dirty="0" err="1"/>
              <a:t>workplan</a:t>
            </a:r>
            <a:r>
              <a:rPr lang="en-GB" dirty="0"/>
              <a:t> and donors</a:t>
            </a:r>
          </a:p>
          <a:p>
            <a:pPr marL="486900" lvl="1" indent="-342900"/>
            <a:endParaRPr lang="en-GB" dirty="0"/>
          </a:p>
          <a:p>
            <a:pPr marL="486900" lvl="1" indent="-342900"/>
            <a:r>
              <a:rPr lang="en-GB" dirty="0"/>
              <a:t>Establish workgroups with others </a:t>
            </a:r>
            <a:r>
              <a:rPr lang="en-GB" u="sng" dirty="0"/>
              <a:t>outside</a:t>
            </a:r>
            <a:r>
              <a:rPr lang="en-GB" dirty="0"/>
              <a:t> the MSGs</a:t>
            </a:r>
          </a:p>
          <a:p>
            <a:pPr marL="486900" lvl="1" indent="-342900"/>
            <a:endParaRPr lang="en-GB" dirty="0"/>
          </a:p>
          <a:p>
            <a:pPr marL="486900" lvl="1" indent="-342900"/>
            <a:r>
              <a:rPr lang="en-GB" dirty="0"/>
              <a:t>The benefits of Bo disclosures outweigh the costs of not disclosing</a:t>
            </a:r>
          </a:p>
          <a:p>
            <a:pPr marL="944100" lvl="2" indent="-342900"/>
            <a:r>
              <a:rPr lang="en-GB" dirty="0"/>
              <a:t>Communications strategy needed to inform these different </a:t>
            </a:r>
          </a:p>
          <a:p>
            <a:pPr marL="486900" lvl="1" indent="-342900"/>
            <a:endParaRPr lang="en-GB" dirty="0"/>
          </a:p>
        </p:txBody>
      </p:sp>
      <p:sp>
        <p:nvSpPr>
          <p:cNvPr id="4" name="Espace réservé du numéro de diapositive 5"/>
          <p:cNvSpPr>
            <a:spLocks noGrp="1"/>
          </p:cNvSpPr>
          <p:nvPr>
            <p:ph type="sldNum" sz="quarter" idx="4294967295"/>
          </p:nvPr>
        </p:nvSpPr>
        <p:spPr>
          <a:xfrm>
            <a:off x="549275" y="6356350"/>
            <a:ext cx="1100667" cy="365125"/>
          </a:xfrm>
          <a:prstGeom prst="rect">
            <a:avLst/>
          </a:prstGeom>
        </p:spPr>
        <p:txBody>
          <a:bodyPr vert="horz" lIns="0" tIns="45720" rIns="0" bIns="45720" rtlCol="0" anchor="ctr"/>
          <a:lstStyle>
            <a:lvl1pPr algn="l">
              <a:defRPr sz="1200">
                <a:solidFill>
                  <a:srgbClr val="666666"/>
                </a:solidFill>
              </a:defRPr>
            </a:lvl1pPr>
          </a:lstStyle>
          <a:p>
            <a:fld id="{8B93C3CB-6E54-E14A-8D41-8D4E2C126061}" type="slidenum">
              <a:rPr lang="en-GB" sz="1100" smtClean="0"/>
              <a:pPr/>
              <a:t>4</a:t>
            </a:fld>
            <a:endParaRPr lang="en-GB" sz="1100" dirty="0"/>
          </a:p>
        </p:txBody>
      </p:sp>
      <p:grpSp>
        <p:nvGrpSpPr>
          <p:cNvPr id="12" name="Grouper 11"/>
          <p:cNvGrpSpPr/>
          <p:nvPr/>
        </p:nvGrpSpPr>
        <p:grpSpPr>
          <a:xfrm>
            <a:off x="-1" y="-9136"/>
            <a:ext cx="9144001" cy="166464"/>
            <a:chOff x="-1" y="-9136"/>
            <a:chExt cx="9144001" cy="166464"/>
          </a:xfrm>
        </p:grpSpPr>
        <p:sp>
          <p:nvSpPr>
            <p:cNvPr id="13" name="Rectangle 45"/>
            <p:cNvSpPr>
              <a:spLocks noChangeArrowheads="1"/>
            </p:cNvSpPr>
            <p:nvPr/>
          </p:nvSpPr>
          <p:spPr bwMode="auto">
            <a:xfrm>
              <a:off x="-1" y="-9136"/>
              <a:ext cx="9144001" cy="166464"/>
            </a:xfrm>
            <a:prstGeom prst="rect">
              <a:avLst/>
            </a:prstGeom>
            <a:solidFill>
              <a:srgbClr val="0076AF"/>
            </a:solidFill>
            <a:ln>
              <a:noFill/>
            </a:ln>
            <a:extLst/>
          </p:spPr>
          <p:txBody>
            <a:bodyPr wrap="none" anchor="ctr"/>
            <a:lstStyle/>
            <a:p>
              <a:pPr eaLnBrk="0" hangingPunct="0"/>
              <a:r>
                <a:rPr lang="en-GB" sz="3600">
                  <a:solidFill>
                    <a:srgbClr val="FFFFFF"/>
                  </a:solidFill>
                  <a:latin typeface="Frutiger LT 57 Cn" charset="0"/>
                </a:rPr>
                <a:t> </a:t>
              </a:r>
            </a:p>
          </p:txBody>
        </p:sp>
        <p:sp>
          <p:nvSpPr>
            <p:cNvPr id="14" name="Rectangle 13"/>
            <p:cNvSpPr/>
            <p:nvPr/>
          </p:nvSpPr>
          <p:spPr bwMode="auto">
            <a:xfrm>
              <a:off x="549275" y="-9136"/>
              <a:ext cx="612068" cy="166464"/>
            </a:xfrm>
            <a:prstGeom prst="rect">
              <a:avLst/>
            </a:prstGeom>
            <a:solidFill>
              <a:srgbClr val="60BC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rutiger LT 57 Cn" pitchFamily="1" charset="0"/>
              </a:endParaRPr>
            </a:p>
          </p:txBody>
        </p:sp>
      </p:grpSp>
      <p:sp>
        <p:nvSpPr>
          <p:cNvPr id="15" name="Titre 14"/>
          <p:cNvSpPr>
            <a:spLocks noGrp="1"/>
          </p:cNvSpPr>
          <p:nvPr>
            <p:ph type="title"/>
          </p:nvPr>
        </p:nvSpPr>
        <p:spPr/>
        <p:txBody>
          <a:bodyPr/>
          <a:lstStyle/>
          <a:p>
            <a:r>
              <a:rPr lang="en-GB" dirty="0"/>
              <a:t>Key takeaways from day 1 (cont.)</a:t>
            </a:r>
          </a:p>
        </p:txBody>
      </p:sp>
    </p:spTree>
    <p:extLst>
      <p:ext uri="{BB962C8B-B14F-4D97-AF65-F5344CB8AC3E}">
        <p14:creationId xmlns:p14="http://schemas.microsoft.com/office/powerpoint/2010/main" val="25231968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69582"/>
            <a:ext cx="9144000" cy="5688418"/>
          </a:xfrm>
        </p:spPr>
        <p:txBody>
          <a:bodyPr>
            <a:noAutofit/>
          </a:bodyPr>
          <a:lstStyle/>
          <a:p>
            <a:endParaRPr lang="en-GB" dirty="0"/>
          </a:p>
          <a:p>
            <a:r>
              <a:rPr lang="en-GB" dirty="0"/>
              <a:t>One thing in your roadmap you have changed</a:t>
            </a:r>
          </a:p>
          <a:p>
            <a:endParaRPr lang="en-GB" dirty="0"/>
          </a:p>
          <a:p>
            <a:r>
              <a:rPr lang="en-GB" dirty="0"/>
              <a:t>One thing in your roadmap you are proud of/would recommend others to include in their roadmaps</a:t>
            </a:r>
          </a:p>
          <a:p>
            <a:endParaRPr lang="en-GB" dirty="0"/>
          </a:p>
          <a:p>
            <a:r>
              <a:rPr lang="en-GB" dirty="0"/>
              <a:t>One action point to follow-up when you return home</a:t>
            </a:r>
          </a:p>
          <a:p>
            <a:endParaRPr lang="en-GB" dirty="0"/>
          </a:p>
          <a:p>
            <a:pPr marL="144000" lvl="1" indent="0">
              <a:buNone/>
            </a:pPr>
            <a:endParaRPr lang="en-GB" dirty="0"/>
          </a:p>
        </p:txBody>
      </p:sp>
      <p:sp>
        <p:nvSpPr>
          <p:cNvPr id="4" name="Espace réservé du numéro de diapositive 5"/>
          <p:cNvSpPr>
            <a:spLocks noGrp="1"/>
          </p:cNvSpPr>
          <p:nvPr>
            <p:ph type="sldNum" sz="quarter" idx="4294967295"/>
          </p:nvPr>
        </p:nvSpPr>
        <p:spPr>
          <a:xfrm>
            <a:off x="549275" y="6356350"/>
            <a:ext cx="1100667" cy="365125"/>
          </a:xfrm>
          <a:prstGeom prst="rect">
            <a:avLst/>
          </a:prstGeom>
        </p:spPr>
        <p:txBody>
          <a:bodyPr vert="horz" lIns="0" tIns="45720" rIns="0" bIns="45720" rtlCol="0" anchor="ctr"/>
          <a:lstStyle>
            <a:lvl1pPr algn="l">
              <a:defRPr sz="1200">
                <a:solidFill>
                  <a:srgbClr val="666666"/>
                </a:solidFill>
              </a:defRPr>
            </a:lvl1pPr>
          </a:lstStyle>
          <a:p>
            <a:fld id="{8B93C3CB-6E54-E14A-8D41-8D4E2C126061}" type="slidenum">
              <a:rPr lang="en-GB" sz="1100" smtClean="0"/>
              <a:pPr/>
              <a:t>5</a:t>
            </a:fld>
            <a:endParaRPr lang="en-GB" sz="1100" dirty="0"/>
          </a:p>
        </p:txBody>
      </p:sp>
      <p:grpSp>
        <p:nvGrpSpPr>
          <p:cNvPr id="12" name="Grouper 11"/>
          <p:cNvGrpSpPr/>
          <p:nvPr/>
        </p:nvGrpSpPr>
        <p:grpSpPr>
          <a:xfrm>
            <a:off x="-1" y="-9136"/>
            <a:ext cx="9144001" cy="166464"/>
            <a:chOff x="-1" y="-9136"/>
            <a:chExt cx="9144001" cy="166464"/>
          </a:xfrm>
        </p:grpSpPr>
        <p:sp>
          <p:nvSpPr>
            <p:cNvPr id="13" name="Rectangle 45"/>
            <p:cNvSpPr>
              <a:spLocks noChangeArrowheads="1"/>
            </p:cNvSpPr>
            <p:nvPr/>
          </p:nvSpPr>
          <p:spPr bwMode="auto">
            <a:xfrm>
              <a:off x="-1" y="-9136"/>
              <a:ext cx="9144001" cy="166464"/>
            </a:xfrm>
            <a:prstGeom prst="rect">
              <a:avLst/>
            </a:prstGeom>
            <a:solidFill>
              <a:srgbClr val="0076AF"/>
            </a:solidFill>
            <a:ln>
              <a:noFill/>
            </a:ln>
            <a:extLst/>
          </p:spPr>
          <p:txBody>
            <a:bodyPr wrap="none" anchor="ctr"/>
            <a:lstStyle/>
            <a:p>
              <a:pPr eaLnBrk="0" hangingPunct="0"/>
              <a:r>
                <a:rPr lang="en-GB" sz="3600">
                  <a:solidFill>
                    <a:srgbClr val="FFFFFF"/>
                  </a:solidFill>
                  <a:latin typeface="Frutiger LT 57 Cn" charset="0"/>
                </a:rPr>
                <a:t> </a:t>
              </a:r>
            </a:p>
          </p:txBody>
        </p:sp>
        <p:sp>
          <p:nvSpPr>
            <p:cNvPr id="14" name="Rectangle 13"/>
            <p:cNvSpPr/>
            <p:nvPr/>
          </p:nvSpPr>
          <p:spPr bwMode="auto">
            <a:xfrm>
              <a:off x="549275" y="-9136"/>
              <a:ext cx="612068" cy="166464"/>
            </a:xfrm>
            <a:prstGeom prst="rect">
              <a:avLst/>
            </a:prstGeom>
            <a:solidFill>
              <a:srgbClr val="60BC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rutiger LT 57 Cn" pitchFamily="1" charset="0"/>
              </a:endParaRPr>
            </a:p>
          </p:txBody>
        </p:sp>
      </p:grpSp>
      <p:sp>
        <p:nvSpPr>
          <p:cNvPr id="7" name="Titre 14"/>
          <p:cNvSpPr>
            <a:spLocks noGrp="1"/>
          </p:cNvSpPr>
          <p:nvPr>
            <p:ph type="title"/>
          </p:nvPr>
        </p:nvSpPr>
        <p:spPr>
          <a:xfrm>
            <a:off x="549275" y="274638"/>
            <a:ext cx="7875058" cy="1143000"/>
          </a:xfrm>
        </p:spPr>
        <p:txBody>
          <a:bodyPr>
            <a:normAutofit fontScale="90000"/>
          </a:bodyPr>
          <a:lstStyle/>
          <a:p>
            <a:r>
              <a:rPr lang="en-GB" dirty="0"/>
              <a:t>Please share one of each from your writing-sessions</a:t>
            </a:r>
          </a:p>
        </p:txBody>
      </p:sp>
    </p:spTree>
    <p:extLst>
      <p:ext uri="{BB962C8B-B14F-4D97-AF65-F5344CB8AC3E}">
        <p14:creationId xmlns:p14="http://schemas.microsoft.com/office/powerpoint/2010/main" val="117896881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685800"/>
            <a:ext cx="7772400" cy="1066800"/>
          </a:xfrm>
        </p:spPr>
        <p:txBody>
          <a:bodyPr/>
          <a:lstStyle/>
          <a:p>
            <a:r>
              <a:rPr lang="en-US" altLang="en-US"/>
              <a:t>Ghana BO Roadmap</a:t>
            </a:r>
          </a:p>
        </p:txBody>
      </p:sp>
      <p:sp>
        <p:nvSpPr>
          <p:cNvPr id="3" name="Subtitle 2"/>
          <p:cNvSpPr>
            <a:spLocks noGrp="1"/>
          </p:cNvSpPr>
          <p:nvPr>
            <p:ph type="subTitle" idx="1"/>
          </p:nvPr>
        </p:nvSpPr>
        <p:spPr>
          <a:xfrm>
            <a:off x="1371600" y="1676400"/>
            <a:ext cx="6400800" cy="2971800"/>
          </a:xfrm>
        </p:spPr>
        <p:txBody>
          <a:bodyPr rtlCol="0">
            <a:normAutofit fontScale="25000" lnSpcReduction="20000"/>
          </a:bodyPr>
          <a:lstStyle/>
          <a:p>
            <a:pPr algn="l" fontAlgn="auto">
              <a:spcAft>
                <a:spcPts val="0"/>
              </a:spcAft>
              <a:defRPr/>
            </a:pPr>
            <a:r>
              <a:rPr lang="en-US" sz="4200" dirty="0"/>
              <a:t>1. One thing in the roadmap you have changed.</a:t>
            </a:r>
          </a:p>
          <a:p>
            <a:pPr marL="457200" indent="-457200" algn="l" fontAlgn="auto">
              <a:spcAft>
                <a:spcPts val="0"/>
              </a:spcAft>
              <a:buFont typeface="Arial" panose="020B0604020202020204" pitchFamily="34" charset="0"/>
              <a:buChar char="•"/>
              <a:defRPr/>
            </a:pPr>
            <a:r>
              <a:rPr lang="en-US" sz="6200" dirty="0"/>
              <a:t>No change made but we consider to add other donors for Technical/Financial assistance.</a:t>
            </a:r>
          </a:p>
          <a:p>
            <a:pPr algn="l" fontAlgn="auto">
              <a:spcAft>
                <a:spcPts val="0"/>
              </a:spcAft>
              <a:defRPr/>
            </a:pPr>
            <a:r>
              <a:rPr lang="en-US" sz="6200" dirty="0"/>
              <a:t>2. One thing in the roadmap Ghana is proud of/would recommend others to include in their roadmaps.</a:t>
            </a:r>
          </a:p>
          <a:p>
            <a:pPr marL="457200" indent="-457200" algn="l" fontAlgn="auto">
              <a:spcAft>
                <a:spcPts val="0"/>
              </a:spcAft>
              <a:buFont typeface="Arial" panose="020B0604020202020204" pitchFamily="34" charset="0"/>
              <a:buChar char="•"/>
              <a:defRPr/>
            </a:pPr>
            <a:r>
              <a:rPr lang="en-US" sz="6200" dirty="0"/>
              <a:t>Ghana established 2 parallel working groups: One at the Office of the President and the other  (CSOs working group) at the NRGI which were working on the same issue but shared a lot of information. The NRGI working group included MPs who offered advice/strategies to get  the necessary BO legislation passed.</a:t>
            </a:r>
          </a:p>
          <a:p>
            <a:pPr algn="l" fontAlgn="auto">
              <a:spcAft>
                <a:spcPts val="0"/>
              </a:spcAft>
              <a:defRPr/>
            </a:pPr>
            <a:r>
              <a:rPr lang="en-US" sz="6200" dirty="0"/>
              <a:t>3. One action point to follow-up when we return home</a:t>
            </a:r>
          </a:p>
          <a:p>
            <a:pPr marL="457200" indent="-457200" algn="l" fontAlgn="auto">
              <a:spcAft>
                <a:spcPts val="0"/>
              </a:spcAft>
              <a:buFont typeface="Arial" panose="020B0604020202020204" pitchFamily="34" charset="0"/>
              <a:buChar char="•"/>
              <a:defRPr/>
            </a:pPr>
            <a:r>
              <a:rPr lang="en-US" sz="6200" dirty="0"/>
              <a:t>Ghana made significant progress  in our BO roadmap but will follow-up with the implementation issues</a:t>
            </a:r>
          </a:p>
          <a:p>
            <a:pPr marL="457200" indent="-457200" algn="l" fontAlgn="auto">
              <a:spcAft>
                <a:spcPts val="0"/>
              </a:spcAft>
              <a:buFont typeface="Arial" panose="020B0604020202020204" pitchFamily="34" charset="0"/>
              <a:buChar char="•"/>
              <a:defRPr/>
            </a:pPr>
            <a:endParaRPr lang="en-US" sz="6200" dirty="0"/>
          </a:p>
          <a:p>
            <a:pPr algn="l">
              <a:defRPr/>
            </a:pPr>
            <a:r>
              <a:rPr lang="en-GB" sz="6200" dirty="0"/>
              <a:t>Questions</a:t>
            </a:r>
          </a:p>
          <a:p>
            <a:pPr marL="457200" indent="-457200" algn="l">
              <a:buFont typeface="Arial" panose="020B0604020202020204" pitchFamily="34" charset="0"/>
              <a:buChar char="•"/>
              <a:defRPr/>
            </a:pPr>
            <a:r>
              <a:rPr lang="en-GB" sz="6200" dirty="0"/>
              <a:t>Two working groups, why?</a:t>
            </a:r>
          </a:p>
          <a:p>
            <a:pPr marL="914400" lvl="1" indent="-457200" algn="l">
              <a:buFont typeface="Arial" panose="020B0604020202020204" pitchFamily="34" charset="0"/>
              <a:buChar char="•"/>
              <a:defRPr/>
            </a:pPr>
            <a:r>
              <a:rPr lang="en-GB" sz="5800" dirty="0"/>
              <a:t>One was with President’s Office. To create political buy in.</a:t>
            </a:r>
          </a:p>
          <a:p>
            <a:pPr marL="914400" lvl="1" indent="-457200" algn="l">
              <a:buFont typeface="Arial" panose="020B0604020202020204" pitchFamily="34" charset="0"/>
              <a:buChar char="•"/>
              <a:defRPr/>
            </a:pPr>
            <a:r>
              <a:rPr lang="en-GB" sz="5800" dirty="0"/>
              <a:t>Difference between working group, and advisory group</a:t>
            </a:r>
          </a:p>
          <a:p>
            <a:pPr marL="457200" indent="-457200" algn="l">
              <a:buFont typeface="Arial" panose="020B0604020202020204" pitchFamily="34" charset="0"/>
              <a:buChar char="•"/>
              <a:defRPr/>
            </a:pPr>
            <a:r>
              <a:rPr lang="en-GB" sz="6200" dirty="0"/>
              <a:t>Company inclusion?</a:t>
            </a:r>
          </a:p>
          <a:p>
            <a:pPr marL="914400" lvl="1" indent="-457200" algn="l">
              <a:buFont typeface="Arial" panose="020B0604020202020204" pitchFamily="34" charset="0"/>
              <a:buChar char="•"/>
              <a:defRPr/>
            </a:pPr>
            <a:r>
              <a:rPr lang="en-GB" sz="5800" dirty="0"/>
              <a:t>On advisory group</a:t>
            </a:r>
          </a:p>
          <a:p>
            <a:pPr marL="457200" indent="-457200" algn="l" fontAlgn="auto">
              <a:spcAft>
                <a:spcPts val="0"/>
              </a:spcAft>
              <a:buFont typeface="Arial" panose="020B0604020202020204" pitchFamily="34" charset="0"/>
              <a:buChar char="•"/>
              <a:defRPr/>
            </a:pPr>
            <a:endParaRPr lang="en-US" sz="6200" dirty="0"/>
          </a:p>
          <a:p>
            <a:pPr marL="457200" indent="-457200" algn="l" fontAlgn="auto">
              <a:spcAft>
                <a:spcPts val="0"/>
              </a:spcAft>
              <a:buFont typeface="Arial" panose="020B0604020202020204" pitchFamily="34" charset="0"/>
              <a:buChar char="•"/>
              <a:defRPr/>
            </a:pPr>
            <a:endParaRPr lang="en-US" sz="6200" dirty="0"/>
          </a:p>
          <a:p>
            <a:pPr marL="457200" indent="-457200" algn="l" fontAlgn="auto">
              <a:spcAft>
                <a:spcPts val="0"/>
              </a:spcAft>
              <a:buFont typeface="Arial" panose="020B0604020202020204" pitchFamily="34" charset="0"/>
              <a:buChar char="•"/>
              <a:defRPr/>
            </a:pPr>
            <a:endParaRPr lang="en-US" dirty="0"/>
          </a:p>
          <a:p>
            <a:pPr marL="457200" indent="-457200" algn="l" fontAlgn="auto">
              <a:spcAft>
                <a:spcPts val="0"/>
              </a:spcAft>
              <a:buFont typeface="Arial" panose="020B0604020202020204" pitchFamily="34" charset="0"/>
              <a:buChar char="•"/>
              <a:defRPr/>
            </a:pPr>
            <a:endParaRPr lang="en-US" dirty="0"/>
          </a:p>
          <a:p>
            <a:pPr marL="457200" indent="-457200" algn="l" fontAlgn="auto">
              <a:spcAft>
                <a:spcPts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val="141738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69582"/>
            <a:ext cx="9144000" cy="5688418"/>
          </a:xfrm>
        </p:spPr>
        <p:txBody>
          <a:bodyPr>
            <a:noAutofit/>
          </a:bodyPr>
          <a:lstStyle/>
          <a:p>
            <a:endParaRPr lang="en-GB" dirty="0"/>
          </a:p>
          <a:p>
            <a:r>
              <a:rPr lang="en-GB" dirty="0"/>
              <a:t>Changed</a:t>
            </a:r>
          </a:p>
          <a:p>
            <a:pPr lvl="1"/>
            <a:r>
              <a:rPr lang="en-GB" dirty="0"/>
              <a:t>Identifying the relevant agencies to engage with on SDG 17</a:t>
            </a:r>
          </a:p>
          <a:p>
            <a:r>
              <a:rPr lang="en-GB" dirty="0"/>
              <a:t>Recommend</a:t>
            </a:r>
          </a:p>
          <a:p>
            <a:pPr lvl="1"/>
            <a:r>
              <a:rPr lang="en-GB" dirty="0"/>
              <a:t>Engage with the anti-corruption commission; through access to information on PEPs.</a:t>
            </a:r>
          </a:p>
          <a:p>
            <a:r>
              <a:rPr lang="en-GB" dirty="0"/>
              <a:t>One action point to follow up</a:t>
            </a:r>
          </a:p>
          <a:p>
            <a:pPr lvl="1"/>
            <a:r>
              <a:rPr lang="en-GB" dirty="0"/>
              <a:t>Organize broad consultation with stakeholders. On 1) BO definition 2) level of detail, and 3) collection of data.</a:t>
            </a:r>
          </a:p>
          <a:p>
            <a:r>
              <a:rPr lang="en-GB" dirty="0"/>
              <a:t>Questions</a:t>
            </a:r>
          </a:p>
          <a:p>
            <a:pPr lvl="1"/>
            <a:r>
              <a:rPr lang="en-GB" dirty="0"/>
              <a:t>What definition? Perhaps to include other participants’ definitions</a:t>
            </a:r>
          </a:p>
          <a:p>
            <a:pPr lvl="1"/>
            <a:endParaRPr lang="en-GB" dirty="0"/>
          </a:p>
          <a:p>
            <a:endParaRPr lang="en-GB" dirty="0"/>
          </a:p>
          <a:p>
            <a:endParaRPr lang="en-GB" dirty="0"/>
          </a:p>
          <a:p>
            <a:pPr marL="144000" lvl="1" indent="0">
              <a:buNone/>
            </a:pPr>
            <a:endParaRPr lang="en-GB" dirty="0"/>
          </a:p>
        </p:txBody>
      </p:sp>
      <p:sp>
        <p:nvSpPr>
          <p:cNvPr id="4" name="Espace réservé du numéro de diapositive 5"/>
          <p:cNvSpPr>
            <a:spLocks noGrp="1"/>
          </p:cNvSpPr>
          <p:nvPr>
            <p:ph type="sldNum" sz="quarter" idx="4294967295"/>
          </p:nvPr>
        </p:nvSpPr>
        <p:spPr>
          <a:xfrm>
            <a:off x="549275" y="6356350"/>
            <a:ext cx="1100667" cy="365125"/>
          </a:xfrm>
          <a:prstGeom prst="rect">
            <a:avLst/>
          </a:prstGeom>
        </p:spPr>
        <p:txBody>
          <a:bodyPr vert="horz" lIns="0" tIns="45720" rIns="0" bIns="45720" rtlCol="0" anchor="ctr"/>
          <a:lstStyle>
            <a:lvl1pPr algn="l">
              <a:defRPr sz="1200">
                <a:solidFill>
                  <a:srgbClr val="666666"/>
                </a:solidFill>
              </a:defRPr>
            </a:lvl1pPr>
          </a:lstStyle>
          <a:p>
            <a:fld id="{8B93C3CB-6E54-E14A-8D41-8D4E2C126061}" type="slidenum">
              <a:rPr lang="en-GB" sz="1100" smtClean="0"/>
              <a:pPr/>
              <a:t>7</a:t>
            </a:fld>
            <a:endParaRPr lang="en-GB" sz="1100" dirty="0"/>
          </a:p>
        </p:txBody>
      </p:sp>
      <p:grpSp>
        <p:nvGrpSpPr>
          <p:cNvPr id="12" name="Grouper 11"/>
          <p:cNvGrpSpPr/>
          <p:nvPr/>
        </p:nvGrpSpPr>
        <p:grpSpPr>
          <a:xfrm>
            <a:off x="-1" y="-9136"/>
            <a:ext cx="9144001" cy="166464"/>
            <a:chOff x="-1" y="-9136"/>
            <a:chExt cx="9144001" cy="166464"/>
          </a:xfrm>
        </p:grpSpPr>
        <p:sp>
          <p:nvSpPr>
            <p:cNvPr id="13" name="Rectangle 45"/>
            <p:cNvSpPr>
              <a:spLocks noChangeArrowheads="1"/>
            </p:cNvSpPr>
            <p:nvPr/>
          </p:nvSpPr>
          <p:spPr bwMode="auto">
            <a:xfrm>
              <a:off x="-1" y="-9136"/>
              <a:ext cx="9144001" cy="166464"/>
            </a:xfrm>
            <a:prstGeom prst="rect">
              <a:avLst/>
            </a:prstGeom>
            <a:solidFill>
              <a:srgbClr val="0076AF"/>
            </a:solidFill>
            <a:ln>
              <a:noFill/>
            </a:ln>
            <a:extLst/>
          </p:spPr>
          <p:txBody>
            <a:bodyPr wrap="none" anchor="ctr"/>
            <a:lstStyle/>
            <a:p>
              <a:pPr eaLnBrk="0" hangingPunct="0"/>
              <a:r>
                <a:rPr lang="en-GB" sz="3600">
                  <a:solidFill>
                    <a:srgbClr val="FFFFFF"/>
                  </a:solidFill>
                  <a:latin typeface="Frutiger LT 57 Cn" charset="0"/>
                </a:rPr>
                <a:t> </a:t>
              </a:r>
            </a:p>
          </p:txBody>
        </p:sp>
        <p:sp>
          <p:nvSpPr>
            <p:cNvPr id="14" name="Rectangle 13"/>
            <p:cNvSpPr/>
            <p:nvPr/>
          </p:nvSpPr>
          <p:spPr bwMode="auto">
            <a:xfrm>
              <a:off x="549275" y="-9136"/>
              <a:ext cx="612068" cy="166464"/>
            </a:xfrm>
            <a:prstGeom prst="rect">
              <a:avLst/>
            </a:prstGeom>
            <a:solidFill>
              <a:srgbClr val="60BC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rutiger LT 57 Cn" pitchFamily="1" charset="0"/>
              </a:endParaRPr>
            </a:p>
          </p:txBody>
        </p:sp>
      </p:grpSp>
      <p:sp>
        <p:nvSpPr>
          <p:cNvPr id="7" name="Titre 14"/>
          <p:cNvSpPr>
            <a:spLocks noGrp="1"/>
          </p:cNvSpPr>
          <p:nvPr>
            <p:ph type="title"/>
          </p:nvPr>
        </p:nvSpPr>
        <p:spPr>
          <a:xfrm>
            <a:off x="549275" y="274638"/>
            <a:ext cx="7875058" cy="1143000"/>
          </a:xfrm>
        </p:spPr>
        <p:txBody>
          <a:bodyPr/>
          <a:lstStyle/>
          <a:p>
            <a:r>
              <a:rPr lang="en-GB" dirty="0"/>
              <a:t>Ethiopia</a:t>
            </a:r>
          </a:p>
        </p:txBody>
      </p:sp>
    </p:spTree>
    <p:extLst>
      <p:ext uri="{BB962C8B-B14F-4D97-AF65-F5344CB8AC3E}">
        <p14:creationId xmlns:p14="http://schemas.microsoft.com/office/powerpoint/2010/main" val="270952826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69582"/>
            <a:ext cx="9144000" cy="5688418"/>
          </a:xfrm>
        </p:spPr>
        <p:txBody>
          <a:bodyPr>
            <a:noAutofit/>
          </a:bodyPr>
          <a:lstStyle/>
          <a:p>
            <a:endParaRPr lang="en-GB" dirty="0"/>
          </a:p>
          <a:p>
            <a:r>
              <a:rPr lang="en-GB" dirty="0"/>
              <a:t>One thing in your roadmap you have changed</a:t>
            </a:r>
          </a:p>
          <a:p>
            <a:pPr lvl="1"/>
            <a:r>
              <a:rPr lang="en-GB" dirty="0"/>
              <a:t>Structural and content - from Workplan to a full Roadmap</a:t>
            </a:r>
          </a:p>
          <a:p>
            <a:r>
              <a:rPr lang="en-GB" dirty="0"/>
              <a:t>One thing in your roadmap you are proud of/would recommend others to include in their roadmaps</a:t>
            </a:r>
          </a:p>
          <a:p>
            <a:pPr lvl="1"/>
            <a:r>
              <a:rPr lang="en-GB" dirty="0"/>
              <a:t>Approach to the consensus building and Buy-in of the Roadmap development and implementation by stakeholders including Government Miniseries Departments and Agencies, CSOs and Corporate Entities and the Media</a:t>
            </a:r>
          </a:p>
          <a:p>
            <a:r>
              <a:rPr lang="en-GB" dirty="0"/>
              <a:t>One action point to follow-up when you return home</a:t>
            </a:r>
          </a:p>
          <a:p>
            <a:pPr lvl="1"/>
            <a:r>
              <a:rPr lang="en-GB" dirty="0"/>
              <a:t>Workplan development aligning with the Roadmap and finalize second draft</a:t>
            </a:r>
          </a:p>
          <a:p>
            <a:endParaRPr lang="en-GB" dirty="0"/>
          </a:p>
          <a:p>
            <a:pPr marL="144000" lvl="1" indent="0">
              <a:buNone/>
            </a:pPr>
            <a:endParaRPr lang="en-GB" dirty="0"/>
          </a:p>
        </p:txBody>
      </p:sp>
      <p:sp>
        <p:nvSpPr>
          <p:cNvPr id="4" name="Espace réservé du numéro de diapositive 5"/>
          <p:cNvSpPr>
            <a:spLocks noGrp="1"/>
          </p:cNvSpPr>
          <p:nvPr>
            <p:ph type="sldNum" sz="quarter" idx="4294967295"/>
          </p:nvPr>
        </p:nvSpPr>
        <p:spPr>
          <a:xfrm>
            <a:off x="549275" y="6356350"/>
            <a:ext cx="1100667" cy="365125"/>
          </a:xfrm>
          <a:prstGeom prst="rect">
            <a:avLst/>
          </a:prstGeom>
        </p:spPr>
        <p:txBody>
          <a:bodyPr vert="horz" lIns="0" tIns="45720" rIns="0" bIns="45720" rtlCol="0" anchor="ctr"/>
          <a:lstStyle>
            <a:lvl1pPr algn="l">
              <a:defRPr sz="1200">
                <a:solidFill>
                  <a:srgbClr val="666666"/>
                </a:solidFill>
              </a:defRPr>
            </a:lvl1pPr>
          </a:lstStyle>
          <a:p>
            <a:fld id="{8B93C3CB-6E54-E14A-8D41-8D4E2C126061}" type="slidenum">
              <a:rPr lang="en-GB" sz="1100" smtClean="0"/>
              <a:pPr/>
              <a:t>8</a:t>
            </a:fld>
            <a:endParaRPr lang="en-GB" sz="1100" dirty="0"/>
          </a:p>
        </p:txBody>
      </p:sp>
      <p:grpSp>
        <p:nvGrpSpPr>
          <p:cNvPr id="12" name="Grouper 11"/>
          <p:cNvGrpSpPr/>
          <p:nvPr/>
        </p:nvGrpSpPr>
        <p:grpSpPr>
          <a:xfrm>
            <a:off x="-1" y="-9136"/>
            <a:ext cx="9144001" cy="166464"/>
            <a:chOff x="-1" y="-9136"/>
            <a:chExt cx="9144001" cy="166464"/>
          </a:xfrm>
        </p:grpSpPr>
        <p:sp>
          <p:nvSpPr>
            <p:cNvPr id="13" name="Rectangle 45"/>
            <p:cNvSpPr>
              <a:spLocks noChangeArrowheads="1"/>
            </p:cNvSpPr>
            <p:nvPr/>
          </p:nvSpPr>
          <p:spPr bwMode="auto">
            <a:xfrm>
              <a:off x="-1" y="-9136"/>
              <a:ext cx="9144001" cy="166464"/>
            </a:xfrm>
            <a:prstGeom prst="rect">
              <a:avLst/>
            </a:prstGeom>
            <a:solidFill>
              <a:srgbClr val="0076AF"/>
            </a:solidFill>
            <a:ln>
              <a:noFill/>
            </a:ln>
            <a:extLst/>
          </p:spPr>
          <p:txBody>
            <a:bodyPr wrap="none" anchor="ctr"/>
            <a:lstStyle/>
            <a:p>
              <a:pPr eaLnBrk="0" hangingPunct="0"/>
              <a:r>
                <a:rPr lang="en-GB" sz="3600">
                  <a:solidFill>
                    <a:srgbClr val="FFFFFF"/>
                  </a:solidFill>
                  <a:latin typeface="Frutiger LT 57 Cn" charset="0"/>
                </a:rPr>
                <a:t> </a:t>
              </a:r>
            </a:p>
          </p:txBody>
        </p:sp>
        <p:sp>
          <p:nvSpPr>
            <p:cNvPr id="14" name="Rectangle 13"/>
            <p:cNvSpPr/>
            <p:nvPr/>
          </p:nvSpPr>
          <p:spPr bwMode="auto">
            <a:xfrm>
              <a:off x="549275" y="-9136"/>
              <a:ext cx="612068" cy="166464"/>
            </a:xfrm>
            <a:prstGeom prst="rect">
              <a:avLst/>
            </a:prstGeom>
            <a:solidFill>
              <a:srgbClr val="60BC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rutiger LT 57 Cn" pitchFamily="1" charset="0"/>
              </a:endParaRPr>
            </a:p>
          </p:txBody>
        </p:sp>
      </p:grpSp>
      <p:sp>
        <p:nvSpPr>
          <p:cNvPr id="7" name="Titre 14"/>
          <p:cNvSpPr>
            <a:spLocks noGrp="1"/>
          </p:cNvSpPr>
          <p:nvPr>
            <p:ph type="title"/>
          </p:nvPr>
        </p:nvSpPr>
        <p:spPr>
          <a:xfrm>
            <a:off x="549275" y="274638"/>
            <a:ext cx="7875058" cy="1143000"/>
          </a:xfrm>
        </p:spPr>
        <p:txBody>
          <a:bodyPr/>
          <a:lstStyle/>
          <a:p>
            <a:r>
              <a:rPr lang="en-GB" dirty="0"/>
              <a:t>Malawi</a:t>
            </a:r>
          </a:p>
        </p:txBody>
      </p:sp>
    </p:spTree>
    <p:extLst>
      <p:ext uri="{BB962C8B-B14F-4D97-AF65-F5344CB8AC3E}">
        <p14:creationId xmlns:p14="http://schemas.microsoft.com/office/powerpoint/2010/main" val="69599521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304799"/>
          </a:xfrm>
        </p:spPr>
        <p:txBody>
          <a:bodyPr>
            <a:noAutofit/>
          </a:bodyPr>
          <a:lstStyle/>
          <a:p>
            <a:r>
              <a:rPr lang="en-US" sz="3200" b="1" dirty="0"/>
              <a:t>Liberia BO Roadmap</a:t>
            </a:r>
          </a:p>
        </p:txBody>
      </p:sp>
      <p:sp>
        <p:nvSpPr>
          <p:cNvPr id="3" name="Subtitle 2"/>
          <p:cNvSpPr>
            <a:spLocks noGrp="1"/>
          </p:cNvSpPr>
          <p:nvPr>
            <p:ph type="subTitle" idx="1"/>
          </p:nvPr>
        </p:nvSpPr>
        <p:spPr>
          <a:xfrm>
            <a:off x="152400" y="838200"/>
            <a:ext cx="8839200" cy="5867400"/>
          </a:xfrm>
        </p:spPr>
        <p:txBody>
          <a:bodyPr>
            <a:normAutofit fontScale="92500" lnSpcReduction="10000"/>
          </a:bodyPr>
          <a:lstStyle/>
          <a:p>
            <a:pPr algn="l"/>
            <a:r>
              <a:rPr lang="en-US" sz="1800" dirty="0">
                <a:solidFill>
                  <a:schemeClr val="accent1">
                    <a:lumMod val="75000"/>
                  </a:schemeClr>
                </a:solidFill>
              </a:rPr>
              <a:t>Amendments we have made to the BO Roadmap</a:t>
            </a:r>
          </a:p>
          <a:p>
            <a:pPr marL="342900" indent="-342900" algn="l">
              <a:buFont typeface="+mj-lt"/>
              <a:buAutoNum type="arabicPeriod"/>
            </a:pPr>
            <a:endParaRPr lang="en-US" sz="1800" dirty="0">
              <a:solidFill>
                <a:schemeClr val="accent1">
                  <a:lumMod val="75000"/>
                </a:schemeClr>
              </a:solidFill>
            </a:endParaRPr>
          </a:p>
          <a:p>
            <a:pPr marL="285750" indent="-285750" algn="l">
              <a:buFont typeface="Arial" pitchFamily="34" charset="0"/>
              <a:buChar char="•"/>
            </a:pPr>
            <a:r>
              <a:rPr lang="en-US" sz="1800" b="1" dirty="0">
                <a:solidFill>
                  <a:schemeClr val="tx1"/>
                </a:solidFill>
              </a:rPr>
              <a:t>Draw up a BO disclosure regulation in consultation with other stakeholders, which will serve as the basis for BO disclosure in Liberia. </a:t>
            </a:r>
          </a:p>
          <a:p>
            <a:pPr marL="285750" indent="-285750" algn="l">
              <a:buFont typeface="Arial" pitchFamily="34" charset="0"/>
              <a:buChar char="•"/>
            </a:pPr>
            <a:r>
              <a:rPr lang="en-US" sz="1800" b="1" dirty="0">
                <a:solidFill>
                  <a:schemeClr val="tx1"/>
                </a:solidFill>
              </a:rPr>
              <a:t>Set up a </a:t>
            </a:r>
            <a:r>
              <a:rPr lang="en-US" sz="1800" b="1" u="sng" dirty="0">
                <a:solidFill>
                  <a:schemeClr val="tx1"/>
                </a:solidFill>
              </a:rPr>
              <a:t>stakeholders working group</a:t>
            </a:r>
            <a:r>
              <a:rPr lang="en-US" sz="1800" b="1" dirty="0">
                <a:solidFill>
                  <a:schemeClr val="tx1"/>
                </a:solidFill>
              </a:rPr>
              <a:t> comprising LEITI and other relevant stakeholders including </a:t>
            </a:r>
            <a:r>
              <a:rPr lang="en-US" sz="1800" b="1">
                <a:solidFill>
                  <a:schemeClr val="tx1"/>
                </a:solidFill>
              </a:rPr>
              <a:t>civil society to </a:t>
            </a:r>
            <a:r>
              <a:rPr lang="en-US" sz="1800" b="1" dirty="0">
                <a:solidFill>
                  <a:schemeClr val="tx1"/>
                </a:solidFill>
              </a:rPr>
              <a:t>support the development and implementation of the road map. </a:t>
            </a:r>
          </a:p>
          <a:p>
            <a:pPr marL="285750" indent="-285750" algn="l">
              <a:buFont typeface="Arial" pitchFamily="34" charset="0"/>
              <a:buChar char="•"/>
            </a:pPr>
            <a:r>
              <a:rPr lang="nb-NO" sz="1800" b="1" dirty="0">
                <a:solidFill>
                  <a:schemeClr val="tx1"/>
                </a:solidFill>
              </a:rPr>
              <a:t>Include more details of LEITI previous BO efforts and decisions into the roadmap to expand on the background. </a:t>
            </a:r>
            <a:endParaRPr lang="en-US" sz="1800" b="1" dirty="0">
              <a:solidFill>
                <a:schemeClr val="tx1"/>
              </a:solidFill>
            </a:endParaRPr>
          </a:p>
          <a:p>
            <a:pPr algn="l"/>
            <a:endParaRPr lang="en-US" sz="1800" dirty="0">
              <a:solidFill>
                <a:schemeClr val="accent1">
                  <a:lumMod val="75000"/>
                </a:schemeClr>
              </a:solidFill>
            </a:endParaRPr>
          </a:p>
          <a:p>
            <a:pPr marL="342900" indent="-342900" algn="l">
              <a:buFont typeface="+mj-lt"/>
              <a:buAutoNum type="arabicPeriod"/>
            </a:pPr>
            <a:r>
              <a:rPr lang="en-US" sz="1700" dirty="0">
                <a:solidFill>
                  <a:schemeClr val="accent1">
                    <a:lumMod val="75000"/>
                  </a:schemeClr>
                </a:solidFill>
              </a:rPr>
              <a:t>One thing we have changed</a:t>
            </a:r>
            <a:br>
              <a:rPr lang="en-US" sz="1700" dirty="0">
                <a:solidFill>
                  <a:schemeClr val="accent1">
                    <a:lumMod val="75000"/>
                  </a:schemeClr>
                </a:solidFill>
              </a:rPr>
            </a:br>
            <a:endParaRPr lang="en-US" sz="1700" dirty="0">
              <a:solidFill>
                <a:schemeClr val="tx1"/>
              </a:solidFill>
            </a:endParaRPr>
          </a:p>
          <a:p>
            <a:pPr marL="800100" lvl="1" indent="-342900" algn="l">
              <a:buFont typeface="Wingdings" pitchFamily="2" charset="2"/>
              <a:buChar char="Ø"/>
            </a:pPr>
            <a:r>
              <a:rPr lang="en-US" sz="1700" b="1" dirty="0">
                <a:solidFill>
                  <a:schemeClr val="tx1"/>
                </a:solidFill>
              </a:rPr>
              <a:t>Nothing we saw we needed to change to our current draft. </a:t>
            </a:r>
            <a:r>
              <a:rPr lang="en-US" sz="1700" dirty="0">
                <a:solidFill>
                  <a:schemeClr val="accent1">
                    <a:lumMod val="75000"/>
                  </a:schemeClr>
                </a:solidFill>
              </a:rPr>
              <a:t/>
            </a:r>
            <a:br>
              <a:rPr lang="en-US" sz="1700" dirty="0">
                <a:solidFill>
                  <a:schemeClr val="accent1">
                    <a:lumMod val="75000"/>
                  </a:schemeClr>
                </a:solidFill>
              </a:rPr>
            </a:br>
            <a:endParaRPr lang="en-US" sz="1700" dirty="0">
              <a:solidFill>
                <a:schemeClr val="accent1">
                  <a:lumMod val="75000"/>
                </a:schemeClr>
              </a:solidFill>
            </a:endParaRPr>
          </a:p>
          <a:p>
            <a:pPr algn="l"/>
            <a:r>
              <a:rPr lang="en-US" sz="1700" dirty="0">
                <a:solidFill>
                  <a:schemeClr val="accent1">
                    <a:lumMod val="75000"/>
                  </a:schemeClr>
                </a:solidFill>
              </a:rPr>
              <a:t>2.    One thing we are proud of/would recommend to others</a:t>
            </a:r>
            <a:br>
              <a:rPr lang="en-US" sz="1700" dirty="0">
                <a:solidFill>
                  <a:schemeClr val="accent1">
                    <a:lumMod val="75000"/>
                  </a:schemeClr>
                </a:solidFill>
              </a:rPr>
            </a:br>
            <a:endParaRPr lang="en-US" sz="1700" dirty="0">
              <a:solidFill>
                <a:schemeClr val="tx1"/>
              </a:solidFill>
            </a:endParaRPr>
          </a:p>
          <a:p>
            <a:pPr marL="800100" lvl="1" indent="-342900" algn="l">
              <a:buFont typeface="Wingdings" pitchFamily="2" charset="2"/>
              <a:buChar char="Ø"/>
            </a:pPr>
            <a:r>
              <a:rPr lang="en-US" sz="1700" b="1" dirty="0">
                <a:solidFill>
                  <a:schemeClr val="tx1"/>
                </a:solidFill>
              </a:rPr>
              <a:t>Civil society’s involvement and consultation at every stage of the way especially in setting the parameter for Institutional legal framework. </a:t>
            </a:r>
            <a:r>
              <a:rPr lang="en-US" sz="1700" dirty="0">
                <a:solidFill>
                  <a:schemeClr val="accent1">
                    <a:lumMod val="75000"/>
                  </a:schemeClr>
                </a:solidFill>
              </a:rPr>
              <a:t/>
            </a:r>
            <a:br>
              <a:rPr lang="en-US" sz="1700" dirty="0">
                <a:solidFill>
                  <a:schemeClr val="accent1">
                    <a:lumMod val="75000"/>
                  </a:schemeClr>
                </a:solidFill>
              </a:rPr>
            </a:br>
            <a:endParaRPr lang="en-US" sz="1700" dirty="0">
              <a:solidFill>
                <a:schemeClr val="accent1">
                  <a:lumMod val="75000"/>
                </a:schemeClr>
              </a:solidFill>
            </a:endParaRPr>
          </a:p>
          <a:p>
            <a:pPr marL="342900" indent="-342900" algn="l">
              <a:buAutoNum type="arabicPeriod" startAt="3"/>
            </a:pPr>
            <a:r>
              <a:rPr lang="en-US" sz="1700" dirty="0">
                <a:solidFill>
                  <a:schemeClr val="accent1">
                    <a:lumMod val="75000"/>
                  </a:schemeClr>
                </a:solidFill>
              </a:rPr>
              <a:t>Follow up action point</a:t>
            </a:r>
            <a:br>
              <a:rPr lang="en-US" sz="1700" dirty="0">
                <a:solidFill>
                  <a:schemeClr val="accent1">
                    <a:lumMod val="75000"/>
                  </a:schemeClr>
                </a:solidFill>
              </a:rPr>
            </a:br>
            <a:endParaRPr lang="en-US" sz="1700" b="1" dirty="0">
              <a:solidFill>
                <a:schemeClr val="accent1">
                  <a:lumMod val="75000"/>
                </a:schemeClr>
              </a:solidFill>
            </a:endParaRPr>
          </a:p>
          <a:p>
            <a:pPr marL="742950" lvl="1" indent="-285750" algn="l">
              <a:buFont typeface="Wingdings" pitchFamily="2" charset="2"/>
              <a:buChar char="Ø"/>
            </a:pPr>
            <a:r>
              <a:rPr lang="en-US" sz="1700" b="1" dirty="0">
                <a:solidFill>
                  <a:schemeClr val="tx1"/>
                </a:solidFill>
              </a:rPr>
              <a:t>Broader stakeholders consultation to include the LACC, relevant security agencies, etc. to complete the roadmap. </a:t>
            </a:r>
          </a:p>
        </p:txBody>
      </p:sp>
    </p:spTree>
    <p:extLst>
      <p:ext uri="{BB962C8B-B14F-4D97-AF65-F5344CB8AC3E}">
        <p14:creationId xmlns:p14="http://schemas.microsoft.com/office/powerpoint/2010/main" val="13687010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220</TotalTime>
  <Words>982</Words>
  <Application>Microsoft Macintosh PowerPoint</Application>
  <PresentationFormat>On-screen Show (4:3)</PresentationFormat>
  <Paragraphs>141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 Light</vt:lpstr>
      <vt:lpstr>Frutiger LT 57 Cn</vt:lpstr>
      <vt:lpstr>Wingdings</vt:lpstr>
      <vt:lpstr>Arial</vt:lpstr>
      <vt:lpstr>Calibri</vt:lpstr>
      <vt:lpstr>Office Theme</vt:lpstr>
      <vt:lpstr>PowerPoint Presentation</vt:lpstr>
      <vt:lpstr>Key takeaways from day 1</vt:lpstr>
      <vt:lpstr>Key takeaways from day 1 (cont.)</vt:lpstr>
      <vt:lpstr>Key takeaways from day 1 (cont.)</vt:lpstr>
      <vt:lpstr>Please share one of each from your writing-sessions</vt:lpstr>
      <vt:lpstr>Ghana BO Roadmap</vt:lpstr>
      <vt:lpstr>Ethiopia</vt:lpstr>
      <vt:lpstr>Malawi</vt:lpstr>
      <vt:lpstr>Liberia BO Roadmap</vt:lpstr>
      <vt:lpstr>Mozambique BO Roadmap</vt:lpstr>
      <vt:lpstr>Zambia</vt:lpstr>
      <vt:lpstr>São Tomé e Príncipe</vt:lpstr>
      <vt:lpstr>Nigeria’s Three Main Take-aways</vt:lpstr>
      <vt:lpstr>SLEITI BO roadmap</vt:lpstr>
      <vt:lpstr>PowerPoint Presentation</vt:lpstr>
      <vt:lpstr>Conclusions / final points</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Christoffer Claussen</dc:creator>
  <cp:lastModifiedBy>Christina Berger</cp:lastModifiedBy>
  <cp:revision>19</cp:revision>
  <dcterms:created xsi:type="dcterms:W3CDTF">2016-11-02T07:49:19Z</dcterms:created>
  <dcterms:modified xsi:type="dcterms:W3CDTF">2016-11-14T10:08:13Z</dcterms:modified>
</cp:coreProperties>
</file>