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0" r:id="rId5"/>
    <p:sldId id="296" r:id="rId6"/>
    <p:sldId id="307" r:id="rId7"/>
    <p:sldId id="305" r:id="rId8"/>
    <p:sldId id="297" r:id="rId9"/>
    <p:sldId id="298" r:id="rId10"/>
    <p:sldId id="310" r:id="rId11"/>
    <p:sldId id="299" r:id="rId12"/>
    <p:sldId id="301" r:id="rId13"/>
    <p:sldId id="306" r:id="rId14"/>
    <p:sldId id="312" r:id="rId15"/>
    <p:sldId id="300" r:id="rId16"/>
    <p:sldId id="302" r:id="rId17"/>
    <p:sldId id="303" r:id="rId18"/>
    <p:sldId id="308" r:id="rId19"/>
    <p:sldId id="315" r:id="rId20"/>
    <p:sldId id="316" r:id="rId21"/>
    <p:sldId id="317" r:id="rId22"/>
    <p:sldId id="319" r:id="rId23"/>
    <p:sldId id="318" r:id="rId24"/>
    <p:sldId id="321" r:id="rId25"/>
    <p:sldId id="313" r:id="rId26"/>
    <p:sldId id="320" r:id="rId27"/>
    <p:sldId id="277" r:id="rId28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1" autoAdjust="0"/>
  </p:normalViewPr>
  <p:slideViewPr>
    <p:cSldViewPr snapToGrid="0" snapToObjects="1">
      <p:cViewPr varScale="1">
        <p:scale>
          <a:sx n="90" d="100"/>
          <a:sy n="90" d="100"/>
        </p:scale>
        <p:origin x="1404" y="90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51\Google%20Drive\EITI%20Personal\Analysing%20revenues%20using%20EITI%20summary%20data\Dataset%20-%20Iraq,%20Nigeria,%20Norw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51\Google%20Drive\General\Analysing%20revenues%20using%20EITI%20summary%20data\Dataset%20-%20Iraq,%20Nigeria,%20Norw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51\Google%20Drive\General\Analysing%20revenues%20using%20EITI%20summary%20data\Dataset%20-%20Iraq,%20Nigeria,%20Norwa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51\Google%20Drive\Archive\Other%20projects\Analysing%20revenues%20using%20EITI%20summary%20data\Dataset%20-%20Iraq,%20Nigeria,%20Norw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tx2"/>
                </a:gs>
                <a:gs pos="5000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Graphs!$P$23:$R$26</c:f>
              <c:multiLvlStrCache>
                <c:ptCount val="4"/>
                <c:lvl>
                  <c:pt idx="0">
                    <c:v>[1112E1] Ordinary taxes on income, profits and capital gains</c:v>
                  </c:pt>
                  <c:pt idx="1">
                    <c:v>[1145E] Taxes on use of goods/permission to use goods or perform activities</c:v>
                  </c:pt>
                  <c:pt idx="2">
                    <c:v>[1412E] Dividends</c:v>
                  </c:pt>
                  <c:pt idx="3">
                    <c:v>[1413E] Withdrawals from income of quasi-corporations</c:v>
                  </c:pt>
                </c:lvl>
                <c:lvl>
                  <c:pt idx="0">
                    <c:v>[111E] Taxes on income, profits and capital gains</c:v>
                  </c:pt>
                  <c:pt idx="1">
                    <c:v>[114E] Taxes on goods and services</c:v>
                  </c:pt>
                  <c:pt idx="2">
                    <c:v>[141E] Property income</c:v>
                  </c:pt>
                </c:lvl>
                <c:lvl>
                  <c:pt idx="0">
                    <c:v>[11E] Taxes</c:v>
                  </c:pt>
                  <c:pt idx="2">
                    <c:v>[14E] Other revenue</c:v>
                  </c:pt>
                </c:lvl>
              </c:multiLvlStrCache>
            </c:multiLvlStrRef>
          </c:cat>
          <c:val>
            <c:numRef>
              <c:f>Graphs!$S$23:$S$26</c:f>
              <c:numCache>
                <c:formatCode>_(* #,##0.00_);_(* \(#,##0.00\);_(* "-"??_);_(@_)</c:formatCode>
                <c:ptCount val="4"/>
                <c:pt idx="0">
                  <c:v>209238595848.35577</c:v>
                </c:pt>
                <c:pt idx="1">
                  <c:v>4106864773.1764035</c:v>
                </c:pt>
                <c:pt idx="2">
                  <c:v>14148615080.69762</c:v>
                </c:pt>
                <c:pt idx="3">
                  <c:v>129910555950.49875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7-4874-BF14-657AEBEBF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7198048"/>
        <c:axId val="457199224"/>
      </c:barChart>
      <c:catAx>
        <c:axId val="4571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99224"/>
        <c:crosses val="autoZero"/>
        <c:auto val="1"/>
        <c:lblAlgn val="ctr"/>
        <c:lblOffset val="100"/>
        <c:noMultiLvlLbl val="0"/>
      </c:catAx>
      <c:valAx>
        <c:axId val="457199224"/>
        <c:scaling>
          <c:orientation val="minMax"/>
          <c:max val="25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9804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b-NO"/>
                    <a:t>USD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multiLvlStrRef>
              <c:f>Graphs!$L$23:$N$31</c:f>
              <c:multiLvlStrCache>
                <c:ptCount val="9"/>
                <c:lvl>
                  <c:pt idx="0">
                    <c:v>[1112E1] Ordinary taxes …</c:v>
                  </c:pt>
                  <c:pt idx="1">
                    <c:v>[1112E2] Extraordinary taxes …</c:v>
                  </c:pt>
                  <c:pt idx="2">
                    <c:v>[116E] Other taxes payable …</c:v>
                  </c:pt>
                  <c:pt idx="3">
                    <c:v>[1141E] General taxes on goods and services (VAT, etc)</c:v>
                  </c:pt>
                  <c:pt idx="4">
                    <c:v>[1145E] Taxes on use/permission to use goods</c:v>
                  </c:pt>
                  <c:pt idx="5">
                    <c:v>[1412E] Dividends</c:v>
                  </c:pt>
                  <c:pt idx="6">
                    <c:v>[1415E] Rent</c:v>
                  </c:pt>
                  <c:pt idx="7">
                    <c:v>[143E] Fines, penalties, etc</c:v>
                  </c:pt>
                  <c:pt idx="8">
                    <c:v>[1422E] Admin fees</c:v>
                  </c:pt>
                </c:lvl>
                <c:lvl>
                  <c:pt idx="0">
                    <c:v>[111E] Taxes on income, profits and capital gains</c:v>
                  </c:pt>
                  <c:pt idx="2">
                    <c:v>[116E] Other taxes payable by natural resource companies</c:v>
                  </c:pt>
                  <c:pt idx="3">
                    <c:v>[114E] Taxes on goods and services</c:v>
                  </c:pt>
                  <c:pt idx="5">
                    <c:v>[141E] Property income</c:v>
                  </c:pt>
                  <c:pt idx="7">
                    <c:v>[143E] Fines, penalties, and forfeits</c:v>
                  </c:pt>
                  <c:pt idx="8">
                    <c:v>[142E] Sales of goods and services</c:v>
                  </c:pt>
                </c:lvl>
                <c:lvl>
                  <c:pt idx="0">
                    <c:v>[11E] Taxes</c:v>
                  </c:pt>
                  <c:pt idx="5">
                    <c:v>[14E] Other revenue</c:v>
                  </c:pt>
                </c:lvl>
              </c:multiLvlStrCache>
            </c:multiLvlStrRef>
          </c:cat>
          <c:val>
            <c:numRef>
              <c:f>Graphs!$O$23:$O$31</c:f>
              <c:numCache>
                <c:formatCode>_(* #,##0.00_);_(* \(#,##0.00\);_(* "-"??_);_(@_)</c:formatCode>
                <c:ptCount val="9"/>
                <c:pt idx="0">
                  <c:v>5799320000</c:v>
                </c:pt>
                <c:pt idx="1">
                  <c:v>69196567000</c:v>
                </c:pt>
                <c:pt idx="2">
                  <c:v>165094304.05456191</c:v>
                </c:pt>
                <c:pt idx="3">
                  <c:v>4941351000</c:v>
                </c:pt>
                <c:pt idx="4">
                  <c:v>142592000</c:v>
                </c:pt>
                <c:pt idx="5">
                  <c:v>8929977000</c:v>
                </c:pt>
                <c:pt idx="6">
                  <c:v>172629805000</c:v>
                </c:pt>
                <c:pt idx="7">
                  <c:v>102715000</c:v>
                </c:pt>
                <c:pt idx="8">
                  <c:v>63417000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B-4253-99D7-91B357F85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2017088"/>
        <c:axId val="182009640"/>
      </c:barChart>
      <c:catAx>
        <c:axId val="1820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9640"/>
        <c:crosses val="autoZero"/>
        <c:auto val="0"/>
        <c:lblAlgn val="ctr"/>
        <c:lblOffset val="100"/>
        <c:noMultiLvlLbl val="0"/>
      </c:catAx>
      <c:valAx>
        <c:axId val="182009640"/>
        <c:scaling>
          <c:orientation val="minMax"/>
          <c:max val="2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1708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b-NO"/>
                    <a:t>USD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0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2017088"/>
        <c:axId val="182009640"/>
      </c:barChart>
      <c:catAx>
        <c:axId val="1820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9640"/>
        <c:crosses val="autoZero"/>
        <c:auto val="0"/>
        <c:lblAlgn val="ctr"/>
        <c:lblOffset val="100"/>
        <c:noMultiLvlLbl val="0"/>
      </c:catAx>
      <c:valAx>
        <c:axId val="182009640"/>
        <c:scaling>
          <c:orientation val="minMax"/>
          <c:max val="2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1708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b-NO"/>
                    <a:t>USD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0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[Dataset - Iraq, Nigeria, Norway.xlsx]Pivot!PivotTable2</c:name>
    <c:fmtId val="3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894193111677564E-2"/>
          <c:y val="8.5778817828688445E-2"/>
          <c:w val="0.75016124567612374"/>
          <c:h val="0.8413047785120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Pivot!$B$5:$B$6</c:f>
              <c:strCache>
                <c:ptCount val="1"/>
                <c:pt idx="0">
                  <c:v>[11E]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Pivot!$A$7:$A$19</c:f>
              <c:multiLvlStrCache>
                <c:ptCount val="10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Nigeria</c:v>
                  </c:pt>
                  <c:pt idx="5">
                    <c:v>Norway</c:v>
                  </c:pt>
                </c:lvl>
              </c:multiLvlStrCache>
            </c:multiLvlStrRef>
          </c:cat>
          <c:val>
            <c:numRef>
              <c:f>Pivot!$B$7:$B$19</c:f>
              <c:numCache>
                <c:formatCode>_(* #,##0.00_);_(* \(#,##0.00\);_(* "-"??_);_(@_)</c:formatCode>
                <c:ptCount val="10"/>
                <c:pt idx="0">
                  <c:v>7612383433.5144558</c:v>
                </c:pt>
                <c:pt idx="1">
                  <c:v>10595652011.901575</c:v>
                </c:pt>
                <c:pt idx="2">
                  <c:v>21141246871.365948</c:v>
                </c:pt>
                <c:pt idx="3">
                  <c:v>21029893720.044441</c:v>
                </c:pt>
                <c:pt idx="4">
                  <c:v>20604763607.506248</c:v>
                </c:pt>
                <c:pt idx="5">
                  <c:v>27883010231.023106</c:v>
                </c:pt>
                <c:pt idx="6">
                  <c:v>34656855702.47934</c:v>
                </c:pt>
                <c:pt idx="7">
                  <c:v>37441781607.14286</c:v>
                </c:pt>
                <c:pt idx="8">
                  <c:v>40121812005.172417</c:v>
                </c:pt>
                <c:pt idx="9">
                  <c:v>34980326440.677963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E-450D-8ADE-47B7A9E5D3FB}"/>
            </c:ext>
          </c:extLst>
        </c:ser>
        <c:ser>
          <c:idx val="1"/>
          <c:order val="1"/>
          <c:tx>
            <c:strRef>
              <c:f>Pivot!$C$5:$C$6</c:f>
              <c:strCache>
                <c:ptCount val="1"/>
                <c:pt idx="0">
                  <c:v>[14E] Other revenue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Pivot!$A$7:$A$19</c:f>
              <c:multiLvlStrCache>
                <c:ptCount val="10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</c:lvl>
                <c:lvl>
                  <c:pt idx="0">
                    <c:v>Nigeria</c:v>
                  </c:pt>
                  <c:pt idx="5">
                    <c:v>Norway</c:v>
                  </c:pt>
                </c:lvl>
              </c:multiLvlStrCache>
            </c:multiLvlStrRef>
          </c:cat>
          <c:val>
            <c:numRef>
              <c:f>Pivot!$C$7:$C$19</c:f>
              <c:numCache>
                <c:formatCode>_(* #,##0.00_);_(* \(#,##0.00\);_(* "-"??_);_(@_)</c:formatCode>
                <c:ptCount val="10"/>
                <c:pt idx="0">
                  <c:v>22164904990.793949</c:v>
                </c:pt>
                <c:pt idx="1">
                  <c:v>33982972528.345264</c:v>
                </c:pt>
                <c:pt idx="2">
                  <c:v>46873018058.837357</c:v>
                </c:pt>
                <c:pt idx="3">
                  <c:v>41806694959.415878</c:v>
                </c:pt>
                <c:pt idx="4">
                  <c:v>36945281480.516479</c:v>
                </c:pt>
                <c:pt idx="5">
                  <c:v>18287582838.283829</c:v>
                </c:pt>
                <c:pt idx="6">
                  <c:v>23377754380.165291</c:v>
                </c:pt>
                <c:pt idx="7">
                  <c:v>25256323928.57143</c:v>
                </c:pt>
                <c:pt idx="8">
                  <c:v>27727068275.862072</c:v>
                </c:pt>
                <c:pt idx="9">
                  <c:v>23601059491.525421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E-450D-8ADE-47B7A9E5D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2260568"/>
        <c:axId val="502258928"/>
      </c:barChart>
      <c:catAx>
        <c:axId val="5022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58928"/>
        <c:crosses val="autoZero"/>
        <c:auto val="1"/>
        <c:lblAlgn val="ctr"/>
        <c:lblOffset val="100"/>
        <c:noMultiLvlLbl val="0"/>
      </c:catAx>
      <c:valAx>
        <c:axId val="502258928"/>
        <c:scaling>
          <c:orientation val="minMax"/>
          <c:max val="5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6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03871391076115"/>
          <c:y val="0.3209817713666539"/>
          <c:w val="0.13104800962379703"/>
          <c:h val="0.39159453083555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14D89-C3B9-489A-9FCD-13147B08A89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7151C-499F-475B-8E5A-263806BB289B}">
      <dgm:prSet phldrT="[Text]"/>
      <dgm:spPr/>
      <dgm:t>
        <a:bodyPr/>
        <a:lstStyle/>
        <a:p>
          <a:r>
            <a:rPr lang="en-US" dirty="0"/>
            <a:t>Revenues (1E)</a:t>
          </a:r>
        </a:p>
      </dgm:t>
    </dgm:pt>
    <dgm:pt modelId="{1D83BB1E-76D5-4ABD-A88C-C7E7913C888E}" type="parTrans" cxnId="{DAEBA0E5-A071-4D33-B55E-25283537F280}">
      <dgm:prSet/>
      <dgm:spPr/>
      <dgm:t>
        <a:bodyPr/>
        <a:lstStyle/>
        <a:p>
          <a:endParaRPr lang="en-US"/>
        </a:p>
      </dgm:t>
    </dgm:pt>
    <dgm:pt modelId="{73AF1C25-5AF6-4590-AACB-C6C7B1BC4A51}" type="sibTrans" cxnId="{DAEBA0E5-A071-4D33-B55E-25283537F280}">
      <dgm:prSet/>
      <dgm:spPr/>
      <dgm:t>
        <a:bodyPr/>
        <a:lstStyle/>
        <a:p>
          <a:endParaRPr lang="en-US"/>
        </a:p>
      </dgm:t>
    </dgm:pt>
    <dgm:pt modelId="{2457D646-89C5-4918-ACBB-2609E9409A92}">
      <dgm:prSet phldrT="[Text]"/>
      <dgm:spPr/>
      <dgm:t>
        <a:bodyPr/>
        <a:lstStyle/>
        <a:p>
          <a:r>
            <a:rPr lang="en-US" dirty="0"/>
            <a:t>Taxes (11E)</a:t>
          </a:r>
        </a:p>
      </dgm:t>
    </dgm:pt>
    <dgm:pt modelId="{999D5759-4DCE-4C71-87D0-B90009318F20}" type="parTrans" cxnId="{F920C40E-3506-4A86-8CD9-ED1C5596FB7B}">
      <dgm:prSet/>
      <dgm:spPr/>
      <dgm:t>
        <a:bodyPr/>
        <a:lstStyle/>
        <a:p>
          <a:endParaRPr lang="en-US"/>
        </a:p>
      </dgm:t>
    </dgm:pt>
    <dgm:pt modelId="{F562414E-5EC3-4D58-9043-4B8695920306}" type="sibTrans" cxnId="{F920C40E-3506-4A86-8CD9-ED1C5596FB7B}">
      <dgm:prSet/>
      <dgm:spPr/>
      <dgm:t>
        <a:bodyPr/>
        <a:lstStyle/>
        <a:p>
          <a:endParaRPr lang="en-US"/>
        </a:p>
      </dgm:t>
    </dgm:pt>
    <dgm:pt modelId="{9B3040A3-EC82-47D5-A403-B5703A7026AD}">
      <dgm:prSet phldrT="[Text]"/>
      <dgm:spPr/>
      <dgm:t>
        <a:bodyPr/>
        <a:lstStyle/>
        <a:p>
          <a:r>
            <a:rPr lang="en-US" dirty="0"/>
            <a:t>Social contributions (12E)</a:t>
          </a:r>
        </a:p>
      </dgm:t>
    </dgm:pt>
    <dgm:pt modelId="{14305AA8-607C-4975-8DDF-1FB5DA42288B}" type="parTrans" cxnId="{C3CC31DA-D374-4085-B466-4739D14FD697}">
      <dgm:prSet/>
      <dgm:spPr/>
      <dgm:t>
        <a:bodyPr/>
        <a:lstStyle/>
        <a:p>
          <a:endParaRPr lang="en-US"/>
        </a:p>
      </dgm:t>
    </dgm:pt>
    <dgm:pt modelId="{96A1B50C-BC38-4A64-AEA2-BBD61C94B1D6}" type="sibTrans" cxnId="{C3CC31DA-D374-4085-B466-4739D14FD697}">
      <dgm:prSet/>
      <dgm:spPr/>
      <dgm:t>
        <a:bodyPr/>
        <a:lstStyle/>
        <a:p>
          <a:endParaRPr lang="en-US"/>
        </a:p>
      </dgm:t>
    </dgm:pt>
    <dgm:pt modelId="{4ABA55BF-AD9A-4892-99F7-AC9A0229F2C6}">
      <dgm:prSet phldrT="[Text]"/>
      <dgm:spPr/>
      <dgm:t>
        <a:bodyPr/>
        <a:lstStyle/>
        <a:p>
          <a:r>
            <a:rPr lang="en-US" dirty="0"/>
            <a:t>Other revenues (14E)</a:t>
          </a:r>
        </a:p>
      </dgm:t>
    </dgm:pt>
    <dgm:pt modelId="{2DE494DB-EC08-4A12-860B-11FC873912EC}" type="parTrans" cxnId="{117821FD-0C71-40F8-8A43-04EC09AB7FCE}">
      <dgm:prSet/>
      <dgm:spPr/>
      <dgm:t>
        <a:bodyPr/>
        <a:lstStyle/>
        <a:p>
          <a:endParaRPr lang="en-US"/>
        </a:p>
      </dgm:t>
    </dgm:pt>
    <dgm:pt modelId="{D9D81784-C3CC-468A-BB8D-050CB76FA75B}" type="sibTrans" cxnId="{117821FD-0C71-40F8-8A43-04EC09AB7FCE}">
      <dgm:prSet/>
      <dgm:spPr/>
      <dgm:t>
        <a:bodyPr/>
        <a:lstStyle/>
        <a:p>
          <a:endParaRPr lang="en-US"/>
        </a:p>
      </dgm:t>
    </dgm:pt>
    <dgm:pt modelId="{C2992FE9-D773-447C-937F-8DE6FEEAB159}" type="pres">
      <dgm:prSet presAssocID="{B1D14D89-C3B9-489A-9FCD-13147B08A8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995C7C-F4E5-4263-BE0B-7F9038078F3F}" type="pres">
      <dgm:prSet presAssocID="{B1D14D89-C3B9-489A-9FCD-13147B08A895}" presName="hierFlow" presStyleCnt="0"/>
      <dgm:spPr/>
    </dgm:pt>
    <dgm:pt modelId="{0020635A-15AB-4D06-B3DF-8843DC1741C1}" type="pres">
      <dgm:prSet presAssocID="{B1D14D89-C3B9-489A-9FCD-13147B08A8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E19306C-782E-4015-AC4D-FB56B944B5F2}" type="pres">
      <dgm:prSet presAssocID="{C727151C-499F-475B-8E5A-263806BB289B}" presName="Name14" presStyleCnt="0"/>
      <dgm:spPr/>
    </dgm:pt>
    <dgm:pt modelId="{B90FB2EC-1BC2-4DAB-9477-72C0E37D59BF}" type="pres">
      <dgm:prSet presAssocID="{C727151C-499F-475B-8E5A-263806BB289B}" presName="level1Shape" presStyleLbl="node0" presStyleIdx="0" presStyleCnt="1" custLinFactNeighborX="-1859" custLinFactNeighborY="-3718">
        <dgm:presLayoutVars>
          <dgm:chPref val="3"/>
        </dgm:presLayoutVars>
      </dgm:prSet>
      <dgm:spPr/>
    </dgm:pt>
    <dgm:pt modelId="{484796D7-B81D-4D2E-84B9-9B086B68A58A}" type="pres">
      <dgm:prSet presAssocID="{C727151C-499F-475B-8E5A-263806BB289B}" presName="hierChild2" presStyleCnt="0"/>
      <dgm:spPr/>
    </dgm:pt>
    <dgm:pt modelId="{0BE6F758-35A6-4E7A-93D3-B7595F45D704}" type="pres">
      <dgm:prSet presAssocID="{999D5759-4DCE-4C71-87D0-B90009318F20}" presName="Name19" presStyleLbl="parChTrans1D2" presStyleIdx="0" presStyleCnt="3"/>
      <dgm:spPr/>
    </dgm:pt>
    <dgm:pt modelId="{157B6712-DFBD-4BFE-8E5C-C03DAE42F47F}" type="pres">
      <dgm:prSet presAssocID="{2457D646-89C5-4918-ACBB-2609E9409A92}" presName="Name21" presStyleCnt="0"/>
      <dgm:spPr/>
    </dgm:pt>
    <dgm:pt modelId="{B280D327-BE38-43CC-BB57-808336CF0935}" type="pres">
      <dgm:prSet presAssocID="{2457D646-89C5-4918-ACBB-2609E9409A92}" presName="level2Shape" presStyleLbl="node2" presStyleIdx="0" presStyleCnt="3"/>
      <dgm:spPr/>
    </dgm:pt>
    <dgm:pt modelId="{A140D109-3A50-4861-98A3-3B36D3C500B3}" type="pres">
      <dgm:prSet presAssocID="{2457D646-89C5-4918-ACBB-2609E9409A92}" presName="hierChild3" presStyleCnt="0"/>
      <dgm:spPr/>
    </dgm:pt>
    <dgm:pt modelId="{545F7D95-1D3C-4343-BE46-41C959FCC093}" type="pres">
      <dgm:prSet presAssocID="{14305AA8-607C-4975-8DDF-1FB5DA42288B}" presName="Name19" presStyleLbl="parChTrans1D2" presStyleIdx="1" presStyleCnt="3"/>
      <dgm:spPr/>
    </dgm:pt>
    <dgm:pt modelId="{77F25EEB-0F34-438A-9523-B61A446C8A2F}" type="pres">
      <dgm:prSet presAssocID="{9B3040A3-EC82-47D5-A403-B5703A7026AD}" presName="Name21" presStyleCnt="0"/>
      <dgm:spPr/>
    </dgm:pt>
    <dgm:pt modelId="{77831B63-7069-4D29-A44F-18D98BD67470}" type="pres">
      <dgm:prSet presAssocID="{9B3040A3-EC82-47D5-A403-B5703A7026AD}" presName="level2Shape" presStyleLbl="node2" presStyleIdx="1" presStyleCnt="3"/>
      <dgm:spPr/>
    </dgm:pt>
    <dgm:pt modelId="{0EFC5494-7258-421E-936C-0EBE97514F76}" type="pres">
      <dgm:prSet presAssocID="{9B3040A3-EC82-47D5-A403-B5703A7026AD}" presName="hierChild3" presStyleCnt="0"/>
      <dgm:spPr/>
    </dgm:pt>
    <dgm:pt modelId="{88775A99-701B-47E8-B368-9D6090F885C5}" type="pres">
      <dgm:prSet presAssocID="{2DE494DB-EC08-4A12-860B-11FC873912EC}" presName="Name19" presStyleLbl="parChTrans1D2" presStyleIdx="2" presStyleCnt="3"/>
      <dgm:spPr/>
    </dgm:pt>
    <dgm:pt modelId="{7816AE11-E789-4CC5-A799-AA8F1A9ACC5D}" type="pres">
      <dgm:prSet presAssocID="{4ABA55BF-AD9A-4892-99F7-AC9A0229F2C6}" presName="Name21" presStyleCnt="0"/>
      <dgm:spPr/>
    </dgm:pt>
    <dgm:pt modelId="{5802F82C-F259-4F25-BB13-474CD68ABC9F}" type="pres">
      <dgm:prSet presAssocID="{4ABA55BF-AD9A-4892-99F7-AC9A0229F2C6}" presName="level2Shape" presStyleLbl="node2" presStyleIdx="2" presStyleCnt="3"/>
      <dgm:spPr/>
    </dgm:pt>
    <dgm:pt modelId="{9B6BC6A1-13B3-4960-89FF-2160C9D1C246}" type="pres">
      <dgm:prSet presAssocID="{4ABA55BF-AD9A-4892-99F7-AC9A0229F2C6}" presName="hierChild3" presStyleCnt="0"/>
      <dgm:spPr/>
    </dgm:pt>
    <dgm:pt modelId="{4052CE6C-5C65-4FBE-8DBC-D3CB21A9A988}" type="pres">
      <dgm:prSet presAssocID="{B1D14D89-C3B9-489A-9FCD-13147B08A895}" presName="bgShapesFlow" presStyleCnt="0"/>
      <dgm:spPr/>
    </dgm:pt>
  </dgm:ptLst>
  <dgm:cxnLst>
    <dgm:cxn modelId="{65D3DA0F-433D-4C2A-9B29-0FB7FDD644FB}" type="presOf" srcId="{2DE494DB-EC08-4A12-860B-11FC873912EC}" destId="{88775A99-701B-47E8-B368-9D6090F885C5}" srcOrd="0" destOrd="0" presId="urn:microsoft.com/office/officeart/2005/8/layout/hierarchy6"/>
    <dgm:cxn modelId="{DAEBA0E5-A071-4D33-B55E-25283537F280}" srcId="{B1D14D89-C3B9-489A-9FCD-13147B08A895}" destId="{C727151C-499F-475B-8E5A-263806BB289B}" srcOrd="0" destOrd="0" parTransId="{1D83BB1E-76D5-4ABD-A88C-C7E7913C888E}" sibTransId="{73AF1C25-5AF6-4590-AACB-C6C7B1BC4A51}"/>
    <dgm:cxn modelId="{117821FD-0C71-40F8-8A43-04EC09AB7FCE}" srcId="{C727151C-499F-475B-8E5A-263806BB289B}" destId="{4ABA55BF-AD9A-4892-99F7-AC9A0229F2C6}" srcOrd="2" destOrd="0" parTransId="{2DE494DB-EC08-4A12-860B-11FC873912EC}" sibTransId="{D9D81784-C3CC-468A-BB8D-050CB76FA75B}"/>
    <dgm:cxn modelId="{10D62C15-74B6-49E9-ABC1-B8D466C611E3}" type="presOf" srcId="{9B3040A3-EC82-47D5-A403-B5703A7026AD}" destId="{77831B63-7069-4D29-A44F-18D98BD67470}" srcOrd="0" destOrd="0" presId="urn:microsoft.com/office/officeart/2005/8/layout/hierarchy6"/>
    <dgm:cxn modelId="{61FF73B2-C43A-4FA3-A016-BDC456206804}" type="presOf" srcId="{4ABA55BF-AD9A-4892-99F7-AC9A0229F2C6}" destId="{5802F82C-F259-4F25-BB13-474CD68ABC9F}" srcOrd="0" destOrd="0" presId="urn:microsoft.com/office/officeart/2005/8/layout/hierarchy6"/>
    <dgm:cxn modelId="{C3CC31DA-D374-4085-B466-4739D14FD697}" srcId="{C727151C-499F-475B-8E5A-263806BB289B}" destId="{9B3040A3-EC82-47D5-A403-B5703A7026AD}" srcOrd="1" destOrd="0" parTransId="{14305AA8-607C-4975-8DDF-1FB5DA42288B}" sibTransId="{96A1B50C-BC38-4A64-AEA2-BBD61C94B1D6}"/>
    <dgm:cxn modelId="{8795284E-5604-4C26-82BC-8D86387D1D76}" type="presOf" srcId="{14305AA8-607C-4975-8DDF-1FB5DA42288B}" destId="{545F7D95-1D3C-4343-BE46-41C959FCC093}" srcOrd="0" destOrd="0" presId="urn:microsoft.com/office/officeart/2005/8/layout/hierarchy6"/>
    <dgm:cxn modelId="{29F62B69-282C-4F5A-AF3F-2E882C1C637B}" type="presOf" srcId="{C727151C-499F-475B-8E5A-263806BB289B}" destId="{B90FB2EC-1BC2-4DAB-9477-72C0E37D59BF}" srcOrd="0" destOrd="0" presId="urn:microsoft.com/office/officeart/2005/8/layout/hierarchy6"/>
    <dgm:cxn modelId="{A91841AD-7B61-47F2-9D0A-5010CF866646}" type="presOf" srcId="{2457D646-89C5-4918-ACBB-2609E9409A92}" destId="{B280D327-BE38-43CC-BB57-808336CF0935}" srcOrd="0" destOrd="0" presId="urn:microsoft.com/office/officeart/2005/8/layout/hierarchy6"/>
    <dgm:cxn modelId="{76B11B99-77B1-4E10-86DD-EDF6A15B5C7A}" type="presOf" srcId="{999D5759-4DCE-4C71-87D0-B90009318F20}" destId="{0BE6F758-35A6-4E7A-93D3-B7595F45D704}" srcOrd="0" destOrd="0" presId="urn:microsoft.com/office/officeart/2005/8/layout/hierarchy6"/>
    <dgm:cxn modelId="{F920C40E-3506-4A86-8CD9-ED1C5596FB7B}" srcId="{C727151C-499F-475B-8E5A-263806BB289B}" destId="{2457D646-89C5-4918-ACBB-2609E9409A92}" srcOrd="0" destOrd="0" parTransId="{999D5759-4DCE-4C71-87D0-B90009318F20}" sibTransId="{F562414E-5EC3-4D58-9043-4B8695920306}"/>
    <dgm:cxn modelId="{B07EE9CF-5BF4-4665-A3A7-D562AB72825D}" type="presOf" srcId="{B1D14D89-C3B9-489A-9FCD-13147B08A895}" destId="{C2992FE9-D773-447C-937F-8DE6FEEAB159}" srcOrd="0" destOrd="0" presId="urn:microsoft.com/office/officeart/2005/8/layout/hierarchy6"/>
    <dgm:cxn modelId="{775E13A8-4196-4A1D-AB21-B38DE7D3190F}" type="presParOf" srcId="{C2992FE9-D773-447C-937F-8DE6FEEAB159}" destId="{C3995C7C-F4E5-4263-BE0B-7F9038078F3F}" srcOrd="0" destOrd="0" presId="urn:microsoft.com/office/officeart/2005/8/layout/hierarchy6"/>
    <dgm:cxn modelId="{82312290-1DD7-4EC3-BD08-A7EE36FF63A0}" type="presParOf" srcId="{C3995C7C-F4E5-4263-BE0B-7F9038078F3F}" destId="{0020635A-15AB-4D06-B3DF-8843DC1741C1}" srcOrd="0" destOrd="0" presId="urn:microsoft.com/office/officeart/2005/8/layout/hierarchy6"/>
    <dgm:cxn modelId="{88D0B4BF-E043-42A4-9085-EF707FED20C9}" type="presParOf" srcId="{0020635A-15AB-4D06-B3DF-8843DC1741C1}" destId="{3E19306C-782E-4015-AC4D-FB56B944B5F2}" srcOrd="0" destOrd="0" presId="urn:microsoft.com/office/officeart/2005/8/layout/hierarchy6"/>
    <dgm:cxn modelId="{5854BF55-7C2C-4BF5-8D7B-9782F0147BB4}" type="presParOf" srcId="{3E19306C-782E-4015-AC4D-FB56B944B5F2}" destId="{B90FB2EC-1BC2-4DAB-9477-72C0E37D59BF}" srcOrd="0" destOrd="0" presId="urn:microsoft.com/office/officeart/2005/8/layout/hierarchy6"/>
    <dgm:cxn modelId="{F8DF2343-EC75-49F0-A3F3-F22CE3AA3602}" type="presParOf" srcId="{3E19306C-782E-4015-AC4D-FB56B944B5F2}" destId="{484796D7-B81D-4D2E-84B9-9B086B68A58A}" srcOrd="1" destOrd="0" presId="urn:microsoft.com/office/officeart/2005/8/layout/hierarchy6"/>
    <dgm:cxn modelId="{2834C292-DD33-4026-BFF4-52BDB2A8FE33}" type="presParOf" srcId="{484796D7-B81D-4D2E-84B9-9B086B68A58A}" destId="{0BE6F758-35A6-4E7A-93D3-B7595F45D704}" srcOrd="0" destOrd="0" presId="urn:microsoft.com/office/officeart/2005/8/layout/hierarchy6"/>
    <dgm:cxn modelId="{A375B2CB-3C5C-46A5-B044-DF812A65AF80}" type="presParOf" srcId="{484796D7-B81D-4D2E-84B9-9B086B68A58A}" destId="{157B6712-DFBD-4BFE-8E5C-C03DAE42F47F}" srcOrd="1" destOrd="0" presId="urn:microsoft.com/office/officeart/2005/8/layout/hierarchy6"/>
    <dgm:cxn modelId="{07763E5A-F98E-456D-9249-54A932912B27}" type="presParOf" srcId="{157B6712-DFBD-4BFE-8E5C-C03DAE42F47F}" destId="{B280D327-BE38-43CC-BB57-808336CF0935}" srcOrd="0" destOrd="0" presId="urn:microsoft.com/office/officeart/2005/8/layout/hierarchy6"/>
    <dgm:cxn modelId="{FF1BE59C-7B7F-4D96-88AD-ACECBD12C22C}" type="presParOf" srcId="{157B6712-DFBD-4BFE-8E5C-C03DAE42F47F}" destId="{A140D109-3A50-4861-98A3-3B36D3C500B3}" srcOrd="1" destOrd="0" presId="urn:microsoft.com/office/officeart/2005/8/layout/hierarchy6"/>
    <dgm:cxn modelId="{95EBA89E-A84E-4C52-95DA-08617F009138}" type="presParOf" srcId="{484796D7-B81D-4D2E-84B9-9B086B68A58A}" destId="{545F7D95-1D3C-4343-BE46-41C959FCC093}" srcOrd="2" destOrd="0" presId="urn:microsoft.com/office/officeart/2005/8/layout/hierarchy6"/>
    <dgm:cxn modelId="{937B065A-C7B6-41CC-9372-4168BB0D9957}" type="presParOf" srcId="{484796D7-B81D-4D2E-84B9-9B086B68A58A}" destId="{77F25EEB-0F34-438A-9523-B61A446C8A2F}" srcOrd="3" destOrd="0" presId="urn:microsoft.com/office/officeart/2005/8/layout/hierarchy6"/>
    <dgm:cxn modelId="{41DE540C-8B7B-42DD-A31A-FEB954A5FABF}" type="presParOf" srcId="{77F25EEB-0F34-438A-9523-B61A446C8A2F}" destId="{77831B63-7069-4D29-A44F-18D98BD67470}" srcOrd="0" destOrd="0" presId="urn:microsoft.com/office/officeart/2005/8/layout/hierarchy6"/>
    <dgm:cxn modelId="{5A9A7AB5-3540-4527-920C-479BC7A64502}" type="presParOf" srcId="{77F25EEB-0F34-438A-9523-B61A446C8A2F}" destId="{0EFC5494-7258-421E-936C-0EBE97514F76}" srcOrd="1" destOrd="0" presId="urn:microsoft.com/office/officeart/2005/8/layout/hierarchy6"/>
    <dgm:cxn modelId="{23EEC4DE-407A-47C7-A24D-D18BAC26A70E}" type="presParOf" srcId="{484796D7-B81D-4D2E-84B9-9B086B68A58A}" destId="{88775A99-701B-47E8-B368-9D6090F885C5}" srcOrd="4" destOrd="0" presId="urn:microsoft.com/office/officeart/2005/8/layout/hierarchy6"/>
    <dgm:cxn modelId="{4757FF68-C19F-4C3B-B043-EB0627DCC2B7}" type="presParOf" srcId="{484796D7-B81D-4D2E-84B9-9B086B68A58A}" destId="{7816AE11-E789-4CC5-A799-AA8F1A9ACC5D}" srcOrd="5" destOrd="0" presId="urn:microsoft.com/office/officeart/2005/8/layout/hierarchy6"/>
    <dgm:cxn modelId="{5E7F952F-40F0-4B66-893D-7DA96740BF61}" type="presParOf" srcId="{7816AE11-E789-4CC5-A799-AA8F1A9ACC5D}" destId="{5802F82C-F259-4F25-BB13-474CD68ABC9F}" srcOrd="0" destOrd="0" presId="urn:microsoft.com/office/officeart/2005/8/layout/hierarchy6"/>
    <dgm:cxn modelId="{808CF3CE-F5BA-4B77-9B74-DD5559206D32}" type="presParOf" srcId="{7816AE11-E789-4CC5-A799-AA8F1A9ACC5D}" destId="{9B6BC6A1-13B3-4960-89FF-2160C9D1C246}" srcOrd="1" destOrd="0" presId="urn:microsoft.com/office/officeart/2005/8/layout/hierarchy6"/>
    <dgm:cxn modelId="{E67DB2FF-307B-434E-9AA8-F0FD31767215}" type="presParOf" srcId="{C2992FE9-D773-447C-937F-8DE6FEEAB159}" destId="{4052CE6C-5C65-4FBE-8DBC-D3CB21A9A98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14D89-C3B9-489A-9FCD-13147B08A89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7151C-499F-475B-8E5A-263806BB289B}">
      <dgm:prSet phldrT="[Text]"/>
      <dgm:spPr/>
      <dgm:t>
        <a:bodyPr/>
        <a:lstStyle/>
        <a:p>
          <a:r>
            <a:rPr lang="en-US" b="1" dirty="0"/>
            <a:t>Taxes (11E)</a:t>
          </a:r>
        </a:p>
      </dgm:t>
    </dgm:pt>
    <dgm:pt modelId="{1D83BB1E-76D5-4ABD-A88C-C7E7913C888E}" type="parTrans" cxnId="{DAEBA0E5-A071-4D33-B55E-25283537F280}">
      <dgm:prSet/>
      <dgm:spPr/>
      <dgm:t>
        <a:bodyPr/>
        <a:lstStyle/>
        <a:p>
          <a:endParaRPr lang="en-US"/>
        </a:p>
      </dgm:t>
    </dgm:pt>
    <dgm:pt modelId="{73AF1C25-5AF6-4590-AACB-C6C7B1BC4A51}" type="sibTrans" cxnId="{DAEBA0E5-A071-4D33-B55E-25283537F280}">
      <dgm:prSet/>
      <dgm:spPr/>
      <dgm:t>
        <a:bodyPr/>
        <a:lstStyle/>
        <a:p>
          <a:endParaRPr lang="en-US"/>
        </a:p>
      </dgm:t>
    </dgm:pt>
    <dgm:pt modelId="{69FEDD53-9499-464A-B85B-13E6660D6B0E}">
      <dgm:prSet phldrT="[Text]"/>
      <dgm:spPr/>
      <dgm:t>
        <a:bodyPr/>
        <a:lstStyle/>
        <a:p>
          <a:r>
            <a:rPr lang="en-US" b="1" dirty="0"/>
            <a:t>Taxes on income, profits and capital gains (111E)</a:t>
          </a:r>
        </a:p>
      </dgm:t>
    </dgm:pt>
    <dgm:pt modelId="{28F296FE-3C92-467F-B2D2-5BC9DB3E0C99}" type="parTrans" cxnId="{525BC399-74AE-4D00-8DD6-77F9C87AD165}">
      <dgm:prSet/>
      <dgm:spPr/>
      <dgm:t>
        <a:bodyPr/>
        <a:lstStyle/>
        <a:p>
          <a:endParaRPr lang="en-US"/>
        </a:p>
      </dgm:t>
    </dgm:pt>
    <dgm:pt modelId="{E32CC69E-583A-4E08-A232-130D8698268C}" type="sibTrans" cxnId="{525BC399-74AE-4D00-8DD6-77F9C87AD165}">
      <dgm:prSet/>
      <dgm:spPr/>
      <dgm:t>
        <a:bodyPr/>
        <a:lstStyle/>
        <a:p>
          <a:endParaRPr lang="en-US"/>
        </a:p>
      </dgm:t>
    </dgm:pt>
    <dgm:pt modelId="{299F5DC3-27E6-41ED-B860-41715C9CE865}">
      <dgm:prSet phldrT="[Text]"/>
      <dgm:spPr/>
      <dgm:t>
        <a:bodyPr/>
        <a:lstStyle/>
        <a:p>
          <a:r>
            <a:rPr lang="en-US" b="1" dirty="0"/>
            <a:t>Taxes on payroll and workforce (112E)</a:t>
          </a:r>
        </a:p>
      </dgm:t>
    </dgm:pt>
    <dgm:pt modelId="{F332A2A0-2966-48B9-A259-F2F0EB419ACA}" type="parTrans" cxnId="{E0098BA6-0101-4615-94EF-BDF866323818}">
      <dgm:prSet/>
      <dgm:spPr/>
      <dgm:t>
        <a:bodyPr/>
        <a:lstStyle/>
        <a:p>
          <a:endParaRPr lang="en-US"/>
        </a:p>
      </dgm:t>
    </dgm:pt>
    <dgm:pt modelId="{59DF1481-E3BC-48B5-88DC-69726301F9DB}" type="sibTrans" cxnId="{E0098BA6-0101-4615-94EF-BDF866323818}">
      <dgm:prSet/>
      <dgm:spPr/>
      <dgm:t>
        <a:bodyPr/>
        <a:lstStyle/>
        <a:p>
          <a:endParaRPr lang="en-US"/>
        </a:p>
      </dgm:t>
    </dgm:pt>
    <dgm:pt modelId="{7CF4C0E5-EE63-4AA9-BAB9-6A23E05EE11C}">
      <dgm:prSet phldrT="[Text]"/>
      <dgm:spPr/>
      <dgm:t>
        <a:bodyPr/>
        <a:lstStyle/>
        <a:p>
          <a:r>
            <a:rPr lang="en-US" b="1" dirty="0"/>
            <a:t>Taxes on goods and services (114E)</a:t>
          </a:r>
        </a:p>
      </dgm:t>
    </dgm:pt>
    <dgm:pt modelId="{B12E0C9B-F9B2-413D-8BD6-1E3A2B0CFE6A}" type="parTrans" cxnId="{09774F97-68C5-4164-9072-9F89C8C3B330}">
      <dgm:prSet/>
      <dgm:spPr/>
      <dgm:t>
        <a:bodyPr/>
        <a:lstStyle/>
        <a:p>
          <a:endParaRPr lang="en-US"/>
        </a:p>
      </dgm:t>
    </dgm:pt>
    <dgm:pt modelId="{DF82AB1E-1DE2-4C3C-9BC6-265331E77112}" type="sibTrans" cxnId="{09774F97-68C5-4164-9072-9F89C8C3B330}">
      <dgm:prSet/>
      <dgm:spPr/>
      <dgm:t>
        <a:bodyPr/>
        <a:lstStyle/>
        <a:p>
          <a:endParaRPr lang="en-US"/>
        </a:p>
      </dgm:t>
    </dgm:pt>
    <dgm:pt modelId="{5582B24E-F661-46A3-8AE9-C86F348B1D24}">
      <dgm:prSet phldrT="[Text]"/>
      <dgm:spPr/>
      <dgm:t>
        <a:bodyPr/>
        <a:lstStyle/>
        <a:p>
          <a:r>
            <a:rPr lang="en-US" b="1" dirty="0"/>
            <a:t>Taxes on property (113E)</a:t>
          </a:r>
        </a:p>
      </dgm:t>
    </dgm:pt>
    <dgm:pt modelId="{7DE56811-8791-4F36-82F1-AF095AE28D47}" type="parTrans" cxnId="{16048A3A-18E9-4FA8-9DA7-0ABB5F6BEF3E}">
      <dgm:prSet/>
      <dgm:spPr/>
      <dgm:t>
        <a:bodyPr/>
        <a:lstStyle/>
        <a:p>
          <a:endParaRPr lang="en-US"/>
        </a:p>
      </dgm:t>
    </dgm:pt>
    <dgm:pt modelId="{2B428F1F-6E5E-470A-A6C1-E6A48FA33C36}" type="sibTrans" cxnId="{16048A3A-18E9-4FA8-9DA7-0ABB5F6BEF3E}">
      <dgm:prSet/>
      <dgm:spPr/>
      <dgm:t>
        <a:bodyPr/>
        <a:lstStyle/>
        <a:p>
          <a:endParaRPr lang="en-US"/>
        </a:p>
      </dgm:t>
    </dgm:pt>
    <dgm:pt modelId="{189DBD6A-12A2-4907-AE04-B32171F8FFA1}">
      <dgm:prSet phldrT="[Text]"/>
      <dgm:spPr/>
      <dgm:t>
        <a:bodyPr/>
        <a:lstStyle/>
        <a:p>
          <a:r>
            <a:rPr lang="en-US" b="1" dirty="0"/>
            <a:t>Taxes on international trade and transactions (115E)</a:t>
          </a:r>
        </a:p>
      </dgm:t>
    </dgm:pt>
    <dgm:pt modelId="{9CF94D87-DD8E-4ECB-9687-5DDAFB585C61}" type="parTrans" cxnId="{AAF2A4C6-82E7-4318-828E-90E19FC0348A}">
      <dgm:prSet/>
      <dgm:spPr/>
      <dgm:t>
        <a:bodyPr/>
        <a:lstStyle/>
        <a:p>
          <a:endParaRPr lang="en-US"/>
        </a:p>
      </dgm:t>
    </dgm:pt>
    <dgm:pt modelId="{A86D9E0D-6038-4020-B404-95E313637845}" type="sibTrans" cxnId="{AAF2A4C6-82E7-4318-828E-90E19FC0348A}">
      <dgm:prSet/>
      <dgm:spPr/>
      <dgm:t>
        <a:bodyPr/>
        <a:lstStyle/>
        <a:p>
          <a:endParaRPr lang="en-US"/>
        </a:p>
      </dgm:t>
    </dgm:pt>
    <dgm:pt modelId="{20B70CB3-FA75-4A89-A93E-7A49801D4FD9}">
      <dgm:prSet phldrT="[Text]"/>
      <dgm:spPr/>
      <dgm:t>
        <a:bodyPr/>
        <a:lstStyle/>
        <a:p>
          <a:r>
            <a:rPr lang="en-US" b="1" dirty="0"/>
            <a:t>Other taxes (116E)</a:t>
          </a:r>
        </a:p>
      </dgm:t>
    </dgm:pt>
    <dgm:pt modelId="{AB23F53B-17DF-4E28-8315-FFAB32206EFE}" type="parTrans" cxnId="{17DB1029-77D7-47ED-9C62-7706EAE9065E}">
      <dgm:prSet/>
      <dgm:spPr/>
      <dgm:t>
        <a:bodyPr/>
        <a:lstStyle/>
        <a:p>
          <a:endParaRPr lang="en-US"/>
        </a:p>
      </dgm:t>
    </dgm:pt>
    <dgm:pt modelId="{FEE80DC4-5A34-4A9D-9F8D-6CBBC2C594E7}" type="sibTrans" cxnId="{17DB1029-77D7-47ED-9C62-7706EAE9065E}">
      <dgm:prSet/>
      <dgm:spPr/>
      <dgm:t>
        <a:bodyPr/>
        <a:lstStyle/>
        <a:p>
          <a:endParaRPr lang="en-US"/>
        </a:p>
      </dgm:t>
    </dgm:pt>
    <dgm:pt modelId="{C2992FE9-D773-447C-937F-8DE6FEEAB159}" type="pres">
      <dgm:prSet presAssocID="{B1D14D89-C3B9-489A-9FCD-13147B08A8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995C7C-F4E5-4263-BE0B-7F9038078F3F}" type="pres">
      <dgm:prSet presAssocID="{B1D14D89-C3B9-489A-9FCD-13147B08A895}" presName="hierFlow" presStyleCnt="0"/>
      <dgm:spPr/>
    </dgm:pt>
    <dgm:pt modelId="{0020635A-15AB-4D06-B3DF-8843DC1741C1}" type="pres">
      <dgm:prSet presAssocID="{B1D14D89-C3B9-489A-9FCD-13147B08A8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E19306C-782E-4015-AC4D-FB56B944B5F2}" type="pres">
      <dgm:prSet presAssocID="{C727151C-499F-475B-8E5A-263806BB289B}" presName="Name14" presStyleCnt="0"/>
      <dgm:spPr/>
    </dgm:pt>
    <dgm:pt modelId="{B90FB2EC-1BC2-4DAB-9477-72C0E37D59BF}" type="pres">
      <dgm:prSet presAssocID="{C727151C-499F-475B-8E5A-263806BB289B}" presName="level1Shape" presStyleLbl="node0" presStyleIdx="0" presStyleCnt="1">
        <dgm:presLayoutVars>
          <dgm:chPref val="3"/>
        </dgm:presLayoutVars>
      </dgm:prSet>
      <dgm:spPr/>
    </dgm:pt>
    <dgm:pt modelId="{484796D7-B81D-4D2E-84B9-9B086B68A58A}" type="pres">
      <dgm:prSet presAssocID="{C727151C-499F-475B-8E5A-263806BB289B}" presName="hierChild2" presStyleCnt="0"/>
      <dgm:spPr/>
    </dgm:pt>
    <dgm:pt modelId="{A73F338E-B5C4-429E-AC2D-57635E383A13}" type="pres">
      <dgm:prSet presAssocID="{28F296FE-3C92-467F-B2D2-5BC9DB3E0C99}" presName="Name19" presStyleLbl="parChTrans1D2" presStyleIdx="0" presStyleCnt="6"/>
      <dgm:spPr/>
    </dgm:pt>
    <dgm:pt modelId="{DCC4239F-10A7-452C-A182-08094ACC4EFA}" type="pres">
      <dgm:prSet presAssocID="{69FEDD53-9499-464A-B85B-13E6660D6B0E}" presName="Name21" presStyleCnt="0"/>
      <dgm:spPr/>
    </dgm:pt>
    <dgm:pt modelId="{033CDE9E-F6AF-4E17-A523-1A68646A498A}" type="pres">
      <dgm:prSet presAssocID="{69FEDD53-9499-464A-B85B-13E6660D6B0E}" presName="level2Shape" presStyleLbl="node2" presStyleIdx="0" presStyleCnt="6"/>
      <dgm:spPr/>
    </dgm:pt>
    <dgm:pt modelId="{7486EC23-7BED-4E52-ACB8-5181C20F875E}" type="pres">
      <dgm:prSet presAssocID="{69FEDD53-9499-464A-B85B-13E6660D6B0E}" presName="hierChild3" presStyleCnt="0"/>
      <dgm:spPr/>
    </dgm:pt>
    <dgm:pt modelId="{37FDA87E-FE55-4EFA-BC5A-8A977DF6A6FB}" type="pres">
      <dgm:prSet presAssocID="{F332A2A0-2966-48B9-A259-F2F0EB419ACA}" presName="Name19" presStyleLbl="parChTrans1D2" presStyleIdx="1" presStyleCnt="6"/>
      <dgm:spPr/>
    </dgm:pt>
    <dgm:pt modelId="{43813F8E-938B-4ED4-8066-BBF512956E0B}" type="pres">
      <dgm:prSet presAssocID="{299F5DC3-27E6-41ED-B860-41715C9CE865}" presName="Name21" presStyleCnt="0"/>
      <dgm:spPr/>
    </dgm:pt>
    <dgm:pt modelId="{987DB968-D9E6-42CF-B6EC-77AD0F25A7C6}" type="pres">
      <dgm:prSet presAssocID="{299F5DC3-27E6-41ED-B860-41715C9CE865}" presName="level2Shape" presStyleLbl="node2" presStyleIdx="1" presStyleCnt="6"/>
      <dgm:spPr/>
    </dgm:pt>
    <dgm:pt modelId="{15FF7E0E-4296-487C-93BF-96E732DFBCBF}" type="pres">
      <dgm:prSet presAssocID="{299F5DC3-27E6-41ED-B860-41715C9CE865}" presName="hierChild3" presStyleCnt="0"/>
      <dgm:spPr/>
    </dgm:pt>
    <dgm:pt modelId="{49C5F690-52AC-4DD8-AB56-A23946956DC7}" type="pres">
      <dgm:prSet presAssocID="{7DE56811-8791-4F36-82F1-AF095AE28D47}" presName="Name19" presStyleLbl="parChTrans1D2" presStyleIdx="2" presStyleCnt="6"/>
      <dgm:spPr/>
    </dgm:pt>
    <dgm:pt modelId="{993392FB-35DD-46CD-868A-47339A4AA011}" type="pres">
      <dgm:prSet presAssocID="{5582B24E-F661-46A3-8AE9-C86F348B1D24}" presName="Name21" presStyleCnt="0"/>
      <dgm:spPr/>
    </dgm:pt>
    <dgm:pt modelId="{3163C0BB-6687-4B65-8E95-501B22FC071F}" type="pres">
      <dgm:prSet presAssocID="{5582B24E-F661-46A3-8AE9-C86F348B1D24}" presName="level2Shape" presStyleLbl="node2" presStyleIdx="2" presStyleCnt="6"/>
      <dgm:spPr/>
    </dgm:pt>
    <dgm:pt modelId="{F32C939C-427F-482E-98DA-ABB0C4B65218}" type="pres">
      <dgm:prSet presAssocID="{5582B24E-F661-46A3-8AE9-C86F348B1D24}" presName="hierChild3" presStyleCnt="0"/>
      <dgm:spPr/>
    </dgm:pt>
    <dgm:pt modelId="{3462365B-94EA-4F84-99F4-FE0F2F776109}" type="pres">
      <dgm:prSet presAssocID="{B12E0C9B-F9B2-413D-8BD6-1E3A2B0CFE6A}" presName="Name19" presStyleLbl="parChTrans1D2" presStyleIdx="3" presStyleCnt="6"/>
      <dgm:spPr/>
    </dgm:pt>
    <dgm:pt modelId="{8D98CA19-6CC9-4EC2-85B9-B89ECF5CCE57}" type="pres">
      <dgm:prSet presAssocID="{7CF4C0E5-EE63-4AA9-BAB9-6A23E05EE11C}" presName="Name21" presStyleCnt="0"/>
      <dgm:spPr/>
    </dgm:pt>
    <dgm:pt modelId="{BF360167-105E-46F3-9DA6-8AA45226622F}" type="pres">
      <dgm:prSet presAssocID="{7CF4C0E5-EE63-4AA9-BAB9-6A23E05EE11C}" presName="level2Shape" presStyleLbl="node2" presStyleIdx="3" presStyleCnt="6"/>
      <dgm:spPr/>
    </dgm:pt>
    <dgm:pt modelId="{F5735031-FA27-470C-B24D-0D24D2DBCDB6}" type="pres">
      <dgm:prSet presAssocID="{7CF4C0E5-EE63-4AA9-BAB9-6A23E05EE11C}" presName="hierChild3" presStyleCnt="0"/>
      <dgm:spPr/>
    </dgm:pt>
    <dgm:pt modelId="{5237D99D-098F-4E98-B43A-DC88FB1BB957}" type="pres">
      <dgm:prSet presAssocID="{9CF94D87-DD8E-4ECB-9687-5DDAFB585C61}" presName="Name19" presStyleLbl="parChTrans1D2" presStyleIdx="4" presStyleCnt="6"/>
      <dgm:spPr/>
    </dgm:pt>
    <dgm:pt modelId="{63907160-6421-4EAF-AD1F-EA499849D8D3}" type="pres">
      <dgm:prSet presAssocID="{189DBD6A-12A2-4907-AE04-B32171F8FFA1}" presName="Name21" presStyleCnt="0"/>
      <dgm:spPr/>
    </dgm:pt>
    <dgm:pt modelId="{0C55C014-4A03-41E9-8407-0BBAECA57FAD}" type="pres">
      <dgm:prSet presAssocID="{189DBD6A-12A2-4907-AE04-B32171F8FFA1}" presName="level2Shape" presStyleLbl="node2" presStyleIdx="4" presStyleCnt="6"/>
      <dgm:spPr/>
    </dgm:pt>
    <dgm:pt modelId="{2F928B66-5644-451A-869D-995966B88176}" type="pres">
      <dgm:prSet presAssocID="{189DBD6A-12A2-4907-AE04-B32171F8FFA1}" presName="hierChild3" presStyleCnt="0"/>
      <dgm:spPr/>
    </dgm:pt>
    <dgm:pt modelId="{379C157B-93F3-464C-88F7-AFF856B4D5EB}" type="pres">
      <dgm:prSet presAssocID="{AB23F53B-17DF-4E28-8315-FFAB32206EFE}" presName="Name19" presStyleLbl="parChTrans1D2" presStyleIdx="5" presStyleCnt="6"/>
      <dgm:spPr/>
    </dgm:pt>
    <dgm:pt modelId="{9831FCFF-4212-47C7-BDCB-9A27C93EE806}" type="pres">
      <dgm:prSet presAssocID="{20B70CB3-FA75-4A89-A93E-7A49801D4FD9}" presName="Name21" presStyleCnt="0"/>
      <dgm:spPr/>
    </dgm:pt>
    <dgm:pt modelId="{19F7B1CE-4BE5-4C89-AAFA-4B34BCB339FB}" type="pres">
      <dgm:prSet presAssocID="{20B70CB3-FA75-4A89-A93E-7A49801D4FD9}" presName="level2Shape" presStyleLbl="node2" presStyleIdx="5" presStyleCnt="6"/>
      <dgm:spPr/>
    </dgm:pt>
    <dgm:pt modelId="{11101AE4-4DAA-4EB9-8ED5-4F4435A3595E}" type="pres">
      <dgm:prSet presAssocID="{20B70CB3-FA75-4A89-A93E-7A49801D4FD9}" presName="hierChild3" presStyleCnt="0"/>
      <dgm:spPr/>
    </dgm:pt>
    <dgm:pt modelId="{4052CE6C-5C65-4FBE-8DBC-D3CB21A9A988}" type="pres">
      <dgm:prSet presAssocID="{B1D14D89-C3B9-489A-9FCD-13147B08A895}" presName="bgShapesFlow" presStyleCnt="0"/>
      <dgm:spPr/>
    </dgm:pt>
  </dgm:ptLst>
  <dgm:cxnLst>
    <dgm:cxn modelId="{89E18092-CA6D-4874-B39C-965F562F3B9D}" type="presOf" srcId="{B12E0C9B-F9B2-413D-8BD6-1E3A2B0CFE6A}" destId="{3462365B-94EA-4F84-99F4-FE0F2F776109}" srcOrd="0" destOrd="0" presId="urn:microsoft.com/office/officeart/2005/8/layout/hierarchy6"/>
    <dgm:cxn modelId="{B8918505-5052-4981-889C-229E8BD47E3E}" type="presOf" srcId="{F332A2A0-2966-48B9-A259-F2F0EB419ACA}" destId="{37FDA87E-FE55-4EFA-BC5A-8A977DF6A6FB}" srcOrd="0" destOrd="0" presId="urn:microsoft.com/office/officeart/2005/8/layout/hierarchy6"/>
    <dgm:cxn modelId="{525BC399-74AE-4D00-8DD6-77F9C87AD165}" srcId="{C727151C-499F-475B-8E5A-263806BB289B}" destId="{69FEDD53-9499-464A-B85B-13E6660D6B0E}" srcOrd="0" destOrd="0" parTransId="{28F296FE-3C92-467F-B2D2-5BC9DB3E0C99}" sibTransId="{E32CC69E-583A-4E08-A232-130D8698268C}"/>
    <dgm:cxn modelId="{FA0B76D3-0A62-455B-A735-069F5DE57722}" type="presOf" srcId="{20B70CB3-FA75-4A89-A93E-7A49801D4FD9}" destId="{19F7B1CE-4BE5-4C89-AAFA-4B34BCB339FB}" srcOrd="0" destOrd="0" presId="urn:microsoft.com/office/officeart/2005/8/layout/hierarchy6"/>
    <dgm:cxn modelId="{B07EE9CF-5BF4-4665-A3A7-D562AB72825D}" type="presOf" srcId="{B1D14D89-C3B9-489A-9FCD-13147B08A895}" destId="{C2992FE9-D773-447C-937F-8DE6FEEAB159}" srcOrd="0" destOrd="0" presId="urn:microsoft.com/office/officeart/2005/8/layout/hierarchy6"/>
    <dgm:cxn modelId="{DAEBA0E5-A071-4D33-B55E-25283537F280}" srcId="{B1D14D89-C3B9-489A-9FCD-13147B08A895}" destId="{C727151C-499F-475B-8E5A-263806BB289B}" srcOrd="0" destOrd="0" parTransId="{1D83BB1E-76D5-4ABD-A88C-C7E7913C888E}" sibTransId="{73AF1C25-5AF6-4590-AACB-C6C7B1BC4A51}"/>
    <dgm:cxn modelId="{FDF2C9FD-B581-4A8D-9E41-53C3D42B072C}" type="presOf" srcId="{AB23F53B-17DF-4E28-8315-FFAB32206EFE}" destId="{379C157B-93F3-464C-88F7-AFF856B4D5EB}" srcOrd="0" destOrd="0" presId="urn:microsoft.com/office/officeart/2005/8/layout/hierarchy6"/>
    <dgm:cxn modelId="{AAF2A4C6-82E7-4318-828E-90E19FC0348A}" srcId="{C727151C-499F-475B-8E5A-263806BB289B}" destId="{189DBD6A-12A2-4907-AE04-B32171F8FFA1}" srcOrd="4" destOrd="0" parTransId="{9CF94D87-DD8E-4ECB-9687-5DDAFB585C61}" sibTransId="{A86D9E0D-6038-4020-B404-95E313637845}"/>
    <dgm:cxn modelId="{215F42EF-B25B-4AE4-90D8-73680141C1FD}" type="presOf" srcId="{5582B24E-F661-46A3-8AE9-C86F348B1D24}" destId="{3163C0BB-6687-4B65-8E95-501B22FC071F}" srcOrd="0" destOrd="0" presId="urn:microsoft.com/office/officeart/2005/8/layout/hierarchy6"/>
    <dgm:cxn modelId="{17DB1029-77D7-47ED-9C62-7706EAE9065E}" srcId="{C727151C-499F-475B-8E5A-263806BB289B}" destId="{20B70CB3-FA75-4A89-A93E-7A49801D4FD9}" srcOrd="5" destOrd="0" parTransId="{AB23F53B-17DF-4E28-8315-FFAB32206EFE}" sibTransId="{FEE80DC4-5A34-4A9D-9F8D-6CBBC2C594E7}"/>
    <dgm:cxn modelId="{09774F97-68C5-4164-9072-9F89C8C3B330}" srcId="{C727151C-499F-475B-8E5A-263806BB289B}" destId="{7CF4C0E5-EE63-4AA9-BAB9-6A23E05EE11C}" srcOrd="3" destOrd="0" parTransId="{B12E0C9B-F9B2-413D-8BD6-1E3A2B0CFE6A}" sibTransId="{DF82AB1E-1DE2-4C3C-9BC6-265331E77112}"/>
    <dgm:cxn modelId="{29F62B69-282C-4F5A-AF3F-2E882C1C637B}" type="presOf" srcId="{C727151C-499F-475B-8E5A-263806BB289B}" destId="{B90FB2EC-1BC2-4DAB-9477-72C0E37D59BF}" srcOrd="0" destOrd="0" presId="urn:microsoft.com/office/officeart/2005/8/layout/hierarchy6"/>
    <dgm:cxn modelId="{0DAB5594-1332-492B-BC69-89C933152790}" type="presOf" srcId="{299F5DC3-27E6-41ED-B860-41715C9CE865}" destId="{987DB968-D9E6-42CF-B6EC-77AD0F25A7C6}" srcOrd="0" destOrd="0" presId="urn:microsoft.com/office/officeart/2005/8/layout/hierarchy6"/>
    <dgm:cxn modelId="{19F39AB1-67D0-4BA3-B5A3-8D56C0745B69}" type="presOf" srcId="{28F296FE-3C92-467F-B2D2-5BC9DB3E0C99}" destId="{A73F338E-B5C4-429E-AC2D-57635E383A13}" srcOrd="0" destOrd="0" presId="urn:microsoft.com/office/officeart/2005/8/layout/hierarchy6"/>
    <dgm:cxn modelId="{11B3A73F-33F2-4DED-9E61-253C44228765}" type="presOf" srcId="{69FEDD53-9499-464A-B85B-13E6660D6B0E}" destId="{033CDE9E-F6AF-4E17-A523-1A68646A498A}" srcOrd="0" destOrd="0" presId="urn:microsoft.com/office/officeart/2005/8/layout/hierarchy6"/>
    <dgm:cxn modelId="{16048A3A-18E9-4FA8-9DA7-0ABB5F6BEF3E}" srcId="{C727151C-499F-475B-8E5A-263806BB289B}" destId="{5582B24E-F661-46A3-8AE9-C86F348B1D24}" srcOrd="2" destOrd="0" parTransId="{7DE56811-8791-4F36-82F1-AF095AE28D47}" sibTransId="{2B428F1F-6E5E-470A-A6C1-E6A48FA33C36}"/>
    <dgm:cxn modelId="{570B5E93-0FDB-4E1B-8865-478A424CBF3C}" type="presOf" srcId="{189DBD6A-12A2-4907-AE04-B32171F8FFA1}" destId="{0C55C014-4A03-41E9-8407-0BBAECA57FAD}" srcOrd="0" destOrd="0" presId="urn:microsoft.com/office/officeart/2005/8/layout/hierarchy6"/>
    <dgm:cxn modelId="{8F897C45-5A21-4CCD-93AB-D76A30A6731C}" type="presOf" srcId="{9CF94D87-DD8E-4ECB-9687-5DDAFB585C61}" destId="{5237D99D-098F-4E98-B43A-DC88FB1BB957}" srcOrd="0" destOrd="0" presId="urn:microsoft.com/office/officeart/2005/8/layout/hierarchy6"/>
    <dgm:cxn modelId="{B5E5F34C-CC46-46C5-B8C5-E780C93F3E7D}" type="presOf" srcId="{7CF4C0E5-EE63-4AA9-BAB9-6A23E05EE11C}" destId="{BF360167-105E-46F3-9DA6-8AA45226622F}" srcOrd="0" destOrd="0" presId="urn:microsoft.com/office/officeart/2005/8/layout/hierarchy6"/>
    <dgm:cxn modelId="{4B6044A1-FC9F-4211-8108-11806FD393F9}" type="presOf" srcId="{7DE56811-8791-4F36-82F1-AF095AE28D47}" destId="{49C5F690-52AC-4DD8-AB56-A23946956DC7}" srcOrd="0" destOrd="0" presId="urn:microsoft.com/office/officeart/2005/8/layout/hierarchy6"/>
    <dgm:cxn modelId="{E0098BA6-0101-4615-94EF-BDF866323818}" srcId="{C727151C-499F-475B-8E5A-263806BB289B}" destId="{299F5DC3-27E6-41ED-B860-41715C9CE865}" srcOrd="1" destOrd="0" parTransId="{F332A2A0-2966-48B9-A259-F2F0EB419ACA}" sibTransId="{59DF1481-E3BC-48B5-88DC-69726301F9DB}"/>
    <dgm:cxn modelId="{775E13A8-4196-4A1D-AB21-B38DE7D3190F}" type="presParOf" srcId="{C2992FE9-D773-447C-937F-8DE6FEEAB159}" destId="{C3995C7C-F4E5-4263-BE0B-7F9038078F3F}" srcOrd="0" destOrd="0" presId="urn:microsoft.com/office/officeart/2005/8/layout/hierarchy6"/>
    <dgm:cxn modelId="{82312290-1DD7-4EC3-BD08-A7EE36FF63A0}" type="presParOf" srcId="{C3995C7C-F4E5-4263-BE0B-7F9038078F3F}" destId="{0020635A-15AB-4D06-B3DF-8843DC1741C1}" srcOrd="0" destOrd="0" presId="urn:microsoft.com/office/officeart/2005/8/layout/hierarchy6"/>
    <dgm:cxn modelId="{88D0B4BF-E043-42A4-9085-EF707FED20C9}" type="presParOf" srcId="{0020635A-15AB-4D06-B3DF-8843DC1741C1}" destId="{3E19306C-782E-4015-AC4D-FB56B944B5F2}" srcOrd="0" destOrd="0" presId="urn:microsoft.com/office/officeart/2005/8/layout/hierarchy6"/>
    <dgm:cxn modelId="{5854BF55-7C2C-4BF5-8D7B-9782F0147BB4}" type="presParOf" srcId="{3E19306C-782E-4015-AC4D-FB56B944B5F2}" destId="{B90FB2EC-1BC2-4DAB-9477-72C0E37D59BF}" srcOrd="0" destOrd="0" presId="urn:microsoft.com/office/officeart/2005/8/layout/hierarchy6"/>
    <dgm:cxn modelId="{F8DF2343-EC75-49F0-A3F3-F22CE3AA3602}" type="presParOf" srcId="{3E19306C-782E-4015-AC4D-FB56B944B5F2}" destId="{484796D7-B81D-4D2E-84B9-9B086B68A58A}" srcOrd="1" destOrd="0" presId="urn:microsoft.com/office/officeart/2005/8/layout/hierarchy6"/>
    <dgm:cxn modelId="{1DE3E901-E1BE-4C9E-910A-F0D0BE4FA169}" type="presParOf" srcId="{484796D7-B81D-4D2E-84B9-9B086B68A58A}" destId="{A73F338E-B5C4-429E-AC2D-57635E383A13}" srcOrd="0" destOrd="0" presId="urn:microsoft.com/office/officeart/2005/8/layout/hierarchy6"/>
    <dgm:cxn modelId="{AB7B01EA-E6A7-4C83-8FF4-8CE9EF7A0C4B}" type="presParOf" srcId="{484796D7-B81D-4D2E-84B9-9B086B68A58A}" destId="{DCC4239F-10A7-452C-A182-08094ACC4EFA}" srcOrd="1" destOrd="0" presId="urn:microsoft.com/office/officeart/2005/8/layout/hierarchy6"/>
    <dgm:cxn modelId="{CF4B8AC4-1F1B-4EB3-A103-37241895F79B}" type="presParOf" srcId="{DCC4239F-10A7-452C-A182-08094ACC4EFA}" destId="{033CDE9E-F6AF-4E17-A523-1A68646A498A}" srcOrd="0" destOrd="0" presId="urn:microsoft.com/office/officeart/2005/8/layout/hierarchy6"/>
    <dgm:cxn modelId="{BF3B1127-5563-44C5-91A7-9BD5A20A4E53}" type="presParOf" srcId="{DCC4239F-10A7-452C-A182-08094ACC4EFA}" destId="{7486EC23-7BED-4E52-ACB8-5181C20F875E}" srcOrd="1" destOrd="0" presId="urn:microsoft.com/office/officeart/2005/8/layout/hierarchy6"/>
    <dgm:cxn modelId="{8385B2B8-736C-40E4-9352-097D1C06FE0D}" type="presParOf" srcId="{484796D7-B81D-4D2E-84B9-9B086B68A58A}" destId="{37FDA87E-FE55-4EFA-BC5A-8A977DF6A6FB}" srcOrd="2" destOrd="0" presId="urn:microsoft.com/office/officeart/2005/8/layout/hierarchy6"/>
    <dgm:cxn modelId="{1A7AEE5D-97E3-44AF-9F82-A937A7342C31}" type="presParOf" srcId="{484796D7-B81D-4D2E-84B9-9B086B68A58A}" destId="{43813F8E-938B-4ED4-8066-BBF512956E0B}" srcOrd="3" destOrd="0" presId="urn:microsoft.com/office/officeart/2005/8/layout/hierarchy6"/>
    <dgm:cxn modelId="{ED663838-3B74-4F07-8D1B-AC936619B4C9}" type="presParOf" srcId="{43813F8E-938B-4ED4-8066-BBF512956E0B}" destId="{987DB968-D9E6-42CF-B6EC-77AD0F25A7C6}" srcOrd="0" destOrd="0" presId="urn:microsoft.com/office/officeart/2005/8/layout/hierarchy6"/>
    <dgm:cxn modelId="{FDC3EB9C-DF0C-4B8F-B8F8-87FD73F6A645}" type="presParOf" srcId="{43813F8E-938B-4ED4-8066-BBF512956E0B}" destId="{15FF7E0E-4296-487C-93BF-96E732DFBCBF}" srcOrd="1" destOrd="0" presId="urn:microsoft.com/office/officeart/2005/8/layout/hierarchy6"/>
    <dgm:cxn modelId="{A8A0D771-802D-4AA9-9425-54CB998944CF}" type="presParOf" srcId="{484796D7-B81D-4D2E-84B9-9B086B68A58A}" destId="{49C5F690-52AC-4DD8-AB56-A23946956DC7}" srcOrd="4" destOrd="0" presId="urn:microsoft.com/office/officeart/2005/8/layout/hierarchy6"/>
    <dgm:cxn modelId="{3F7E47B6-63DB-4E04-8E73-A88FBE217075}" type="presParOf" srcId="{484796D7-B81D-4D2E-84B9-9B086B68A58A}" destId="{993392FB-35DD-46CD-868A-47339A4AA011}" srcOrd="5" destOrd="0" presId="urn:microsoft.com/office/officeart/2005/8/layout/hierarchy6"/>
    <dgm:cxn modelId="{94A96FCA-E7EA-42DA-8EC4-7BF753C13CD0}" type="presParOf" srcId="{993392FB-35DD-46CD-868A-47339A4AA011}" destId="{3163C0BB-6687-4B65-8E95-501B22FC071F}" srcOrd="0" destOrd="0" presId="urn:microsoft.com/office/officeart/2005/8/layout/hierarchy6"/>
    <dgm:cxn modelId="{E308EF7A-ECE0-45D7-AAEE-E1A9E1503EA9}" type="presParOf" srcId="{993392FB-35DD-46CD-868A-47339A4AA011}" destId="{F32C939C-427F-482E-98DA-ABB0C4B65218}" srcOrd="1" destOrd="0" presId="urn:microsoft.com/office/officeart/2005/8/layout/hierarchy6"/>
    <dgm:cxn modelId="{17DE1EFB-F7E7-41EB-8132-749C7E4F2EA7}" type="presParOf" srcId="{484796D7-B81D-4D2E-84B9-9B086B68A58A}" destId="{3462365B-94EA-4F84-99F4-FE0F2F776109}" srcOrd="6" destOrd="0" presId="urn:microsoft.com/office/officeart/2005/8/layout/hierarchy6"/>
    <dgm:cxn modelId="{2C20D1C9-84D3-4903-85FD-8AC7A4EACB83}" type="presParOf" srcId="{484796D7-B81D-4D2E-84B9-9B086B68A58A}" destId="{8D98CA19-6CC9-4EC2-85B9-B89ECF5CCE57}" srcOrd="7" destOrd="0" presId="urn:microsoft.com/office/officeart/2005/8/layout/hierarchy6"/>
    <dgm:cxn modelId="{8248680A-BF18-45C0-9F06-1DFA23E4DC6D}" type="presParOf" srcId="{8D98CA19-6CC9-4EC2-85B9-B89ECF5CCE57}" destId="{BF360167-105E-46F3-9DA6-8AA45226622F}" srcOrd="0" destOrd="0" presId="urn:microsoft.com/office/officeart/2005/8/layout/hierarchy6"/>
    <dgm:cxn modelId="{A5432652-DEAD-4650-9FA5-EC53AC093875}" type="presParOf" srcId="{8D98CA19-6CC9-4EC2-85B9-B89ECF5CCE57}" destId="{F5735031-FA27-470C-B24D-0D24D2DBCDB6}" srcOrd="1" destOrd="0" presId="urn:microsoft.com/office/officeart/2005/8/layout/hierarchy6"/>
    <dgm:cxn modelId="{EB41363A-67AE-4E24-A778-096B1B1E9908}" type="presParOf" srcId="{484796D7-B81D-4D2E-84B9-9B086B68A58A}" destId="{5237D99D-098F-4E98-B43A-DC88FB1BB957}" srcOrd="8" destOrd="0" presId="urn:microsoft.com/office/officeart/2005/8/layout/hierarchy6"/>
    <dgm:cxn modelId="{12888BA4-4AC7-417C-8F40-048F5C0CFF8B}" type="presParOf" srcId="{484796D7-B81D-4D2E-84B9-9B086B68A58A}" destId="{63907160-6421-4EAF-AD1F-EA499849D8D3}" srcOrd="9" destOrd="0" presId="urn:microsoft.com/office/officeart/2005/8/layout/hierarchy6"/>
    <dgm:cxn modelId="{D89077A9-331A-479E-9324-9A339F63B6D7}" type="presParOf" srcId="{63907160-6421-4EAF-AD1F-EA499849D8D3}" destId="{0C55C014-4A03-41E9-8407-0BBAECA57FAD}" srcOrd="0" destOrd="0" presId="urn:microsoft.com/office/officeart/2005/8/layout/hierarchy6"/>
    <dgm:cxn modelId="{4D1B0794-B7AE-42B7-8323-4B160F2C9C71}" type="presParOf" srcId="{63907160-6421-4EAF-AD1F-EA499849D8D3}" destId="{2F928B66-5644-451A-869D-995966B88176}" srcOrd="1" destOrd="0" presId="urn:microsoft.com/office/officeart/2005/8/layout/hierarchy6"/>
    <dgm:cxn modelId="{985A0724-C8F7-447B-BF37-786368674564}" type="presParOf" srcId="{484796D7-B81D-4D2E-84B9-9B086B68A58A}" destId="{379C157B-93F3-464C-88F7-AFF856B4D5EB}" srcOrd="10" destOrd="0" presId="urn:microsoft.com/office/officeart/2005/8/layout/hierarchy6"/>
    <dgm:cxn modelId="{56EA0401-81FE-4851-A3FA-AFDF3E08CEA6}" type="presParOf" srcId="{484796D7-B81D-4D2E-84B9-9B086B68A58A}" destId="{9831FCFF-4212-47C7-BDCB-9A27C93EE806}" srcOrd="11" destOrd="0" presId="urn:microsoft.com/office/officeart/2005/8/layout/hierarchy6"/>
    <dgm:cxn modelId="{F2E4E62F-4B6A-46FD-9126-E623A8D7E413}" type="presParOf" srcId="{9831FCFF-4212-47C7-BDCB-9A27C93EE806}" destId="{19F7B1CE-4BE5-4C89-AAFA-4B34BCB339FB}" srcOrd="0" destOrd="0" presId="urn:microsoft.com/office/officeart/2005/8/layout/hierarchy6"/>
    <dgm:cxn modelId="{A85018BB-8BF2-4CC5-896C-988614944CC9}" type="presParOf" srcId="{9831FCFF-4212-47C7-BDCB-9A27C93EE806}" destId="{11101AE4-4DAA-4EB9-8ED5-4F4435A3595E}" srcOrd="1" destOrd="0" presId="urn:microsoft.com/office/officeart/2005/8/layout/hierarchy6"/>
    <dgm:cxn modelId="{E67DB2FF-307B-434E-9AA8-F0FD31767215}" type="presParOf" srcId="{C2992FE9-D773-447C-937F-8DE6FEEAB159}" destId="{4052CE6C-5C65-4FBE-8DBC-D3CB21A9A98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14D89-C3B9-489A-9FCD-13147B08A89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7151C-499F-475B-8E5A-263806BB289B}">
      <dgm:prSet phldrT="[Text]"/>
      <dgm:spPr/>
      <dgm:t>
        <a:bodyPr/>
        <a:lstStyle/>
        <a:p>
          <a:r>
            <a:rPr lang="en-US" b="1" dirty="0"/>
            <a:t>Other revenues (14E)</a:t>
          </a:r>
        </a:p>
      </dgm:t>
    </dgm:pt>
    <dgm:pt modelId="{1D83BB1E-76D5-4ABD-A88C-C7E7913C888E}" type="parTrans" cxnId="{DAEBA0E5-A071-4D33-B55E-25283537F280}">
      <dgm:prSet/>
      <dgm:spPr/>
      <dgm:t>
        <a:bodyPr/>
        <a:lstStyle/>
        <a:p>
          <a:endParaRPr lang="en-US"/>
        </a:p>
      </dgm:t>
    </dgm:pt>
    <dgm:pt modelId="{73AF1C25-5AF6-4590-AACB-C6C7B1BC4A51}" type="sibTrans" cxnId="{DAEBA0E5-A071-4D33-B55E-25283537F280}">
      <dgm:prSet/>
      <dgm:spPr/>
      <dgm:t>
        <a:bodyPr/>
        <a:lstStyle/>
        <a:p>
          <a:endParaRPr lang="en-US"/>
        </a:p>
      </dgm:t>
    </dgm:pt>
    <dgm:pt modelId="{69FEDD53-9499-464A-B85B-13E6660D6B0E}">
      <dgm:prSet phldrT="[Text]"/>
      <dgm:spPr/>
      <dgm:t>
        <a:bodyPr/>
        <a:lstStyle/>
        <a:p>
          <a:r>
            <a:rPr lang="en-US" b="1" dirty="0"/>
            <a:t>Property income (141E)</a:t>
          </a:r>
        </a:p>
      </dgm:t>
    </dgm:pt>
    <dgm:pt modelId="{28F296FE-3C92-467F-B2D2-5BC9DB3E0C99}" type="parTrans" cxnId="{525BC399-74AE-4D00-8DD6-77F9C87AD165}">
      <dgm:prSet/>
      <dgm:spPr/>
      <dgm:t>
        <a:bodyPr/>
        <a:lstStyle/>
        <a:p>
          <a:endParaRPr lang="en-US"/>
        </a:p>
      </dgm:t>
    </dgm:pt>
    <dgm:pt modelId="{E32CC69E-583A-4E08-A232-130D8698268C}" type="sibTrans" cxnId="{525BC399-74AE-4D00-8DD6-77F9C87AD165}">
      <dgm:prSet/>
      <dgm:spPr/>
      <dgm:t>
        <a:bodyPr/>
        <a:lstStyle/>
        <a:p>
          <a:endParaRPr lang="en-US"/>
        </a:p>
      </dgm:t>
    </dgm:pt>
    <dgm:pt modelId="{299F5DC3-27E6-41ED-B860-41715C9CE865}">
      <dgm:prSet phldrT="[Text]"/>
      <dgm:spPr/>
      <dgm:t>
        <a:bodyPr/>
        <a:lstStyle/>
        <a:p>
          <a:r>
            <a:rPr lang="en-US" b="1" dirty="0"/>
            <a:t>Sales of goods and services (142E)</a:t>
          </a:r>
        </a:p>
      </dgm:t>
    </dgm:pt>
    <dgm:pt modelId="{F332A2A0-2966-48B9-A259-F2F0EB419ACA}" type="parTrans" cxnId="{E0098BA6-0101-4615-94EF-BDF866323818}">
      <dgm:prSet/>
      <dgm:spPr/>
      <dgm:t>
        <a:bodyPr/>
        <a:lstStyle/>
        <a:p>
          <a:endParaRPr lang="en-US"/>
        </a:p>
      </dgm:t>
    </dgm:pt>
    <dgm:pt modelId="{59DF1481-E3BC-48B5-88DC-69726301F9DB}" type="sibTrans" cxnId="{E0098BA6-0101-4615-94EF-BDF866323818}">
      <dgm:prSet/>
      <dgm:spPr/>
      <dgm:t>
        <a:bodyPr/>
        <a:lstStyle/>
        <a:p>
          <a:endParaRPr lang="en-US"/>
        </a:p>
      </dgm:t>
    </dgm:pt>
    <dgm:pt modelId="{7CF4C0E5-EE63-4AA9-BAB9-6A23E05EE11C}">
      <dgm:prSet phldrT="[Text]"/>
      <dgm:spPr/>
      <dgm:t>
        <a:bodyPr/>
        <a:lstStyle/>
        <a:p>
          <a:r>
            <a:rPr lang="en-US" b="1" dirty="0"/>
            <a:t>Transfers not elsewhere classified (144E)</a:t>
          </a:r>
        </a:p>
      </dgm:t>
    </dgm:pt>
    <dgm:pt modelId="{B12E0C9B-F9B2-413D-8BD6-1E3A2B0CFE6A}" type="parTrans" cxnId="{09774F97-68C5-4164-9072-9F89C8C3B330}">
      <dgm:prSet/>
      <dgm:spPr/>
      <dgm:t>
        <a:bodyPr/>
        <a:lstStyle/>
        <a:p>
          <a:endParaRPr lang="en-US"/>
        </a:p>
      </dgm:t>
    </dgm:pt>
    <dgm:pt modelId="{DF82AB1E-1DE2-4C3C-9BC6-265331E77112}" type="sibTrans" cxnId="{09774F97-68C5-4164-9072-9F89C8C3B330}">
      <dgm:prSet/>
      <dgm:spPr/>
      <dgm:t>
        <a:bodyPr/>
        <a:lstStyle/>
        <a:p>
          <a:endParaRPr lang="en-US"/>
        </a:p>
      </dgm:t>
    </dgm:pt>
    <dgm:pt modelId="{5582B24E-F661-46A3-8AE9-C86F348B1D24}">
      <dgm:prSet phldrT="[Text]"/>
      <dgm:spPr/>
      <dgm:t>
        <a:bodyPr/>
        <a:lstStyle/>
        <a:p>
          <a:r>
            <a:rPr lang="en-US" b="1" dirty="0"/>
            <a:t>Fines, penalties, and forfeits (143E)</a:t>
          </a:r>
        </a:p>
      </dgm:t>
    </dgm:pt>
    <dgm:pt modelId="{7DE56811-8791-4F36-82F1-AF095AE28D47}" type="parTrans" cxnId="{16048A3A-18E9-4FA8-9DA7-0ABB5F6BEF3E}">
      <dgm:prSet/>
      <dgm:spPr/>
      <dgm:t>
        <a:bodyPr/>
        <a:lstStyle/>
        <a:p>
          <a:endParaRPr lang="en-US"/>
        </a:p>
      </dgm:t>
    </dgm:pt>
    <dgm:pt modelId="{2B428F1F-6E5E-470A-A6C1-E6A48FA33C36}" type="sibTrans" cxnId="{16048A3A-18E9-4FA8-9DA7-0ABB5F6BEF3E}">
      <dgm:prSet/>
      <dgm:spPr/>
      <dgm:t>
        <a:bodyPr/>
        <a:lstStyle/>
        <a:p>
          <a:endParaRPr lang="en-US"/>
        </a:p>
      </dgm:t>
    </dgm:pt>
    <dgm:pt modelId="{C2992FE9-D773-447C-937F-8DE6FEEAB159}" type="pres">
      <dgm:prSet presAssocID="{B1D14D89-C3B9-489A-9FCD-13147B08A8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995C7C-F4E5-4263-BE0B-7F9038078F3F}" type="pres">
      <dgm:prSet presAssocID="{B1D14D89-C3B9-489A-9FCD-13147B08A895}" presName="hierFlow" presStyleCnt="0"/>
      <dgm:spPr/>
    </dgm:pt>
    <dgm:pt modelId="{0020635A-15AB-4D06-B3DF-8843DC1741C1}" type="pres">
      <dgm:prSet presAssocID="{B1D14D89-C3B9-489A-9FCD-13147B08A8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E19306C-782E-4015-AC4D-FB56B944B5F2}" type="pres">
      <dgm:prSet presAssocID="{C727151C-499F-475B-8E5A-263806BB289B}" presName="Name14" presStyleCnt="0"/>
      <dgm:spPr/>
    </dgm:pt>
    <dgm:pt modelId="{B90FB2EC-1BC2-4DAB-9477-72C0E37D59BF}" type="pres">
      <dgm:prSet presAssocID="{C727151C-499F-475B-8E5A-263806BB289B}" presName="level1Shape" presStyleLbl="node0" presStyleIdx="0" presStyleCnt="1">
        <dgm:presLayoutVars>
          <dgm:chPref val="3"/>
        </dgm:presLayoutVars>
      </dgm:prSet>
      <dgm:spPr/>
    </dgm:pt>
    <dgm:pt modelId="{484796D7-B81D-4D2E-84B9-9B086B68A58A}" type="pres">
      <dgm:prSet presAssocID="{C727151C-499F-475B-8E5A-263806BB289B}" presName="hierChild2" presStyleCnt="0"/>
      <dgm:spPr/>
    </dgm:pt>
    <dgm:pt modelId="{A73F338E-B5C4-429E-AC2D-57635E383A13}" type="pres">
      <dgm:prSet presAssocID="{28F296FE-3C92-467F-B2D2-5BC9DB3E0C99}" presName="Name19" presStyleLbl="parChTrans1D2" presStyleIdx="0" presStyleCnt="4"/>
      <dgm:spPr/>
    </dgm:pt>
    <dgm:pt modelId="{DCC4239F-10A7-452C-A182-08094ACC4EFA}" type="pres">
      <dgm:prSet presAssocID="{69FEDD53-9499-464A-B85B-13E6660D6B0E}" presName="Name21" presStyleCnt="0"/>
      <dgm:spPr/>
    </dgm:pt>
    <dgm:pt modelId="{033CDE9E-F6AF-4E17-A523-1A68646A498A}" type="pres">
      <dgm:prSet presAssocID="{69FEDD53-9499-464A-B85B-13E6660D6B0E}" presName="level2Shape" presStyleLbl="node2" presStyleIdx="0" presStyleCnt="4"/>
      <dgm:spPr/>
    </dgm:pt>
    <dgm:pt modelId="{7486EC23-7BED-4E52-ACB8-5181C20F875E}" type="pres">
      <dgm:prSet presAssocID="{69FEDD53-9499-464A-B85B-13E6660D6B0E}" presName="hierChild3" presStyleCnt="0"/>
      <dgm:spPr/>
    </dgm:pt>
    <dgm:pt modelId="{37FDA87E-FE55-4EFA-BC5A-8A977DF6A6FB}" type="pres">
      <dgm:prSet presAssocID="{F332A2A0-2966-48B9-A259-F2F0EB419ACA}" presName="Name19" presStyleLbl="parChTrans1D2" presStyleIdx="1" presStyleCnt="4"/>
      <dgm:spPr/>
    </dgm:pt>
    <dgm:pt modelId="{43813F8E-938B-4ED4-8066-BBF512956E0B}" type="pres">
      <dgm:prSet presAssocID="{299F5DC3-27E6-41ED-B860-41715C9CE865}" presName="Name21" presStyleCnt="0"/>
      <dgm:spPr/>
    </dgm:pt>
    <dgm:pt modelId="{987DB968-D9E6-42CF-B6EC-77AD0F25A7C6}" type="pres">
      <dgm:prSet presAssocID="{299F5DC3-27E6-41ED-B860-41715C9CE865}" presName="level2Shape" presStyleLbl="node2" presStyleIdx="1" presStyleCnt="4"/>
      <dgm:spPr/>
    </dgm:pt>
    <dgm:pt modelId="{15FF7E0E-4296-487C-93BF-96E732DFBCBF}" type="pres">
      <dgm:prSet presAssocID="{299F5DC3-27E6-41ED-B860-41715C9CE865}" presName="hierChild3" presStyleCnt="0"/>
      <dgm:spPr/>
    </dgm:pt>
    <dgm:pt modelId="{49C5F690-52AC-4DD8-AB56-A23946956DC7}" type="pres">
      <dgm:prSet presAssocID="{7DE56811-8791-4F36-82F1-AF095AE28D47}" presName="Name19" presStyleLbl="parChTrans1D2" presStyleIdx="2" presStyleCnt="4"/>
      <dgm:spPr/>
    </dgm:pt>
    <dgm:pt modelId="{993392FB-35DD-46CD-868A-47339A4AA011}" type="pres">
      <dgm:prSet presAssocID="{5582B24E-F661-46A3-8AE9-C86F348B1D24}" presName="Name21" presStyleCnt="0"/>
      <dgm:spPr/>
    </dgm:pt>
    <dgm:pt modelId="{3163C0BB-6687-4B65-8E95-501B22FC071F}" type="pres">
      <dgm:prSet presAssocID="{5582B24E-F661-46A3-8AE9-C86F348B1D24}" presName="level2Shape" presStyleLbl="node2" presStyleIdx="2" presStyleCnt="4"/>
      <dgm:spPr/>
    </dgm:pt>
    <dgm:pt modelId="{F32C939C-427F-482E-98DA-ABB0C4B65218}" type="pres">
      <dgm:prSet presAssocID="{5582B24E-F661-46A3-8AE9-C86F348B1D24}" presName="hierChild3" presStyleCnt="0"/>
      <dgm:spPr/>
    </dgm:pt>
    <dgm:pt modelId="{3462365B-94EA-4F84-99F4-FE0F2F776109}" type="pres">
      <dgm:prSet presAssocID="{B12E0C9B-F9B2-413D-8BD6-1E3A2B0CFE6A}" presName="Name19" presStyleLbl="parChTrans1D2" presStyleIdx="3" presStyleCnt="4"/>
      <dgm:spPr/>
    </dgm:pt>
    <dgm:pt modelId="{8D98CA19-6CC9-4EC2-85B9-B89ECF5CCE57}" type="pres">
      <dgm:prSet presAssocID="{7CF4C0E5-EE63-4AA9-BAB9-6A23E05EE11C}" presName="Name21" presStyleCnt="0"/>
      <dgm:spPr/>
    </dgm:pt>
    <dgm:pt modelId="{BF360167-105E-46F3-9DA6-8AA45226622F}" type="pres">
      <dgm:prSet presAssocID="{7CF4C0E5-EE63-4AA9-BAB9-6A23E05EE11C}" presName="level2Shape" presStyleLbl="node2" presStyleIdx="3" presStyleCnt="4"/>
      <dgm:spPr/>
    </dgm:pt>
    <dgm:pt modelId="{F5735031-FA27-470C-B24D-0D24D2DBCDB6}" type="pres">
      <dgm:prSet presAssocID="{7CF4C0E5-EE63-4AA9-BAB9-6A23E05EE11C}" presName="hierChild3" presStyleCnt="0"/>
      <dgm:spPr/>
    </dgm:pt>
    <dgm:pt modelId="{4052CE6C-5C65-4FBE-8DBC-D3CB21A9A988}" type="pres">
      <dgm:prSet presAssocID="{B1D14D89-C3B9-489A-9FCD-13147B08A895}" presName="bgShapesFlow" presStyleCnt="0"/>
      <dgm:spPr/>
    </dgm:pt>
  </dgm:ptLst>
  <dgm:cxnLst>
    <dgm:cxn modelId="{B5E5F34C-CC46-46C5-B8C5-E780C93F3E7D}" type="presOf" srcId="{7CF4C0E5-EE63-4AA9-BAB9-6A23E05EE11C}" destId="{BF360167-105E-46F3-9DA6-8AA45226622F}" srcOrd="0" destOrd="0" presId="urn:microsoft.com/office/officeart/2005/8/layout/hierarchy6"/>
    <dgm:cxn modelId="{B8918505-5052-4981-889C-229E8BD47E3E}" type="presOf" srcId="{F332A2A0-2966-48B9-A259-F2F0EB419ACA}" destId="{37FDA87E-FE55-4EFA-BC5A-8A977DF6A6FB}" srcOrd="0" destOrd="0" presId="urn:microsoft.com/office/officeart/2005/8/layout/hierarchy6"/>
    <dgm:cxn modelId="{215F42EF-B25B-4AE4-90D8-73680141C1FD}" type="presOf" srcId="{5582B24E-F661-46A3-8AE9-C86F348B1D24}" destId="{3163C0BB-6687-4B65-8E95-501B22FC071F}" srcOrd="0" destOrd="0" presId="urn:microsoft.com/office/officeart/2005/8/layout/hierarchy6"/>
    <dgm:cxn modelId="{11B3A73F-33F2-4DED-9E61-253C44228765}" type="presOf" srcId="{69FEDD53-9499-464A-B85B-13E6660D6B0E}" destId="{033CDE9E-F6AF-4E17-A523-1A68646A498A}" srcOrd="0" destOrd="0" presId="urn:microsoft.com/office/officeart/2005/8/layout/hierarchy6"/>
    <dgm:cxn modelId="{DAEBA0E5-A071-4D33-B55E-25283537F280}" srcId="{B1D14D89-C3B9-489A-9FCD-13147B08A895}" destId="{C727151C-499F-475B-8E5A-263806BB289B}" srcOrd="0" destOrd="0" parTransId="{1D83BB1E-76D5-4ABD-A88C-C7E7913C888E}" sibTransId="{73AF1C25-5AF6-4590-AACB-C6C7B1BC4A51}"/>
    <dgm:cxn modelId="{16048A3A-18E9-4FA8-9DA7-0ABB5F6BEF3E}" srcId="{C727151C-499F-475B-8E5A-263806BB289B}" destId="{5582B24E-F661-46A3-8AE9-C86F348B1D24}" srcOrd="2" destOrd="0" parTransId="{7DE56811-8791-4F36-82F1-AF095AE28D47}" sibTransId="{2B428F1F-6E5E-470A-A6C1-E6A48FA33C36}"/>
    <dgm:cxn modelId="{09774F97-68C5-4164-9072-9F89C8C3B330}" srcId="{C727151C-499F-475B-8E5A-263806BB289B}" destId="{7CF4C0E5-EE63-4AA9-BAB9-6A23E05EE11C}" srcOrd="3" destOrd="0" parTransId="{B12E0C9B-F9B2-413D-8BD6-1E3A2B0CFE6A}" sibTransId="{DF82AB1E-1DE2-4C3C-9BC6-265331E77112}"/>
    <dgm:cxn modelId="{E0098BA6-0101-4615-94EF-BDF866323818}" srcId="{C727151C-499F-475B-8E5A-263806BB289B}" destId="{299F5DC3-27E6-41ED-B860-41715C9CE865}" srcOrd="1" destOrd="0" parTransId="{F332A2A0-2966-48B9-A259-F2F0EB419ACA}" sibTransId="{59DF1481-E3BC-48B5-88DC-69726301F9DB}"/>
    <dgm:cxn modelId="{4B6044A1-FC9F-4211-8108-11806FD393F9}" type="presOf" srcId="{7DE56811-8791-4F36-82F1-AF095AE28D47}" destId="{49C5F690-52AC-4DD8-AB56-A23946956DC7}" srcOrd="0" destOrd="0" presId="urn:microsoft.com/office/officeart/2005/8/layout/hierarchy6"/>
    <dgm:cxn modelId="{29F62B69-282C-4F5A-AF3F-2E882C1C637B}" type="presOf" srcId="{C727151C-499F-475B-8E5A-263806BB289B}" destId="{B90FB2EC-1BC2-4DAB-9477-72C0E37D59BF}" srcOrd="0" destOrd="0" presId="urn:microsoft.com/office/officeart/2005/8/layout/hierarchy6"/>
    <dgm:cxn modelId="{525BC399-74AE-4D00-8DD6-77F9C87AD165}" srcId="{C727151C-499F-475B-8E5A-263806BB289B}" destId="{69FEDD53-9499-464A-B85B-13E6660D6B0E}" srcOrd="0" destOrd="0" parTransId="{28F296FE-3C92-467F-B2D2-5BC9DB3E0C99}" sibTransId="{E32CC69E-583A-4E08-A232-130D8698268C}"/>
    <dgm:cxn modelId="{89E18092-CA6D-4874-B39C-965F562F3B9D}" type="presOf" srcId="{B12E0C9B-F9B2-413D-8BD6-1E3A2B0CFE6A}" destId="{3462365B-94EA-4F84-99F4-FE0F2F776109}" srcOrd="0" destOrd="0" presId="urn:microsoft.com/office/officeart/2005/8/layout/hierarchy6"/>
    <dgm:cxn modelId="{19F39AB1-67D0-4BA3-B5A3-8D56C0745B69}" type="presOf" srcId="{28F296FE-3C92-467F-B2D2-5BC9DB3E0C99}" destId="{A73F338E-B5C4-429E-AC2D-57635E383A13}" srcOrd="0" destOrd="0" presId="urn:microsoft.com/office/officeart/2005/8/layout/hierarchy6"/>
    <dgm:cxn modelId="{B07EE9CF-5BF4-4665-A3A7-D562AB72825D}" type="presOf" srcId="{B1D14D89-C3B9-489A-9FCD-13147B08A895}" destId="{C2992FE9-D773-447C-937F-8DE6FEEAB159}" srcOrd="0" destOrd="0" presId="urn:microsoft.com/office/officeart/2005/8/layout/hierarchy6"/>
    <dgm:cxn modelId="{0DAB5594-1332-492B-BC69-89C933152790}" type="presOf" srcId="{299F5DC3-27E6-41ED-B860-41715C9CE865}" destId="{987DB968-D9E6-42CF-B6EC-77AD0F25A7C6}" srcOrd="0" destOrd="0" presId="urn:microsoft.com/office/officeart/2005/8/layout/hierarchy6"/>
    <dgm:cxn modelId="{775E13A8-4196-4A1D-AB21-B38DE7D3190F}" type="presParOf" srcId="{C2992FE9-D773-447C-937F-8DE6FEEAB159}" destId="{C3995C7C-F4E5-4263-BE0B-7F9038078F3F}" srcOrd="0" destOrd="0" presId="urn:microsoft.com/office/officeart/2005/8/layout/hierarchy6"/>
    <dgm:cxn modelId="{82312290-1DD7-4EC3-BD08-A7EE36FF63A0}" type="presParOf" srcId="{C3995C7C-F4E5-4263-BE0B-7F9038078F3F}" destId="{0020635A-15AB-4D06-B3DF-8843DC1741C1}" srcOrd="0" destOrd="0" presId="urn:microsoft.com/office/officeart/2005/8/layout/hierarchy6"/>
    <dgm:cxn modelId="{88D0B4BF-E043-42A4-9085-EF707FED20C9}" type="presParOf" srcId="{0020635A-15AB-4D06-B3DF-8843DC1741C1}" destId="{3E19306C-782E-4015-AC4D-FB56B944B5F2}" srcOrd="0" destOrd="0" presId="urn:microsoft.com/office/officeart/2005/8/layout/hierarchy6"/>
    <dgm:cxn modelId="{5854BF55-7C2C-4BF5-8D7B-9782F0147BB4}" type="presParOf" srcId="{3E19306C-782E-4015-AC4D-FB56B944B5F2}" destId="{B90FB2EC-1BC2-4DAB-9477-72C0E37D59BF}" srcOrd="0" destOrd="0" presId="urn:microsoft.com/office/officeart/2005/8/layout/hierarchy6"/>
    <dgm:cxn modelId="{F8DF2343-EC75-49F0-A3F3-F22CE3AA3602}" type="presParOf" srcId="{3E19306C-782E-4015-AC4D-FB56B944B5F2}" destId="{484796D7-B81D-4D2E-84B9-9B086B68A58A}" srcOrd="1" destOrd="0" presId="urn:microsoft.com/office/officeart/2005/8/layout/hierarchy6"/>
    <dgm:cxn modelId="{1DE3E901-E1BE-4C9E-910A-F0D0BE4FA169}" type="presParOf" srcId="{484796D7-B81D-4D2E-84B9-9B086B68A58A}" destId="{A73F338E-B5C4-429E-AC2D-57635E383A13}" srcOrd="0" destOrd="0" presId="urn:microsoft.com/office/officeart/2005/8/layout/hierarchy6"/>
    <dgm:cxn modelId="{AB7B01EA-E6A7-4C83-8FF4-8CE9EF7A0C4B}" type="presParOf" srcId="{484796D7-B81D-4D2E-84B9-9B086B68A58A}" destId="{DCC4239F-10A7-452C-A182-08094ACC4EFA}" srcOrd="1" destOrd="0" presId="urn:microsoft.com/office/officeart/2005/8/layout/hierarchy6"/>
    <dgm:cxn modelId="{CF4B8AC4-1F1B-4EB3-A103-37241895F79B}" type="presParOf" srcId="{DCC4239F-10A7-452C-A182-08094ACC4EFA}" destId="{033CDE9E-F6AF-4E17-A523-1A68646A498A}" srcOrd="0" destOrd="0" presId="urn:microsoft.com/office/officeart/2005/8/layout/hierarchy6"/>
    <dgm:cxn modelId="{BF3B1127-5563-44C5-91A7-9BD5A20A4E53}" type="presParOf" srcId="{DCC4239F-10A7-452C-A182-08094ACC4EFA}" destId="{7486EC23-7BED-4E52-ACB8-5181C20F875E}" srcOrd="1" destOrd="0" presId="urn:microsoft.com/office/officeart/2005/8/layout/hierarchy6"/>
    <dgm:cxn modelId="{8385B2B8-736C-40E4-9352-097D1C06FE0D}" type="presParOf" srcId="{484796D7-B81D-4D2E-84B9-9B086B68A58A}" destId="{37FDA87E-FE55-4EFA-BC5A-8A977DF6A6FB}" srcOrd="2" destOrd="0" presId="urn:microsoft.com/office/officeart/2005/8/layout/hierarchy6"/>
    <dgm:cxn modelId="{1A7AEE5D-97E3-44AF-9F82-A937A7342C31}" type="presParOf" srcId="{484796D7-B81D-4D2E-84B9-9B086B68A58A}" destId="{43813F8E-938B-4ED4-8066-BBF512956E0B}" srcOrd="3" destOrd="0" presId="urn:microsoft.com/office/officeart/2005/8/layout/hierarchy6"/>
    <dgm:cxn modelId="{ED663838-3B74-4F07-8D1B-AC936619B4C9}" type="presParOf" srcId="{43813F8E-938B-4ED4-8066-BBF512956E0B}" destId="{987DB968-D9E6-42CF-B6EC-77AD0F25A7C6}" srcOrd="0" destOrd="0" presId="urn:microsoft.com/office/officeart/2005/8/layout/hierarchy6"/>
    <dgm:cxn modelId="{FDC3EB9C-DF0C-4B8F-B8F8-87FD73F6A645}" type="presParOf" srcId="{43813F8E-938B-4ED4-8066-BBF512956E0B}" destId="{15FF7E0E-4296-487C-93BF-96E732DFBCBF}" srcOrd="1" destOrd="0" presId="urn:microsoft.com/office/officeart/2005/8/layout/hierarchy6"/>
    <dgm:cxn modelId="{A8A0D771-802D-4AA9-9425-54CB998944CF}" type="presParOf" srcId="{484796D7-B81D-4D2E-84B9-9B086B68A58A}" destId="{49C5F690-52AC-4DD8-AB56-A23946956DC7}" srcOrd="4" destOrd="0" presId="urn:microsoft.com/office/officeart/2005/8/layout/hierarchy6"/>
    <dgm:cxn modelId="{3F7E47B6-63DB-4E04-8E73-A88FBE217075}" type="presParOf" srcId="{484796D7-B81D-4D2E-84B9-9B086B68A58A}" destId="{993392FB-35DD-46CD-868A-47339A4AA011}" srcOrd="5" destOrd="0" presId="urn:microsoft.com/office/officeart/2005/8/layout/hierarchy6"/>
    <dgm:cxn modelId="{94A96FCA-E7EA-42DA-8EC4-7BF753C13CD0}" type="presParOf" srcId="{993392FB-35DD-46CD-868A-47339A4AA011}" destId="{3163C0BB-6687-4B65-8E95-501B22FC071F}" srcOrd="0" destOrd="0" presId="urn:microsoft.com/office/officeart/2005/8/layout/hierarchy6"/>
    <dgm:cxn modelId="{E308EF7A-ECE0-45D7-AAEE-E1A9E1503EA9}" type="presParOf" srcId="{993392FB-35DD-46CD-868A-47339A4AA011}" destId="{F32C939C-427F-482E-98DA-ABB0C4B65218}" srcOrd="1" destOrd="0" presId="urn:microsoft.com/office/officeart/2005/8/layout/hierarchy6"/>
    <dgm:cxn modelId="{17DE1EFB-F7E7-41EB-8132-749C7E4F2EA7}" type="presParOf" srcId="{484796D7-B81D-4D2E-84B9-9B086B68A58A}" destId="{3462365B-94EA-4F84-99F4-FE0F2F776109}" srcOrd="6" destOrd="0" presId="urn:microsoft.com/office/officeart/2005/8/layout/hierarchy6"/>
    <dgm:cxn modelId="{2C20D1C9-84D3-4903-85FD-8AC7A4EACB83}" type="presParOf" srcId="{484796D7-B81D-4D2E-84B9-9B086B68A58A}" destId="{8D98CA19-6CC9-4EC2-85B9-B89ECF5CCE57}" srcOrd="7" destOrd="0" presId="urn:microsoft.com/office/officeart/2005/8/layout/hierarchy6"/>
    <dgm:cxn modelId="{8248680A-BF18-45C0-9F06-1DFA23E4DC6D}" type="presParOf" srcId="{8D98CA19-6CC9-4EC2-85B9-B89ECF5CCE57}" destId="{BF360167-105E-46F3-9DA6-8AA45226622F}" srcOrd="0" destOrd="0" presId="urn:microsoft.com/office/officeart/2005/8/layout/hierarchy6"/>
    <dgm:cxn modelId="{A5432652-DEAD-4650-9FA5-EC53AC093875}" type="presParOf" srcId="{8D98CA19-6CC9-4EC2-85B9-B89ECF5CCE57}" destId="{F5735031-FA27-470C-B24D-0D24D2DBCDB6}" srcOrd="1" destOrd="0" presId="urn:microsoft.com/office/officeart/2005/8/layout/hierarchy6"/>
    <dgm:cxn modelId="{E67DB2FF-307B-434E-9AA8-F0FD31767215}" type="presParOf" srcId="{C2992FE9-D773-447C-937F-8DE6FEEAB159}" destId="{4052CE6C-5C65-4FBE-8DBC-D3CB21A9A98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B2EC-1BC2-4DAB-9477-72C0E37D59BF}">
      <dsp:nvSpPr>
        <dsp:cNvPr id="0" name=""/>
        <dsp:cNvSpPr/>
      </dsp:nvSpPr>
      <dsp:spPr>
        <a:xfrm>
          <a:off x="2103658" y="370306"/>
          <a:ext cx="1638073" cy="1092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Revenues (1E)</a:t>
          </a:r>
        </a:p>
      </dsp:txBody>
      <dsp:txXfrm>
        <a:off x="2135643" y="402291"/>
        <a:ext cx="1574103" cy="1028079"/>
      </dsp:txXfrm>
    </dsp:sp>
    <dsp:sp modelId="{0BE6F758-35A6-4E7A-93D3-B7595F45D704}">
      <dsp:nvSpPr>
        <dsp:cNvPr id="0" name=""/>
        <dsp:cNvSpPr/>
      </dsp:nvSpPr>
      <dsp:spPr>
        <a:xfrm>
          <a:off x="823651" y="1462355"/>
          <a:ext cx="2099044" cy="477422"/>
        </a:xfrm>
        <a:custGeom>
          <a:avLst/>
          <a:gdLst/>
          <a:ahLst/>
          <a:cxnLst/>
          <a:rect l="0" t="0" r="0" b="0"/>
          <a:pathLst>
            <a:path>
              <a:moveTo>
                <a:pt x="2099044" y="0"/>
              </a:moveTo>
              <a:lnTo>
                <a:pt x="2099044" y="238711"/>
              </a:lnTo>
              <a:lnTo>
                <a:pt x="0" y="238711"/>
              </a:lnTo>
              <a:lnTo>
                <a:pt x="0" y="47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0D327-BE38-43CC-BB57-808336CF0935}">
      <dsp:nvSpPr>
        <dsp:cNvPr id="0" name=""/>
        <dsp:cNvSpPr/>
      </dsp:nvSpPr>
      <dsp:spPr>
        <a:xfrm>
          <a:off x="4614" y="1939777"/>
          <a:ext cx="1638073" cy="1092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Taxes (11E)</a:t>
          </a:r>
        </a:p>
      </dsp:txBody>
      <dsp:txXfrm>
        <a:off x="36599" y="1971762"/>
        <a:ext cx="1574103" cy="1028079"/>
      </dsp:txXfrm>
    </dsp:sp>
    <dsp:sp modelId="{545F7D95-1D3C-4343-BE46-41C959FCC093}">
      <dsp:nvSpPr>
        <dsp:cNvPr id="0" name=""/>
        <dsp:cNvSpPr/>
      </dsp:nvSpPr>
      <dsp:spPr>
        <a:xfrm>
          <a:off x="2876975" y="1462355"/>
          <a:ext cx="91440" cy="477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711"/>
              </a:lnTo>
              <a:lnTo>
                <a:pt x="76171" y="238711"/>
              </a:lnTo>
              <a:lnTo>
                <a:pt x="76171" y="47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1B63-7069-4D29-A44F-18D98BD67470}">
      <dsp:nvSpPr>
        <dsp:cNvPr id="0" name=""/>
        <dsp:cNvSpPr/>
      </dsp:nvSpPr>
      <dsp:spPr>
        <a:xfrm>
          <a:off x="2134110" y="1939777"/>
          <a:ext cx="1638073" cy="1092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contributions (12E)</a:t>
          </a:r>
        </a:p>
      </dsp:txBody>
      <dsp:txXfrm>
        <a:off x="2166095" y="1971762"/>
        <a:ext cx="1574103" cy="1028079"/>
      </dsp:txXfrm>
    </dsp:sp>
    <dsp:sp modelId="{88775A99-701B-47E8-B368-9D6090F885C5}">
      <dsp:nvSpPr>
        <dsp:cNvPr id="0" name=""/>
        <dsp:cNvSpPr/>
      </dsp:nvSpPr>
      <dsp:spPr>
        <a:xfrm>
          <a:off x="2922695" y="1462355"/>
          <a:ext cx="2159947" cy="47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11"/>
              </a:lnTo>
              <a:lnTo>
                <a:pt x="2159947" y="238711"/>
              </a:lnTo>
              <a:lnTo>
                <a:pt x="2159947" y="47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2F82C-F259-4F25-BB13-474CD68ABC9F}">
      <dsp:nvSpPr>
        <dsp:cNvPr id="0" name=""/>
        <dsp:cNvSpPr/>
      </dsp:nvSpPr>
      <dsp:spPr>
        <a:xfrm>
          <a:off x="4263605" y="1939777"/>
          <a:ext cx="1638073" cy="1092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revenues (14E)</a:t>
          </a:r>
        </a:p>
      </dsp:txBody>
      <dsp:txXfrm>
        <a:off x="4295590" y="1971762"/>
        <a:ext cx="1574103" cy="1028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B2EC-1BC2-4DAB-9477-72C0E37D59BF}">
      <dsp:nvSpPr>
        <dsp:cNvPr id="0" name=""/>
        <dsp:cNvSpPr/>
      </dsp:nvSpPr>
      <dsp:spPr>
        <a:xfrm>
          <a:off x="3635043" y="275810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(11E)</a:t>
          </a:r>
        </a:p>
      </dsp:txBody>
      <dsp:txXfrm>
        <a:off x="3656876" y="297643"/>
        <a:ext cx="1074494" cy="701774"/>
      </dsp:txXfrm>
    </dsp:sp>
    <dsp:sp modelId="{A73F338E-B5C4-429E-AC2D-57635E383A13}">
      <dsp:nvSpPr>
        <dsp:cNvPr id="0" name=""/>
        <dsp:cNvSpPr/>
      </dsp:nvSpPr>
      <dsp:spPr>
        <a:xfrm>
          <a:off x="560103" y="1021250"/>
          <a:ext cx="3634020" cy="298176"/>
        </a:xfrm>
        <a:custGeom>
          <a:avLst/>
          <a:gdLst/>
          <a:ahLst/>
          <a:cxnLst/>
          <a:rect l="0" t="0" r="0" b="0"/>
          <a:pathLst>
            <a:path>
              <a:moveTo>
                <a:pt x="3634020" y="0"/>
              </a:moveTo>
              <a:lnTo>
                <a:pt x="3634020" y="149088"/>
              </a:lnTo>
              <a:lnTo>
                <a:pt x="0" y="149088"/>
              </a:lnTo>
              <a:lnTo>
                <a:pt x="0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DE9E-F6AF-4E17-A523-1A68646A498A}">
      <dsp:nvSpPr>
        <dsp:cNvPr id="0" name=""/>
        <dsp:cNvSpPr/>
      </dsp:nvSpPr>
      <dsp:spPr>
        <a:xfrm>
          <a:off x="1023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on income, profits and capital gains (111E)</a:t>
          </a:r>
        </a:p>
      </dsp:txBody>
      <dsp:txXfrm>
        <a:off x="22856" y="1341259"/>
        <a:ext cx="1074494" cy="701774"/>
      </dsp:txXfrm>
    </dsp:sp>
    <dsp:sp modelId="{37FDA87E-FE55-4EFA-BC5A-8A977DF6A6FB}">
      <dsp:nvSpPr>
        <dsp:cNvPr id="0" name=""/>
        <dsp:cNvSpPr/>
      </dsp:nvSpPr>
      <dsp:spPr>
        <a:xfrm>
          <a:off x="2013711" y="1021250"/>
          <a:ext cx="2180412" cy="298176"/>
        </a:xfrm>
        <a:custGeom>
          <a:avLst/>
          <a:gdLst/>
          <a:ahLst/>
          <a:cxnLst/>
          <a:rect l="0" t="0" r="0" b="0"/>
          <a:pathLst>
            <a:path>
              <a:moveTo>
                <a:pt x="2180412" y="0"/>
              </a:moveTo>
              <a:lnTo>
                <a:pt x="2180412" y="149088"/>
              </a:lnTo>
              <a:lnTo>
                <a:pt x="0" y="149088"/>
              </a:lnTo>
              <a:lnTo>
                <a:pt x="0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DB968-D9E6-42CF-B6EC-77AD0F25A7C6}">
      <dsp:nvSpPr>
        <dsp:cNvPr id="0" name=""/>
        <dsp:cNvSpPr/>
      </dsp:nvSpPr>
      <dsp:spPr>
        <a:xfrm>
          <a:off x="1454631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on payroll and workforce (112E)</a:t>
          </a:r>
        </a:p>
      </dsp:txBody>
      <dsp:txXfrm>
        <a:off x="1476464" y="1341259"/>
        <a:ext cx="1074494" cy="701774"/>
      </dsp:txXfrm>
    </dsp:sp>
    <dsp:sp modelId="{49C5F690-52AC-4DD8-AB56-A23946956DC7}">
      <dsp:nvSpPr>
        <dsp:cNvPr id="0" name=""/>
        <dsp:cNvSpPr/>
      </dsp:nvSpPr>
      <dsp:spPr>
        <a:xfrm>
          <a:off x="3467319" y="1021250"/>
          <a:ext cx="726804" cy="298176"/>
        </a:xfrm>
        <a:custGeom>
          <a:avLst/>
          <a:gdLst/>
          <a:ahLst/>
          <a:cxnLst/>
          <a:rect l="0" t="0" r="0" b="0"/>
          <a:pathLst>
            <a:path>
              <a:moveTo>
                <a:pt x="726804" y="0"/>
              </a:moveTo>
              <a:lnTo>
                <a:pt x="726804" y="149088"/>
              </a:lnTo>
              <a:lnTo>
                <a:pt x="0" y="149088"/>
              </a:lnTo>
              <a:lnTo>
                <a:pt x="0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3C0BB-6687-4B65-8E95-501B22FC071F}">
      <dsp:nvSpPr>
        <dsp:cNvPr id="0" name=""/>
        <dsp:cNvSpPr/>
      </dsp:nvSpPr>
      <dsp:spPr>
        <a:xfrm>
          <a:off x="2908239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on property (113E)</a:t>
          </a:r>
        </a:p>
      </dsp:txBody>
      <dsp:txXfrm>
        <a:off x="2930072" y="1341259"/>
        <a:ext cx="1074494" cy="701774"/>
      </dsp:txXfrm>
    </dsp:sp>
    <dsp:sp modelId="{3462365B-94EA-4F84-99F4-FE0F2F776109}">
      <dsp:nvSpPr>
        <dsp:cNvPr id="0" name=""/>
        <dsp:cNvSpPr/>
      </dsp:nvSpPr>
      <dsp:spPr>
        <a:xfrm>
          <a:off x="4194124" y="1021250"/>
          <a:ext cx="726804" cy="298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8"/>
              </a:lnTo>
              <a:lnTo>
                <a:pt x="726804" y="149088"/>
              </a:lnTo>
              <a:lnTo>
                <a:pt x="726804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60167-105E-46F3-9DA6-8AA45226622F}">
      <dsp:nvSpPr>
        <dsp:cNvPr id="0" name=""/>
        <dsp:cNvSpPr/>
      </dsp:nvSpPr>
      <dsp:spPr>
        <a:xfrm>
          <a:off x="4361848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on goods and services (114E)</a:t>
          </a:r>
        </a:p>
      </dsp:txBody>
      <dsp:txXfrm>
        <a:off x="4383681" y="1341259"/>
        <a:ext cx="1074494" cy="701774"/>
      </dsp:txXfrm>
    </dsp:sp>
    <dsp:sp modelId="{5237D99D-098F-4E98-B43A-DC88FB1BB957}">
      <dsp:nvSpPr>
        <dsp:cNvPr id="0" name=""/>
        <dsp:cNvSpPr/>
      </dsp:nvSpPr>
      <dsp:spPr>
        <a:xfrm>
          <a:off x="4194124" y="1021250"/>
          <a:ext cx="2180412" cy="298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8"/>
              </a:lnTo>
              <a:lnTo>
                <a:pt x="2180412" y="149088"/>
              </a:lnTo>
              <a:lnTo>
                <a:pt x="2180412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C014-4A03-41E9-8407-0BBAECA57FAD}">
      <dsp:nvSpPr>
        <dsp:cNvPr id="0" name=""/>
        <dsp:cNvSpPr/>
      </dsp:nvSpPr>
      <dsp:spPr>
        <a:xfrm>
          <a:off x="5815456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Taxes on international trade and transactions (115E)</a:t>
          </a:r>
        </a:p>
      </dsp:txBody>
      <dsp:txXfrm>
        <a:off x="5837289" y="1341259"/>
        <a:ext cx="1074494" cy="701774"/>
      </dsp:txXfrm>
    </dsp:sp>
    <dsp:sp modelId="{379C157B-93F3-464C-88F7-AFF856B4D5EB}">
      <dsp:nvSpPr>
        <dsp:cNvPr id="0" name=""/>
        <dsp:cNvSpPr/>
      </dsp:nvSpPr>
      <dsp:spPr>
        <a:xfrm>
          <a:off x="4194124" y="1021250"/>
          <a:ext cx="3634020" cy="298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8"/>
              </a:lnTo>
              <a:lnTo>
                <a:pt x="3634020" y="149088"/>
              </a:lnTo>
              <a:lnTo>
                <a:pt x="3634020" y="298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7B1CE-4BE5-4C89-AAFA-4B34BCB339FB}">
      <dsp:nvSpPr>
        <dsp:cNvPr id="0" name=""/>
        <dsp:cNvSpPr/>
      </dsp:nvSpPr>
      <dsp:spPr>
        <a:xfrm>
          <a:off x="7269064" y="1319426"/>
          <a:ext cx="1118160" cy="74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Other taxes (116E)</a:t>
          </a:r>
        </a:p>
      </dsp:txBody>
      <dsp:txXfrm>
        <a:off x="7290897" y="1341259"/>
        <a:ext cx="1074494" cy="701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B2EC-1BC2-4DAB-9477-72C0E37D59BF}">
      <dsp:nvSpPr>
        <dsp:cNvPr id="0" name=""/>
        <dsp:cNvSpPr/>
      </dsp:nvSpPr>
      <dsp:spPr>
        <a:xfrm>
          <a:off x="3650030" y="275"/>
          <a:ext cx="1294664" cy="8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Other revenues (14E)</a:t>
          </a:r>
        </a:p>
      </dsp:txBody>
      <dsp:txXfrm>
        <a:off x="3675310" y="25555"/>
        <a:ext cx="1244104" cy="812549"/>
      </dsp:txXfrm>
    </dsp:sp>
    <dsp:sp modelId="{A73F338E-B5C4-429E-AC2D-57635E383A13}">
      <dsp:nvSpPr>
        <dsp:cNvPr id="0" name=""/>
        <dsp:cNvSpPr/>
      </dsp:nvSpPr>
      <dsp:spPr>
        <a:xfrm>
          <a:off x="1772766" y="863385"/>
          <a:ext cx="2524595" cy="345243"/>
        </a:xfrm>
        <a:custGeom>
          <a:avLst/>
          <a:gdLst/>
          <a:ahLst/>
          <a:cxnLst/>
          <a:rect l="0" t="0" r="0" b="0"/>
          <a:pathLst>
            <a:path>
              <a:moveTo>
                <a:pt x="2524595" y="0"/>
              </a:moveTo>
              <a:lnTo>
                <a:pt x="2524595" y="172621"/>
              </a:lnTo>
              <a:lnTo>
                <a:pt x="0" y="172621"/>
              </a:lnTo>
              <a:lnTo>
                <a:pt x="0" y="345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DE9E-F6AF-4E17-A523-1A68646A498A}">
      <dsp:nvSpPr>
        <dsp:cNvPr id="0" name=""/>
        <dsp:cNvSpPr/>
      </dsp:nvSpPr>
      <dsp:spPr>
        <a:xfrm>
          <a:off x="1125434" y="1208628"/>
          <a:ext cx="1294664" cy="8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Property income (141E)</a:t>
          </a:r>
        </a:p>
      </dsp:txBody>
      <dsp:txXfrm>
        <a:off x="1150714" y="1233908"/>
        <a:ext cx="1244104" cy="812549"/>
      </dsp:txXfrm>
    </dsp:sp>
    <dsp:sp modelId="{37FDA87E-FE55-4EFA-BC5A-8A977DF6A6FB}">
      <dsp:nvSpPr>
        <dsp:cNvPr id="0" name=""/>
        <dsp:cNvSpPr/>
      </dsp:nvSpPr>
      <dsp:spPr>
        <a:xfrm>
          <a:off x="3455830" y="863385"/>
          <a:ext cx="841531" cy="345243"/>
        </a:xfrm>
        <a:custGeom>
          <a:avLst/>
          <a:gdLst/>
          <a:ahLst/>
          <a:cxnLst/>
          <a:rect l="0" t="0" r="0" b="0"/>
          <a:pathLst>
            <a:path>
              <a:moveTo>
                <a:pt x="841531" y="0"/>
              </a:moveTo>
              <a:lnTo>
                <a:pt x="841531" y="172621"/>
              </a:lnTo>
              <a:lnTo>
                <a:pt x="0" y="172621"/>
              </a:lnTo>
              <a:lnTo>
                <a:pt x="0" y="345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DB968-D9E6-42CF-B6EC-77AD0F25A7C6}">
      <dsp:nvSpPr>
        <dsp:cNvPr id="0" name=""/>
        <dsp:cNvSpPr/>
      </dsp:nvSpPr>
      <dsp:spPr>
        <a:xfrm>
          <a:off x="2808498" y="1208628"/>
          <a:ext cx="1294664" cy="8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Sales of goods and services (142E)</a:t>
          </a:r>
        </a:p>
      </dsp:txBody>
      <dsp:txXfrm>
        <a:off x="2833778" y="1233908"/>
        <a:ext cx="1244104" cy="812549"/>
      </dsp:txXfrm>
    </dsp:sp>
    <dsp:sp modelId="{49C5F690-52AC-4DD8-AB56-A23946956DC7}">
      <dsp:nvSpPr>
        <dsp:cNvPr id="0" name=""/>
        <dsp:cNvSpPr/>
      </dsp:nvSpPr>
      <dsp:spPr>
        <a:xfrm>
          <a:off x="4297362" y="863385"/>
          <a:ext cx="841531" cy="34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21"/>
              </a:lnTo>
              <a:lnTo>
                <a:pt x="841531" y="172621"/>
              </a:lnTo>
              <a:lnTo>
                <a:pt x="841531" y="345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3C0BB-6687-4B65-8E95-501B22FC071F}">
      <dsp:nvSpPr>
        <dsp:cNvPr id="0" name=""/>
        <dsp:cNvSpPr/>
      </dsp:nvSpPr>
      <dsp:spPr>
        <a:xfrm>
          <a:off x="4491562" y="1208628"/>
          <a:ext cx="1294664" cy="8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Fines, penalties, and forfeits (143E)</a:t>
          </a:r>
        </a:p>
      </dsp:txBody>
      <dsp:txXfrm>
        <a:off x="4516842" y="1233908"/>
        <a:ext cx="1244104" cy="812549"/>
      </dsp:txXfrm>
    </dsp:sp>
    <dsp:sp modelId="{3462365B-94EA-4F84-99F4-FE0F2F776109}">
      <dsp:nvSpPr>
        <dsp:cNvPr id="0" name=""/>
        <dsp:cNvSpPr/>
      </dsp:nvSpPr>
      <dsp:spPr>
        <a:xfrm>
          <a:off x="4297362" y="863385"/>
          <a:ext cx="2524595" cy="34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21"/>
              </a:lnTo>
              <a:lnTo>
                <a:pt x="2524595" y="172621"/>
              </a:lnTo>
              <a:lnTo>
                <a:pt x="2524595" y="345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60167-105E-46F3-9DA6-8AA45226622F}">
      <dsp:nvSpPr>
        <dsp:cNvPr id="0" name=""/>
        <dsp:cNvSpPr/>
      </dsp:nvSpPr>
      <dsp:spPr>
        <a:xfrm>
          <a:off x="6174625" y="1208628"/>
          <a:ext cx="1294664" cy="8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Transfers not elsewhere classified (144E)</a:t>
          </a:r>
        </a:p>
      </dsp:txBody>
      <dsp:txXfrm>
        <a:off x="6199905" y="1233908"/>
        <a:ext cx="1244104" cy="81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1512-6064-4D8A-8406-B0F26BCDE82B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7885E-284F-42EE-955C-59E0DDCB2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6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25BB-DAA1-403B-8308-E99E9CEF8089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9A18-120C-4F2E-88C1-E6CA9B5F9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5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6C6-BFE9-432C-BD65-E7AE834EB2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how these are aggregated: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National revenues classified as ‘1415E31’ or ‘1415E32’</a:t>
            </a:r>
          </a:p>
          <a:p>
            <a:pPr marL="228600" indent="-228600">
              <a:buAutoNum type="arabicPeriod"/>
            </a:pPr>
            <a:r>
              <a:rPr lang="en-GB" baseline="0" dirty="0"/>
              <a:t>Aggregated to form 1415E3</a:t>
            </a:r>
          </a:p>
          <a:p>
            <a:pPr marL="228600" indent="-228600">
              <a:buAutoNum type="arabicPeriod"/>
            </a:pPr>
            <a:r>
              <a:rPr lang="en-GB" baseline="0" dirty="0"/>
              <a:t>Which, together with Royalties, bonuses and other form the aggregate of ‘Rent’</a:t>
            </a:r>
          </a:p>
          <a:p>
            <a:pPr marL="228600" indent="-228600">
              <a:buAutoNum type="arabicPeriod"/>
            </a:pPr>
            <a:r>
              <a:rPr lang="en-GB" baseline="0" dirty="0"/>
              <a:t>Rent, together with Dividends and Withdrawals from income of quasi-fiscal entities form Property income</a:t>
            </a:r>
          </a:p>
          <a:p>
            <a:pPr marL="228600" indent="-228600">
              <a:buAutoNum type="arabicPeriod"/>
            </a:pPr>
            <a:r>
              <a:rPr lang="en-GB" baseline="0" dirty="0"/>
              <a:t>Property income et al. is part of Other revenue, forming lastly total Revenues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9A18-120C-4F2E-88C1-E6CA9B5F9D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3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how these are aggregated: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National revenues classified as ‘1415E31’ or ‘1415E32’</a:t>
            </a:r>
          </a:p>
          <a:p>
            <a:pPr marL="228600" indent="-228600">
              <a:buAutoNum type="arabicPeriod"/>
            </a:pPr>
            <a:r>
              <a:rPr lang="en-GB" baseline="0" dirty="0"/>
              <a:t>Aggregated to form 1415E3</a:t>
            </a:r>
          </a:p>
          <a:p>
            <a:pPr marL="228600" indent="-228600">
              <a:buAutoNum type="arabicPeriod"/>
            </a:pPr>
            <a:r>
              <a:rPr lang="en-GB" baseline="0" dirty="0"/>
              <a:t>Which, together with Royalties, bonuses and other form the aggregate of ‘Rent’</a:t>
            </a:r>
          </a:p>
          <a:p>
            <a:pPr marL="228600" indent="-228600">
              <a:buAutoNum type="arabicPeriod"/>
            </a:pPr>
            <a:r>
              <a:rPr lang="en-GB" baseline="0" dirty="0"/>
              <a:t>Rent, together with Dividends and Withdrawals from income of quasi-fiscal entities form Property income</a:t>
            </a:r>
          </a:p>
          <a:p>
            <a:pPr marL="228600" indent="-228600">
              <a:buAutoNum type="arabicPeriod"/>
            </a:pPr>
            <a:r>
              <a:rPr lang="en-GB" baseline="0" dirty="0"/>
              <a:t>Property income et al. is part of Other revenue, forming lastly total Revenues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9A18-120C-4F2E-88C1-E6CA9B5F9D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4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most</a:t>
            </a:r>
            <a:r>
              <a:rPr lang="en-GB" baseline="0" dirty="0"/>
              <a:t> relevant as they cover the bulk of revenues, with the exception of social security employer contributions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6C6-BFE9-432C-BD65-E7AE834EB2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Licensees gain ownership fields, but in most cases the government retains a share of ownership and partakes in investments and costs.</a:t>
            </a:r>
          </a:p>
          <a:p>
            <a:endParaRPr lang="en-GB" sz="2000" dirty="0"/>
          </a:p>
          <a:p>
            <a:pPr lvl="1"/>
            <a:r>
              <a:rPr lang="en-GB" dirty="0"/>
              <a:t>Taxes</a:t>
            </a:r>
          </a:p>
          <a:p>
            <a:pPr lvl="2"/>
            <a:r>
              <a:rPr lang="en-GB" dirty="0"/>
              <a:t>Corporate taxes </a:t>
            </a:r>
            <a:r>
              <a:rPr lang="en-GB" i="1" dirty="0"/>
              <a:t>and</a:t>
            </a:r>
            <a:r>
              <a:rPr lang="en-GB" dirty="0"/>
              <a:t> sector-specific combined</a:t>
            </a:r>
          </a:p>
          <a:p>
            <a:pPr lvl="2"/>
            <a:r>
              <a:rPr lang="en-GB" dirty="0"/>
              <a:t>Area fees, NOx and CO</a:t>
            </a:r>
            <a:r>
              <a:rPr lang="en-GB" baseline="-25000" dirty="0"/>
              <a:t>2</a:t>
            </a:r>
            <a:r>
              <a:rPr lang="en-GB" dirty="0"/>
              <a:t> taxes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Other revenues</a:t>
            </a:r>
          </a:p>
          <a:p>
            <a:pPr lvl="2"/>
            <a:r>
              <a:rPr lang="en-GB" sz="2400" dirty="0"/>
              <a:t>Dividends from majority share in Statoil</a:t>
            </a:r>
            <a:endParaRPr lang="en-GB" dirty="0"/>
          </a:p>
          <a:p>
            <a:pPr lvl="2"/>
            <a:r>
              <a:rPr lang="en-GB" dirty="0" err="1"/>
              <a:t>Petoro</a:t>
            </a:r>
            <a:r>
              <a:rPr lang="en-GB" dirty="0"/>
              <a:t> transfers from State’s Direct Financial Interest (SDFI) to SWF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Taxation of oil companies equal to approximately USD 218.75 billion, compared to USD 136.78 billion from quasi corporations. This means that Norway does indeed rely a lot on the private sector in terms of operations and exploration, but also acquires an income-base unrelated to private companies’ costs through its shares in ownership. This model also ensures a lower risk for companies in Norwegian petroleum fields and a lower burden on the Norwegian government in performing state-driven exploration and other investments.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6C6-BFE9-432C-BD65-E7AE834EB2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5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Several JVs and PSCs, managed by NNPC natural resource sector, and sector-specific taxes. Reported on 26 revenue streams (2013)</a:t>
            </a:r>
          </a:p>
          <a:p>
            <a:endParaRPr lang="en-GB" sz="2000" dirty="0"/>
          </a:p>
          <a:p>
            <a:pPr lvl="1"/>
            <a:r>
              <a:rPr lang="en-GB" dirty="0"/>
              <a:t>Main taxes</a:t>
            </a:r>
          </a:p>
          <a:p>
            <a:pPr lvl="2"/>
            <a:r>
              <a:rPr lang="en-GB" dirty="0"/>
              <a:t>Petroleum Profit Tax Act:</a:t>
            </a:r>
          </a:p>
          <a:p>
            <a:pPr lvl="3"/>
            <a:r>
              <a:rPr lang="en-GB" dirty="0"/>
              <a:t>&gt; 5 years: 67.5% tax on profits</a:t>
            </a:r>
          </a:p>
          <a:p>
            <a:pPr lvl="3"/>
            <a:r>
              <a:rPr lang="en-GB" dirty="0"/>
              <a:t>5+ years: 85% tax on profits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Main </a:t>
            </a:r>
            <a:r>
              <a:rPr lang="en-GB" i="1" dirty="0"/>
              <a:t>other revenues</a:t>
            </a:r>
            <a:endParaRPr lang="en-GB" dirty="0"/>
          </a:p>
          <a:p>
            <a:pPr lvl="2"/>
            <a:r>
              <a:rPr lang="en-GB" sz="2400" dirty="0"/>
              <a:t>JVs – previously with major IOCs, now more indigenous companies</a:t>
            </a:r>
            <a:endParaRPr lang="en-GB" dirty="0"/>
          </a:p>
          <a:p>
            <a:pPr lvl="2"/>
            <a:r>
              <a:rPr lang="en-GB" dirty="0"/>
              <a:t>Production sharing contracts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taxes accumulate to USD 69.20 billion for the time-period, and account for 26.4% of Nigeria’s total revenues from oil and gas activities (see figure 5).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income under Other revenue (14E) come from rents (1415E). Rents account for approximately USD 172.63 billion, or 65.9% of total revenues for the period and is part of Property income (141E).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6C6-BFE9-432C-BD65-E7AE834EB2D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7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Several JVs and PSCs, managed by NNPC natural resource sector, and sector-specific taxes. Reported on 26 revenue streams (2013)</a:t>
            </a:r>
          </a:p>
          <a:p>
            <a:endParaRPr lang="en-GB" sz="2000" dirty="0"/>
          </a:p>
          <a:p>
            <a:pPr lvl="1"/>
            <a:r>
              <a:rPr lang="en-GB" dirty="0"/>
              <a:t>Main taxes</a:t>
            </a:r>
          </a:p>
          <a:p>
            <a:pPr lvl="2"/>
            <a:r>
              <a:rPr lang="en-GB" dirty="0"/>
              <a:t>Petroleum Profit Tax Act:</a:t>
            </a:r>
          </a:p>
          <a:p>
            <a:pPr lvl="3"/>
            <a:r>
              <a:rPr lang="en-GB" dirty="0"/>
              <a:t>&gt; 5 years: 67.5% tax on profits</a:t>
            </a:r>
          </a:p>
          <a:p>
            <a:pPr lvl="3"/>
            <a:r>
              <a:rPr lang="en-GB" dirty="0"/>
              <a:t>5+ years: 85% tax on profits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Main </a:t>
            </a:r>
            <a:r>
              <a:rPr lang="en-GB" i="1" dirty="0"/>
              <a:t>other revenues</a:t>
            </a:r>
            <a:endParaRPr lang="en-GB" dirty="0"/>
          </a:p>
          <a:p>
            <a:pPr lvl="2"/>
            <a:r>
              <a:rPr lang="en-GB" sz="2400" dirty="0"/>
              <a:t>JVs – previously with major IOCs, now more indigenous companies</a:t>
            </a:r>
            <a:endParaRPr lang="en-GB" dirty="0"/>
          </a:p>
          <a:p>
            <a:pPr lvl="2"/>
            <a:r>
              <a:rPr lang="en-GB" dirty="0"/>
              <a:t>Production sharing contracts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taxes accumulate to USD 69.20 billion for the time-period, and account for 26.4% of Nigeria’s total revenues from oil and gas activities (see figure 5).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income under Other revenue (14E) come from rents (1415E). Rents account for approximately USD 172.63 billion, or 65.9% of total revenues for the period and is part of Property income (141E).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6C6-BFE9-432C-BD65-E7AE834EB2D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2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how these are aggregated: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National revenues classified as ‘1415E31’ or ‘1415E32’</a:t>
            </a:r>
          </a:p>
          <a:p>
            <a:pPr marL="228600" indent="-228600">
              <a:buAutoNum type="arabicPeriod"/>
            </a:pPr>
            <a:r>
              <a:rPr lang="en-GB" baseline="0" dirty="0"/>
              <a:t>Aggregated to form 1415E3</a:t>
            </a:r>
          </a:p>
          <a:p>
            <a:pPr marL="228600" indent="-228600">
              <a:buAutoNum type="arabicPeriod"/>
            </a:pPr>
            <a:r>
              <a:rPr lang="en-GB" baseline="0" dirty="0"/>
              <a:t>Which, together with Royalties, bonuses and other form the aggregate of ‘Rent’</a:t>
            </a:r>
          </a:p>
          <a:p>
            <a:pPr marL="228600" indent="-228600">
              <a:buAutoNum type="arabicPeriod"/>
            </a:pPr>
            <a:r>
              <a:rPr lang="en-GB" baseline="0" dirty="0"/>
              <a:t>Rent, together with Dividends and Withdrawals from income of quasi-fiscal entities form Property income</a:t>
            </a:r>
          </a:p>
          <a:p>
            <a:pPr marL="228600" indent="-228600">
              <a:buAutoNum type="arabicPeriod"/>
            </a:pPr>
            <a:r>
              <a:rPr lang="en-GB" baseline="0" dirty="0"/>
              <a:t>Property income et al. is part of Other revenue, forming lastly total Revenues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9A18-120C-4F2E-88C1-E6CA9B5F9D5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3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how these are aggregated: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National revenues classified as ‘1415E31’ or ‘1415E32’</a:t>
            </a:r>
          </a:p>
          <a:p>
            <a:pPr marL="228600" indent="-228600">
              <a:buAutoNum type="arabicPeriod"/>
            </a:pPr>
            <a:r>
              <a:rPr lang="en-GB" baseline="0" dirty="0"/>
              <a:t>Aggregated to form 1415E3</a:t>
            </a:r>
          </a:p>
          <a:p>
            <a:pPr marL="228600" indent="-228600">
              <a:buAutoNum type="arabicPeriod"/>
            </a:pPr>
            <a:r>
              <a:rPr lang="en-GB" baseline="0" dirty="0"/>
              <a:t>Which, together with Royalties, bonuses and other form the aggregate of ‘Rent’</a:t>
            </a:r>
          </a:p>
          <a:p>
            <a:pPr marL="228600" indent="-228600">
              <a:buAutoNum type="arabicPeriod"/>
            </a:pPr>
            <a:r>
              <a:rPr lang="en-GB" baseline="0" dirty="0"/>
              <a:t>Rent, together with Dividends and Withdrawals from income of quasi-fiscal entities form Property income</a:t>
            </a:r>
          </a:p>
          <a:p>
            <a:pPr marL="228600" indent="-228600">
              <a:buAutoNum type="arabicPeriod"/>
            </a:pPr>
            <a:r>
              <a:rPr lang="en-GB" baseline="0" dirty="0"/>
              <a:t>Property income et al. is part of Other revenue, forming lastly total Revenues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9A18-120C-4F2E-88C1-E6CA9B5F9D5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6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218267" y="6356350"/>
            <a:ext cx="465666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 i="1">
                <a:solidFill>
                  <a:srgbClr val="666666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EITI Anglophone and Lusophone Africa Beneficial Ownership Workshop</a:t>
            </a:r>
            <a:b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Oct – 3 Nov 2016, Abuja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standard/open-data-policy" TargetMode="External"/><Relationship Id="rId7" Type="http://schemas.openxmlformats.org/officeDocument/2006/relationships/hyperlink" Target="http://opendefinitio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ndatacharter.net/" TargetMode="External"/><Relationship Id="rId5" Type="http://schemas.openxmlformats.org/officeDocument/2006/relationships/hyperlink" Target="https://www.gov.uk/government/publications/open-data-charter/g8-open-data-charter-and-technical-annex" TargetMode="External"/><Relationship Id="rId4" Type="http://schemas.openxmlformats.org/officeDocument/2006/relationships/hyperlink" Target="http://www.opengovpartnership.org/about/open-government-declaratio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seiti.doi.gov/explore/" TargetMode="External"/><Relationship Id="rId3" Type="http://schemas.openxmlformats.org/officeDocument/2006/relationships/hyperlink" Target="https://eiti.org/node/7340" TargetMode="External"/><Relationship Id="rId7" Type="http://schemas.openxmlformats.org/officeDocument/2006/relationships/hyperlink" Target="http://www.norskpetroleum.no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ata.gheiti.gov.gh/#home" TargetMode="External"/><Relationship Id="rId5" Type="http://schemas.openxmlformats.org/officeDocument/2006/relationships/hyperlink" Target="https://www.mapx.online/app/w3/" TargetMode="External"/><Relationship Id="rId4" Type="http://schemas.openxmlformats.org/officeDocument/2006/relationships/hyperlink" Target="http://azeitireport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23707" r="12405" b="529"/>
          <a:stretch/>
        </p:blipFill>
        <p:spPr>
          <a:xfrm>
            <a:off x="0" y="1219200"/>
            <a:ext cx="9144000" cy="5638799"/>
          </a:xfrm>
          <a:prstGeom prst="rect">
            <a:avLst/>
          </a:prstGeom>
          <a:solidFill>
            <a:schemeClr val="bg1">
              <a:alpha val="33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3" y="1592264"/>
            <a:ext cx="7390041" cy="1383166"/>
          </a:xfrm>
          <a:effectLst>
            <a:outerShdw blurRad="127000" dir="270000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n-GB" dirty="0"/>
              <a:t>EITI Anglophone and Lusophone Africa</a:t>
            </a:r>
            <a:br>
              <a:rPr lang="en-GB" dirty="0"/>
            </a:br>
            <a:r>
              <a:rPr lang="en-GB" dirty="0"/>
              <a:t>Beneficial Ownership Workshop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effectLst>
            <a:outerShdw blurRad="127000" dir="2700000">
              <a:schemeClr val="bg1"/>
            </a:outerShdw>
          </a:effectLst>
        </p:spPr>
        <p:txBody>
          <a:bodyPr anchor="b" anchorCtr="0"/>
          <a:lstStyle/>
          <a:p>
            <a:r>
              <a:rPr lang="en-GB" dirty="0"/>
              <a:t>Exercise 2 – Peer review of draft BO roadmaps:</a:t>
            </a:r>
          </a:p>
          <a:p>
            <a:r>
              <a:rPr lang="en-GB" dirty="0"/>
              <a:t>Data Collection and quality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4" y="4496320"/>
            <a:ext cx="2862351" cy="1823028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10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Open data policy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000" dirty="0"/>
              <a:t>How do we fulfil this?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91" y="2049049"/>
            <a:ext cx="3197087" cy="2069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520">
            <a:off x="790752" y="2093377"/>
            <a:ext cx="1395306" cy="198109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304871" y="2531771"/>
            <a:ext cx="650008" cy="802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7645319">
            <a:off x="3077540" y="3945541"/>
            <a:ext cx="650008" cy="802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3192677">
            <a:off x="5789943" y="3945541"/>
            <a:ext cx="650008" cy="802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"/>
          <a:stretch/>
        </p:blipFill>
        <p:spPr>
          <a:xfrm>
            <a:off x="444500" y="4714554"/>
            <a:ext cx="4056685" cy="1604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077" y="2221831"/>
            <a:ext cx="2943109" cy="1806054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6137167" y="2639567"/>
            <a:ext cx="650008" cy="802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258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6" y="2057401"/>
            <a:ext cx="7875057" cy="3567112"/>
          </a:xfrm>
        </p:spPr>
        <p:txBody>
          <a:bodyPr anchor="ctr">
            <a:noAutofit/>
          </a:bodyPr>
          <a:lstStyle/>
          <a:p>
            <a:r>
              <a:rPr lang="en-GB" sz="2000" dirty="0"/>
              <a:t>The summary data</a:t>
            </a:r>
            <a:r>
              <a:rPr lang="en-GB" sz="2000" i="1" dirty="0"/>
              <a:t>-files/reports </a:t>
            </a:r>
            <a:r>
              <a:rPr lang="en-GB" sz="2000" dirty="0"/>
              <a:t>(not templates after being filled out), feeds </a:t>
            </a:r>
            <a:r>
              <a:rPr lang="en-GB" sz="2000" i="1" dirty="0"/>
              <a:t>all visualisations on new webpages</a:t>
            </a:r>
            <a:r>
              <a:rPr lang="en-GB" sz="2000" dirty="0"/>
              <a:t>, especially country-pages</a:t>
            </a:r>
          </a:p>
          <a:p>
            <a:endParaRPr lang="en-GB" sz="1500" dirty="0"/>
          </a:p>
          <a:p>
            <a:pPr lvl="1"/>
            <a:r>
              <a:rPr lang="en-GB" dirty="0"/>
              <a:t>Revenues are comparable across countries </a:t>
            </a:r>
            <a:r>
              <a:rPr lang="en-GB" i="1" dirty="0"/>
              <a:t>and </a:t>
            </a:r>
            <a:r>
              <a:rPr lang="en-GB" dirty="0"/>
              <a:t>time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Intertemporal comparability (across reports) are often not real, due to inconsistency in revenues stream names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Even national nomenclature refers to different taxes in same countries – calculations / base are sometimes different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11</a:t>
            </a:fld>
            <a:endParaRPr lang="en-GB" sz="825" dirty="0"/>
          </a:p>
        </p:txBody>
      </p:sp>
      <p:sp>
        <p:nvSpPr>
          <p:cNvPr id="8" name="Titre 14"/>
          <p:cNvSpPr txBox="1">
            <a:spLocks/>
          </p:cNvSpPr>
          <p:nvPr/>
        </p:nvSpPr>
        <p:spPr>
          <a:xfrm>
            <a:off x="549276" y="235652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6A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Summary data templates</a:t>
            </a:r>
          </a:p>
        </p:txBody>
      </p:sp>
    </p:spTree>
    <p:extLst>
      <p:ext uri="{BB962C8B-B14F-4D97-AF65-F5344CB8AC3E}">
        <p14:creationId xmlns:p14="http://schemas.microsoft.com/office/powerpoint/2010/main" val="12716514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12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Summary data templates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Contents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AutoNum type="arabicPeriod"/>
            </a:pPr>
            <a:r>
              <a:rPr lang="en-GB" sz="2000" dirty="0"/>
              <a:t>About:		Information about the report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GB" sz="2000" dirty="0"/>
              <a:t>Contextual:	Information about the sector in the country</a:t>
            </a:r>
          </a:p>
          <a:p>
            <a:pPr>
              <a:spcAft>
                <a:spcPts val="600"/>
              </a:spcAft>
            </a:pPr>
            <a:r>
              <a:rPr lang="en-GB" sz="2000" i="1" dirty="0"/>
              <a:t>				+ production, exports, links, sources and aggregate numbers</a:t>
            </a:r>
          </a:p>
          <a:p>
            <a:pPr>
              <a:spcAft>
                <a:spcPts val="600"/>
              </a:spcAft>
            </a:pPr>
            <a:endParaRPr lang="en-GB" sz="2000" i="1" dirty="0"/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GB" sz="2000" dirty="0"/>
              <a:t>Revenues:	A. GFS classification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			B. National nomenclature, recipients and total revenues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			C. Company information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			D. All reconciled receipts / payments by both company, and 				revenue stream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058871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13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Summary data templates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3. Revenues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41" y="1534948"/>
            <a:ext cx="7264516" cy="47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45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Summary data templates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GFS Classification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8" y="1534948"/>
            <a:ext cx="8406319" cy="48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047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15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Summary data templates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GFS Classification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8" y="1534948"/>
            <a:ext cx="8406319" cy="482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002" t="50810" r="1813" b="14266"/>
          <a:stretch/>
        </p:blipFill>
        <p:spPr>
          <a:xfrm>
            <a:off x="144751" y="1590675"/>
            <a:ext cx="8854495" cy="27208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H="1" flipV="1">
            <a:off x="100361" y="4371278"/>
            <a:ext cx="3278460" cy="1226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898673" y="4371278"/>
            <a:ext cx="156117" cy="1237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78820" y="4367300"/>
            <a:ext cx="5519853" cy="1230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046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GFS categories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3" name="Diagram 2"/>
          <p:cNvGraphicFramePr/>
          <p:nvPr/>
        </p:nvGraphicFramePr>
        <p:xfrm>
          <a:off x="1554956" y="2050258"/>
          <a:ext cx="5906294" cy="344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347423" y="3640016"/>
            <a:ext cx="2083777" cy="18002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5613584" y="3640016"/>
            <a:ext cx="2083777" cy="18002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678860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categories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17</a:t>
            </a:fld>
            <a:endParaRPr lang="en-GB" sz="825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03789010"/>
              </p:ext>
            </p:extLst>
          </p:nvPr>
        </p:nvGraphicFramePr>
        <p:xfrm>
          <a:off x="549276" y="2051448"/>
          <a:ext cx="8388248" cy="234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562527" y="4477484"/>
            <a:ext cx="6438473" cy="1061671"/>
          </a:xfrm>
        </p:spPr>
        <p:txBody>
          <a:bodyPr>
            <a:noAutofit/>
          </a:bodyPr>
          <a:lstStyle/>
          <a:p>
            <a:r>
              <a:rPr lang="en-GB" dirty="0"/>
              <a:t>Taxes (11E) (broad interpretation):</a:t>
            </a:r>
          </a:p>
          <a:p>
            <a:r>
              <a:rPr lang="en-GB" sz="1500" dirty="0"/>
              <a:t>Government income from its redistributive functions, through mandatory transfers of other units’ profitable activities.</a:t>
            </a:r>
          </a:p>
        </p:txBody>
      </p:sp>
    </p:spTree>
    <p:extLst>
      <p:ext uri="{BB962C8B-B14F-4D97-AF65-F5344CB8AC3E}">
        <p14:creationId xmlns:p14="http://schemas.microsoft.com/office/powerpoint/2010/main" val="33269335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categories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18</a:t>
            </a:fld>
            <a:endParaRPr lang="en-GB" sz="825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43316571"/>
              </p:ext>
            </p:extLst>
          </p:nvPr>
        </p:nvGraphicFramePr>
        <p:xfrm>
          <a:off x="549276" y="2051448"/>
          <a:ext cx="8594725" cy="207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ce réservé du contenu 2"/>
          <p:cNvSpPr txBox="1">
            <a:spLocks/>
          </p:cNvSpPr>
          <p:nvPr/>
        </p:nvSpPr>
        <p:spPr>
          <a:xfrm>
            <a:off x="1562527" y="4208821"/>
            <a:ext cx="6438473" cy="1330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50"/>
              <a:t>Other revenues (14E) :</a:t>
            </a:r>
          </a:p>
          <a:p>
            <a:r>
              <a:rPr lang="en-GB" sz="1500"/>
              <a:t>Government income from ownership, through quasi-corporate functions, or through services. This means </a:t>
            </a:r>
            <a:r>
              <a:rPr lang="en-GB" sz="1500" u="sng"/>
              <a:t>governments participates in actual value-creation and earning revenues through such activities</a:t>
            </a:r>
            <a:r>
              <a:rPr lang="en-GB" sz="1500"/>
              <a:t>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697327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Revenues by classification</a:t>
            </a:r>
            <a:br>
              <a:rPr lang="en-GB" dirty="0"/>
            </a:br>
            <a:r>
              <a:rPr lang="en-GB" sz="1500" b="1" dirty="0">
                <a:solidFill>
                  <a:srgbClr val="000000"/>
                </a:solidFill>
              </a:rPr>
              <a:t>Norway, 2009-2013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19</a:t>
            </a:fld>
            <a:endParaRPr lang="en-GB" sz="825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4390782"/>
              </p:ext>
            </p:extLst>
          </p:nvPr>
        </p:nvGraphicFramePr>
        <p:xfrm>
          <a:off x="541735" y="2050258"/>
          <a:ext cx="7882598" cy="357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28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10" y="879213"/>
            <a:ext cx="1850975" cy="2377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5586482" cy="4124739"/>
          </a:xfrm>
        </p:spPr>
        <p:txBody>
          <a:bodyPr>
            <a:noAutofit/>
          </a:bodyPr>
          <a:lstStyle/>
          <a:p>
            <a:r>
              <a:rPr lang="en-GB" dirty="0"/>
              <a:t>1. What is open data?</a:t>
            </a:r>
          </a:p>
          <a:p>
            <a:endParaRPr lang="en-GB" dirty="0"/>
          </a:p>
          <a:p>
            <a:r>
              <a:rPr lang="en-GB" dirty="0"/>
              <a:t>2. New 2016 EITI Standard – what’s new?</a:t>
            </a:r>
          </a:p>
          <a:p>
            <a:pPr lvl="1"/>
            <a:r>
              <a:rPr lang="en-GB" dirty="0"/>
              <a:t>Requirement 7.1 Public debate</a:t>
            </a:r>
          </a:p>
          <a:p>
            <a:pPr lvl="1"/>
            <a:r>
              <a:rPr lang="en-GB" dirty="0"/>
              <a:t>Open data policy</a:t>
            </a:r>
          </a:p>
          <a:p>
            <a:pPr lvl="2"/>
            <a:r>
              <a:rPr lang="en-GB" dirty="0"/>
              <a:t>New website with data-driven content</a:t>
            </a:r>
          </a:p>
          <a:p>
            <a:pPr lvl="0">
              <a:buClr>
                <a:srgbClr val="0076AF"/>
              </a:buClr>
            </a:pPr>
            <a:endParaRPr lang="en-GB" dirty="0"/>
          </a:p>
          <a:p>
            <a:pPr lvl="0">
              <a:buClr>
                <a:srgbClr val="0076AF"/>
              </a:buClr>
            </a:pPr>
            <a:r>
              <a:rPr lang="en-GB" dirty="0"/>
              <a:t>3. Summary data template</a:t>
            </a:r>
          </a:p>
          <a:p>
            <a:pPr lvl="1"/>
            <a:r>
              <a:rPr lang="en-GB" dirty="0"/>
              <a:t>Contents</a:t>
            </a:r>
          </a:p>
          <a:p>
            <a:pPr lvl="1"/>
            <a:r>
              <a:rPr lang="en-GB" dirty="0"/>
              <a:t>GFS classification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16" name="Circular Arrow 15"/>
          <p:cNvSpPr/>
          <p:nvPr/>
        </p:nvSpPr>
        <p:spPr>
          <a:xfrm rot="2330319">
            <a:off x="7188366" y="741981"/>
            <a:ext cx="1850975" cy="1950071"/>
          </a:xfrm>
          <a:prstGeom prst="circularArrow">
            <a:avLst>
              <a:gd name="adj1" fmla="val 25000"/>
              <a:gd name="adj2" fmla="val 1553270"/>
              <a:gd name="adj3" fmla="val 20195828"/>
              <a:gd name="adj4" fmla="val 10800000"/>
              <a:gd name="adj5" fmla="val 2079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66" y="4249404"/>
            <a:ext cx="3197087" cy="2069756"/>
          </a:xfrm>
          <a:prstGeom prst="rect">
            <a:avLst/>
          </a:prstGeom>
        </p:spPr>
      </p:pic>
      <p:sp>
        <p:nvSpPr>
          <p:cNvPr id="19" name="Circular Arrow 18"/>
          <p:cNvSpPr/>
          <p:nvPr/>
        </p:nvSpPr>
        <p:spPr>
          <a:xfrm rot="8206183">
            <a:off x="6771704" y="4027584"/>
            <a:ext cx="1850975" cy="1950071"/>
          </a:xfrm>
          <a:prstGeom prst="circularArrow">
            <a:avLst>
              <a:gd name="adj1" fmla="val 25000"/>
              <a:gd name="adj2" fmla="val 1553270"/>
              <a:gd name="adj3" fmla="val 20195828"/>
              <a:gd name="adj4" fmla="val 10800000"/>
              <a:gd name="adj5" fmla="val 2079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029" y="1822998"/>
            <a:ext cx="1908312" cy="2453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59277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Revenues by classification</a:t>
            </a:r>
            <a:br>
              <a:rPr lang="en-GB" dirty="0"/>
            </a:br>
            <a:r>
              <a:rPr lang="en-GB" sz="1500" b="1" dirty="0">
                <a:solidFill>
                  <a:srgbClr val="000000"/>
                </a:solidFill>
              </a:rPr>
              <a:t>Nigeria, 2009-2013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20</a:t>
            </a:fld>
            <a:endParaRPr lang="en-GB" sz="825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94699"/>
              </p:ext>
            </p:extLst>
          </p:nvPr>
        </p:nvGraphicFramePr>
        <p:xfrm>
          <a:off x="549275" y="2050258"/>
          <a:ext cx="7875058" cy="357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8714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Revenues by classification</a:t>
            </a:r>
            <a:br>
              <a:rPr lang="en-GB" dirty="0"/>
            </a:br>
            <a:r>
              <a:rPr lang="en-GB" sz="1500" b="1" dirty="0">
                <a:solidFill>
                  <a:srgbClr val="000000"/>
                </a:solidFill>
              </a:rPr>
              <a:t>Nigeria, 2009-2013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554958" y="5624514"/>
            <a:ext cx="825500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825"/>
              <a:pPr/>
              <a:t>21</a:t>
            </a:fld>
            <a:endParaRPr lang="en-GB" sz="825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49275" y="2050258"/>
          <a:ext cx="7875058" cy="357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91874"/>
              </p:ext>
            </p:extLst>
          </p:nvPr>
        </p:nvGraphicFramePr>
        <p:xfrm>
          <a:off x="0" y="1590676"/>
          <a:ext cx="9144000" cy="459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455042" y="1871330"/>
            <a:ext cx="10632" cy="42423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738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22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Open data definitions and policies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EITI International: </a:t>
            </a:r>
            <a:r>
              <a:rPr lang="en-GB" sz="2000" dirty="0">
                <a:hlinkClick r:id="rId3"/>
              </a:rPr>
              <a:t>https://eiti.org/standard/open-data-policy</a:t>
            </a:r>
            <a:r>
              <a:rPr lang="en-GB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Open Government Partnership’s declaration: </a:t>
            </a:r>
            <a:r>
              <a:rPr lang="en-GB" sz="2000" dirty="0">
                <a:hlinkClick r:id="rId4"/>
              </a:rPr>
              <a:t>http://www.opengovpartnership.org/about/open-government-declaration</a:t>
            </a:r>
            <a:r>
              <a:rPr lang="en-GB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G8 Open data charter: </a:t>
            </a:r>
            <a:r>
              <a:rPr lang="en-GB" sz="2000" dirty="0">
                <a:hlinkClick r:id="rId5"/>
              </a:rPr>
              <a:t>https://www.gov.uk/government/publications/open-data-charter/g8-open-data-charter-and-technical-annex</a:t>
            </a:r>
            <a:r>
              <a:rPr lang="en-GB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Open Data Charter: </a:t>
            </a:r>
            <a:r>
              <a:rPr lang="en-GB" sz="2000" dirty="0">
                <a:hlinkClick r:id="rId6"/>
              </a:rPr>
              <a:t>http://opendatacharter.net/</a:t>
            </a:r>
            <a:r>
              <a:rPr lang="en-GB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Open data definition: </a:t>
            </a:r>
            <a:r>
              <a:rPr lang="en-GB" sz="2000" dirty="0">
                <a:hlinkClick r:id="rId7"/>
              </a:rPr>
              <a:t>http://opendefinition.org/</a:t>
            </a:r>
            <a:r>
              <a:rPr lang="en-GB" sz="20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2060573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23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Examples of open data …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World Bank report on open data standards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https://eiti.org/node/7340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/>
              <a:t>In countries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Azerbaijan: </a:t>
            </a:r>
            <a:r>
              <a:rPr lang="en-GB" dirty="0">
                <a:hlinkClick r:id="rId4"/>
              </a:rPr>
              <a:t>http://azeitireport.org/</a:t>
            </a:r>
            <a:r>
              <a:rPr lang="en-GB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DRC: </a:t>
            </a:r>
            <a:r>
              <a:rPr lang="en-GB" dirty="0">
                <a:hlinkClick r:id="rId5"/>
              </a:rPr>
              <a:t>https://www.mapx.online/app/w3/</a:t>
            </a:r>
            <a:r>
              <a:rPr lang="en-GB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Ghana (NRGI): </a:t>
            </a:r>
            <a:r>
              <a:rPr lang="en-GB" dirty="0">
                <a:hlinkClick r:id="rId6"/>
              </a:rPr>
              <a:t>http://data.gheiti.gov.gh/#home</a:t>
            </a:r>
            <a:r>
              <a:rPr lang="en-GB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Norway: </a:t>
            </a:r>
            <a:r>
              <a:rPr lang="en-GB" dirty="0">
                <a:hlinkClick r:id="rId7"/>
              </a:rPr>
              <a:t>http://www.norskpetroleum.no/en/</a:t>
            </a:r>
            <a:r>
              <a:rPr lang="en-GB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US: </a:t>
            </a:r>
            <a:r>
              <a:rPr lang="en-GB" u="sng" dirty="0">
                <a:hlinkClick r:id="rId8"/>
              </a:rPr>
              <a:t>https://useiti.doi.gov/explore/</a:t>
            </a:r>
            <a:r>
              <a:rPr lang="en-GB" u="sng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31296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176447330.jpg"/>
          <p:cNvPicPr>
            <a:picLocks noChangeAspect="1"/>
          </p:cNvPicPr>
          <p:nvPr/>
        </p:nvPicPr>
        <p:blipFill>
          <a:blip r:embed="rId2"/>
          <a:srcRect t="7500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2658533" y="5877197"/>
            <a:ext cx="6091768" cy="64814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26, 0251 Oslo, Norway</a:t>
            </a:r>
          </a:p>
        </p:txBody>
      </p:sp>
      <p:pic>
        <p:nvPicPr>
          <p:cNvPr id="5" name="Bilde 3" descr="big-twitter-bird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12" y="3775832"/>
            <a:ext cx="323605" cy="262768"/>
          </a:xfrm>
          <a:prstGeom prst="rect">
            <a:avLst/>
          </a:prstGeom>
          <a:noFill/>
          <a:ln>
            <a:noFill/>
          </a:ln>
          <a:effectLst>
            <a:outerShdw blurRad="127000" dir="270000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02766" y="3095181"/>
            <a:ext cx="2540000" cy="1015663"/>
          </a:xfrm>
          <a:prstGeom prst="rect">
            <a:avLst/>
          </a:prstGeom>
          <a:noFill/>
          <a:effectLst>
            <a:outerShdw blurRad="127000" dir="270000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  <a:p>
            <a:pPr algn="ctr">
              <a:lnSpc>
                <a:spcPct val="100000"/>
              </a:lnSpc>
            </a:pPr>
            <a:r>
              <a:rPr lang="en-US" sz="3000" i="1" dirty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</a:t>
            </a: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EITIorg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1338" y="2794002"/>
            <a:ext cx="3260195" cy="161802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b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you!</a:t>
            </a:r>
            <a:endParaRPr kumimoji="0" lang="en-GB" sz="5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7875058" cy="4124739"/>
          </a:xfrm>
        </p:spPr>
        <p:txBody>
          <a:bodyPr>
            <a:noAutofit/>
          </a:bodyPr>
          <a:lstStyle/>
          <a:p>
            <a:r>
              <a:rPr lang="en-GB" dirty="0"/>
              <a:t>Basics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Open data is data that anyone can access, use and share.</a:t>
            </a:r>
          </a:p>
          <a:p>
            <a:r>
              <a:rPr lang="en-GB" dirty="0"/>
              <a:t>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Must have a licence/statement that says it is open data. No licence, no reuse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Should be linked, for ease of access</a:t>
            </a:r>
            <a:endParaRPr lang="en-GB" dirty="0"/>
          </a:p>
          <a:p>
            <a:r>
              <a:rPr lang="en-GB" dirty="0"/>
              <a:t>Data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Is available in a standard, structured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Guaranteed availability and consistency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Traceable, right back to source, allows assessment of trust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What is open data?</a:t>
            </a:r>
          </a:p>
        </p:txBody>
      </p:sp>
    </p:spTree>
    <p:extLst>
      <p:ext uri="{BB962C8B-B14F-4D97-AF65-F5344CB8AC3E}">
        <p14:creationId xmlns:p14="http://schemas.microsoft.com/office/powerpoint/2010/main" val="15426746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4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Why open data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Understanding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Accountability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Quality assurance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u="sng" dirty="0"/>
              <a:t>Trust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 descr="Grid, Diamonds, Binary, Null, One, Head, Under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9" y="4165751"/>
            <a:ext cx="2349796" cy="155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dger, Accounting, Business, Money, Balance, Finan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92" y="2522237"/>
            <a:ext cx="2147777" cy="142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roved, Stamp, Approval, Quality, Agreement, La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79" y="3516505"/>
            <a:ext cx="2172955" cy="12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ink, Thinking, Reflect, Dir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61" y="1417638"/>
            <a:ext cx="2087895" cy="130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261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7875058" cy="4124739"/>
          </a:xfrm>
        </p:spPr>
        <p:txBody>
          <a:bodyPr>
            <a:noAutofit/>
          </a:bodyPr>
          <a:lstStyle/>
          <a:p>
            <a:r>
              <a:rPr lang="en-GB" dirty="0"/>
              <a:t>2013 Standard - </a:t>
            </a:r>
            <a:r>
              <a:rPr lang="en-GB" sz="2000" dirty="0"/>
              <a:t>Requirement 5.3.b</a:t>
            </a:r>
          </a:p>
          <a:p>
            <a:endParaRPr lang="en-GB" sz="2000" dirty="0"/>
          </a:p>
          <a:p>
            <a:r>
              <a:rPr lang="en-GB" sz="2000" dirty="0"/>
              <a:t>“Summary data […] </a:t>
            </a:r>
            <a:r>
              <a:rPr lang="en-GB" sz="2000" b="1" dirty="0"/>
              <a:t>should be submitted </a:t>
            </a:r>
            <a:r>
              <a:rPr lang="en-GB" sz="2000" dirty="0"/>
              <a:t>electronically to the International Secretariat […].”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5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9275" y="230033"/>
            <a:ext cx="7875058" cy="1143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</a:rPr>
              <a:t>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46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6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Requirements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2016 Standard</a:t>
            </a:r>
            <a:r>
              <a:rPr lang="en-GB" sz="2000" dirty="0"/>
              <a:t> - Requirement 7.1 Public debate</a:t>
            </a:r>
          </a:p>
          <a:p>
            <a:endParaRPr lang="en-GB" sz="2000" dirty="0"/>
          </a:p>
          <a:p>
            <a:r>
              <a:rPr lang="en-GB" sz="2000" dirty="0"/>
              <a:t>The multi-stakeholder group is </a:t>
            </a:r>
            <a:r>
              <a:rPr lang="en-GB" sz="2000" b="1" dirty="0"/>
              <a:t>required</a:t>
            </a:r>
            <a:r>
              <a:rPr lang="en-GB" sz="2000" dirty="0"/>
              <a:t> to:</a:t>
            </a:r>
          </a:p>
          <a:p>
            <a:r>
              <a:rPr lang="en-GB" sz="2000" dirty="0"/>
              <a:t>b) Agree a clear policy on the access, release and re-use of EITI data. […]</a:t>
            </a:r>
          </a:p>
          <a:p>
            <a:r>
              <a:rPr lang="en-GB" sz="2000" dirty="0"/>
              <a:t>c) Make the EITI Report available in an open data format (</a:t>
            </a:r>
            <a:r>
              <a:rPr lang="en-GB" sz="2000" dirty="0" err="1"/>
              <a:t>xlsx</a:t>
            </a:r>
            <a:r>
              <a:rPr lang="en-GB" sz="2000" dirty="0"/>
              <a:t> or csv) online and publicise its availability.</a:t>
            </a:r>
          </a:p>
          <a:p>
            <a:endParaRPr lang="en-GB" sz="2000" dirty="0"/>
          </a:p>
          <a:p>
            <a:r>
              <a:rPr lang="en-GB" dirty="0"/>
              <a:t>Standard TOR for Independent Administrators </a:t>
            </a:r>
            <a:r>
              <a:rPr lang="en-GB" sz="2000" dirty="0"/>
              <a:t>- section 5.4</a:t>
            </a:r>
          </a:p>
          <a:p>
            <a:r>
              <a:rPr lang="en-GB" sz="2000" b="1" dirty="0"/>
              <a:t>Requires the delivery of</a:t>
            </a:r>
            <a:r>
              <a:rPr lang="en-GB" sz="2000" dirty="0"/>
              <a:t> “summary data […] electronically to the International Secretariat according to the standardised reporting format available from the International Secretariat”.</a:t>
            </a:r>
          </a:p>
        </p:txBody>
      </p:sp>
    </p:spTree>
    <p:extLst>
      <p:ext uri="{BB962C8B-B14F-4D97-AF65-F5344CB8AC3E}">
        <p14:creationId xmlns:p14="http://schemas.microsoft.com/office/powerpoint/2010/main" val="11702267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7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Requirements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2016 Standard</a:t>
            </a:r>
            <a:r>
              <a:rPr lang="en-GB" sz="2000" dirty="0"/>
              <a:t> - Requirement 7.1 Public debate</a:t>
            </a:r>
          </a:p>
          <a:p>
            <a:endParaRPr lang="en-GB" sz="2000" dirty="0"/>
          </a:p>
          <a:p>
            <a:r>
              <a:rPr lang="en-GB" sz="2000" dirty="0"/>
              <a:t>The multi-stakeholder group is </a:t>
            </a:r>
            <a:r>
              <a:rPr lang="en-GB" sz="2000" b="1" dirty="0"/>
              <a:t>required</a:t>
            </a:r>
            <a:r>
              <a:rPr lang="en-GB" sz="2000" dirty="0"/>
              <a:t> to:</a:t>
            </a:r>
          </a:p>
          <a:p>
            <a:r>
              <a:rPr lang="en-GB" sz="2000" dirty="0"/>
              <a:t>b) Agree a clear policy on the access, release and re-use of EITI data. […]</a:t>
            </a:r>
          </a:p>
          <a:p>
            <a:r>
              <a:rPr lang="en-GB" sz="2000" dirty="0"/>
              <a:t>c) Make the EITI Report available in an open data format (</a:t>
            </a:r>
            <a:r>
              <a:rPr lang="en-GB" sz="2000" dirty="0" err="1"/>
              <a:t>xlsx</a:t>
            </a:r>
            <a:r>
              <a:rPr lang="en-GB" sz="2000" dirty="0"/>
              <a:t> or csv) online and publicise its availability.</a:t>
            </a:r>
          </a:p>
          <a:p>
            <a:endParaRPr lang="en-GB" sz="2000" dirty="0"/>
          </a:p>
          <a:p>
            <a:r>
              <a:rPr lang="en-GB" dirty="0"/>
              <a:t>Standard TOR for Independent Administrators </a:t>
            </a:r>
            <a:r>
              <a:rPr lang="en-GB" sz="2000" dirty="0"/>
              <a:t>- section 5.4</a:t>
            </a:r>
          </a:p>
          <a:p>
            <a:r>
              <a:rPr lang="en-GB" sz="2000" b="1" dirty="0"/>
              <a:t>Requires the delivery of</a:t>
            </a:r>
            <a:r>
              <a:rPr lang="en-GB" sz="2000" dirty="0"/>
              <a:t> “summary data […] electronically to the International Secretariat according to the standardised reporting format available from the International Secretariat”.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09930" y="2186609"/>
            <a:ext cx="1431235" cy="596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0754" y="1829320"/>
            <a:ext cx="31606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DEADLINE 1 JANUARY 2016</a:t>
            </a:r>
          </a:p>
        </p:txBody>
      </p:sp>
      <p:sp>
        <p:nvSpPr>
          <p:cNvPr id="2" name="Oval 1"/>
          <p:cNvSpPr/>
          <p:nvPr/>
        </p:nvSpPr>
        <p:spPr>
          <a:xfrm>
            <a:off x="258417" y="2782957"/>
            <a:ext cx="8402568" cy="596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209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8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Open data policy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Recommendations on open data in implementation. Lessons from national implementation and international best practice.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Feeds into Req. 7.1 Public debate and EITI Principle 4:</a:t>
            </a:r>
          </a:p>
          <a:p>
            <a:pPr marL="781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dirty="0"/>
              <a:t>“a public understanding of government revenues and expenditure over time [can] help public debate and inform choice of appropriate and realistic options for sustainable development”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“Free access to, and subsequent re-use of, open data are of significant value to society and the economy.”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0732658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9</a:t>
            </a:fld>
            <a:endParaRPr lang="en-GB" sz="11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</a:pPr>
            <a:r>
              <a:rPr lang="en-GB" dirty="0"/>
              <a:t>2016 EITI Standard – what’s new?</a:t>
            </a:r>
            <a:br>
              <a:rPr lang="en-GB" dirty="0"/>
            </a:br>
            <a:r>
              <a:rPr lang="en-GB" sz="2600" dirty="0">
                <a:solidFill>
                  <a:srgbClr val="404040"/>
                </a:solidFill>
                <a:ea typeface="+mn-ea"/>
                <a:cs typeface="+mn-cs"/>
              </a:rPr>
              <a:t>Open data policy</a:t>
            </a:r>
            <a:endParaRPr lang="en-GB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9275" y="1600200"/>
            <a:ext cx="8111710" cy="412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000" dirty="0"/>
              <a:t>How do we fulfil this?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98810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A488FC6F00EF644BB3B5A56065C347D6" ma:contentTypeVersion="0" ma:contentTypeDescription="Fill out this form." ma:contentTypeScope="" ma:versionID="bdca14eae97ef89f1e2e200643fbd3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6a8b20833a27003677552a1e403111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Show Combine View" ma:hidden="true" ma:internalName="ShowCombineView">
      <xsd:simpleType>
        <xsd:restriction base="dms:Text"/>
      </xsd:simpleType>
    </xsd:element>
    <xsd:element name="ShowRepairView" ma:index="10" nillable="true" ma:displayName="Show Repair View" ma:hidden="true" ma:internalName="ShowRepairView">
      <xsd:simpleType>
        <xsd:restriction base="dms:Text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ShowRepairView xmlns="http://schemas.microsoft.com/sharepoint/v3" xsi:nil="true"/>
    <ShowCombineView xmlns="http://schemas.microsoft.com/sharepoint/v3" xsi:nil="true"/>
    <xd_ProgID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B6EDF-AC50-4A3E-AA46-107CBE2F5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2AB0F-0777-4FEA-9CA1-80F4AB2609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3AEC2C-A376-4941-BC65-B0F9CB477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1602</Words>
  <Application>Microsoft Office PowerPoint</Application>
  <PresentationFormat>On-screen Show (4:3)</PresentationFormat>
  <Paragraphs>243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Frutiger LT 57 Cn</vt:lpstr>
      <vt:lpstr>Myriad Pro Light</vt:lpstr>
      <vt:lpstr>EITI theme</vt:lpstr>
      <vt:lpstr>EITI Anglophone and Lusophone Africa Beneficial Ownership Workshop</vt:lpstr>
      <vt:lpstr>Contents</vt:lpstr>
      <vt:lpstr>What is open data?</vt:lpstr>
      <vt:lpstr>Why open data</vt:lpstr>
      <vt:lpstr>2016 EITI Standard – what’s new? Requirements</vt:lpstr>
      <vt:lpstr>2016 EITI Standard – what’s new? Requirements</vt:lpstr>
      <vt:lpstr>2016 EITI Standard – what’s new? Requirements</vt:lpstr>
      <vt:lpstr>2016 EITI Standard – what’s new? Open data policy</vt:lpstr>
      <vt:lpstr>2016 EITI Standard – what’s new? Open data policy</vt:lpstr>
      <vt:lpstr>2016 EITI Standard – what’s new? Open data policy</vt:lpstr>
      <vt:lpstr>PowerPoint Presentation</vt:lpstr>
      <vt:lpstr>Summary data templates Contents</vt:lpstr>
      <vt:lpstr>Summary data templates 3. Revenues</vt:lpstr>
      <vt:lpstr>Summary data templates GFS Classification</vt:lpstr>
      <vt:lpstr>Summary data templates GFS Classification</vt:lpstr>
      <vt:lpstr>Main GFS categories</vt:lpstr>
      <vt:lpstr>Parent categories</vt:lpstr>
      <vt:lpstr>Parent categories</vt:lpstr>
      <vt:lpstr>Revenues by classification Norway, 2009-2013</vt:lpstr>
      <vt:lpstr>Revenues by classification Nigeria, 2009-2013</vt:lpstr>
      <vt:lpstr>Revenues by classification Nigeria, 2009-2013</vt:lpstr>
      <vt:lpstr>Open data definitions and policies</vt:lpstr>
      <vt:lpstr>Examples of open data …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</dc:creator>
  <cp:lastModifiedBy>Christoffer Claussen</cp:lastModifiedBy>
  <cp:revision>203</cp:revision>
  <cp:lastPrinted>2016-10-28T13:35:45Z</cp:lastPrinted>
  <dcterms:created xsi:type="dcterms:W3CDTF">2015-07-10T16:01:08Z</dcterms:created>
  <dcterms:modified xsi:type="dcterms:W3CDTF">2016-11-03T06:30:31Z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0x01010100A488FC6F00EF644BB3B5A56065C347D6</vt:lpwstr>
  </property>
</Properties>
</file>