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0"/>
  </p:notesMasterIdLst>
  <p:handoutMasterIdLst>
    <p:handoutMasterId r:id="rId31"/>
  </p:handoutMasterIdLst>
  <p:sldIdLst>
    <p:sldId id="260" r:id="rId5"/>
    <p:sldId id="296" r:id="rId6"/>
    <p:sldId id="297" r:id="rId7"/>
    <p:sldId id="323" r:id="rId8"/>
    <p:sldId id="348" r:id="rId9"/>
    <p:sldId id="307" r:id="rId10"/>
    <p:sldId id="327" r:id="rId11"/>
    <p:sldId id="349" r:id="rId12"/>
    <p:sldId id="350" r:id="rId13"/>
    <p:sldId id="329" r:id="rId14"/>
    <p:sldId id="344" r:id="rId15"/>
    <p:sldId id="340" r:id="rId16"/>
    <p:sldId id="345" r:id="rId17"/>
    <p:sldId id="346" r:id="rId18"/>
    <p:sldId id="347" r:id="rId19"/>
    <p:sldId id="333" r:id="rId20"/>
    <p:sldId id="337" r:id="rId21"/>
    <p:sldId id="328" r:id="rId22"/>
    <p:sldId id="334" r:id="rId23"/>
    <p:sldId id="338" r:id="rId24"/>
    <p:sldId id="335" r:id="rId25"/>
    <p:sldId id="336" r:id="rId26"/>
    <p:sldId id="313" r:id="rId27"/>
    <p:sldId id="320" r:id="rId28"/>
    <p:sldId id="277" r:id="rId29"/>
  </p:sldIdLst>
  <p:sldSz cx="9144000" cy="6858000" type="screen4x3"/>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ffer Claussen" initials="CC" lastIdx="3" clrIdx="0">
    <p:extLst>
      <p:ext uri="{19B8F6BF-5375-455C-9EA6-DF929625EA0E}">
        <p15:presenceInfo xmlns:p15="http://schemas.microsoft.com/office/powerpoint/2012/main" userId="S-1-5-21-2036031588-730629661-1306914269-639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8872" autoAdjust="0"/>
  </p:normalViewPr>
  <p:slideViewPr>
    <p:cSldViewPr snapToGrid="0" snapToObjects="1">
      <p:cViewPr varScale="1">
        <p:scale>
          <a:sx n="76" d="100"/>
          <a:sy n="76" d="100"/>
        </p:scale>
        <p:origin x="1728" y="96"/>
      </p:cViewPr>
      <p:guideLst>
        <p:guide orient="horz" pos="1003"/>
        <p:guide pos="3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798D7-C908-4FFD-BF82-AB3996C2721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1F43509-FB7F-4422-8B83-F19BBFD9E1F0}">
      <dgm:prSet phldrT="[Text]"/>
      <dgm:spPr/>
      <dgm:t>
        <a:bodyPr/>
        <a:lstStyle/>
        <a:p>
          <a:r>
            <a:rPr lang="en-US" dirty="0"/>
            <a:t>Policy</a:t>
          </a:r>
        </a:p>
      </dgm:t>
    </dgm:pt>
    <dgm:pt modelId="{1BB8A4DB-8562-405A-9242-75F9D71D7F86}" type="parTrans" cxnId="{C5981451-79E3-4896-AEC4-711DB0D7F844}">
      <dgm:prSet/>
      <dgm:spPr/>
      <dgm:t>
        <a:bodyPr/>
        <a:lstStyle/>
        <a:p>
          <a:endParaRPr lang="en-US"/>
        </a:p>
      </dgm:t>
    </dgm:pt>
    <dgm:pt modelId="{64C328E4-1FFB-4A66-8144-0AE952B445AB}" type="sibTrans" cxnId="{C5981451-79E3-4896-AEC4-711DB0D7F844}">
      <dgm:prSet/>
      <dgm:spPr/>
      <dgm:t>
        <a:bodyPr/>
        <a:lstStyle/>
        <a:p>
          <a:endParaRPr lang="en-US"/>
        </a:p>
      </dgm:t>
    </dgm:pt>
    <dgm:pt modelId="{3157442D-6CB5-473A-9CD2-8D55FF129EAD}">
      <dgm:prSet phldrT="[Text]"/>
      <dgm:spPr/>
      <dgm:t>
        <a:bodyPr/>
        <a:lstStyle/>
        <a:p>
          <a:r>
            <a:rPr lang="en-US" dirty="0"/>
            <a:t>ToR for IA</a:t>
          </a:r>
        </a:p>
      </dgm:t>
    </dgm:pt>
    <dgm:pt modelId="{54D603A7-A232-46D5-B383-D3EE38BFADD9}" type="parTrans" cxnId="{1EDC2C66-8C95-470B-8A7D-368F6C2290C3}">
      <dgm:prSet/>
      <dgm:spPr/>
      <dgm:t>
        <a:bodyPr/>
        <a:lstStyle/>
        <a:p>
          <a:endParaRPr lang="en-US"/>
        </a:p>
      </dgm:t>
    </dgm:pt>
    <dgm:pt modelId="{F718D9EA-F7BF-449A-B81D-DAB61998E432}" type="sibTrans" cxnId="{1EDC2C66-8C95-470B-8A7D-368F6C2290C3}">
      <dgm:prSet/>
      <dgm:spPr/>
      <dgm:t>
        <a:bodyPr/>
        <a:lstStyle/>
        <a:p>
          <a:endParaRPr lang="en-US"/>
        </a:p>
      </dgm:t>
    </dgm:pt>
    <dgm:pt modelId="{845F6666-2AE0-4340-95BD-678E8252353C}">
      <dgm:prSet phldrT="[Text]"/>
      <dgm:spPr/>
      <dgm:t>
        <a:bodyPr/>
        <a:lstStyle/>
        <a:p>
          <a:r>
            <a:rPr lang="en-US" dirty="0"/>
            <a:t>Workplan / APR</a:t>
          </a:r>
        </a:p>
      </dgm:t>
    </dgm:pt>
    <dgm:pt modelId="{14E1C445-D4FC-4547-8E35-1A86E389EDDA}" type="parTrans" cxnId="{3E4B09A1-75DA-4988-9693-D540111509AE}">
      <dgm:prSet/>
      <dgm:spPr/>
      <dgm:t>
        <a:bodyPr/>
        <a:lstStyle/>
        <a:p>
          <a:endParaRPr lang="en-US"/>
        </a:p>
      </dgm:t>
    </dgm:pt>
    <dgm:pt modelId="{A104FF79-E983-4EB0-A93C-F4975841BB6A}" type="sibTrans" cxnId="{3E4B09A1-75DA-4988-9693-D540111509AE}">
      <dgm:prSet/>
      <dgm:spPr/>
      <dgm:t>
        <a:bodyPr/>
        <a:lstStyle/>
        <a:p>
          <a:endParaRPr lang="en-US"/>
        </a:p>
      </dgm:t>
    </dgm:pt>
    <dgm:pt modelId="{5B355E19-418F-4BBD-B311-8EEB1C42F500}">
      <dgm:prSet phldrT="[Text]"/>
      <dgm:spPr/>
      <dgm:t>
        <a:bodyPr/>
        <a:lstStyle/>
        <a:p>
          <a:r>
            <a:rPr lang="en-US" dirty="0"/>
            <a:t>Website</a:t>
          </a:r>
        </a:p>
      </dgm:t>
    </dgm:pt>
    <dgm:pt modelId="{6C282A4D-F5E3-4263-A5BD-1D225B569C9F}" type="parTrans" cxnId="{0CAD704A-027A-4443-A945-BB266D1FADE0}">
      <dgm:prSet/>
      <dgm:spPr/>
      <dgm:t>
        <a:bodyPr/>
        <a:lstStyle/>
        <a:p>
          <a:endParaRPr lang="en-US"/>
        </a:p>
      </dgm:t>
    </dgm:pt>
    <dgm:pt modelId="{4C322B3F-8393-4A80-BFF0-28169410699D}" type="sibTrans" cxnId="{0CAD704A-027A-4443-A945-BB266D1FADE0}">
      <dgm:prSet/>
      <dgm:spPr/>
      <dgm:t>
        <a:bodyPr/>
        <a:lstStyle/>
        <a:p>
          <a:endParaRPr lang="en-US"/>
        </a:p>
      </dgm:t>
    </dgm:pt>
    <dgm:pt modelId="{DF81A079-CFC1-4D9A-8F0A-67CA87C6493A}">
      <dgm:prSet phldrT="[Text]"/>
      <dgm:spPr/>
      <dgm:t>
        <a:bodyPr/>
        <a:lstStyle/>
        <a:p>
          <a:r>
            <a:rPr lang="en-US" dirty="0" err="1"/>
            <a:t>Etc</a:t>
          </a:r>
          <a:r>
            <a:rPr lang="en-US" dirty="0"/>
            <a:t> …</a:t>
          </a:r>
        </a:p>
      </dgm:t>
    </dgm:pt>
    <dgm:pt modelId="{574A5B90-E3A8-43A4-B98E-B658363FD758}" type="parTrans" cxnId="{D83D3321-3CFD-4FE4-B40C-8E27F65253D9}">
      <dgm:prSet/>
      <dgm:spPr/>
      <dgm:t>
        <a:bodyPr/>
        <a:lstStyle/>
        <a:p>
          <a:endParaRPr lang="en-US"/>
        </a:p>
      </dgm:t>
    </dgm:pt>
    <dgm:pt modelId="{B3CB4741-D381-4E1E-96EA-1F1CEC33E383}" type="sibTrans" cxnId="{D83D3321-3CFD-4FE4-B40C-8E27F65253D9}">
      <dgm:prSet/>
      <dgm:spPr/>
      <dgm:t>
        <a:bodyPr/>
        <a:lstStyle/>
        <a:p>
          <a:endParaRPr lang="en-US"/>
        </a:p>
      </dgm:t>
    </dgm:pt>
    <dgm:pt modelId="{9C2E75C7-2C7C-4D89-B29C-57EE97A7E040}" type="pres">
      <dgm:prSet presAssocID="{A56798D7-C908-4FFD-BF82-AB3996C2721B}" presName="hierChild1" presStyleCnt="0">
        <dgm:presLayoutVars>
          <dgm:orgChart val="1"/>
          <dgm:chPref val="1"/>
          <dgm:dir/>
          <dgm:animOne val="branch"/>
          <dgm:animLvl val="lvl"/>
          <dgm:resizeHandles/>
        </dgm:presLayoutVars>
      </dgm:prSet>
      <dgm:spPr/>
    </dgm:pt>
    <dgm:pt modelId="{12978C56-5062-48DB-8C33-CCCB70279220}" type="pres">
      <dgm:prSet presAssocID="{81F43509-FB7F-4422-8B83-F19BBFD9E1F0}" presName="hierRoot1" presStyleCnt="0">
        <dgm:presLayoutVars>
          <dgm:hierBranch val="init"/>
        </dgm:presLayoutVars>
      </dgm:prSet>
      <dgm:spPr/>
    </dgm:pt>
    <dgm:pt modelId="{2FAB12B4-EF90-4BE9-A01E-28D47B6F6CB3}" type="pres">
      <dgm:prSet presAssocID="{81F43509-FB7F-4422-8B83-F19BBFD9E1F0}" presName="rootComposite1" presStyleCnt="0"/>
      <dgm:spPr/>
    </dgm:pt>
    <dgm:pt modelId="{5BD3EF28-E032-4CBD-9C49-16EC35A0D689}" type="pres">
      <dgm:prSet presAssocID="{81F43509-FB7F-4422-8B83-F19BBFD9E1F0}" presName="rootText1" presStyleLbl="node0" presStyleIdx="0" presStyleCnt="1">
        <dgm:presLayoutVars>
          <dgm:chPref val="3"/>
        </dgm:presLayoutVars>
      </dgm:prSet>
      <dgm:spPr/>
    </dgm:pt>
    <dgm:pt modelId="{4AD2FB8C-C7A0-4613-8579-1C6EE2D54045}" type="pres">
      <dgm:prSet presAssocID="{81F43509-FB7F-4422-8B83-F19BBFD9E1F0}" presName="rootConnector1" presStyleLbl="node1" presStyleIdx="0" presStyleCnt="0"/>
      <dgm:spPr/>
    </dgm:pt>
    <dgm:pt modelId="{1FA02639-E85E-4DA7-89C0-592ED86E550F}" type="pres">
      <dgm:prSet presAssocID="{81F43509-FB7F-4422-8B83-F19BBFD9E1F0}" presName="hierChild2" presStyleCnt="0"/>
      <dgm:spPr/>
    </dgm:pt>
    <dgm:pt modelId="{C0BCDB3B-065A-4103-923D-55DAE1B4296B}" type="pres">
      <dgm:prSet presAssocID="{54D603A7-A232-46D5-B383-D3EE38BFADD9}" presName="Name37" presStyleLbl="parChTrans1D2" presStyleIdx="0" presStyleCnt="4"/>
      <dgm:spPr/>
    </dgm:pt>
    <dgm:pt modelId="{BE40B75F-9D99-4E58-AE0F-F317F026F107}" type="pres">
      <dgm:prSet presAssocID="{3157442D-6CB5-473A-9CD2-8D55FF129EAD}" presName="hierRoot2" presStyleCnt="0">
        <dgm:presLayoutVars>
          <dgm:hierBranch val="init"/>
        </dgm:presLayoutVars>
      </dgm:prSet>
      <dgm:spPr/>
    </dgm:pt>
    <dgm:pt modelId="{F000F8D3-3CD2-4F1D-8E96-8C9304810412}" type="pres">
      <dgm:prSet presAssocID="{3157442D-6CB5-473A-9CD2-8D55FF129EAD}" presName="rootComposite" presStyleCnt="0"/>
      <dgm:spPr/>
    </dgm:pt>
    <dgm:pt modelId="{D8714A1E-F89F-47E3-B152-81EDB14358FF}" type="pres">
      <dgm:prSet presAssocID="{3157442D-6CB5-473A-9CD2-8D55FF129EAD}" presName="rootText" presStyleLbl="node2" presStyleIdx="0" presStyleCnt="4">
        <dgm:presLayoutVars>
          <dgm:chPref val="3"/>
        </dgm:presLayoutVars>
      </dgm:prSet>
      <dgm:spPr/>
    </dgm:pt>
    <dgm:pt modelId="{62E6D056-12E9-4FF3-BF28-64B20BD5931E}" type="pres">
      <dgm:prSet presAssocID="{3157442D-6CB5-473A-9CD2-8D55FF129EAD}" presName="rootConnector" presStyleLbl="node2" presStyleIdx="0" presStyleCnt="4"/>
      <dgm:spPr/>
    </dgm:pt>
    <dgm:pt modelId="{B1571F6F-9F25-4495-94D3-FC3BCB7B22EA}" type="pres">
      <dgm:prSet presAssocID="{3157442D-6CB5-473A-9CD2-8D55FF129EAD}" presName="hierChild4" presStyleCnt="0"/>
      <dgm:spPr/>
    </dgm:pt>
    <dgm:pt modelId="{501016B4-ACF9-4BA9-853C-5E1BA4582B01}" type="pres">
      <dgm:prSet presAssocID="{3157442D-6CB5-473A-9CD2-8D55FF129EAD}" presName="hierChild5" presStyleCnt="0"/>
      <dgm:spPr/>
    </dgm:pt>
    <dgm:pt modelId="{53CB603B-ED87-46EC-A250-A1AD89D6BCDF}" type="pres">
      <dgm:prSet presAssocID="{14E1C445-D4FC-4547-8E35-1A86E389EDDA}" presName="Name37" presStyleLbl="parChTrans1D2" presStyleIdx="1" presStyleCnt="4"/>
      <dgm:spPr/>
    </dgm:pt>
    <dgm:pt modelId="{D9A23FB6-F524-4753-B3DF-296D29C0FA36}" type="pres">
      <dgm:prSet presAssocID="{845F6666-2AE0-4340-95BD-678E8252353C}" presName="hierRoot2" presStyleCnt="0">
        <dgm:presLayoutVars>
          <dgm:hierBranch val="init"/>
        </dgm:presLayoutVars>
      </dgm:prSet>
      <dgm:spPr/>
    </dgm:pt>
    <dgm:pt modelId="{9646699F-9E59-47CF-9D9F-337186707BF2}" type="pres">
      <dgm:prSet presAssocID="{845F6666-2AE0-4340-95BD-678E8252353C}" presName="rootComposite" presStyleCnt="0"/>
      <dgm:spPr/>
    </dgm:pt>
    <dgm:pt modelId="{F862A9EF-8AB3-45B3-9516-91C584433EF4}" type="pres">
      <dgm:prSet presAssocID="{845F6666-2AE0-4340-95BD-678E8252353C}" presName="rootText" presStyleLbl="node2" presStyleIdx="1" presStyleCnt="4">
        <dgm:presLayoutVars>
          <dgm:chPref val="3"/>
        </dgm:presLayoutVars>
      </dgm:prSet>
      <dgm:spPr/>
    </dgm:pt>
    <dgm:pt modelId="{78CD556F-EFFC-43C3-9071-DA8E8CE5BDAE}" type="pres">
      <dgm:prSet presAssocID="{845F6666-2AE0-4340-95BD-678E8252353C}" presName="rootConnector" presStyleLbl="node2" presStyleIdx="1" presStyleCnt="4"/>
      <dgm:spPr/>
    </dgm:pt>
    <dgm:pt modelId="{55A86E75-46D9-42BB-9DDF-254936B688F8}" type="pres">
      <dgm:prSet presAssocID="{845F6666-2AE0-4340-95BD-678E8252353C}" presName="hierChild4" presStyleCnt="0"/>
      <dgm:spPr/>
    </dgm:pt>
    <dgm:pt modelId="{6A627E9E-5B92-4AC5-9BDF-73610F990066}" type="pres">
      <dgm:prSet presAssocID="{845F6666-2AE0-4340-95BD-678E8252353C}" presName="hierChild5" presStyleCnt="0"/>
      <dgm:spPr/>
    </dgm:pt>
    <dgm:pt modelId="{FD55FEF8-F87A-4490-B0F0-E7EEEBC65810}" type="pres">
      <dgm:prSet presAssocID="{6C282A4D-F5E3-4263-A5BD-1D225B569C9F}" presName="Name37" presStyleLbl="parChTrans1D2" presStyleIdx="2" presStyleCnt="4"/>
      <dgm:spPr/>
    </dgm:pt>
    <dgm:pt modelId="{E40521CB-11E1-46D4-B306-C8AD4A6C2457}" type="pres">
      <dgm:prSet presAssocID="{5B355E19-418F-4BBD-B311-8EEB1C42F500}" presName="hierRoot2" presStyleCnt="0">
        <dgm:presLayoutVars>
          <dgm:hierBranch val="init"/>
        </dgm:presLayoutVars>
      </dgm:prSet>
      <dgm:spPr/>
    </dgm:pt>
    <dgm:pt modelId="{B710E325-402E-4D6C-B0DE-2772B013D464}" type="pres">
      <dgm:prSet presAssocID="{5B355E19-418F-4BBD-B311-8EEB1C42F500}" presName="rootComposite" presStyleCnt="0"/>
      <dgm:spPr/>
    </dgm:pt>
    <dgm:pt modelId="{57A9CFCC-1616-438B-A806-A7A2699F33D2}" type="pres">
      <dgm:prSet presAssocID="{5B355E19-418F-4BBD-B311-8EEB1C42F500}" presName="rootText" presStyleLbl="node2" presStyleIdx="2" presStyleCnt="4">
        <dgm:presLayoutVars>
          <dgm:chPref val="3"/>
        </dgm:presLayoutVars>
      </dgm:prSet>
      <dgm:spPr/>
    </dgm:pt>
    <dgm:pt modelId="{C3D7218E-1707-4348-989B-4D3AB85D35B7}" type="pres">
      <dgm:prSet presAssocID="{5B355E19-418F-4BBD-B311-8EEB1C42F500}" presName="rootConnector" presStyleLbl="node2" presStyleIdx="2" presStyleCnt="4"/>
      <dgm:spPr/>
    </dgm:pt>
    <dgm:pt modelId="{56C3570D-A318-4739-88AB-71AB83BBCFCB}" type="pres">
      <dgm:prSet presAssocID="{5B355E19-418F-4BBD-B311-8EEB1C42F500}" presName="hierChild4" presStyleCnt="0"/>
      <dgm:spPr/>
    </dgm:pt>
    <dgm:pt modelId="{9CF01E3B-559B-44D2-93B0-CA6BC5E1DBD4}" type="pres">
      <dgm:prSet presAssocID="{5B355E19-418F-4BBD-B311-8EEB1C42F500}" presName="hierChild5" presStyleCnt="0"/>
      <dgm:spPr/>
    </dgm:pt>
    <dgm:pt modelId="{A77E7FE6-D2FB-4525-BB43-E6E5176E635B}" type="pres">
      <dgm:prSet presAssocID="{574A5B90-E3A8-43A4-B98E-B658363FD758}" presName="Name37" presStyleLbl="parChTrans1D2" presStyleIdx="3" presStyleCnt="4"/>
      <dgm:spPr/>
    </dgm:pt>
    <dgm:pt modelId="{022A3512-C0CC-4FBD-B8DC-F2813F8BF300}" type="pres">
      <dgm:prSet presAssocID="{DF81A079-CFC1-4D9A-8F0A-67CA87C6493A}" presName="hierRoot2" presStyleCnt="0">
        <dgm:presLayoutVars>
          <dgm:hierBranch val="init"/>
        </dgm:presLayoutVars>
      </dgm:prSet>
      <dgm:spPr/>
    </dgm:pt>
    <dgm:pt modelId="{1286F684-9130-47B0-AF80-B847125DA742}" type="pres">
      <dgm:prSet presAssocID="{DF81A079-CFC1-4D9A-8F0A-67CA87C6493A}" presName="rootComposite" presStyleCnt="0"/>
      <dgm:spPr/>
    </dgm:pt>
    <dgm:pt modelId="{1A7E2C0D-7E51-4960-A567-FFBD395627C7}" type="pres">
      <dgm:prSet presAssocID="{DF81A079-CFC1-4D9A-8F0A-67CA87C6493A}" presName="rootText" presStyleLbl="node2" presStyleIdx="3" presStyleCnt="4">
        <dgm:presLayoutVars>
          <dgm:chPref val="3"/>
        </dgm:presLayoutVars>
      </dgm:prSet>
      <dgm:spPr/>
    </dgm:pt>
    <dgm:pt modelId="{AEF1D1D8-2EC8-4C1E-A2F2-61D13DFE0D52}" type="pres">
      <dgm:prSet presAssocID="{DF81A079-CFC1-4D9A-8F0A-67CA87C6493A}" presName="rootConnector" presStyleLbl="node2" presStyleIdx="3" presStyleCnt="4"/>
      <dgm:spPr/>
    </dgm:pt>
    <dgm:pt modelId="{03422C27-074B-4D0C-ACB0-2ED4B437DC93}" type="pres">
      <dgm:prSet presAssocID="{DF81A079-CFC1-4D9A-8F0A-67CA87C6493A}" presName="hierChild4" presStyleCnt="0"/>
      <dgm:spPr/>
    </dgm:pt>
    <dgm:pt modelId="{FF3746BF-48E2-4FA9-AA31-FB65A84EA01B}" type="pres">
      <dgm:prSet presAssocID="{DF81A079-CFC1-4D9A-8F0A-67CA87C6493A}" presName="hierChild5" presStyleCnt="0"/>
      <dgm:spPr/>
    </dgm:pt>
    <dgm:pt modelId="{EF4B0DAF-2AE3-490E-9BDB-257CAB168867}" type="pres">
      <dgm:prSet presAssocID="{81F43509-FB7F-4422-8B83-F19BBFD9E1F0}" presName="hierChild3" presStyleCnt="0"/>
      <dgm:spPr/>
    </dgm:pt>
  </dgm:ptLst>
  <dgm:cxnLst>
    <dgm:cxn modelId="{A0ADF6E3-A7B3-4BAA-B6D4-766767BD1BE4}" type="presOf" srcId="{574A5B90-E3A8-43A4-B98E-B658363FD758}" destId="{A77E7FE6-D2FB-4525-BB43-E6E5176E635B}" srcOrd="0" destOrd="0" presId="urn:microsoft.com/office/officeart/2005/8/layout/orgChart1"/>
    <dgm:cxn modelId="{A56D1240-49B9-4F57-8362-7B1D779016DB}" type="presOf" srcId="{845F6666-2AE0-4340-95BD-678E8252353C}" destId="{78CD556F-EFFC-43C3-9071-DA8E8CE5BDAE}" srcOrd="1" destOrd="0" presId="urn:microsoft.com/office/officeart/2005/8/layout/orgChart1"/>
    <dgm:cxn modelId="{DD7401E1-44CE-44C0-B79F-887A5D4B9A86}" type="presOf" srcId="{6C282A4D-F5E3-4263-A5BD-1D225B569C9F}" destId="{FD55FEF8-F87A-4490-B0F0-E7EEEBC65810}" srcOrd="0" destOrd="0" presId="urn:microsoft.com/office/officeart/2005/8/layout/orgChart1"/>
    <dgm:cxn modelId="{248B94EC-53ED-4A6A-A6B1-83EE543B6AA9}" type="presOf" srcId="{5B355E19-418F-4BBD-B311-8EEB1C42F500}" destId="{57A9CFCC-1616-438B-A806-A7A2699F33D2}" srcOrd="0" destOrd="0" presId="urn:microsoft.com/office/officeart/2005/8/layout/orgChart1"/>
    <dgm:cxn modelId="{027C6869-305B-4990-B70E-3B995665533A}" type="presOf" srcId="{81F43509-FB7F-4422-8B83-F19BBFD9E1F0}" destId="{5BD3EF28-E032-4CBD-9C49-16EC35A0D689}" srcOrd="0" destOrd="0" presId="urn:microsoft.com/office/officeart/2005/8/layout/orgChart1"/>
    <dgm:cxn modelId="{D83D3321-3CFD-4FE4-B40C-8E27F65253D9}" srcId="{81F43509-FB7F-4422-8B83-F19BBFD9E1F0}" destId="{DF81A079-CFC1-4D9A-8F0A-67CA87C6493A}" srcOrd="3" destOrd="0" parTransId="{574A5B90-E3A8-43A4-B98E-B658363FD758}" sibTransId="{B3CB4741-D381-4E1E-96EA-1F1CEC33E383}"/>
    <dgm:cxn modelId="{B7EE6E59-777C-4F76-8566-F6E159BF5AEC}" type="presOf" srcId="{54D603A7-A232-46D5-B383-D3EE38BFADD9}" destId="{C0BCDB3B-065A-4103-923D-55DAE1B4296B}" srcOrd="0" destOrd="0" presId="urn:microsoft.com/office/officeart/2005/8/layout/orgChart1"/>
    <dgm:cxn modelId="{27FD15E5-C003-4EBF-A63C-99450D45B551}" type="presOf" srcId="{A56798D7-C908-4FFD-BF82-AB3996C2721B}" destId="{9C2E75C7-2C7C-4D89-B29C-57EE97A7E040}" srcOrd="0" destOrd="0" presId="urn:microsoft.com/office/officeart/2005/8/layout/orgChart1"/>
    <dgm:cxn modelId="{3E4B09A1-75DA-4988-9693-D540111509AE}" srcId="{81F43509-FB7F-4422-8B83-F19BBFD9E1F0}" destId="{845F6666-2AE0-4340-95BD-678E8252353C}" srcOrd="1" destOrd="0" parTransId="{14E1C445-D4FC-4547-8E35-1A86E389EDDA}" sibTransId="{A104FF79-E983-4EB0-A93C-F4975841BB6A}"/>
    <dgm:cxn modelId="{0E9EB847-03A7-47F0-9FD9-5EBD4ABC9028}" type="presOf" srcId="{DF81A079-CFC1-4D9A-8F0A-67CA87C6493A}" destId="{1A7E2C0D-7E51-4960-A567-FFBD395627C7}" srcOrd="0" destOrd="0" presId="urn:microsoft.com/office/officeart/2005/8/layout/orgChart1"/>
    <dgm:cxn modelId="{C5981451-79E3-4896-AEC4-711DB0D7F844}" srcId="{A56798D7-C908-4FFD-BF82-AB3996C2721B}" destId="{81F43509-FB7F-4422-8B83-F19BBFD9E1F0}" srcOrd="0" destOrd="0" parTransId="{1BB8A4DB-8562-405A-9242-75F9D71D7F86}" sibTransId="{64C328E4-1FFB-4A66-8144-0AE952B445AB}"/>
    <dgm:cxn modelId="{908DBC0C-DD08-4CB9-92F1-96A9BE475879}" type="presOf" srcId="{845F6666-2AE0-4340-95BD-678E8252353C}" destId="{F862A9EF-8AB3-45B3-9516-91C584433EF4}" srcOrd="0" destOrd="0" presId="urn:microsoft.com/office/officeart/2005/8/layout/orgChart1"/>
    <dgm:cxn modelId="{4BDFE2E3-CAC3-44CE-B3B0-ABD166F536F4}" type="presOf" srcId="{81F43509-FB7F-4422-8B83-F19BBFD9E1F0}" destId="{4AD2FB8C-C7A0-4613-8579-1C6EE2D54045}" srcOrd="1" destOrd="0" presId="urn:microsoft.com/office/officeart/2005/8/layout/orgChart1"/>
    <dgm:cxn modelId="{D511E5F1-CFD8-4718-967B-2B7905E083FA}" type="presOf" srcId="{14E1C445-D4FC-4547-8E35-1A86E389EDDA}" destId="{53CB603B-ED87-46EC-A250-A1AD89D6BCDF}" srcOrd="0" destOrd="0" presId="urn:microsoft.com/office/officeart/2005/8/layout/orgChart1"/>
    <dgm:cxn modelId="{39F4A166-E1EB-4D83-8D73-897DC8EED33A}" type="presOf" srcId="{3157442D-6CB5-473A-9CD2-8D55FF129EAD}" destId="{D8714A1E-F89F-47E3-B152-81EDB14358FF}" srcOrd="0" destOrd="0" presId="urn:microsoft.com/office/officeart/2005/8/layout/orgChart1"/>
    <dgm:cxn modelId="{7B53C40A-5F70-4A42-8DCA-5EF692E31B6E}" type="presOf" srcId="{5B355E19-418F-4BBD-B311-8EEB1C42F500}" destId="{C3D7218E-1707-4348-989B-4D3AB85D35B7}" srcOrd="1" destOrd="0" presId="urn:microsoft.com/office/officeart/2005/8/layout/orgChart1"/>
    <dgm:cxn modelId="{9F37EC33-E290-437E-AF28-670B5A0312F2}" type="presOf" srcId="{3157442D-6CB5-473A-9CD2-8D55FF129EAD}" destId="{62E6D056-12E9-4FF3-BF28-64B20BD5931E}" srcOrd="1" destOrd="0" presId="urn:microsoft.com/office/officeart/2005/8/layout/orgChart1"/>
    <dgm:cxn modelId="{1EDC2C66-8C95-470B-8A7D-368F6C2290C3}" srcId="{81F43509-FB7F-4422-8B83-F19BBFD9E1F0}" destId="{3157442D-6CB5-473A-9CD2-8D55FF129EAD}" srcOrd="0" destOrd="0" parTransId="{54D603A7-A232-46D5-B383-D3EE38BFADD9}" sibTransId="{F718D9EA-F7BF-449A-B81D-DAB61998E432}"/>
    <dgm:cxn modelId="{EB45B067-2725-478B-B62F-8310AE1DB117}" type="presOf" srcId="{DF81A079-CFC1-4D9A-8F0A-67CA87C6493A}" destId="{AEF1D1D8-2EC8-4C1E-A2F2-61D13DFE0D52}" srcOrd="1" destOrd="0" presId="urn:microsoft.com/office/officeart/2005/8/layout/orgChart1"/>
    <dgm:cxn modelId="{0CAD704A-027A-4443-A945-BB266D1FADE0}" srcId="{81F43509-FB7F-4422-8B83-F19BBFD9E1F0}" destId="{5B355E19-418F-4BBD-B311-8EEB1C42F500}" srcOrd="2" destOrd="0" parTransId="{6C282A4D-F5E3-4263-A5BD-1D225B569C9F}" sibTransId="{4C322B3F-8393-4A80-BFF0-28169410699D}"/>
    <dgm:cxn modelId="{CEC54CCF-5721-40BF-8289-A9EA533F4048}" type="presParOf" srcId="{9C2E75C7-2C7C-4D89-B29C-57EE97A7E040}" destId="{12978C56-5062-48DB-8C33-CCCB70279220}" srcOrd="0" destOrd="0" presId="urn:microsoft.com/office/officeart/2005/8/layout/orgChart1"/>
    <dgm:cxn modelId="{F1CF2FE4-31C2-49BD-831E-2E95E97C2067}" type="presParOf" srcId="{12978C56-5062-48DB-8C33-CCCB70279220}" destId="{2FAB12B4-EF90-4BE9-A01E-28D47B6F6CB3}" srcOrd="0" destOrd="0" presId="urn:microsoft.com/office/officeart/2005/8/layout/orgChart1"/>
    <dgm:cxn modelId="{9A197682-DF2B-44ED-ACF8-6F661C2C57A6}" type="presParOf" srcId="{2FAB12B4-EF90-4BE9-A01E-28D47B6F6CB3}" destId="{5BD3EF28-E032-4CBD-9C49-16EC35A0D689}" srcOrd="0" destOrd="0" presId="urn:microsoft.com/office/officeart/2005/8/layout/orgChart1"/>
    <dgm:cxn modelId="{B5DDFCD1-7FD4-4B3D-92C5-669C61E8C4FC}" type="presParOf" srcId="{2FAB12B4-EF90-4BE9-A01E-28D47B6F6CB3}" destId="{4AD2FB8C-C7A0-4613-8579-1C6EE2D54045}" srcOrd="1" destOrd="0" presId="urn:microsoft.com/office/officeart/2005/8/layout/orgChart1"/>
    <dgm:cxn modelId="{E0CE97DB-3F75-4A14-9907-5D6A5B92140F}" type="presParOf" srcId="{12978C56-5062-48DB-8C33-CCCB70279220}" destId="{1FA02639-E85E-4DA7-89C0-592ED86E550F}" srcOrd="1" destOrd="0" presId="urn:microsoft.com/office/officeart/2005/8/layout/orgChart1"/>
    <dgm:cxn modelId="{D351E60C-74ED-46C1-B130-DEC2C5DFC04C}" type="presParOf" srcId="{1FA02639-E85E-4DA7-89C0-592ED86E550F}" destId="{C0BCDB3B-065A-4103-923D-55DAE1B4296B}" srcOrd="0" destOrd="0" presId="urn:microsoft.com/office/officeart/2005/8/layout/orgChart1"/>
    <dgm:cxn modelId="{2F3BDC18-E73F-4B74-BF05-66484B44B2F3}" type="presParOf" srcId="{1FA02639-E85E-4DA7-89C0-592ED86E550F}" destId="{BE40B75F-9D99-4E58-AE0F-F317F026F107}" srcOrd="1" destOrd="0" presId="urn:microsoft.com/office/officeart/2005/8/layout/orgChart1"/>
    <dgm:cxn modelId="{C9A3DFEF-5367-4444-902B-72FE9D331494}" type="presParOf" srcId="{BE40B75F-9D99-4E58-AE0F-F317F026F107}" destId="{F000F8D3-3CD2-4F1D-8E96-8C9304810412}" srcOrd="0" destOrd="0" presId="urn:microsoft.com/office/officeart/2005/8/layout/orgChart1"/>
    <dgm:cxn modelId="{89961A0A-0404-4B69-9EA3-B23404F24F15}" type="presParOf" srcId="{F000F8D3-3CD2-4F1D-8E96-8C9304810412}" destId="{D8714A1E-F89F-47E3-B152-81EDB14358FF}" srcOrd="0" destOrd="0" presId="urn:microsoft.com/office/officeart/2005/8/layout/orgChart1"/>
    <dgm:cxn modelId="{DC03BA83-441B-4D4A-86EC-46D37B54604E}" type="presParOf" srcId="{F000F8D3-3CD2-4F1D-8E96-8C9304810412}" destId="{62E6D056-12E9-4FF3-BF28-64B20BD5931E}" srcOrd="1" destOrd="0" presId="urn:microsoft.com/office/officeart/2005/8/layout/orgChart1"/>
    <dgm:cxn modelId="{B0C3A6BC-67BD-4E0D-913D-6ED5EEE67C2B}" type="presParOf" srcId="{BE40B75F-9D99-4E58-AE0F-F317F026F107}" destId="{B1571F6F-9F25-4495-94D3-FC3BCB7B22EA}" srcOrd="1" destOrd="0" presId="urn:microsoft.com/office/officeart/2005/8/layout/orgChart1"/>
    <dgm:cxn modelId="{1D02BCFD-95D5-47B9-BA5A-55662D63E19B}" type="presParOf" srcId="{BE40B75F-9D99-4E58-AE0F-F317F026F107}" destId="{501016B4-ACF9-4BA9-853C-5E1BA4582B01}" srcOrd="2" destOrd="0" presId="urn:microsoft.com/office/officeart/2005/8/layout/orgChart1"/>
    <dgm:cxn modelId="{6E43F5F3-6064-4D4A-9AED-F2C4C2D63D43}" type="presParOf" srcId="{1FA02639-E85E-4DA7-89C0-592ED86E550F}" destId="{53CB603B-ED87-46EC-A250-A1AD89D6BCDF}" srcOrd="2" destOrd="0" presId="urn:microsoft.com/office/officeart/2005/8/layout/orgChart1"/>
    <dgm:cxn modelId="{3121965A-2064-4DAA-87FC-2F2959EB1EC8}" type="presParOf" srcId="{1FA02639-E85E-4DA7-89C0-592ED86E550F}" destId="{D9A23FB6-F524-4753-B3DF-296D29C0FA36}" srcOrd="3" destOrd="0" presId="urn:microsoft.com/office/officeart/2005/8/layout/orgChart1"/>
    <dgm:cxn modelId="{50154895-8238-4750-87D0-6A54D5232F50}" type="presParOf" srcId="{D9A23FB6-F524-4753-B3DF-296D29C0FA36}" destId="{9646699F-9E59-47CF-9D9F-337186707BF2}" srcOrd="0" destOrd="0" presId="urn:microsoft.com/office/officeart/2005/8/layout/orgChart1"/>
    <dgm:cxn modelId="{B78D60A0-22ED-4941-A21F-E50B18E16598}" type="presParOf" srcId="{9646699F-9E59-47CF-9D9F-337186707BF2}" destId="{F862A9EF-8AB3-45B3-9516-91C584433EF4}" srcOrd="0" destOrd="0" presId="urn:microsoft.com/office/officeart/2005/8/layout/orgChart1"/>
    <dgm:cxn modelId="{513A595D-2EEA-4ADB-BB5E-73EA629F443C}" type="presParOf" srcId="{9646699F-9E59-47CF-9D9F-337186707BF2}" destId="{78CD556F-EFFC-43C3-9071-DA8E8CE5BDAE}" srcOrd="1" destOrd="0" presId="urn:microsoft.com/office/officeart/2005/8/layout/orgChart1"/>
    <dgm:cxn modelId="{9FBD79FA-0AFD-40CC-B89F-3288553509DE}" type="presParOf" srcId="{D9A23FB6-F524-4753-B3DF-296D29C0FA36}" destId="{55A86E75-46D9-42BB-9DDF-254936B688F8}" srcOrd="1" destOrd="0" presId="urn:microsoft.com/office/officeart/2005/8/layout/orgChart1"/>
    <dgm:cxn modelId="{3E228ED4-9C67-4490-B4CF-9DB8BD4DA680}" type="presParOf" srcId="{D9A23FB6-F524-4753-B3DF-296D29C0FA36}" destId="{6A627E9E-5B92-4AC5-9BDF-73610F990066}" srcOrd="2" destOrd="0" presId="urn:microsoft.com/office/officeart/2005/8/layout/orgChart1"/>
    <dgm:cxn modelId="{15284F67-BE8A-4B96-9E02-68255DD0A8CE}" type="presParOf" srcId="{1FA02639-E85E-4DA7-89C0-592ED86E550F}" destId="{FD55FEF8-F87A-4490-B0F0-E7EEEBC65810}" srcOrd="4" destOrd="0" presId="urn:microsoft.com/office/officeart/2005/8/layout/orgChart1"/>
    <dgm:cxn modelId="{12D7185C-6FF7-4120-BBA9-530BD38F0CD1}" type="presParOf" srcId="{1FA02639-E85E-4DA7-89C0-592ED86E550F}" destId="{E40521CB-11E1-46D4-B306-C8AD4A6C2457}" srcOrd="5" destOrd="0" presId="urn:microsoft.com/office/officeart/2005/8/layout/orgChart1"/>
    <dgm:cxn modelId="{C5726572-2DE3-43F7-B456-BA09C54F5F51}" type="presParOf" srcId="{E40521CB-11E1-46D4-B306-C8AD4A6C2457}" destId="{B710E325-402E-4D6C-B0DE-2772B013D464}" srcOrd="0" destOrd="0" presId="urn:microsoft.com/office/officeart/2005/8/layout/orgChart1"/>
    <dgm:cxn modelId="{DBDA5F4F-192C-489F-BC1C-D4FEC2C0BB6C}" type="presParOf" srcId="{B710E325-402E-4D6C-B0DE-2772B013D464}" destId="{57A9CFCC-1616-438B-A806-A7A2699F33D2}" srcOrd="0" destOrd="0" presId="urn:microsoft.com/office/officeart/2005/8/layout/orgChart1"/>
    <dgm:cxn modelId="{0B9E5021-28C3-4266-861D-81881BBF9D2F}" type="presParOf" srcId="{B710E325-402E-4D6C-B0DE-2772B013D464}" destId="{C3D7218E-1707-4348-989B-4D3AB85D35B7}" srcOrd="1" destOrd="0" presId="urn:microsoft.com/office/officeart/2005/8/layout/orgChart1"/>
    <dgm:cxn modelId="{2D1E8974-5A6D-45D3-BF46-AEA446398A77}" type="presParOf" srcId="{E40521CB-11E1-46D4-B306-C8AD4A6C2457}" destId="{56C3570D-A318-4739-88AB-71AB83BBCFCB}" srcOrd="1" destOrd="0" presId="urn:microsoft.com/office/officeart/2005/8/layout/orgChart1"/>
    <dgm:cxn modelId="{132A040C-D60C-4FFE-B65B-4BDAAC116F08}" type="presParOf" srcId="{E40521CB-11E1-46D4-B306-C8AD4A6C2457}" destId="{9CF01E3B-559B-44D2-93B0-CA6BC5E1DBD4}" srcOrd="2" destOrd="0" presId="urn:microsoft.com/office/officeart/2005/8/layout/orgChart1"/>
    <dgm:cxn modelId="{A12F2743-7370-414B-91BE-5A4FF3067668}" type="presParOf" srcId="{1FA02639-E85E-4DA7-89C0-592ED86E550F}" destId="{A77E7FE6-D2FB-4525-BB43-E6E5176E635B}" srcOrd="6" destOrd="0" presId="urn:microsoft.com/office/officeart/2005/8/layout/orgChart1"/>
    <dgm:cxn modelId="{D89A63A9-A3C0-4165-A610-8CB3254260FE}" type="presParOf" srcId="{1FA02639-E85E-4DA7-89C0-592ED86E550F}" destId="{022A3512-C0CC-4FBD-B8DC-F2813F8BF300}" srcOrd="7" destOrd="0" presId="urn:microsoft.com/office/officeart/2005/8/layout/orgChart1"/>
    <dgm:cxn modelId="{38299CB0-2A52-4470-91E7-91FEAAD46C50}" type="presParOf" srcId="{022A3512-C0CC-4FBD-B8DC-F2813F8BF300}" destId="{1286F684-9130-47B0-AF80-B847125DA742}" srcOrd="0" destOrd="0" presId="urn:microsoft.com/office/officeart/2005/8/layout/orgChart1"/>
    <dgm:cxn modelId="{3CB353F0-88E2-4A3F-91E0-5FC014C76B96}" type="presParOf" srcId="{1286F684-9130-47B0-AF80-B847125DA742}" destId="{1A7E2C0D-7E51-4960-A567-FFBD395627C7}" srcOrd="0" destOrd="0" presId="urn:microsoft.com/office/officeart/2005/8/layout/orgChart1"/>
    <dgm:cxn modelId="{45382FF4-800B-48D2-8B34-A71CCD5787EE}" type="presParOf" srcId="{1286F684-9130-47B0-AF80-B847125DA742}" destId="{AEF1D1D8-2EC8-4C1E-A2F2-61D13DFE0D52}" srcOrd="1" destOrd="0" presId="urn:microsoft.com/office/officeart/2005/8/layout/orgChart1"/>
    <dgm:cxn modelId="{C3B875B0-0912-43FA-BE05-0C347C924856}" type="presParOf" srcId="{022A3512-C0CC-4FBD-B8DC-F2813F8BF300}" destId="{03422C27-074B-4D0C-ACB0-2ED4B437DC93}" srcOrd="1" destOrd="0" presId="urn:microsoft.com/office/officeart/2005/8/layout/orgChart1"/>
    <dgm:cxn modelId="{5BE28A8C-1AB7-498D-AE3E-620D60353ECA}" type="presParOf" srcId="{022A3512-C0CC-4FBD-B8DC-F2813F8BF300}" destId="{FF3746BF-48E2-4FA9-AA31-FB65A84EA01B}" srcOrd="2" destOrd="0" presId="urn:microsoft.com/office/officeart/2005/8/layout/orgChart1"/>
    <dgm:cxn modelId="{D6EB24A9-FC64-46C1-9BE8-971DB9E194D0}" type="presParOf" srcId="{12978C56-5062-48DB-8C33-CCCB70279220}" destId="{EF4B0DAF-2AE3-490E-9BDB-257CAB1688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E7FE6-D2FB-4525-BB43-E6E5176E635B}">
      <dsp:nvSpPr>
        <dsp:cNvPr id="0" name=""/>
        <dsp:cNvSpPr/>
      </dsp:nvSpPr>
      <dsp:spPr>
        <a:xfrm>
          <a:off x="1836794" y="1002915"/>
          <a:ext cx="1438588" cy="166448"/>
        </a:xfrm>
        <a:custGeom>
          <a:avLst/>
          <a:gdLst/>
          <a:ahLst/>
          <a:cxnLst/>
          <a:rect l="0" t="0" r="0" b="0"/>
          <a:pathLst>
            <a:path>
              <a:moveTo>
                <a:pt x="0" y="0"/>
              </a:moveTo>
              <a:lnTo>
                <a:pt x="0" y="83224"/>
              </a:lnTo>
              <a:lnTo>
                <a:pt x="1438588" y="83224"/>
              </a:lnTo>
              <a:lnTo>
                <a:pt x="1438588" y="166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5FEF8-F87A-4490-B0F0-E7EEEBC65810}">
      <dsp:nvSpPr>
        <dsp:cNvPr id="0" name=""/>
        <dsp:cNvSpPr/>
      </dsp:nvSpPr>
      <dsp:spPr>
        <a:xfrm>
          <a:off x="1836794" y="1002915"/>
          <a:ext cx="479529" cy="166448"/>
        </a:xfrm>
        <a:custGeom>
          <a:avLst/>
          <a:gdLst/>
          <a:ahLst/>
          <a:cxnLst/>
          <a:rect l="0" t="0" r="0" b="0"/>
          <a:pathLst>
            <a:path>
              <a:moveTo>
                <a:pt x="0" y="0"/>
              </a:moveTo>
              <a:lnTo>
                <a:pt x="0" y="83224"/>
              </a:lnTo>
              <a:lnTo>
                <a:pt x="479529" y="83224"/>
              </a:lnTo>
              <a:lnTo>
                <a:pt x="479529" y="166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CB603B-ED87-46EC-A250-A1AD89D6BCDF}">
      <dsp:nvSpPr>
        <dsp:cNvPr id="0" name=""/>
        <dsp:cNvSpPr/>
      </dsp:nvSpPr>
      <dsp:spPr>
        <a:xfrm>
          <a:off x="1357264" y="1002915"/>
          <a:ext cx="479529" cy="166448"/>
        </a:xfrm>
        <a:custGeom>
          <a:avLst/>
          <a:gdLst/>
          <a:ahLst/>
          <a:cxnLst/>
          <a:rect l="0" t="0" r="0" b="0"/>
          <a:pathLst>
            <a:path>
              <a:moveTo>
                <a:pt x="479529" y="0"/>
              </a:moveTo>
              <a:lnTo>
                <a:pt x="479529" y="83224"/>
              </a:lnTo>
              <a:lnTo>
                <a:pt x="0" y="83224"/>
              </a:lnTo>
              <a:lnTo>
                <a:pt x="0" y="166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CDB3B-065A-4103-923D-55DAE1B4296B}">
      <dsp:nvSpPr>
        <dsp:cNvPr id="0" name=""/>
        <dsp:cNvSpPr/>
      </dsp:nvSpPr>
      <dsp:spPr>
        <a:xfrm>
          <a:off x="398205" y="1002915"/>
          <a:ext cx="1438588" cy="166448"/>
        </a:xfrm>
        <a:custGeom>
          <a:avLst/>
          <a:gdLst/>
          <a:ahLst/>
          <a:cxnLst/>
          <a:rect l="0" t="0" r="0" b="0"/>
          <a:pathLst>
            <a:path>
              <a:moveTo>
                <a:pt x="1438588" y="0"/>
              </a:moveTo>
              <a:lnTo>
                <a:pt x="1438588" y="83224"/>
              </a:lnTo>
              <a:lnTo>
                <a:pt x="0" y="83224"/>
              </a:lnTo>
              <a:lnTo>
                <a:pt x="0" y="166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3EF28-E032-4CBD-9C49-16EC35A0D689}">
      <dsp:nvSpPr>
        <dsp:cNvPr id="0" name=""/>
        <dsp:cNvSpPr/>
      </dsp:nvSpPr>
      <dsp:spPr>
        <a:xfrm>
          <a:off x="1440488" y="606610"/>
          <a:ext cx="792610" cy="396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Policy</a:t>
          </a:r>
        </a:p>
      </dsp:txBody>
      <dsp:txXfrm>
        <a:off x="1440488" y="606610"/>
        <a:ext cx="792610" cy="396305"/>
      </dsp:txXfrm>
    </dsp:sp>
    <dsp:sp modelId="{D8714A1E-F89F-47E3-B152-81EDB14358FF}">
      <dsp:nvSpPr>
        <dsp:cNvPr id="0" name=""/>
        <dsp:cNvSpPr/>
      </dsp:nvSpPr>
      <dsp:spPr>
        <a:xfrm>
          <a:off x="1900" y="1169363"/>
          <a:ext cx="792610" cy="396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ToR for IA</a:t>
          </a:r>
        </a:p>
      </dsp:txBody>
      <dsp:txXfrm>
        <a:off x="1900" y="1169363"/>
        <a:ext cx="792610" cy="396305"/>
      </dsp:txXfrm>
    </dsp:sp>
    <dsp:sp modelId="{F862A9EF-8AB3-45B3-9516-91C584433EF4}">
      <dsp:nvSpPr>
        <dsp:cNvPr id="0" name=""/>
        <dsp:cNvSpPr/>
      </dsp:nvSpPr>
      <dsp:spPr>
        <a:xfrm>
          <a:off x="960959" y="1169363"/>
          <a:ext cx="792610" cy="396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Workplan / APR</a:t>
          </a:r>
        </a:p>
      </dsp:txBody>
      <dsp:txXfrm>
        <a:off x="960959" y="1169363"/>
        <a:ext cx="792610" cy="396305"/>
      </dsp:txXfrm>
    </dsp:sp>
    <dsp:sp modelId="{57A9CFCC-1616-438B-A806-A7A2699F33D2}">
      <dsp:nvSpPr>
        <dsp:cNvPr id="0" name=""/>
        <dsp:cNvSpPr/>
      </dsp:nvSpPr>
      <dsp:spPr>
        <a:xfrm>
          <a:off x="1920018" y="1169363"/>
          <a:ext cx="792610" cy="396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Website</a:t>
          </a:r>
        </a:p>
      </dsp:txBody>
      <dsp:txXfrm>
        <a:off x="1920018" y="1169363"/>
        <a:ext cx="792610" cy="396305"/>
      </dsp:txXfrm>
    </dsp:sp>
    <dsp:sp modelId="{1A7E2C0D-7E51-4960-A567-FFBD395627C7}">
      <dsp:nvSpPr>
        <dsp:cNvPr id="0" name=""/>
        <dsp:cNvSpPr/>
      </dsp:nvSpPr>
      <dsp:spPr>
        <a:xfrm>
          <a:off x="2879077" y="1169363"/>
          <a:ext cx="792610" cy="3963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Etc</a:t>
          </a:r>
          <a:r>
            <a:rPr lang="en-US" sz="1300" kern="1200" dirty="0"/>
            <a:t> …</a:t>
          </a:r>
        </a:p>
      </dsp:txBody>
      <dsp:txXfrm>
        <a:off x="2879077" y="1169363"/>
        <a:ext cx="792610" cy="3963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3BE1512-6064-4D8A-8406-B0F26BCDE82B}" type="datetimeFigureOut">
              <a:rPr lang="en-GB" smtClean="0"/>
              <a:t>01/12/2016</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FA7885E-284F-42EE-955C-59E0DDCB2C84}" type="slidenum">
              <a:rPr lang="en-GB" smtClean="0"/>
              <a:t>‹#›</a:t>
            </a:fld>
            <a:endParaRPr lang="en-GB"/>
          </a:p>
        </p:txBody>
      </p:sp>
    </p:spTree>
    <p:extLst>
      <p:ext uri="{BB962C8B-B14F-4D97-AF65-F5344CB8AC3E}">
        <p14:creationId xmlns:p14="http://schemas.microsoft.com/office/powerpoint/2010/main" val="364086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3C125BB-DAA1-403B-8308-E99E9CEF8089}" type="datetimeFigureOut">
              <a:rPr lang="en-GB" smtClean="0"/>
              <a:t>01/12/2016</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A189A18-120C-4F2E-88C1-E6CA9B5F9D5A}" type="slidenum">
              <a:rPr lang="en-GB" smtClean="0"/>
              <a:t>‹#›</a:t>
            </a:fld>
            <a:endParaRPr lang="en-GB"/>
          </a:p>
        </p:txBody>
      </p:sp>
    </p:spTree>
    <p:extLst>
      <p:ext uri="{BB962C8B-B14F-4D97-AF65-F5344CB8AC3E}">
        <p14:creationId xmlns:p14="http://schemas.microsoft.com/office/powerpoint/2010/main" val="9275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7</a:t>
            </a:fld>
            <a:endParaRPr lang="en-GB"/>
          </a:p>
        </p:txBody>
      </p:sp>
    </p:spTree>
    <p:extLst>
      <p:ext uri="{BB962C8B-B14F-4D97-AF65-F5344CB8AC3E}">
        <p14:creationId xmlns:p14="http://schemas.microsoft.com/office/powerpoint/2010/main" val="255334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16</a:t>
            </a:fld>
            <a:endParaRPr lang="en-GB"/>
          </a:p>
        </p:txBody>
      </p:sp>
    </p:spTree>
    <p:extLst>
      <p:ext uri="{BB962C8B-B14F-4D97-AF65-F5344CB8AC3E}">
        <p14:creationId xmlns:p14="http://schemas.microsoft.com/office/powerpoint/2010/main" val="277335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17</a:t>
            </a:fld>
            <a:endParaRPr lang="en-GB"/>
          </a:p>
        </p:txBody>
      </p:sp>
    </p:spTree>
    <p:extLst>
      <p:ext uri="{BB962C8B-B14F-4D97-AF65-F5344CB8AC3E}">
        <p14:creationId xmlns:p14="http://schemas.microsoft.com/office/powerpoint/2010/main" val="407335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18</a:t>
            </a:fld>
            <a:endParaRPr lang="en-GB"/>
          </a:p>
        </p:txBody>
      </p:sp>
    </p:spTree>
    <p:extLst>
      <p:ext uri="{BB962C8B-B14F-4D97-AF65-F5344CB8AC3E}">
        <p14:creationId xmlns:p14="http://schemas.microsoft.com/office/powerpoint/2010/main" val="292145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19</a:t>
            </a:fld>
            <a:endParaRPr lang="en-GB"/>
          </a:p>
        </p:txBody>
      </p:sp>
    </p:spTree>
    <p:extLst>
      <p:ext uri="{BB962C8B-B14F-4D97-AF65-F5344CB8AC3E}">
        <p14:creationId xmlns:p14="http://schemas.microsoft.com/office/powerpoint/2010/main" val="103678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20</a:t>
            </a:fld>
            <a:endParaRPr lang="en-GB"/>
          </a:p>
        </p:txBody>
      </p:sp>
    </p:spTree>
    <p:extLst>
      <p:ext uri="{BB962C8B-B14F-4D97-AF65-F5344CB8AC3E}">
        <p14:creationId xmlns:p14="http://schemas.microsoft.com/office/powerpoint/2010/main" val="143574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21</a:t>
            </a:fld>
            <a:endParaRPr lang="en-GB"/>
          </a:p>
        </p:txBody>
      </p:sp>
    </p:spTree>
    <p:extLst>
      <p:ext uri="{BB962C8B-B14F-4D97-AF65-F5344CB8AC3E}">
        <p14:creationId xmlns:p14="http://schemas.microsoft.com/office/powerpoint/2010/main" val="359218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22</a:t>
            </a:fld>
            <a:endParaRPr lang="en-GB"/>
          </a:p>
        </p:txBody>
      </p:sp>
    </p:spTree>
    <p:extLst>
      <p:ext uri="{BB962C8B-B14F-4D97-AF65-F5344CB8AC3E}">
        <p14:creationId xmlns:p14="http://schemas.microsoft.com/office/powerpoint/2010/main" val="287694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23</a:t>
            </a:fld>
            <a:endParaRPr lang="en-GB"/>
          </a:p>
        </p:txBody>
      </p:sp>
    </p:spTree>
    <p:extLst>
      <p:ext uri="{BB962C8B-B14F-4D97-AF65-F5344CB8AC3E}">
        <p14:creationId xmlns:p14="http://schemas.microsoft.com/office/powerpoint/2010/main" val="1221236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24</a:t>
            </a:fld>
            <a:endParaRPr lang="en-GB"/>
          </a:p>
        </p:txBody>
      </p:sp>
    </p:spTree>
    <p:extLst>
      <p:ext uri="{BB962C8B-B14F-4D97-AF65-F5344CB8AC3E}">
        <p14:creationId xmlns:p14="http://schemas.microsoft.com/office/powerpoint/2010/main" val="394656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8</a:t>
            </a:fld>
            <a:endParaRPr lang="en-GB"/>
          </a:p>
        </p:txBody>
      </p:sp>
    </p:spTree>
    <p:extLst>
      <p:ext uri="{BB962C8B-B14F-4D97-AF65-F5344CB8AC3E}">
        <p14:creationId xmlns:p14="http://schemas.microsoft.com/office/powerpoint/2010/main" val="13695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9</a:t>
            </a:fld>
            <a:endParaRPr lang="en-GB"/>
          </a:p>
        </p:txBody>
      </p:sp>
    </p:spTree>
    <p:extLst>
      <p:ext uri="{BB962C8B-B14F-4D97-AF65-F5344CB8AC3E}">
        <p14:creationId xmlns:p14="http://schemas.microsoft.com/office/powerpoint/2010/main" val="107693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10</a:t>
            </a:fld>
            <a:endParaRPr lang="en-GB"/>
          </a:p>
        </p:txBody>
      </p:sp>
    </p:spTree>
    <p:extLst>
      <p:ext uri="{BB962C8B-B14F-4D97-AF65-F5344CB8AC3E}">
        <p14:creationId xmlns:p14="http://schemas.microsoft.com/office/powerpoint/2010/main" val="216540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11</a:t>
            </a:fld>
            <a:endParaRPr lang="en-GB"/>
          </a:p>
        </p:txBody>
      </p:sp>
    </p:spTree>
    <p:extLst>
      <p:ext uri="{BB962C8B-B14F-4D97-AF65-F5344CB8AC3E}">
        <p14:creationId xmlns:p14="http://schemas.microsoft.com/office/powerpoint/2010/main" val="221281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12</a:t>
            </a:fld>
            <a:endParaRPr lang="en-GB"/>
          </a:p>
        </p:txBody>
      </p:sp>
    </p:spTree>
    <p:extLst>
      <p:ext uri="{BB962C8B-B14F-4D97-AF65-F5344CB8AC3E}">
        <p14:creationId xmlns:p14="http://schemas.microsoft.com/office/powerpoint/2010/main" val="343821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13</a:t>
            </a:fld>
            <a:endParaRPr lang="en-GB"/>
          </a:p>
        </p:txBody>
      </p:sp>
    </p:spTree>
    <p:extLst>
      <p:ext uri="{BB962C8B-B14F-4D97-AF65-F5344CB8AC3E}">
        <p14:creationId xmlns:p14="http://schemas.microsoft.com/office/powerpoint/2010/main" val="301138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14</a:t>
            </a:fld>
            <a:endParaRPr lang="en-GB"/>
          </a:p>
        </p:txBody>
      </p:sp>
    </p:spTree>
    <p:extLst>
      <p:ext uri="{BB962C8B-B14F-4D97-AF65-F5344CB8AC3E}">
        <p14:creationId xmlns:p14="http://schemas.microsoft.com/office/powerpoint/2010/main" val="211292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a:t>
            </a:r>
            <a:r>
              <a:rPr lang="en-GB" sz="1200" b="1" kern="1200" dirty="0">
                <a:solidFill>
                  <a:schemeClr val="tx1"/>
                </a:solidFill>
                <a:effectLst/>
                <a:latin typeface="+mn-lt"/>
                <a:ea typeface="+mn-ea"/>
                <a:cs typeface="+mn-cs"/>
              </a:rPr>
              <a:t>Review the accessibility of EITI data</a:t>
            </a:r>
            <a:r>
              <a:rPr lang="en-GB" sz="1200" kern="1200" dirty="0">
                <a:solidFill>
                  <a:schemeClr val="tx1"/>
                </a:solidFill>
                <a:effectLst/>
                <a:latin typeface="+mn-lt"/>
                <a:ea typeface="+mn-ea"/>
                <a:cs typeface="+mn-cs"/>
              </a:rPr>
              <a:t> (with reference to </a:t>
            </a:r>
            <a:r>
              <a:rPr lang="en-GB" sz="1200" u="sng" kern="1200" dirty="0">
                <a:solidFill>
                  <a:schemeClr val="tx1"/>
                </a:solidFill>
                <a:effectLst/>
                <a:latin typeface="+mn-lt"/>
                <a:ea typeface="+mn-ea"/>
                <a:cs typeface="+mn-cs"/>
                <a:hlinkClick r:id="rId3"/>
              </a:rPr>
              <a:t>requirement 7.2</a:t>
            </a:r>
            <a:r>
              <a:rPr lang="en-GB" sz="1200" kern="1200" dirty="0">
                <a:solidFill>
                  <a:schemeClr val="tx1"/>
                </a:solidFill>
                <a:effectLst/>
                <a:latin typeface="+mn-lt"/>
                <a:ea typeface="+mn-ea"/>
                <a:cs typeface="+mn-cs"/>
              </a:rPr>
              <a:t>). Essentially, take stock of the current situation regarding the access, release and re-use of EITI data. These would have two aspects: (1) assessing whether the data from EITI Reports is accessible, (2) taking stock of wider efforts to promote routine automated online disclosure (a mini mainstreaming feasibility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2 – </a:t>
            </a:r>
            <a:r>
              <a:rPr lang="en-GB" sz="1200" b="1" kern="1200" dirty="0">
                <a:solidFill>
                  <a:schemeClr val="tx1"/>
                </a:solidFill>
                <a:effectLst/>
                <a:latin typeface="+mn-lt"/>
                <a:ea typeface="+mn-ea"/>
                <a:cs typeface="+mn-cs"/>
              </a:rPr>
              <a:t>Review national policies and international best practice on open data</a:t>
            </a:r>
            <a:r>
              <a:rPr lang="en-GB" sz="1200" kern="1200" dirty="0">
                <a:solidFill>
                  <a:schemeClr val="tx1"/>
                </a:solidFill>
                <a:effectLst/>
                <a:latin typeface="+mn-lt"/>
                <a:ea typeface="+mn-ea"/>
                <a:cs typeface="+mn-cs"/>
              </a:rPr>
              <a:t>. This helps to ensure that the MSG’s work is aligned with other national efforts (e.g., OGP and similar efforts), and emerging best practice. This should address the question of data standards.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3 – </a:t>
            </a:r>
            <a:r>
              <a:rPr lang="en-GB" sz="1200" b="1" kern="1200" dirty="0">
                <a:solidFill>
                  <a:schemeClr val="tx1"/>
                </a:solidFill>
                <a:effectLst/>
                <a:latin typeface="+mn-lt"/>
                <a:ea typeface="+mn-ea"/>
                <a:cs typeface="+mn-cs"/>
              </a:rPr>
              <a:t>Consider options for the policy on access, release and re-use of EITI data</a:t>
            </a:r>
            <a:r>
              <a:rPr lang="en-GB" sz="1200" kern="1200" dirty="0">
                <a:solidFill>
                  <a:schemeClr val="tx1"/>
                </a:solidFill>
                <a:effectLst/>
                <a:latin typeface="+mn-lt"/>
                <a:ea typeface="+mn-ea"/>
                <a:cs typeface="+mn-cs"/>
              </a:rPr>
              <a:t>. Here, we should highlight international best practice. (Perhaps a box on the US-EITI efforts to consider the data needs of different user groups).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 4 – </a:t>
            </a:r>
            <a:r>
              <a:rPr lang="en-GB" sz="1200" b="1" kern="1200" dirty="0">
                <a:solidFill>
                  <a:schemeClr val="tx1"/>
                </a:solidFill>
                <a:effectLst/>
                <a:latin typeface="+mn-lt"/>
                <a:ea typeface="+mn-ea"/>
                <a:cs typeface="+mn-cs"/>
              </a:rPr>
              <a:t>Document the MSG’s policy on access, release and re-use of EITI data</a:t>
            </a:r>
            <a:r>
              <a:rPr lang="en-GB" sz="1200" kern="1200" dirty="0">
                <a:solidFill>
                  <a:schemeClr val="tx1"/>
                </a:solidFill>
                <a:effectLst/>
                <a:latin typeface="+mn-lt"/>
                <a:ea typeface="+mn-ea"/>
                <a:cs typeface="+mn-cs"/>
              </a:rPr>
              <a:t>, and agree any actions to be included in the </a:t>
            </a:r>
            <a:r>
              <a:rPr lang="en-GB" sz="1200" kern="1200" dirty="0" err="1">
                <a:solidFill>
                  <a:schemeClr val="tx1"/>
                </a:solidFill>
                <a:effectLst/>
                <a:latin typeface="+mn-lt"/>
                <a:ea typeface="+mn-ea"/>
                <a:cs typeface="+mn-cs"/>
              </a:rPr>
              <a:t>workplan</a:t>
            </a:r>
            <a:r>
              <a:rPr lang="en-GB" sz="1200" kern="1200" dirty="0">
                <a:solidFill>
                  <a:schemeClr val="tx1"/>
                </a:solidFill>
                <a:effectLst/>
                <a:latin typeface="+mn-lt"/>
                <a:ea typeface="+mn-ea"/>
                <a:cs typeface="+mn-cs"/>
              </a:rPr>
              <a:t> to address these issues. Suggest we provide a list of possible actions, including:</a:t>
            </a:r>
          </a:p>
          <a:p>
            <a:pPr lvl="0"/>
            <a:r>
              <a:rPr lang="en-GB" sz="1200" kern="1200" dirty="0">
                <a:solidFill>
                  <a:schemeClr val="tx1"/>
                </a:solidFill>
                <a:effectLst/>
                <a:latin typeface="+mn-lt"/>
                <a:ea typeface="+mn-ea"/>
                <a:cs typeface="+mn-cs"/>
              </a:rPr>
              <a:t>Addressing open data issues in the Independent Administrator’s Terms of Reference.</a:t>
            </a:r>
          </a:p>
          <a:p>
            <a:pPr lvl="0"/>
            <a:r>
              <a:rPr lang="en-GB" sz="1200" kern="1200" dirty="0">
                <a:solidFill>
                  <a:schemeClr val="tx1"/>
                </a:solidFill>
                <a:effectLst/>
                <a:latin typeface="+mn-lt"/>
                <a:ea typeface="+mn-ea"/>
                <a:cs typeface="+mn-cs"/>
              </a:rPr>
              <a:t>Tasking the Independent Administrator to produce excel files, and with compiling the Summary Data Templates</a:t>
            </a:r>
          </a:p>
          <a:p>
            <a:pPr lvl="0"/>
            <a:r>
              <a:rPr lang="en-GB" sz="1200" kern="1200" dirty="0">
                <a:solidFill>
                  <a:schemeClr val="tx1"/>
                </a:solidFill>
                <a:effectLst/>
                <a:latin typeface="+mn-lt"/>
                <a:ea typeface="+mn-ea"/>
                <a:cs typeface="+mn-cs"/>
              </a:rPr>
              <a:t>Clarifying the policy on open data in forthcoming EITI Reports.</a:t>
            </a:r>
          </a:p>
          <a:p>
            <a:pPr lvl="0"/>
            <a:r>
              <a:rPr lang="en-GB" sz="1200" kern="1200" dirty="0">
                <a:solidFill>
                  <a:schemeClr val="tx1"/>
                </a:solidFill>
                <a:effectLst/>
                <a:latin typeface="+mn-lt"/>
                <a:ea typeface="+mn-ea"/>
                <a:cs typeface="+mn-cs"/>
              </a:rPr>
              <a:t>Publishing excel files on the EITI website.</a:t>
            </a:r>
          </a:p>
          <a:p>
            <a:pPr lvl="0"/>
            <a:r>
              <a:rPr lang="en-GB" sz="1200" kern="1200" dirty="0">
                <a:solidFill>
                  <a:schemeClr val="tx1"/>
                </a:solidFill>
                <a:effectLst/>
                <a:latin typeface="+mn-lt"/>
                <a:ea typeface="+mn-ea"/>
                <a:cs typeface="+mn-cs"/>
              </a:rPr>
              <a:t>Efforts to increase open data literacy</a:t>
            </a:r>
          </a:p>
          <a:p>
            <a:pPr lvl="0"/>
            <a:r>
              <a:rPr lang="en-GB" sz="1200" kern="1200" dirty="0">
                <a:solidFill>
                  <a:schemeClr val="tx1"/>
                </a:solidFill>
                <a:effectLst/>
                <a:latin typeface="+mn-lt"/>
                <a:ea typeface="+mn-ea"/>
                <a:cs typeface="+mn-cs"/>
              </a:rPr>
              <a:t>Commission feasibility studies and/or recommend reforms to promote routine automated online disclosure by companies and government agencies.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5 – </a:t>
            </a:r>
            <a:r>
              <a:rPr lang="en-GB" sz="1200" b="1" kern="1200" dirty="0">
                <a:solidFill>
                  <a:schemeClr val="tx1"/>
                </a:solidFill>
                <a:effectLst/>
                <a:latin typeface="+mn-lt"/>
                <a:ea typeface="+mn-ea"/>
                <a:cs typeface="+mn-cs"/>
              </a:rPr>
              <a:t>Evaluation</a:t>
            </a:r>
            <a:r>
              <a:rPr lang="en-GB" sz="1200" kern="1200" dirty="0">
                <a:solidFill>
                  <a:schemeClr val="tx1"/>
                </a:solidFill>
                <a:effectLst/>
                <a:latin typeface="+mn-lt"/>
                <a:ea typeface="+mn-ea"/>
                <a:cs typeface="+mn-cs"/>
              </a:rPr>
              <a:t>. Provide an update on theses effort in annual activity reports. </a:t>
            </a:r>
          </a:p>
          <a:p>
            <a:endParaRPr lang="en-GB" dirty="0"/>
          </a:p>
        </p:txBody>
      </p:sp>
      <p:sp>
        <p:nvSpPr>
          <p:cNvPr id="4" name="Slide Number Placeholder 3"/>
          <p:cNvSpPr>
            <a:spLocks noGrp="1"/>
          </p:cNvSpPr>
          <p:nvPr>
            <p:ph type="sldNum" sz="quarter" idx="10"/>
          </p:nvPr>
        </p:nvSpPr>
        <p:spPr/>
        <p:txBody>
          <a:bodyPr/>
          <a:lstStyle/>
          <a:p>
            <a:fld id="{4A189A18-120C-4F2E-88C1-E6CA9B5F9D5A}" type="slidenum">
              <a:rPr lang="en-GB" smtClean="0"/>
              <a:t>15</a:t>
            </a:fld>
            <a:endParaRPr lang="en-GB"/>
          </a:p>
        </p:txBody>
      </p:sp>
    </p:spTree>
    <p:extLst>
      <p:ext uri="{BB962C8B-B14F-4D97-AF65-F5344CB8AC3E}">
        <p14:creationId xmlns:p14="http://schemas.microsoft.com/office/powerpoint/2010/main" val="2310691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re 1"/>
          <p:cNvSpPr>
            <a:spLocks noGrp="1"/>
          </p:cNvSpPr>
          <p:nvPr>
            <p:ph type="ctrTitle"/>
          </p:nvPr>
        </p:nvSpPr>
        <p:spPr>
          <a:xfrm>
            <a:off x="549274" y="1592263"/>
            <a:ext cx="7908926" cy="1845205"/>
          </a:xfrm>
        </p:spPr>
        <p:txBody>
          <a:bodyPr lIns="0" rIns="0" anchor="b" anchorCtr="0">
            <a:normAutofit/>
          </a:bodyPr>
          <a:lstStyle>
            <a:lvl1pPr>
              <a:defRPr sz="4000" b="0" i="0"/>
            </a:lvl1pPr>
          </a:lstStyle>
          <a:p>
            <a:r>
              <a:rPr lang="en-GB" noProof="0"/>
              <a:t>Cliquez et modifiez le titre</a:t>
            </a:r>
          </a:p>
        </p:txBody>
      </p:sp>
      <p:sp>
        <p:nvSpPr>
          <p:cNvPr id="3" name="Sous-titre 2"/>
          <p:cNvSpPr>
            <a:spLocks noGrp="1"/>
          </p:cNvSpPr>
          <p:nvPr>
            <p:ph type="subTitle" idx="1"/>
          </p:nvPr>
        </p:nvSpPr>
        <p:spPr>
          <a:xfrm>
            <a:off x="549274" y="4299858"/>
            <a:ext cx="7908926" cy="1338942"/>
          </a:xfrm>
        </p:spPr>
        <p:txBody>
          <a:bodyPr lIns="0" rIns="0" anchor="b" anchorCtr="0">
            <a:normAutofit/>
          </a:bodyPr>
          <a:lstStyle>
            <a:lvl1pPr marL="0" indent="0" algn="l">
              <a:buNone/>
              <a:defRPr sz="2600" i="1">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Cliquez pour modifier le style des sous-titres du masque</a:t>
            </a:r>
          </a:p>
        </p:txBody>
      </p:sp>
      <p:sp>
        <p:nvSpPr>
          <p:cNvPr id="6" name="Espace réservé du numéro de diapositive 5"/>
          <p:cNvSpPr>
            <a:spLocks noGrp="1"/>
          </p:cNvSpPr>
          <p:nvPr>
            <p:ph type="sldNum" sz="quarter" idx="12"/>
          </p:nvPr>
        </p:nvSpPr>
        <p:spPr/>
        <p:txBody>
          <a:bodyPr lIns="0" rIns="0"/>
          <a:lstStyle/>
          <a:p>
            <a:fld id="{8B93C3CB-6E54-E14A-8D41-8D4E2C126061}" type="slidenum">
              <a:rPr lang="en-GB" noProof="0" smtClean="0"/>
              <a:pPr/>
              <a:t>‹#›</a:t>
            </a:fld>
            <a:endParaRPr lang="en-GB" noProof="0"/>
          </a:p>
        </p:txBody>
      </p:sp>
      <p:sp>
        <p:nvSpPr>
          <p:cNvPr id="10" name="Rectangle 9"/>
          <p:cNvSpPr/>
          <p:nvPr userDrawn="1"/>
        </p:nvSpPr>
        <p:spPr>
          <a:xfrm>
            <a:off x="0" y="-60967"/>
            <a:ext cx="9144000" cy="347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pic>
        <p:nvPicPr>
          <p:cNvPr id="7" name="Picture 6" descr="EITI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70" y="286216"/>
            <a:ext cx="1512168" cy="478488"/>
          </a:xfrm>
          <a:prstGeom prst="rect">
            <a:avLst/>
          </a:prstGeom>
        </p:spPr>
      </p:pic>
      <p:sp>
        <p:nvSpPr>
          <p:cNvPr id="8" name="Rectangle 45"/>
          <p:cNvSpPr>
            <a:spLocks noChangeArrowheads="1"/>
          </p:cNvSpPr>
          <p:nvPr userDrawn="1"/>
        </p:nvSpPr>
        <p:spPr bwMode="auto">
          <a:xfrm>
            <a:off x="0" y="1052736"/>
            <a:ext cx="9144000" cy="166464"/>
          </a:xfrm>
          <a:prstGeom prst="rect">
            <a:avLst/>
          </a:prstGeom>
          <a:solidFill>
            <a:srgbClr val="0076AF"/>
          </a:solidFill>
          <a:ln>
            <a:noFill/>
          </a:ln>
          <a:extLst/>
        </p:spPr>
        <p:txBody>
          <a:bodyPr wrap="none" anchor="ctr"/>
          <a:lstStyle/>
          <a:p>
            <a:pPr eaLnBrk="0" hangingPunct="0"/>
            <a:r>
              <a:rPr lang="en-GB" sz="3600" noProof="0">
                <a:solidFill>
                  <a:srgbClr val="FFFFFF"/>
                </a:solidFill>
                <a:latin typeface="Frutiger LT 57 Cn" charset="0"/>
              </a:rPr>
              <a:t> </a:t>
            </a:r>
          </a:p>
        </p:txBody>
      </p:sp>
      <p:sp>
        <p:nvSpPr>
          <p:cNvPr id="9" name="Rectangle 8"/>
          <p:cNvSpPr/>
          <p:nvPr userDrawn="1"/>
        </p:nvSpPr>
        <p:spPr bwMode="auto">
          <a:xfrm>
            <a:off x="1299754" y="10527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noProof="0">
              <a:ln>
                <a:noFill/>
              </a:ln>
              <a:solidFill>
                <a:schemeClr val="bg1"/>
              </a:solidFill>
              <a:effectLst/>
              <a:latin typeface="Frutiger LT 57 Cn" pitchFamily="1" charset="0"/>
            </a:endParaRPr>
          </a:p>
        </p:txBody>
      </p:sp>
      <p:sp>
        <p:nvSpPr>
          <p:cNvPr id="11" name="Rectangle 10"/>
          <p:cNvSpPr/>
          <p:nvPr userDrawn="1"/>
        </p:nvSpPr>
        <p:spPr>
          <a:xfrm>
            <a:off x="7662333" y="6163733"/>
            <a:ext cx="1481667" cy="694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2218267" y="6180667"/>
            <a:ext cx="4656666" cy="677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7" name="Bilde 3" descr="big-twitter-bird copy.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979411" y="3931155"/>
            <a:ext cx="675622" cy="5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userDrawn="1"/>
        </p:nvSpPr>
        <p:spPr>
          <a:xfrm>
            <a:off x="3234262" y="3345560"/>
            <a:ext cx="2540000" cy="1015663"/>
          </a:xfrm>
          <a:prstGeom prst="rect">
            <a:avLst/>
          </a:prstGeom>
          <a:noFill/>
        </p:spPr>
        <p:txBody>
          <a:bodyPr wrap="square" rtlCol="0">
            <a:spAutoFit/>
          </a:bodyPr>
          <a:lstStyle/>
          <a:p>
            <a:pPr algn="ctr">
              <a:lnSpc>
                <a:spcPct val="100000"/>
              </a:lnSpc>
            </a:pPr>
            <a:r>
              <a:rPr lang="en-GB" sz="3000" i="1" noProof="0">
                <a:solidFill>
                  <a:srgbClr val="008BCA"/>
                </a:solidFill>
                <a:latin typeface="Calibri" panose="020F0502020204030204" pitchFamily="34" charset="0"/>
                <a:cs typeface="Myriad Pro Light"/>
              </a:rPr>
              <a:t>www.eiti.org</a:t>
            </a:r>
          </a:p>
          <a:p>
            <a:pPr algn="ctr">
              <a:lnSpc>
                <a:spcPct val="100000"/>
              </a:lnSpc>
            </a:pPr>
            <a:r>
              <a:rPr lang="en-GB" sz="3000" i="1" noProof="0">
                <a:solidFill>
                  <a:srgbClr val="008BCA"/>
                </a:solidFill>
                <a:latin typeface="Calibri" panose="020F0502020204030204" pitchFamily="34" charset="0"/>
                <a:cs typeface="Myriad Pro Light"/>
              </a:rPr>
              <a:t>@EITIorg</a:t>
            </a:r>
          </a:p>
        </p:txBody>
      </p:sp>
      <p:sp>
        <p:nvSpPr>
          <p:cNvPr id="10" name="Rectangle 9"/>
          <p:cNvSpPr/>
          <p:nvPr userDrawn="1"/>
        </p:nvSpPr>
        <p:spPr>
          <a:xfrm>
            <a:off x="0" y="-60967"/>
            <a:ext cx="9144000" cy="347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pic>
        <p:nvPicPr>
          <p:cNvPr id="7" name="Picture 6" descr="EITI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70" y="286216"/>
            <a:ext cx="1512168" cy="478488"/>
          </a:xfrm>
          <a:prstGeom prst="rect">
            <a:avLst/>
          </a:prstGeom>
        </p:spPr>
      </p:pic>
      <p:sp>
        <p:nvSpPr>
          <p:cNvPr id="8" name="Rectangle 45"/>
          <p:cNvSpPr>
            <a:spLocks noChangeArrowheads="1"/>
          </p:cNvSpPr>
          <p:nvPr userDrawn="1"/>
        </p:nvSpPr>
        <p:spPr bwMode="auto">
          <a:xfrm>
            <a:off x="0" y="1052736"/>
            <a:ext cx="9144000" cy="166464"/>
          </a:xfrm>
          <a:prstGeom prst="rect">
            <a:avLst/>
          </a:prstGeom>
          <a:solidFill>
            <a:srgbClr val="0076AF"/>
          </a:solidFill>
          <a:ln>
            <a:noFill/>
          </a:ln>
          <a:extLst/>
        </p:spPr>
        <p:txBody>
          <a:bodyPr wrap="none" anchor="ctr"/>
          <a:lstStyle/>
          <a:p>
            <a:pPr eaLnBrk="0" hangingPunct="0"/>
            <a:r>
              <a:rPr lang="en-GB" sz="3600" noProof="0">
                <a:solidFill>
                  <a:srgbClr val="FFFFFF"/>
                </a:solidFill>
                <a:latin typeface="Frutiger LT 57 Cn" charset="0"/>
              </a:rPr>
              <a:t> </a:t>
            </a:r>
          </a:p>
        </p:txBody>
      </p:sp>
      <p:sp>
        <p:nvSpPr>
          <p:cNvPr id="9" name="Rectangle 8"/>
          <p:cNvSpPr/>
          <p:nvPr userDrawn="1"/>
        </p:nvSpPr>
        <p:spPr bwMode="auto">
          <a:xfrm>
            <a:off x="1299754" y="10527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noProof="0">
              <a:ln>
                <a:noFill/>
              </a:ln>
              <a:solidFill>
                <a:schemeClr val="bg1"/>
              </a:solidFill>
              <a:effectLst/>
              <a:latin typeface="Frutiger LT 57 Cn" pitchFamily="1" charset="0"/>
            </a:endParaRPr>
          </a:p>
        </p:txBody>
      </p:sp>
      <p:sp>
        <p:nvSpPr>
          <p:cNvPr id="11" name="Rectangle 10"/>
          <p:cNvSpPr/>
          <p:nvPr userDrawn="1"/>
        </p:nvSpPr>
        <p:spPr>
          <a:xfrm>
            <a:off x="7662333" y="6163733"/>
            <a:ext cx="1481667" cy="694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5" name="Titre 1"/>
          <p:cNvSpPr txBox="1">
            <a:spLocks/>
          </p:cNvSpPr>
          <p:nvPr userDrawn="1"/>
        </p:nvSpPr>
        <p:spPr>
          <a:xfrm>
            <a:off x="549274" y="2045755"/>
            <a:ext cx="7908926" cy="1470025"/>
          </a:xfrm>
          <a:prstGeom prst="rect">
            <a:avLst/>
          </a:prstGeom>
        </p:spPr>
        <p:txBody>
          <a:bodyPr vert="horz" lIns="0" tIns="45720" rIns="0" bIns="45720" rtlCol="0" anchor="t" anchorCtr="0">
            <a:normAutofit/>
          </a:bodyPr>
          <a:lstStyle>
            <a:lvl1pPr algn="ctr">
              <a:defRPr sz="5000" b="0" i="1">
                <a:solidFill>
                  <a:schemeClr val="tx1"/>
                </a:solidFi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5200" b="0" i="1" u="none" strike="noStrike" kern="1200" cap="none" spc="0" normalizeH="0" baseline="0" noProof="0">
                <a:ln>
                  <a:noFill/>
                </a:ln>
                <a:solidFill>
                  <a:schemeClr val="tx1"/>
                </a:solidFill>
                <a:effectLst/>
                <a:uLnTx/>
                <a:uFillTx/>
                <a:latin typeface="+mj-lt"/>
                <a:ea typeface="+mj-ea"/>
                <a:cs typeface="+mj-cs"/>
              </a:rPr>
              <a:t>Thank you!</a:t>
            </a:r>
          </a:p>
        </p:txBody>
      </p:sp>
      <p:sp>
        <p:nvSpPr>
          <p:cNvPr id="12" name="Rectangle 11"/>
          <p:cNvSpPr/>
          <p:nvPr userDrawn="1"/>
        </p:nvSpPr>
        <p:spPr>
          <a:xfrm>
            <a:off x="2218267" y="6180667"/>
            <a:ext cx="4656666" cy="677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1" cap="all"/>
            </a:lvl1pPr>
          </a:lstStyle>
          <a:p>
            <a:r>
              <a:rPr lang="en-GB" noProof="0"/>
              <a:t>Section header</a:t>
            </a:r>
          </a:p>
        </p:txBody>
      </p:sp>
      <p:sp>
        <p:nvSpPr>
          <p:cNvPr id="6" name="Espace réservé du numéro de diapositive 5"/>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Cliquez et modifiez le titre</a:t>
            </a:r>
          </a:p>
        </p:txBody>
      </p:sp>
      <p:sp>
        <p:nvSpPr>
          <p:cNvPr id="3" name="Espace réservé du contenu 2"/>
          <p:cNvSpPr>
            <a:spLocks noGrp="1"/>
          </p:cNvSpPr>
          <p:nvPr>
            <p:ph idx="1"/>
          </p:nvPr>
        </p:nvSpPr>
        <p:spPr/>
        <p:txBody>
          <a:bodyPr/>
          <a:lstStyle>
            <a:lvl1pPr>
              <a:defRPr>
                <a:solidFill>
                  <a:srgbClr val="404040"/>
                </a:solidFill>
              </a:defRPr>
            </a:lvl1pPr>
            <a:lvl2pPr>
              <a:defRPr b="0">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6" name="Espace réservé du numéro de diapositive 5"/>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Cliquez et modifiez le titre</a:t>
            </a:r>
          </a:p>
        </p:txBody>
      </p:sp>
      <p:sp>
        <p:nvSpPr>
          <p:cNvPr id="3" name="Espace réservé du contenu 2"/>
          <p:cNvSpPr>
            <a:spLocks noGrp="1"/>
          </p:cNvSpPr>
          <p:nvPr>
            <p:ph sz="half" idx="1"/>
          </p:nvPr>
        </p:nvSpPr>
        <p:spPr>
          <a:xfrm>
            <a:off x="541337" y="1600200"/>
            <a:ext cx="406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p:cNvSpPr>
            <a:spLocks noGrp="1"/>
          </p:cNvSpPr>
          <p:nvPr>
            <p:ph sz="half" idx="2"/>
          </p:nvPr>
        </p:nvSpPr>
        <p:spPr>
          <a:xfrm>
            <a:off x="4766732" y="1600200"/>
            <a:ext cx="406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7" name="Espace réservé du numéro de diapositive 6"/>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 columns with heade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GB" noProof="0"/>
              <a:t>Cliquez et modifiez le titre</a:t>
            </a:r>
          </a:p>
        </p:txBody>
      </p:sp>
      <p:sp>
        <p:nvSpPr>
          <p:cNvPr id="3" name="Espace réservé du texte 2"/>
          <p:cNvSpPr>
            <a:spLocks noGrp="1"/>
          </p:cNvSpPr>
          <p:nvPr>
            <p:ph type="body" idx="1"/>
          </p:nvPr>
        </p:nvSpPr>
        <p:spPr>
          <a:xfrm>
            <a:off x="550337"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4" name="Espace réservé du contenu 3"/>
          <p:cNvSpPr>
            <a:spLocks noGrp="1"/>
          </p:cNvSpPr>
          <p:nvPr>
            <p:ph sz="half" idx="2"/>
          </p:nvPr>
        </p:nvSpPr>
        <p:spPr>
          <a:xfrm>
            <a:off x="55033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Espace réservé du texte 4"/>
          <p:cNvSpPr>
            <a:spLocks noGrp="1"/>
          </p:cNvSpPr>
          <p:nvPr>
            <p:ph type="body" sz="quarter" idx="3"/>
          </p:nvPr>
        </p:nvSpPr>
        <p:spPr>
          <a:xfrm>
            <a:off x="473816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Cliquez pour modifier les styles du texte du masque</a:t>
            </a:r>
          </a:p>
        </p:txBody>
      </p:sp>
      <p:sp>
        <p:nvSpPr>
          <p:cNvPr id="6" name="Espace réservé du contenu 5"/>
          <p:cNvSpPr>
            <a:spLocks noGrp="1"/>
          </p:cNvSpPr>
          <p:nvPr>
            <p:ph sz="quarter" idx="4"/>
          </p:nvPr>
        </p:nvSpPr>
        <p:spPr>
          <a:xfrm>
            <a:off x="473816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9" name="Espace réservé du numéro de diapositive 8"/>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Cliquez et modifiez le titre</a:t>
            </a:r>
          </a:p>
        </p:txBody>
      </p:sp>
      <p:sp>
        <p:nvSpPr>
          <p:cNvPr id="5" name="Espace réservé du numéro de diapositive 4"/>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left caption">
    <p:spTree>
      <p:nvGrpSpPr>
        <p:cNvPr id="1" name=""/>
        <p:cNvGrpSpPr/>
        <p:nvPr/>
      </p:nvGrpSpPr>
      <p:grpSpPr>
        <a:xfrm>
          <a:off x="0" y="0"/>
          <a:ext cx="0" cy="0"/>
          <a:chOff x="0" y="0"/>
          <a:chExt cx="0" cy="0"/>
        </a:xfrm>
      </p:grpSpPr>
      <p:sp>
        <p:nvSpPr>
          <p:cNvPr id="2" name="Titre 1"/>
          <p:cNvSpPr>
            <a:spLocks noGrp="1"/>
          </p:cNvSpPr>
          <p:nvPr>
            <p:ph type="title"/>
          </p:nvPr>
        </p:nvSpPr>
        <p:spPr>
          <a:xfrm>
            <a:off x="549275" y="273050"/>
            <a:ext cx="2916238" cy="1162050"/>
          </a:xfrm>
        </p:spPr>
        <p:txBody>
          <a:bodyPr anchor="b"/>
          <a:lstStyle>
            <a:lvl1pPr algn="l">
              <a:defRPr sz="2000" b="1"/>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u texte 3"/>
          <p:cNvSpPr>
            <a:spLocks noGrp="1"/>
          </p:cNvSpPr>
          <p:nvPr>
            <p:ph type="body" sz="half" idx="2"/>
          </p:nvPr>
        </p:nvSpPr>
        <p:spPr>
          <a:xfrm>
            <a:off x="549275" y="1435100"/>
            <a:ext cx="29162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7" name="Espace réservé du numéro de diapositive 6"/>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noProof="0"/>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Cliquez pour modifier les styles du texte du masque</a:t>
            </a:r>
          </a:p>
        </p:txBody>
      </p:sp>
      <p:sp>
        <p:nvSpPr>
          <p:cNvPr id="7" name="Espace réservé du numéro de diapositive 6"/>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9275" y="274638"/>
            <a:ext cx="7875058" cy="1143000"/>
          </a:xfrm>
          <a:prstGeom prst="rect">
            <a:avLst/>
          </a:prstGeom>
        </p:spPr>
        <p:txBody>
          <a:bodyPr vert="horz" lIns="0" tIns="45720" rIns="0" bIns="45720" rtlCol="0" anchor="t" anchorCtr="0">
            <a:normAutofit/>
          </a:bodyPr>
          <a:lstStyle/>
          <a:p>
            <a:r>
              <a:rPr lang="en-GB" noProof="0"/>
              <a:t>Cliquez et modifiez le titre</a:t>
            </a:r>
          </a:p>
        </p:txBody>
      </p:sp>
      <p:sp>
        <p:nvSpPr>
          <p:cNvPr id="3" name="Espace réservé du texte 2"/>
          <p:cNvSpPr>
            <a:spLocks noGrp="1"/>
          </p:cNvSpPr>
          <p:nvPr>
            <p:ph type="body" idx="1"/>
          </p:nvPr>
        </p:nvSpPr>
        <p:spPr>
          <a:xfrm>
            <a:off x="549275" y="1600200"/>
            <a:ext cx="7875058" cy="2062103"/>
          </a:xfrm>
          <a:prstGeom prst="rect">
            <a:avLst/>
          </a:prstGeom>
        </p:spPr>
        <p:txBody>
          <a:bodyPr vert="horz" lIns="0" tIns="0" rIns="0" bIns="0" rtlCol="0">
            <a:noAutofit/>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6" name="Espace réservé du numéro de diapositive 5"/>
          <p:cNvSpPr>
            <a:spLocks noGrp="1"/>
          </p:cNvSpPr>
          <p:nvPr>
            <p:ph type="sldNum" sz="quarter" idx="4"/>
          </p:nvPr>
        </p:nvSpPr>
        <p:spPr>
          <a:xfrm>
            <a:off x="549275" y="6356350"/>
            <a:ext cx="1100667" cy="365125"/>
          </a:xfrm>
          <a:prstGeom prst="rect">
            <a:avLst/>
          </a:prstGeom>
        </p:spPr>
        <p:txBody>
          <a:bodyPr vert="horz" lIns="0" tIns="45720" rIns="0" bIns="45720" rtlCol="0" anchor="ctr"/>
          <a:lstStyle>
            <a:lvl1pPr algn="l">
              <a:defRPr sz="1100">
                <a:solidFill>
                  <a:srgbClr val="666666"/>
                </a:solidFill>
              </a:defRPr>
            </a:lvl1pPr>
          </a:lstStyle>
          <a:p>
            <a:fld id="{8B93C3CB-6E54-E14A-8D41-8D4E2C126061}" type="slidenum">
              <a:rPr lang="en-GB" noProof="0" smtClean="0"/>
              <a:pPr/>
              <a:t>‹#›</a:t>
            </a:fld>
            <a:endParaRPr lang="en-GB" noProof="0"/>
          </a:p>
        </p:txBody>
      </p:sp>
      <p:pic>
        <p:nvPicPr>
          <p:cNvPr id="7" name="Picture 6" descr="EITI_Logo.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66875" y="6411615"/>
            <a:ext cx="848810" cy="268585"/>
          </a:xfrm>
          <a:prstGeom prst="rect">
            <a:avLst/>
          </a:prstGeom>
        </p:spPr>
      </p:pic>
      <p:grpSp>
        <p:nvGrpSpPr>
          <p:cNvPr id="11" name="Grouper 10"/>
          <p:cNvGrpSpPr/>
          <p:nvPr userDrawn="1"/>
        </p:nvGrpSpPr>
        <p:grpSpPr>
          <a:xfrm>
            <a:off x="-1" y="-9136"/>
            <a:ext cx="9144001" cy="166464"/>
            <a:chOff x="-1" y="-9136"/>
            <a:chExt cx="9144001" cy="166464"/>
          </a:xfrm>
        </p:grpSpPr>
        <p:sp>
          <p:nvSpPr>
            <p:cNvPr id="8" name="Rectangle 45"/>
            <p:cNvSpPr>
              <a:spLocks noChangeArrowheads="1"/>
            </p:cNvSpPr>
            <p:nvPr userDrawn="1"/>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noProof="0">
                  <a:solidFill>
                    <a:srgbClr val="FFFFFF"/>
                  </a:solidFill>
                  <a:latin typeface="Frutiger LT 57 Cn" charset="0"/>
                </a:rPr>
                <a:t> </a:t>
              </a:r>
            </a:p>
          </p:txBody>
        </p:sp>
        <p:sp>
          <p:nvSpPr>
            <p:cNvPr id="9" name="Rectangle 8"/>
            <p:cNvSpPr/>
            <p:nvPr userDrawn="1"/>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noProof="0">
                <a:ln>
                  <a:noFill/>
                </a:ln>
                <a:solidFill>
                  <a:schemeClr val="bg1"/>
                </a:solidFill>
                <a:effectLst/>
                <a:latin typeface="Frutiger LT 57 Cn" pitchFamily="1"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Lst>
  <p:txStyles>
    <p:titleStyle>
      <a:lvl1pPr algn="l" defTabSz="457200" rtl="0" eaLnBrk="1" latinLnBrk="0" hangingPunct="1">
        <a:spcBef>
          <a:spcPct val="0"/>
        </a:spcBef>
        <a:buNone/>
        <a:defRPr sz="3600" kern="1200">
          <a:solidFill>
            <a:srgbClr val="0076AF"/>
          </a:solidFill>
          <a:latin typeface="+mj-lt"/>
          <a:ea typeface="+mj-ea"/>
          <a:cs typeface="+mj-cs"/>
        </a:defRPr>
      </a:lvl1pPr>
    </p:titleStyle>
    <p:bodyStyle>
      <a:lvl1pPr marL="0" indent="0" algn="l" defTabSz="457200" rtl="0" eaLnBrk="1" latinLnBrk="0" hangingPunct="1">
        <a:lnSpc>
          <a:spcPct val="110000"/>
        </a:lnSpc>
        <a:spcBef>
          <a:spcPts val="300"/>
        </a:spcBef>
        <a:buClr>
          <a:schemeClr val="accent1"/>
        </a:buClr>
        <a:buFont typeface="Arial"/>
        <a:buNone/>
        <a:defRPr sz="2600" b="0" kern="1200">
          <a:solidFill>
            <a:schemeClr val="tx1"/>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rgbClr val="404040"/>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rgbClr val="404040"/>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opendatacommons.org/licenses/odbl/" TargetMode="External"/><Relationship Id="rId3" Type="http://schemas.openxmlformats.org/officeDocument/2006/relationships/hyperlink" Target="http://creativecommons.org/about/cc0" TargetMode="External"/><Relationship Id="rId7" Type="http://schemas.openxmlformats.org/officeDocument/2006/relationships/hyperlink" Target="http://creativecommons.org/licenses/by-sa/4.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opendatacommons.org/licenses/by/" TargetMode="External"/><Relationship Id="rId5" Type="http://schemas.openxmlformats.org/officeDocument/2006/relationships/hyperlink" Target="http://creativecommons.org/licenses/by/4.0/" TargetMode="External"/><Relationship Id="rId4" Type="http://schemas.openxmlformats.org/officeDocument/2006/relationships/hyperlink" Target="http://opendatacommons.org/licenses/pdd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opendatacommons.org/licenses/odbl/" TargetMode="External"/><Relationship Id="rId3" Type="http://schemas.openxmlformats.org/officeDocument/2006/relationships/hyperlink" Target="http://creativecommons.org/about/cc0" TargetMode="External"/><Relationship Id="rId7" Type="http://schemas.openxmlformats.org/officeDocument/2006/relationships/hyperlink" Target="http://creativecommons.org/licenses/by-sa/4.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opendatacommons.org/licenses/by/" TargetMode="External"/><Relationship Id="rId5" Type="http://schemas.openxmlformats.org/officeDocument/2006/relationships/hyperlink" Target="http://creativecommons.org/licenses/by/4.0/" TargetMode="External"/><Relationship Id="rId4" Type="http://schemas.openxmlformats.org/officeDocument/2006/relationships/hyperlink" Target="http://opendatacommons.org/licenses/pdd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opendatacommons.org/licenses/odbl/" TargetMode="External"/><Relationship Id="rId3" Type="http://schemas.openxmlformats.org/officeDocument/2006/relationships/hyperlink" Target="http://creativecommons.org/about/cc0" TargetMode="External"/><Relationship Id="rId7" Type="http://schemas.openxmlformats.org/officeDocument/2006/relationships/hyperlink" Target="http://creativecommons.org/licenses/by-sa/4.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opendatacommons.org/licenses/by/" TargetMode="External"/><Relationship Id="rId5" Type="http://schemas.openxmlformats.org/officeDocument/2006/relationships/hyperlink" Target="http://creativecommons.org/licenses/by/4.0/" TargetMode="External"/><Relationship Id="rId4" Type="http://schemas.openxmlformats.org/officeDocument/2006/relationships/hyperlink" Target="http://opendatacommons.org/licenses/pdd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opendatacommons.org/licenses/odbl/" TargetMode="External"/><Relationship Id="rId3" Type="http://schemas.openxmlformats.org/officeDocument/2006/relationships/hyperlink" Target="http://creativecommons.org/about/cc0" TargetMode="External"/><Relationship Id="rId7" Type="http://schemas.openxmlformats.org/officeDocument/2006/relationships/hyperlink" Target="http://creativecommons.org/licenses/by-sa/4.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opendatacommons.org/licenses/by/" TargetMode="External"/><Relationship Id="rId5" Type="http://schemas.openxmlformats.org/officeDocument/2006/relationships/hyperlink" Target="http://creativecommons.org/licenses/by/4.0/" TargetMode="External"/><Relationship Id="rId4" Type="http://schemas.openxmlformats.org/officeDocument/2006/relationships/hyperlink" Target="http://opendatacommons.org/licenses/pdd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iti.org/node/4922#r7-2"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e-reporting.eitimongolia.mn/" TargetMode="External"/><Relationship Id="rId4" Type="http://schemas.openxmlformats.org/officeDocument/2006/relationships/hyperlink" Target="http://data.gheiti.gov.gh/#hom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imf.org/external/np/sta/gfsm/" TargetMode="Externa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http://documents.worldbank.org/curated/en/793601469102170609/Options-for-data-reporting-EITI-standard-2016-the-good-the-better-and-the-bes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gov.uk/government/topical-events/anti-corruption-summit-london-2016"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unstats.un.org/unsd/nationalaccount/sna2008.asp" TargetMode="External"/><Relationship Id="rId4" Type="http://schemas.openxmlformats.org/officeDocument/2006/relationships/hyperlink" Target="http://www.opengovpartnership.org/about/open-government-declaration" TargetMode="Externa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data.gheiti.gov.gh/#home"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useiti.doi.gov/explore/" TargetMode="External"/><Relationship Id="rId4" Type="http://schemas.openxmlformats.org/officeDocument/2006/relationships/hyperlink" Target="http://www.norskpetroleum.no/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eiti.org/standard/open-data-policy" TargetMode="External"/><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data.gov.ph/guidelines-on-open-data-implementation-jmc-no-2015-01/"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iti.org/node/4922#r7-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useiti.doi.gov/explore/" TargetMode="External"/><Relationship Id="rId5" Type="http://schemas.openxmlformats.org/officeDocument/2006/relationships/hyperlink" Target="http://www.norskpetroleum.no/en/" TargetMode="External"/><Relationship Id="rId4" Type="http://schemas.openxmlformats.org/officeDocument/2006/relationships/hyperlink" Target="http://data.gheiti.gov.gh/#hom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iti.org/node/7340" TargetMode="External"/><Relationship Id="rId3" Type="http://schemas.openxmlformats.org/officeDocument/2006/relationships/hyperlink" Target="https://eiti.org/standard/open-data-policy" TargetMode="External"/><Relationship Id="rId7" Type="http://schemas.openxmlformats.org/officeDocument/2006/relationships/hyperlink" Target="http://opendefinition.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opendatacharter.net/" TargetMode="External"/><Relationship Id="rId5" Type="http://schemas.openxmlformats.org/officeDocument/2006/relationships/hyperlink" Target="https://www.gov.uk/government/publications/open-data-charter/g8-open-data-charter-and-technical-annex" TargetMode="External"/><Relationship Id="rId4" Type="http://schemas.openxmlformats.org/officeDocument/2006/relationships/hyperlink" Target="http://www.opengovpartnership.org/about/open-government-declar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apx.online/app/w3/" TargetMode="External"/><Relationship Id="rId7" Type="http://schemas.openxmlformats.org/officeDocument/2006/relationships/hyperlink" Target="https://useiti.doi.gov/explor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norskpetroleum.no/en/" TargetMode="External"/><Relationship Id="rId5" Type="http://schemas.openxmlformats.org/officeDocument/2006/relationships/hyperlink" Target="http://e-reporting.eitimongolia.mn/" TargetMode="External"/><Relationship Id="rId4" Type="http://schemas.openxmlformats.org/officeDocument/2006/relationships/hyperlink" Target="http://data.gheiti.gov.gh/#h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cclaussen@eiti.org" TargetMode="External"/><Relationship Id="rId2" Type="http://schemas.openxmlformats.org/officeDocument/2006/relationships/image" Target="../media/image28.jpe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eiti.org/node/4922#r7-1"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eiti.org/node/4922#r7-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opendatacharter.net/principl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extLst>
              <a:ext uri="{28A0092B-C50C-407E-A947-70E740481C1C}">
                <a14:useLocalDpi xmlns:a14="http://schemas.microsoft.com/office/drawing/2010/main" val="0"/>
              </a:ext>
            </a:extLst>
          </a:blip>
          <a:srcRect l="5646" t="23707" r="12405" b="529"/>
          <a:stretch/>
        </p:blipFill>
        <p:spPr>
          <a:xfrm>
            <a:off x="0" y="1219200"/>
            <a:ext cx="9144000" cy="5638799"/>
          </a:xfrm>
          <a:prstGeom prst="rect">
            <a:avLst/>
          </a:prstGeom>
          <a:solidFill>
            <a:schemeClr val="bg1">
              <a:alpha val="33000"/>
            </a:schemeClr>
          </a:solidFill>
        </p:spPr>
      </p:pic>
      <p:sp>
        <p:nvSpPr>
          <p:cNvPr id="2" name="Titre 1"/>
          <p:cNvSpPr>
            <a:spLocks noGrp="1"/>
          </p:cNvSpPr>
          <p:nvPr>
            <p:ph type="ctrTitle"/>
          </p:nvPr>
        </p:nvSpPr>
        <p:spPr>
          <a:xfrm>
            <a:off x="549273" y="1592264"/>
            <a:ext cx="7390041" cy="1383166"/>
          </a:xfrm>
          <a:effectLst>
            <a:outerShdw blurRad="127000" dir="2700000">
              <a:schemeClr val="bg1"/>
            </a:outerShdw>
          </a:effectLst>
        </p:spPr>
        <p:txBody>
          <a:bodyPr>
            <a:normAutofit/>
          </a:bodyPr>
          <a:lstStyle/>
          <a:p>
            <a:r>
              <a:rPr lang="en-GB" dirty="0"/>
              <a:t>Creating open data policies</a:t>
            </a:r>
          </a:p>
        </p:txBody>
      </p:sp>
      <p:sp>
        <p:nvSpPr>
          <p:cNvPr id="3" name="Sous-titre 2"/>
          <p:cNvSpPr>
            <a:spLocks noGrp="1"/>
          </p:cNvSpPr>
          <p:nvPr>
            <p:ph type="subTitle" idx="1"/>
          </p:nvPr>
        </p:nvSpPr>
        <p:spPr>
          <a:xfrm>
            <a:off x="549274" y="4299857"/>
            <a:ext cx="7908926" cy="2079677"/>
          </a:xfrm>
          <a:effectLst>
            <a:outerShdw blurRad="127000" dir="2700000">
              <a:schemeClr val="bg1"/>
            </a:outerShdw>
          </a:effectLst>
        </p:spPr>
        <p:txBody>
          <a:bodyPr anchor="b" anchorCtr="0"/>
          <a:lstStyle/>
          <a:p>
            <a:r>
              <a:rPr lang="en-GB" dirty="0"/>
              <a:t>1 December 2016</a:t>
            </a:r>
          </a:p>
          <a:p>
            <a:r>
              <a:rPr lang="en-GB" dirty="0"/>
              <a:t>Open data policy webinar</a:t>
            </a:r>
          </a:p>
          <a:p>
            <a:r>
              <a:rPr lang="en-GB" dirty="0"/>
              <a:t>EITI International Secretariat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Release</a:t>
            </a:r>
            <a:br>
              <a:rPr lang="en-GB" dirty="0"/>
            </a:br>
            <a:r>
              <a:rPr lang="en-GB" sz="2600" dirty="0">
                <a:solidFill>
                  <a:schemeClr val="tx1"/>
                </a:solidFill>
              </a:rPr>
              <a:t>Three key points for Release</a:t>
            </a:r>
          </a:p>
        </p:txBody>
      </p:sp>
      <p:sp>
        <p:nvSpPr>
          <p:cNvPr id="3" name="Content Placeholder 2"/>
          <p:cNvSpPr>
            <a:spLocks noGrp="1"/>
          </p:cNvSpPr>
          <p:nvPr>
            <p:ph idx="1"/>
          </p:nvPr>
        </p:nvSpPr>
        <p:spPr/>
        <p:txBody>
          <a:bodyPr/>
          <a:lstStyle/>
          <a:p>
            <a:pPr>
              <a:spcAft>
                <a:spcPts val="600"/>
              </a:spcAft>
            </a:pPr>
            <a:r>
              <a:rPr lang="en-GB" sz="2000" dirty="0"/>
              <a:t>Appropriate procedures for the release of data: </a:t>
            </a:r>
          </a:p>
          <a:p>
            <a:pPr marL="285750" indent="-285750">
              <a:spcAft>
                <a:spcPts val="600"/>
              </a:spcAft>
              <a:buFont typeface="Arial" panose="020B0604020202020204" pitchFamily="34" charset="0"/>
              <a:buChar char="•"/>
            </a:pPr>
            <a:r>
              <a:rPr lang="en-GB" sz="2000" dirty="0"/>
              <a:t>regularity of release</a:t>
            </a:r>
          </a:p>
          <a:p>
            <a:pPr marL="285750" indent="-285750">
              <a:spcAft>
                <a:spcPts val="600"/>
              </a:spcAft>
              <a:buFont typeface="Arial" panose="020B0604020202020204" pitchFamily="34" charset="0"/>
              <a:buChar char="•"/>
            </a:pPr>
            <a:r>
              <a:rPr lang="en-GB" sz="2000" dirty="0"/>
              <a:t>timeliness</a:t>
            </a:r>
          </a:p>
          <a:p>
            <a:pPr marL="285750" indent="-285750">
              <a:spcAft>
                <a:spcPts val="600"/>
              </a:spcAft>
              <a:buFont typeface="Arial" panose="020B0604020202020204" pitchFamily="34" charset="0"/>
              <a:buChar char="•"/>
            </a:pPr>
            <a:r>
              <a:rPr lang="en-GB" sz="2000" dirty="0"/>
              <a:t>methods of release – platforms and formats (which website, link/reference to source, format)</a:t>
            </a:r>
          </a:p>
          <a:p>
            <a:pPr>
              <a:spcAft>
                <a:spcPts val="600"/>
              </a:spcAft>
            </a:pPr>
            <a:endParaRPr lang="en-GB" sz="1600" dirty="0"/>
          </a:p>
        </p:txBody>
      </p:sp>
      <p:pic>
        <p:nvPicPr>
          <p:cNvPr id="9" name="Picture 8"/>
          <p:cNvPicPr>
            <a:picLocks noChangeAspect="1"/>
          </p:cNvPicPr>
          <p:nvPr/>
        </p:nvPicPr>
        <p:blipFill>
          <a:blip r:embed="rId3"/>
          <a:stretch>
            <a:fillRect/>
          </a:stretch>
        </p:blipFill>
        <p:spPr>
          <a:xfrm>
            <a:off x="1785937" y="3844865"/>
            <a:ext cx="5572125" cy="2419350"/>
          </a:xfrm>
          <a:prstGeom prst="rect">
            <a:avLst/>
          </a:prstGeom>
        </p:spPr>
      </p:pic>
      <p:pic>
        <p:nvPicPr>
          <p:cNvPr id="15" name="Picture 2" descr="https://upload.wikimedia.org/wikipedia/commons/thumb/a/a2/X_mark.svg/525px-X_mark.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58062" y="4147340"/>
            <a:ext cx="438017" cy="5005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6871" y="4580293"/>
            <a:ext cx="500399" cy="500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6870" y="4950406"/>
            <a:ext cx="500399" cy="500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36968" y="5383168"/>
            <a:ext cx="500399" cy="500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6869" y="5763815"/>
            <a:ext cx="500399" cy="5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Release</a:t>
            </a:r>
            <a:br>
              <a:rPr lang="en-GB" dirty="0"/>
            </a:br>
            <a:r>
              <a:rPr lang="en-GB" sz="2600" dirty="0">
                <a:solidFill>
                  <a:schemeClr val="tx1"/>
                </a:solidFill>
              </a:rPr>
              <a:t>Three key points for Release</a:t>
            </a:r>
          </a:p>
        </p:txBody>
      </p:sp>
      <p:sp>
        <p:nvSpPr>
          <p:cNvPr id="3" name="Content Placeholder 2"/>
          <p:cNvSpPr>
            <a:spLocks noGrp="1"/>
          </p:cNvSpPr>
          <p:nvPr>
            <p:ph idx="1"/>
          </p:nvPr>
        </p:nvSpPr>
        <p:spPr/>
        <p:txBody>
          <a:bodyPr/>
          <a:lstStyle/>
          <a:p>
            <a:pPr>
              <a:spcAft>
                <a:spcPts val="600"/>
              </a:spcAft>
            </a:pPr>
            <a:r>
              <a:rPr lang="en-GB" sz="2000" dirty="0"/>
              <a:t>Appropriate procedures for the release of data: </a:t>
            </a:r>
          </a:p>
          <a:p>
            <a:pPr marL="285750" indent="-285750">
              <a:spcAft>
                <a:spcPts val="600"/>
              </a:spcAft>
              <a:buFont typeface="Arial" panose="020B0604020202020204" pitchFamily="34" charset="0"/>
              <a:buChar char="•"/>
            </a:pPr>
            <a:r>
              <a:rPr lang="en-GB" sz="2000" dirty="0"/>
              <a:t>regularity of release</a:t>
            </a:r>
          </a:p>
          <a:p>
            <a:pPr marL="285750" indent="-285750">
              <a:spcAft>
                <a:spcPts val="600"/>
              </a:spcAft>
              <a:buFont typeface="Arial" panose="020B0604020202020204" pitchFamily="34" charset="0"/>
              <a:buChar char="•"/>
            </a:pPr>
            <a:r>
              <a:rPr lang="en-GB" sz="2000" dirty="0"/>
              <a:t>timeliness</a:t>
            </a:r>
          </a:p>
          <a:p>
            <a:pPr marL="285750" indent="-285750">
              <a:spcAft>
                <a:spcPts val="600"/>
              </a:spcAft>
              <a:buFont typeface="Arial" panose="020B0604020202020204" pitchFamily="34" charset="0"/>
              <a:buChar char="•"/>
            </a:pPr>
            <a:r>
              <a:rPr lang="en-GB" sz="2000" dirty="0"/>
              <a:t>methods of release – platforms and formats (which website, link/reference to source, format)</a:t>
            </a:r>
          </a:p>
          <a:p>
            <a:pPr>
              <a:spcAft>
                <a:spcPts val="600"/>
              </a:spcAft>
            </a:pPr>
            <a:endParaRPr lang="en-GB" sz="1600" dirty="0"/>
          </a:p>
        </p:txBody>
      </p:sp>
      <p:pic>
        <p:nvPicPr>
          <p:cNvPr id="9" name="Picture 8"/>
          <p:cNvPicPr>
            <a:picLocks noChangeAspect="1"/>
          </p:cNvPicPr>
          <p:nvPr/>
        </p:nvPicPr>
        <p:blipFill>
          <a:blip r:embed="rId3"/>
          <a:stretch>
            <a:fillRect/>
          </a:stretch>
        </p:blipFill>
        <p:spPr>
          <a:xfrm>
            <a:off x="1785937" y="3844865"/>
            <a:ext cx="5572125" cy="2419350"/>
          </a:xfrm>
          <a:prstGeom prst="rect">
            <a:avLst/>
          </a:prstGeom>
        </p:spPr>
      </p:pic>
      <p:pic>
        <p:nvPicPr>
          <p:cNvPr id="15" name="Picture 2" descr="https://upload.wikimedia.org/wikipedia/commons/thumb/a/a2/X_mark.svg/525px-X_mark.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58062" y="4147340"/>
            <a:ext cx="438017" cy="5005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6871" y="4580293"/>
            <a:ext cx="500399" cy="500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6870" y="4950406"/>
            <a:ext cx="500399" cy="500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36968" y="5383168"/>
            <a:ext cx="500399" cy="500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upload.wikimedia.org/wikipedia/commons/thumb/2/26/Check-green.svg/512px-Check-green.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6869" y="5763815"/>
            <a:ext cx="500399" cy="500400"/>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1016001" y="5450806"/>
            <a:ext cx="7315200" cy="4327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463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Re-use</a:t>
            </a:r>
            <a:br>
              <a:rPr lang="en-GB" dirty="0"/>
            </a:br>
            <a:r>
              <a:rPr lang="en-GB" sz="2600" dirty="0">
                <a:solidFill>
                  <a:srgbClr val="404040"/>
                </a:solidFill>
              </a:rPr>
              <a:t>Three key point for re-use</a:t>
            </a:r>
            <a:endParaRPr lang="en-GB" dirty="0">
              <a:solidFill>
                <a:schemeClr val="tx1"/>
              </a:solidFill>
            </a:endParaRPr>
          </a:p>
        </p:txBody>
      </p:sp>
      <p:sp>
        <p:nvSpPr>
          <p:cNvPr id="3" name="Content Placeholder 2"/>
          <p:cNvSpPr>
            <a:spLocks noGrp="1"/>
          </p:cNvSpPr>
          <p:nvPr>
            <p:ph idx="1"/>
          </p:nvPr>
        </p:nvSpPr>
        <p:spPr/>
        <p:txBody>
          <a:bodyPr/>
          <a:lstStyle/>
          <a:p>
            <a:pPr>
              <a:spcAft>
                <a:spcPts val="600"/>
              </a:spcAft>
            </a:pPr>
            <a:r>
              <a:rPr lang="en-GB" sz="2000" dirty="0"/>
              <a:t>Include declarations on the free use and re-use of data without legal or administrative restrictions. The examples below allow users to: </a:t>
            </a:r>
          </a:p>
          <a:p>
            <a:pPr marL="285750" indent="-285750">
              <a:spcAft>
                <a:spcPts val="600"/>
              </a:spcAft>
              <a:buFont typeface="Arial" panose="020B0604020202020204" pitchFamily="34" charset="0"/>
              <a:buChar char="•"/>
            </a:pPr>
            <a:r>
              <a:rPr lang="en-GB" sz="2000" dirty="0"/>
              <a:t>Copy and distribute</a:t>
            </a:r>
          </a:p>
          <a:p>
            <a:pPr marL="285750" indent="-285750">
              <a:spcAft>
                <a:spcPts val="600"/>
              </a:spcAft>
              <a:buFont typeface="Arial" panose="020B0604020202020204" pitchFamily="34" charset="0"/>
              <a:buChar char="•"/>
            </a:pPr>
            <a:r>
              <a:rPr lang="en-GB" sz="2000" dirty="0"/>
              <a:t>Produce new works using the data</a:t>
            </a:r>
          </a:p>
          <a:p>
            <a:pPr marL="285750" indent="-285750">
              <a:spcAft>
                <a:spcPts val="600"/>
              </a:spcAft>
              <a:buFont typeface="Arial" panose="020B0604020202020204" pitchFamily="34" charset="0"/>
              <a:buChar char="•"/>
            </a:pPr>
            <a:r>
              <a:rPr lang="en-GB" sz="2000" dirty="0"/>
              <a:t>Modify, adapt, and build upon the data</a:t>
            </a:r>
          </a:p>
          <a:p>
            <a:pPr>
              <a:spcAft>
                <a:spcPts val="600"/>
              </a:spcAft>
            </a:pP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671723039"/>
              </p:ext>
            </p:extLst>
          </p:nvPr>
        </p:nvGraphicFramePr>
        <p:xfrm>
          <a:off x="902985" y="4413531"/>
          <a:ext cx="6658969" cy="1962912"/>
        </p:xfrm>
        <a:graphic>
          <a:graphicData uri="http://schemas.openxmlformats.org/drawingml/2006/table">
            <a:tbl>
              <a:tblPr firstRow="1" firstCol="1" bandRow="1">
                <a:tableStyleId>{5C22544A-7EE6-4342-B048-85BDC9FD1C3A}</a:tableStyleId>
              </a:tblPr>
              <a:tblGrid>
                <a:gridCol w="1667917">
                  <a:extLst>
                    <a:ext uri="{9D8B030D-6E8A-4147-A177-3AD203B41FA5}">
                      <a16:colId xmlns:a16="http://schemas.microsoft.com/office/drawing/2014/main" val="1140936495"/>
                    </a:ext>
                  </a:extLst>
                </a:gridCol>
                <a:gridCol w="2401412">
                  <a:extLst>
                    <a:ext uri="{9D8B030D-6E8A-4147-A177-3AD203B41FA5}">
                      <a16:colId xmlns:a16="http://schemas.microsoft.com/office/drawing/2014/main" val="1243900545"/>
                    </a:ext>
                  </a:extLst>
                </a:gridCol>
                <a:gridCol w="2589640">
                  <a:extLst>
                    <a:ext uri="{9D8B030D-6E8A-4147-A177-3AD203B41FA5}">
                      <a16:colId xmlns:a16="http://schemas.microsoft.com/office/drawing/2014/main" val="2425649309"/>
                    </a:ext>
                  </a:extLst>
                </a:gridCol>
              </a:tblGrid>
              <a:tr h="277781">
                <a:tc gridSpan="3">
                  <a:txBody>
                    <a:bodyPr/>
                    <a:lstStyle/>
                    <a:p>
                      <a:pPr algn="ctr">
                        <a:lnSpc>
                          <a:spcPct val="115000"/>
                        </a:lnSpc>
                        <a:spcBef>
                          <a:spcPts val="600"/>
                        </a:spcBef>
                        <a:spcAft>
                          <a:spcPts val="0"/>
                        </a:spcAft>
                      </a:pPr>
                      <a:r>
                        <a:rPr lang="en-GB" sz="1600">
                          <a:effectLst/>
                        </a:rPr>
                        <a:t>Table 2: Open licenses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8119551"/>
                  </a:ext>
                </a:extLst>
              </a:tr>
              <a:tr h="555562">
                <a:tc>
                  <a:txBody>
                    <a:bodyPr/>
                    <a:lstStyle/>
                    <a:p>
                      <a:pPr algn="l">
                        <a:lnSpc>
                          <a:spcPct val="115000"/>
                        </a:lnSpc>
                        <a:spcBef>
                          <a:spcPts val="600"/>
                        </a:spcBef>
                        <a:spcAft>
                          <a:spcPts val="0"/>
                        </a:spcAft>
                      </a:pPr>
                      <a:r>
                        <a:rPr lang="en-GB" sz="1600">
                          <a:effectLst/>
                        </a:rPr>
                        <a:t>Sharing-level of Licence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a:effectLst/>
                        </a:rPr>
                        <a:t>Creative Commons License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dirty="0">
                          <a:effectLst/>
                        </a:rPr>
                        <a:t>Open Data Commons License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950293278"/>
                  </a:ext>
                </a:extLst>
              </a:tr>
              <a:tr h="277781">
                <a:tc>
                  <a:txBody>
                    <a:bodyPr/>
                    <a:lstStyle/>
                    <a:p>
                      <a:pPr algn="l">
                        <a:lnSpc>
                          <a:spcPct val="115000"/>
                        </a:lnSpc>
                        <a:spcBef>
                          <a:spcPts val="600"/>
                        </a:spcBef>
                        <a:spcAft>
                          <a:spcPts val="0"/>
                        </a:spcAft>
                      </a:pPr>
                      <a:r>
                        <a:rPr lang="en-GB" sz="1600" dirty="0">
                          <a:effectLst/>
                        </a:rPr>
                        <a:t>Public Domain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3"/>
                        </a:rPr>
                        <a:t>CC0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4"/>
                        </a:rPr>
                        <a:t>PDDL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589339335"/>
                  </a:ext>
                </a:extLst>
              </a:tr>
              <a:tr h="277781">
                <a:tc>
                  <a:txBody>
                    <a:bodyPr/>
                    <a:lstStyle/>
                    <a:p>
                      <a:pPr algn="l">
                        <a:lnSpc>
                          <a:spcPct val="115000"/>
                        </a:lnSpc>
                        <a:spcBef>
                          <a:spcPts val="600"/>
                        </a:spcBef>
                        <a:spcAft>
                          <a:spcPts val="0"/>
                        </a:spcAft>
                      </a:pPr>
                      <a:r>
                        <a:rPr lang="en-GB" sz="1600">
                          <a:effectLst/>
                        </a:rPr>
                        <a:t>Attribution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5"/>
                        </a:rPr>
                        <a:t>CC-by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6"/>
                        </a:rPr>
                        <a:t>ODC-by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100839385"/>
                  </a:ext>
                </a:extLst>
              </a:tr>
              <a:tr h="555562">
                <a:tc>
                  <a:txBody>
                    <a:bodyPr/>
                    <a:lstStyle/>
                    <a:p>
                      <a:pPr algn="l">
                        <a:lnSpc>
                          <a:spcPct val="115000"/>
                        </a:lnSpc>
                        <a:spcBef>
                          <a:spcPts val="600"/>
                        </a:spcBef>
                        <a:spcAft>
                          <a:spcPts val="0"/>
                        </a:spcAft>
                      </a:pPr>
                      <a:r>
                        <a:rPr lang="en-GB" sz="1600">
                          <a:effectLst/>
                        </a:rPr>
                        <a:t>Attribution &amp; Share-Alike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7"/>
                        </a:rPr>
                        <a:t>CC-by-sa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dirty="0" err="1">
                          <a:effectLst/>
                          <a:hlinkClick r:id="rId8"/>
                        </a:rPr>
                        <a:t>ODbL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599076959"/>
                  </a:ext>
                </a:extLst>
              </a:tr>
            </a:tbl>
          </a:graphicData>
        </a:graphic>
      </p:graphicFrame>
    </p:spTree>
    <p:extLst>
      <p:ext uri="{BB962C8B-B14F-4D97-AF65-F5344CB8AC3E}">
        <p14:creationId xmlns:p14="http://schemas.microsoft.com/office/powerpoint/2010/main" val="317462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Re-use</a:t>
            </a:r>
            <a:br>
              <a:rPr lang="en-GB" dirty="0"/>
            </a:br>
            <a:r>
              <a:rPr lang="en-GB" sz="2600" dirty="0">
                <a:solidFill>
                  <a:srgbClr val="404040"/>
                </a:solidFill>
              </a:rPr>
              <a:t>Three key point for re-use</a:t>
            </a:r>
            <a:endParaRPr lang="en-GB" dirty="0">
              <a:solidFill>
                <a:schemeClr val="tx1"/>
              </a:solidFill>
            </a:endParaRPr>
          </a:p>
        </p:txBody>
      </p:sp>
      <p:sp>
        <p:nvSpPr>
          <p:cNvPr id="3" name="Content Placeholder 2"/>
          <p:cNvSpPr>
            <a:spLocks noGrp="1"/>
          </p:cNvSpPr>
          <p:nvPr>
            <p:ph idx="1"/>
          </p:nvPr>
        </p:nvSpPr>
        <p:spPr/>
        <p:txBody>
          <a:bodyPr/>
          <a:lstStyle/>
          <a:p>
            <a:pPr>
              <a:spcAft>
                <a:spcPts val="600"/>
              </a:spcAft>
            </a:pPr>
            <a:r>
              <a:rPr lang="en-GB" sz="2000" dirty="0"/>
              <a:t>Include declarations on the free use and re-use of data without legal or administrative restrictions. The examples below allow users to: </a:t>
            </a:r>
          </a:p>
          <a:p>
            <a:pPr marL="285750" indent="-285750">
              <a:spcAft>
                <a:spcPts val="600"/>
              </a:spcAft>
              <a:buFont typeface="Arial" panose="020B0604020202020204" pitchFamily="34" charset="0"/>
              <a:buChar char="•"/>
            </a:pPr>
            <a:r>
              <a:rPr lang="en-GB" sz="2000" dirty="0"/>
              <a:t>Copy and distribute</a:t>
            </a:r>
          </a:p>
          <a:p>
            <a:pPr marL="285750" indent="-285750">
              <a:spcAft>
                <a:spcPts val="600"/>
              </a:spcAft>
              <a:buFont typeface="Arial" panose="020B0604020202020204" pitchFamily="34" charset="0"/>
              <a:buChar char="•"/>
            </a:pPr>
            <a:r>
              <a:rPr lang="en-GB" sz="2000" dirty="0"/>
              <a:t>Produce new works using the data</a:t>
            </a:r>
          </a:p>
          <a:p>
            <a:pPr marL="285750" indent="-285750">
              <a:spcAft>
                <a:spcPts val="600"/>
              </a:spcAft>
              <a:buFont typeface="Arial" panose="020B0604020202020204" pitchFamily="34" charset="0"/>
              <a:buChar char="•"/>
            </a:pPr>
            <a:r>
              <a:rPr lang="en-GB" sz="2000" dirty="0"/>
              <a:t>Modify, adapt, and build upon the data</a:t>
            </a:r>
          </a:p>
          <a:p>
            <a:pPr>
              <a:spcAft>
                <a:spcPts val="600"/>
              </a:spcAft>
            </a:pPr>
            <a:endParaRPr lang="en-GB" sz="1600" dirty="0"/>
          </a:p>
        </p:txBody>
      </p:sp>
      <p:graphicFrame>
        <p:nvGraphicFramePr>
          <p:cNvPr id="4" name="Table 3"/>
          <p:cNvGraphicFramePr>
            <a:graphicFrameLocks noGrp="1"/>
          </p:cNvGraphicFramePr>
          <p:nvPr/>
        </p:nvGraphicFramePr>
        <p:xfrm>
          <a:off x="902985" y="4413531"/>
          <a:ext cx="6658969" cy="1962912"/>
        </p:xfrm>
        <a:graphic>
          <a:graphicData uri="http://schemas.openxmlformats.org/drawingml/2006/table">
            <a:tbl>
              <a:tblPr firstRow="1" firstCol="1" bandRow="1">
                <a:tableStyleId>{5C22544A-7EE6-4342-B048-85BDC9FD1C3A}</a:tableStyleId>
              </a:tblPr>
              <a:tblGrid>
                <a:gridCol w="1667917">
                  <a:extLst>
                    <a:ext uri="{9D8B030D-6E8A-4147-A177-3AD203B41FA5}">
                      <a16:colId xmlns:a16="http://schemas.microsoft.com/office/drawing/2014/main" val="1140936495"/>
                    </a:ext>
                  </a:extLst>
                </a:gridCol>
                <a:gridCol w="2401412">
                  <a:extLst>
                    <a:ext uri="{9D8B030D-6E8A-4147-A177-3AD203B41FA5}">
                      <a16:colId xmlns:a16="http://schemas.microsoft.com/office/drawing/2014/main" val="1243900545"/>
                    </a:ext>
                  </a:extLst>
                </a:gridCol>
                <a:gridCol w="2589640">
                  <a:extLst>
                    <a:ext uri="{9D8B030D-6E8A-4147-A177-3AD203B41FA5}">
                      <a16:colId xmlns:a16="http://schemas.microsoft.com/office/drawing/2014/main" val="2425649309"/>
                    </a:ext>
                  </a:extLst>
                </a:gridCol>
              </a:tblGrid>
              <a:tr h="277781">
                <a:tc gridSpan="3">
                  <a:txBody>
                    <a:bodyPr/>
                    <a:lstStyle/>
                    <a:p>
                      <a:pPr algn="ctr">
                        <a:lnSpc>
                          <a:spcPct val="115000"/>
                        </a:lnSpc>
                        <a:spcBef>
                          <a:spcPts val="600"/>
                        </a:spcBef>
                        <a:spcAft>
                          <a:spcPts val="0"/>
                        </a:spcAft>
                      </a:pPr>
                      <a:r>
                        <a:rPr lang="en-GB" sz="1600">
                          <a:effectLst/>
                        </a:rPr>
                        <a:t>Table 2: Open licenses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8119551"/>
                  </a:ext>
                </a:extLst>
              </a:tr>
              <a:tr h="555562">
                <a:tc>
                  <a:txBody>
                    <a:bodyPr/>
                    <a:lstStyle/>
                    <a:p>
                      <a:pPr algn="l">
                        <a:lnSpc>
                          <a:spcPct val="115000"/>
                        </a:lnSpc>
                        <a:spcBef>
                          <a:spcPts val="600"/>
                        </a:spcBef>
                        <a:spcAft>
                          <a:spcPts val="0"/>
                        </a:spcAft>
                      </a:pPr>
                      <a:r>
                        <a:rPr lang="en-GB" sz="1600">
                          <a:effectLst/>
                        </a:rPr>
                        <a:t>Sharing-level of Licence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a:effectLst/>
                        </a:rPr>
                        <a:t>Creative Commons License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dirty="0">
                          <a:effectLst/>
                        </a:rPr>
                        <a:t>Open Data Commons License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950293278"/>
                  </a:ext>
                </a:extLst>
              </a:tr>
              <a:tr h="277781">
                <a:tc>
                  <a:txBody>
                    <a:bodyPr/>
                    <a:lstStyle/>
                    <a:p>
                      <a:pPr algn="l">
                        <a:lnSpc>
                          <a:spcPct val="115000"/>
                        </a:lnSpc>
                        <a:spcBef>
                          <a:spcPts val="600"/>
                        </a:spcBef>
                        <a:spcAft>
                          <a:spcPts val="0"/>
                        </a:spcAft>
                      </a:pPr>
                      <a:r>
                        <a:rPr lang="en-GB" sz="1600" dirty="0">
                          <a:effectLst/>
                        </a:rPr>
                        <a:t>Public Domain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3"/>
                        </a:rPr>
                        <a:t>CC0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4"/>
                        </a:rPr>
                        <a:t>PDDL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589339335"/>
                  </a:ext>
                </a:extLst>
              </a:tr>
              <a:tr h="277781">
                <a:tc>
                  <a:txBody>
                    <a:bodyPr/>
                    <a:lstStyle/>
                    <a:p>
                      <a:pPr algn="l">
                        <a:lnSpc>
                          <a:spcPct val="115000"/>
                        </a:lnSpc>
                        <a:spcBef>
                          <a:spcPts val="600"/>
                        </a:spcBef>
                        <a:spcAft>
                          <a:spcPts val="0"/>
                        </a:spcAft>
                      </a:pPr>
                      <a:r>
                        <a:rPr lang="en-GB" sz="1600">
                          <a:effectLst/>
                        </a:rPr>
                        <a:t>Attribution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5"/>
                        </a:rPr>
                        <a:t>CC-by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6"/>
                        </a:rPr>
                        <a:t>ODC-by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100839385"/>
                  </a:ext>
                </a:extLst>
              </a:tr>
              <a:tr h="555562">
                <a:tc>
                  <a:txBody>
                    <a:bodyPr/>
                    <a:lstStyle/>
                    <a:p>
                      <a:pPr algn="l">
                        <a:lnSpc>
                          <a:spcPct val="115000"/>
                        </a:lnSpc>
                        <a:spcBef>
                          <a:spcPts val="600"/>
                        </a:spcBef>
                        <a:spcAft>
                          <a:spcPts val="0"/>
                        </a:spcAft>
                      </a:pPr>
                      <a:r>
                        <a:rPr lang="en-GB" sz="1600">
                          <a:effectLst/>
                        </a:rPr>
                        <a:t>Attribution &amp; Share-Alike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7"/>
                        </a:rPr>
                        <a:t>CC-by-sa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dirty="0" err="1">
                          <a:effectLst/>
                          <a:hlinkClick r:id="rId8"/>
                        </a:rPr>
                        <a:t>ODbL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599076959"/>
                  </a:ext>
                </a:extLst>
              </a:tr>
            </a:tbl>
          </a:graphicData>
        </a:graphic>
      </p:graphicFrame>
      <p:cxnSp>
        <p:nvCxnSpPr>
          <p:cNvPr id="8" name="Straight Arrow Connector 7"/>
          <p:cNvCxnSpPr>
            <a:stCxn id="20" idx="0"/>
          </p:cNvCxnSpPr>
          <p:nvPr/>
        </p:nvCxnSpPr>
        <p:spPr>
          <a:xfrm flipH="1" flipV="1">
            <a:off x="1319443" y="3894508"/>
            <a:ext cx="287108" cy="13045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812801" y="5199019"/>
            <a:ext cx="1587500" cy="34914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TextBox 28"/>
          <p:cNvSpPr txBox="1"/>
          <p:nvPr/>
        </p:nvSpPr>
        <p:spPr>
          <a:xfrm>
            <a:off x="451484" y="2311400"/>
            <a:ext cx="5314316" cy="1580429"/>
          </a:xfrm>
          <a:prstGeom prst="rect">
            <a:avLst/>
          </a:prstGeom>
          <a:noFill/>
          <a:ln w="38100">
            <a:solidFill>
              <a:srgbClr val="FF0000"/>
            </a:solidFill>
          </a:ln>
        </p:spPr>
        <p:txBody>
          <a:bodyPr wrap="square" rtlCol="0">
            <a:spAutoFit/>
          </a:bodyPr>
          <a:lstStyle/>
          <a:p>
            <a:endParaRPr lang="en-GB" b="1" dirty="0">
              <a:solidFill>
                <a:srgbClr val="FF0000"/>
              </a:solidFill>
            </a:endParaRPr>
          </a:p>
        </p:txBody>
      </p:sp>
    </p:spTree>
    <p:extLst>
      <p:ext uri="{BB962C8B-B14F-4D97-AF65-F5344CB8AC3E}">
        <p14:creationId xmlns:p14="http://schemas.microsoft.com/office/powerpoint/2010/main" val="186405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Re-use</a:t>
            </a:r>
            <a:br>
              <a:rPr lang="en-GB" dirty="0"/>
            </a:br>
            <a:r>
              <a:rPr lang="en-GB" sz="2600" dirty="0">
                <a:solidFill>
                  <a:srgbClr val="404040"/>
                </a:solidFill>
              </a:rPr>
              <a:t>Three key point for re-use</a:t>
            </a:r>
            <a:endParaRPr lang="en-GB" dirty="0">
              <a:solidFill>
                <a:schemeClr val="tx1"/>
              </a:solidFill>
            </a:endParaRPr>
          </a:p>
        </p:txBody>
      </p:sp>
      <p:sp>
        <p:nvSpPr>
          <p:cNvPr id="3" name="Content Placeholder 2"/>
          <p:cNvSpPr>
            <a:spLocks noGrp="1"/>
          </p:cNvSpPr>
          <p:nvPr>
            <p:ph idx="1"/>
          </p:nvPr>
        </p:nvSpPr>
        <p:spPr/>
        <p:txBody>
          <a:bodyPr/>
          <a:lstStyle/>
          <a:p>
            <a:pPr>
              <a:spcAft>
                <a:spcPts val="600"/>
              </a:spcAft>
            </a:pPr>
            <a:r>
              <a:rPr lang="en-GB" sz="2000" dirty="0"/>
              <a:t>Include declarations on the free use and re-use of data without legal or administrative restrictions. The examples below allow users to: </a:t>
            </a:r>
          </a:p>
          <a:p>
            <a:pPr marL="285750" indent="-285750">
              <a:spcAft>
                <a:spcPts val="600"/>
              </a:spcAft>
              <a:buFont typeface="Arial" panose="020B0604020202020204" pitchFamily="34" charset="0"/>
              <a:buChar char="•"/>
            </a:pPr>
            <a:r>
              <a:rPr lang="en-GB" sz="2000" dirty="0"/>
              <a:t>Copy and distribute</a:t>
            </a:r>
          </a:p>
          <a:p>
            <a:pPr marL="285750" indent="-285750">
              <a:spcAft>
                <a:spcPts val="600"/>
              </a:spcAft>
              <a:buFont typeface="Arial" panose="020B0604020202020204" pitchFamily="34" charset="0"/>
              <a:buChar char="•"/>
            </a:pPr>
            <a:r>
              <a:rPr lang="en-GB" sz="2000" dirty="0"/>
              <a:t>Produce new works using the data</a:t>
            </a:r>
          </a:p>
          <a:p>
            <a:pPr marL="285750" indent="-285750">
              <a:spcAft>
                <a:spcPts val="600"/>
              </a:spcAft>
              <a:buFont typeface="Arial" panose="020B0604020202020204" pitchFamily="34" charset="0"/>
              <a:buChar char="•"/>
            </a:pPr>
            <a:r>
              <a:rPr lang="en-GB" sz="2000" dirty="0"/>
              <a:t>Modify, adapt, and build upon the data</a:t>
            </a:r>
          </a:p>
          <a:p>
            <a:pPr>
              <a:spcAft>
                <a:spcPts val="600"/>
              </a:spcAft>
            </a:pPr>
            <a:endParaRPr lang="en-GB" sz="1600" dirty="0"/>
          </a:p>
        </p:txBody>
      </p:sp>
      <p:graphicFrame>
        <p:nvGraphicFramePr>
          <p:cNvPr id="4" name="Table 3"/>
          <p:cNvGraphicFramePr>
            <a:graphicFrameLocks noGrp="1"/>
          </p:cNvGraphicFramePr>
          <p:nvPr/>
        </p:nvGraphicFramePr>
        <p:xfrm>
          <a:off x="902985" y="4413531"/>
          <a:ext cx="6658969" cy="1962912"/>
        </p:xfrm>
        <a:graphic>
          <a:graphicData uri="http://schemas.openxmlformats.org/drawingml/2006/table">
            <a:tbl>
              <a:tblPr firstRow="1" firstCol="1" bandRow="1">
                <a:tableStyleId>{5C22544A-7EE6-4342-B048-85BDC9FD1C3A}</a:tableStyleId>
              </a:tblPr>
              <a:tblGrid>
                <a:gridCol w="1667917">
                  <a:extLst>
                    <a:ext uri="{9D8B030D-6E8A-4147-A177-3AD203B41FA5}">
                      <a16:colId xmlns:a16="http://schemas.microsoft.com/office/drawing/2014/main" val="1140936495"/>
                    </a:ext>
                  </a:extLst>
                </a:gridCol>
                <a:gridCol w="2401412">
                  <a:extLst>
                    <a:ext uri="{9D8B030D-6E8A-4147-A177-3AD203B41FA5}">
                      <a16:colId xmlns:a16="http://schemas.microsoft.com/office/drawing/2014/main" val="1243900545"/>
                    </a:ext>
                  </a:extLst>
                </a:gridCol>
                <a:gridCol w="2589640">
                  <a:extLst>
                    <a:ext uri="{9D8B030D-6E8A-4147-A177-3AD203B41FA5}">
                      <a16:colId xmlns:a16="http://schemas.microsoft.com/office/drawing/2014/main" val="2425649309"/>
                    </a:ext>
                  </a:extLst>
                </a:gridCol>
              </a:tblGrid>
              <a:tr h="277781">
                <a:tc gridSpan="3">
                  <a:txBody>
                    <a:bodyPr/>
                    <a:lstStyle/>
                    <a:p>
                      <a:pPr algn="ctr">
                        <a:lnSpc>
                          <a:spcPct val="115000"/>
                        </a:lnSpc>
                        <a:spcBef>
                          <a:spcPts val="600"/>
                        </a:spcBef>
                        <a:spcAft>
                          <a:spcPts val="0"/>
                        </a:spcAft>
                      </a:pPr>
                      <a:r>
                        <a:rPr lang="en-GB" sz="1600">
                          <a:effectLst/>
                        </a:rPr>
                        <a:t>Table 2: Open licenses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8119551"/>
                  </a:ext>
                </a:extLst>
              </a:tr>
              <a:tr h="555562">
                <a:tc>
                  <a:txBody>
                    <a:bodyPr/>
                    <a:lstStyle/>
                    <a:p>
                      <a:pPr algn="l">
                        <a:lnSpc>
                          <a:spcPct val="115000"/>
                        </a:lnSpc>
                        <a:spcBef>
                          <a:spcPts val="600"/>
                        </a:spcBef>
                        <a:spcAft>
                          <a:spcPts val="0"/>
                        </a:spcAft>
                      </a:pPr>
                      <a:r>
                        <a:rPr lang="en-GB" sz="1600">
                          <a:effectLst/>
                        </a:rPr>
                        <a:t>Sharing-level of Licence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a:effectLst/>
                        </a:rPr>
                        <a:t>Creative Commons License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dirty="0">
                          <a:effectLst/>
                        </a:rPr>
                        <a:t>Open Data Commons License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950293278"/>
                  </a:ext>
                </a:extLst>
              </a:tr>
              <a:tr h="277781">
                <a:tc>
                  <a:txBody>
                    <a:bodyPr/>
                    <a:lstStyle/>
                    <a:p>
                      <a:pPr algn="l">
                        <a:lnSpc>
                          <a:spcPct val="115000"/>
                        </a:lnSpc>
                        <a:spcBef>
                          <a:spcPts val="600"/>
                        </a:spcBef>
                        <a:spcAft>
                          <a:spcPts val="0"/>
                        </a:spcAft>
                      </a:pPr>
                      <a:r>
                        <a:rPr lang="en-GB" sz="1600" dirty="0">
                          <a:effectLst/>
                        </a:rPr>
                        <a:t>Public Domain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3"/>
                        </a:rPr>
                        <a:t>CC0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4"/>
                        </a:rPr>
                        <a:t>PDDL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589339335"/>
                  </a:ext>
                </a:extLst>
              </a:tr>
              <a:tr h="277781">
                <a:tc>
                  <a:txBody>
                    <a:bodyPr/>
                    <a:lstStyle/>
                    <a:p>
                      <a:pPr algn="l">
                        <a:lnSpc>
                          <a:spcPct val="115000"/>
                        </a:lnSpc>
                        <a:spcBef>
                          <a:spcPts val="600"/>
                        </a:spcBef>
                        <a:spcAft>
                          <a:spcPts val="0"/>
                        </a:spcAft>
                      </a:pPr>
                      <a:r>
                        <a:rPr lang="en-GB" sz="1600">
                          <a:effectLst/>
                        </a:rPr>
                        <a:t>Attribution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5"/>
                        </a:rPr>
                        <a:t>CC-by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6"/>
                        </a:rPr>
                        <a:t>ODC-by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100839385"/>
                  </a:ext>
                </a:extLst>
              </a:tr>
              <a:tr h="555562">
                <a:tc>
                  <a:txBody>
                    <a:bodyPr/>
                    <a:lstStyle/>
                    <a:p>
                      <a:pPr algn="l">
                        <a:lnSpc>
                          <a:spcPct val="115000"/>
                        </a:lnSpc>
                        <a:spcBef>
                          <a:spcPts val="600"/>
                        </a:spcBef>
                        <a:spcAft>
                          <a:spcPts val="0"/>
                        </a:spcAft>
                      </a:pPr>
                      <a:r>
                        <a:rPr lang="en-GB" sz="1600">
                          <a:effectLst/>
                        </a:rPr>
                        <a:t>Attribution &amp; Share-Alike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7"/>
                        </a:rPr>
                        <a:t>CC-by-sa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dirty="0" err="1">
                          <a:effectLst/>
                          <a:hlinkClick r:id="rId8"/>
                        </a:rPr>
                        <a:t>ODbL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599076959"/>
                  </a:ext>
                </a:extLst>
              </a:tr>
            </a:tbl>
          </a:graphicData>
        </a:graphic>
      </p:graphicFrame>
      <p:cxnSp>
        <p:nvCxnSpPr>
          <p:cNvPr id="8" name="Straight Arrow Connector 7"/>
          <p:cNvCxnSpPr>
            <a:stCxn id="20" idx="0"/>
          </p:cNvCxnSpPr>
          <p:nvPr/>
        </p:nvCxnSpPr>
        <p:spPr>
          <a:xfrm flipH="1" flipV="1">
            <a:off x="1319443" y="3894508"/>
            <a:ext cx="287108" cy="13045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812801" y="5199019"/>
            <a:ext cx="1587500" cy="34914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p:cNvSpPr/>
          <p:nvPr/>
        </p:nvSpPr>
        <p:spPr>
          <a:xfrm>
            <a:off x="703717" y="5568085"/>
            <a:ext cx="1607683" cy="26366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Straight Arrow Connector 21"/>
          <p:cNvCxnSpPr>
            <a:stCxn id="21" idx="6"/>
          </p:cNvCxnSpPr>
          <p:nvPr/>
        </p:nvCxnSpPr>
        <p:spPr>
          <a:xfrm flipV="1">
            <a:off x="2311400" y="4373503"/>
            <a:ext cx="2092422" cy="13264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906482" y="3968014"/>
            <a:ext cx="3160643" cy="369332"/>
          </a:xfrm>
          <a:prstGeom prst="rect">
            <a:avLst/>
          </a:prstGeom>
          <a:noFill/>
          <a:ln w="38100">
            <a:solidFill>
              <a:srgbClr val="FF0000"/>
            </a:solidFill>
          </a:ln>
        </p:spPr>
        <p:txBody>
          <a:bodyPr wrap="square" rtlCol="0">
            <a:spAutoFit/>
          </a:bodyPr>
          <a:lstStyle/>
          <a:p>
            <a:r>
              <a:rPr lang="en-GB" b="1" dirty="0">
                <a:solidFill>
                  <a:srgbClr val="FF0000"/>
                </a:solidFill>
              </a:rPr>
              <a:t>+ attribution (naming source)</a:t>
            </a:r>
          </a:p>
        </p:txBody>
      </p:sp>
      <p:sp>
        <p:nvSpPr>
          <p:cNvPr id="29" name="TextBox 28"/>
          <p:cNvSpPr txBox="1"/>
          <p:nvPr/>
        </p:nvSpPr>
        <p:spPr>
          <a:xfrm>
            <a:off x="451484" y="2311400"/>
            <a:ext cx="5314316" cy="1580429"/>
          </a:xfrm>
          <a:prstGeom prst="rect">
            <a:avLst/>
          </a:prstGeom>
          <a:noFill/>
          <a:ln w="38100">
            <a:solidFill>
              <a:srgbClr val="FF0000"/>
            </a:solidFill>
          </a:ln>
        </p:spPr>
        <p:txBody>
          <a:bodyPr wrap="square" rtlCol="0">
            <a:spAutoFit/>
          </a:bodyPr>
          <a:lstStyle/>
          <a:p>
            <a:endParaRPr lang="en-GB" b="1" dirty="0">
              <a:solidFill>
                <a:srgbClr val="FF0000"/>
              </a:solidFill>
            </a:endParaRPr>
          </a:p>
        </p:txBody>
      </p:sp>
    </p:spTree>
    <p:extLst>
      <p:ext uri="{BB962C8B-B14F-4D97-AF65-F5344CB8AC3E}">
        <p14:creationId xmlns:p14="http://schemas.microsoft.com/office/powerpoint/2010/main" val="186002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Re-use</a:t>
            </a:r>
            <a:br>
              <a:rPr lang="en-GB" dirty="0"/>
            </a:br>
            <a:r>
              <a:rPr lang="en-GB" sz="2600" dirty="0">
                <a:solidFill>
                  <a:srgbClr val="404040"/>
                </a:solidFill>
              </a:rPr>
              <a:t>Three key point for re-use</a:t>
            </a:r>
            <a:endParaRPr lang="en-GB" dirty="0">
              <a:solidFill>
                <a:schemeClr val="tx1"/>
              </a:solidFill>
            </a:endParaRPr>
          </a:p>
        </p:txBody>
      </p:sp>
      <p:sp>
        <p:nvSpPr>
          <p:cNvPr id="3" name="Content Placeholder 2"/>
          <p:cNvSpPr>
            <a:spLocks noGrp="1"/>
          </p:cNvSpPr>
          <p:nvPr>
            <p:ph idx="1"/>
          </p:nvPr>
        </p:nvSpPr>
        <p:spPr/>
        <p:txBody>
          <a:bodyPr/>
          <a:lstStyle/>
          <a:p>
            <a:pPr>
              <a:spcAft>
                <a:spcPts val="600"/>
              </a:spcAft>
            </a:pPr>
            <a:r>
              <a:rPr lang="en-GB" sz="2000" dirty="0"/>
              <a:t>Include declarations on the free use and re-use of data without legal or administrative restrictions. The examples below allow users to: </a:t>
            </a:r>
          </a:p>
          <a:p>
            <a:pPr marL="285750" indent="-285750">
              <a:spcAft>
                <a:spcPts val="600"/>
              </a:spcAft>
              <a:buFont typeface="Arial" panose="020B0604020202020204" pitchFamily="34" charset="0"/>
              <a:buChar char="•"/>
            </a:pPr>
            <a:r>
              <a:rPr lang="en-GB" sz="2000" dirty="0"/>
              <a:t>Copy and distribute</a:t>
            </a:r>
          </a:p>
          <a:p>
            <a:pPr marL="285750" indent="-285750">
              <a:spcAft>
                <a:spcPts val="600"/>
              </a:spcAft>
              <a:buFont typeface="Arial" panose="020B0604020202020204" pitchFamily="34" charset="0"/>
              <a:buChar char="•"/>
            </a:pPr>
            <a:r>
              <a:rPr lang="en-GB" sz="2000" dirty="0"/>
              <a:t>Produce new works using the data</a:t>
            </a:r>
          </a:p>
          <a:p>
            <a:pPr marL="285750" indent="-285750">
              <a:spcAft>
                <a:spcPts val="600"/>
              </a:spcAft>
              <a:buFont typeface="Arial" panose="020B0604020202020204" pitchFamily="34" charset="0"/>
              <a:buChar char="•"/>
            </a:pPr>
            <a:r>
              <a:rPr lang="en-GB" sz="2000" dirty="0"/>
              <a:t>Modify, adapt, and build upon the data</a:t>
            </a:r>
          </a:p>
          <a:p>
            <a:pPr>
              <a:spcAft>
                <a:spcPts val="600"/>
              </a:spcAft>
            </a:pPr>
            <a:endParaRPr lang="en-GB" sz="1600" dirty="0"/>
          </a:p>
        </p:txBody>
      </p:sp>
      <p:graphicFrame>
        <p:nvGraphicFramePr>
          <p:cNvPr id="4" name="Table 3"/>
          <p:cNvGraphicFramePr>
            <a:graphicFrameLocks noGrp="1"/>
          </p:cNvGraphicFramePr>
          <p:nvPr/>
        </p:nvGraphicFramePr>
        <p:xfrm>
          <a:off x="902985" y="4413531"/>
          <a:ext cx="6658969" cy="1962912"/>
        </p:xfrm>
        <a:graphic>
          <a:graphicData uri="http://schemas.openxmlformats.org/drawingml/2006/table">
            <a:tbl>
              <a:tblPr firstRow="1" firstCol="1" bandRow="1">
                <a:tableStyleId>{5C22544A-7EE6-4342-B048-85BDC9FD1C3A}</a:tableStyleId>
              </a:tblPr>
              <a:tblGrid>
                <a:gridCol w="1667917">
                  <a:extLst>
                    <a:ext uri="{9D8B030D-6E8A-4147-A177-3AD203B41FA5}">
                      <a16:colId xmlns:a16="http://schemas.microsoft.com/office/drawing/2014/main" val="1140936495"/>
                    </a:ext>
                  </a:extLst>
                </a:gridCol>
                <a:gridCol w="2401412">
                  <a:extLst>
                    <a:ext uri="{9D8B030D-6E8A-4147-A177-3AD203B41FA5}">
                      <a16:colId xmlns:a16="http://schemas.microsoft.com/office/drawing/2014/main" val="1243900545"/>
                    </a:ext>
                  </a:extLst>
                </a:gridCol>
                <a:gridCol w="2589640">
                  <a:extLst>
                    <a:ext uri="{9D8B030D-6E8A-4147-A177-3AD203B41FA5}">
                      <a16:colId xmlns:a16="http://schemas.microsoft.com/office/drawing/2014/main" val="2425649309"/>
                    </a:ext>
                  </a:extLst>
                </a:gridCol>
              </a:tblGrid>
              <a:tr h="277781">
                <a:tc gridSpan="3">
                  <a:txBody>
                    <a:bodyPr/>
                    <a:lstStyle/>
                    <a:p>
                      <a:pPr algn="ctr">
                        <a:lnSpc>
                          <a:spcPct val="115000"/>
                        </a:lnSpc>
                        <a:spcBef>
                          <a:spcPts val="600"/>
                        </a:spcBef>
                        <a:spcAft>
                          <a:spcPts val="0"/>
                        </a:spcAft>
                      </a:pPr>
                      <a:r>
                        <a:rPr lang="en-GB" sz="1600">
                          <a:effectLst/>
                        </a:rPr>
                        <a:t>Table 2: Open licenses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8119551"/>
                  </a:ext>
                </a:extLst>
              </a:tr>
              <a:tr h="555562">
                <a:tc>
                  <a:txBody>
                    <a:bodyPr/>
                    <a:lstStyle/>
                    <a:p>
                      <a:pPr algn="l">
                        <a:lnSpc>
                          <a:spcPct val="115000"/>
                        </a:lnSpc>
                        <a:spcBef>
                          <a:spcPts val="600"/>
                        </a:spcBef>
                        <a:spcAft>
                          <a:spcPts val="0"/>
                        </a:spcAft>
                      </a:pPr>
                      <a:r>
                        <a:rPr lang="en-GB" sz="1600">
                          <a:effectLst/>
                        </a:rPr>
                        <a:t>Sharing-level of Licence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a:effectLst/>
                        </a:rPr>
                        <a:t>Creative Commons License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dirty="0">
                          <a:effectLst/>
                        </a:rPr>
                        <a:t>Open Data Commons License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950293278"/>
                  </a:ext>
                </a:extLst>
              </a:tr>
              <a:tr h="277781">
                <a:tc>
                  <a:txBody>
                    <a:bodyPr/>
                    <a:lstStyle/>
                    <a:p>
                      <a:pPr algn="l">
                        <a:lnSpc>
                          <a:spcPct val="115000"/>
                        </a:lnSpc>
                        <a:spcBef>
                          <a:spcPts val="600"/>
                        </a:spcBef>
                        <a:spcAft>
                          <a:spcPts val="0"/>
                        </a:spcAft>
                      </a:pPr>
                      <a:r>
                        <a:rPr lang="en-GB" sz="1600" dirty="0">
                          <a:effectLst/>
                        </a:rPr>
                        <a:t>Public Domain</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3"/>
                        </a:rPr>
                        <a:t>CC0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4"/>
                        </a:rPr>
                        <a:t>PDDL</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2589339335"/>
                  </a:ext>
                </a:extLst>
              </a:tr>
              <a:tr h="277781">
                <a:tc>
                  <a:txBody>
                    <a:bodyPr/>
                    <a:lstStyle/>
                    <a:p>
                      <a:pPr algn="l">
                        <a:lnSpc>
                          <a:spcPct val="115000"/>
                        </a:lnSpc>
                        <a:spcBef>
                          <a:spcPts val="600"/>
                        </a:spcBef>
                        <a:spcAft>
                          <a:spcPts val="0"/>
                        </a:spcAft>
                      </a:pPr>
                      <a:r>
                        <a:rPr lang="en-GB" sz="1600">
                          <a:effectLst/>
                        </a:rPr>
                        <a:t>Attribution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5"/>
                        </a:rPr>
                        <a:t>CC-by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6"/>
                        </a:rPr>
                        <a:t>ODC-by</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100839385"/>
                  </a:ext>
                </a:extLst>
              </a:tr>
              <a:tr h="555562">
                <a:tc>
                  <a:txBody>
                    <a:bodyPr/>
                    <a:lstStyle/>
                    <a:p>
                      <a:pPr algn="l">
                        <a:lnSpc>
                          <a:spcPct val="115000"/>
                        </a:lnSpc>
                        <a:spcBef>
                          <a:spcPts val="600"/>
                        </a:spcBef>
                        <a:spcAft>
                          <a:spcPts val="0"/>
                        </a:spcAft>
                      </a:pPr>
                      <a:r>
                        <a:rPr lang="en-GB" sz="1600">
                          <a:effectLst/>
                        </a:rPr>
                        <a:t>Attribution &amp; Share-Alike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a:effectLst/>
                          <a:hlinkClick r:id="rId7"/>
                        </a:rPr>
                        <a:t>CC-by-sa</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tc>
                  <a:txBody>
                    <a:bodyPr/>
                    <a:lstStyle/>
                    <a:p>
                      <a:pPr algn="l">
                        <a:lnSpc>
                          <a:spcPct val="115000"/>
                        </a:lnSpc>
                        <a:spcBef>
                          <a:spcPts val="600"/>
                        </a:spcBef>
                        <a:spcAft>
                          <a:spcPts val="0"/>
                        </a:spcAft>
                      </a:pPr>
                      <a:r>
                        <a:rPr lang="en-GB" sz="1600" u="sng" dirty="0" err="1">
                          <a:effectLst/>
                          <a:hlinkClick r:id="rId8"/>
                        </a:rPr>
                        <a:t>ODbL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521" marR="103521" marT="0" marB="0"/>
                </a:tc>
                <a:extLst>
                  <a:ext uri="{0D108BD9-81ED-4DB2-BD59-A6C34878D82A}">
                    <a16:rowId xmlns:a16="http://schemas.microsoft.com/office/drawing/2014/main" val="3599076959"/>
                  </a:ext>
                </a:extLst>
              </a:tr>
            </a:tbl>
          </a:graphicData>
        </a:graphic>
      </p:graphicFrame>
      <p:cxnSp>
        <p:nvCxnSpPr>
          <p:cNvPr id="8" name="Straight Arrow Connector 7"/>
          <p:cNvCxnSpPr>
            <a:stCxn id="20" idx="0"/>
          </p:cNvCxnSpPr>
          <p:nvPr/>
        </p:nvCxnSpPr>
        <p:spPr>
          <a:xfrm flipH="1" flipV="1">
            <a:off x="1319443" y="3894508"/>
            <a:ext cx="287108" cy="13045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812801" y="5199019"/>
            <a:ext cx="1587500" cy="34914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p:cNvSpPr/>
          <p:nvPr/>
        </p:nvSpPr>
        <p:spPr>
          <a:xfrm>
            <a:off x="703717" y="5568085"/>
            <a:ext cx="1607683" cy="26366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Straight Arrow Connector 21"/>
          <p:cNvCxnSpPr>
            <a:stCxn id="21" idx="6"/>
          </p:cNvCxnSpPr>
          <p:nvPr/>
        </p:nvCxnSpPr>
        <p:spPr>
          <a:xfrm flipV="1">
            <a:off x="2311400" y="4373503"/>
            <a:ext cx="2092422" cy="13264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906482" y="3968014"/>
            <a:ext cx="3160643" cy="369332"/>
          </a:xfrm>
          <a:prstGeom prst="rect">
            <a:avLst/>
          </a:prstGeom>
          <a:noFill/>
          <a:ln w="38100">
            <a:solidFill>
              <a:srgbClr val="FF0000"/>
            </a:solidFill>
          </a:ln>
        </p:spPr>
        <p:txBody>
          <a:bodyPr wrap="square" rtlCol="0">
            <a:spAutoFit/>
          </a:bodyPr>
          <a:lstStyle/>
          <a:p>
            <a:r>
              <a:rPr lang="en-GB" b="1" dirty="0">
                <a:solidFill>
                  <a:srgbClr val="FF0000"/>
                </a:solidFill>
              </a:rPr>
              <a:t>+ attribution (naming source)</a:t>
            </a:r>
          </a:p>
        </p:txBody>
      </p:sp>
      <p:sp>
        <p:nvSpPr>
          <p:cNvPr id="24" name="Oval 23"/>
          <p:cNvSpPr/>
          <p:nvPr/>
        </p:nvSpPr>
        <p:spPr>
          <a:xfrm>
            <a:off x="699294" y="5805121"/>
            <a:ext cx="1701007" cy="55287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5" name="Straight Arrow Connector 24"/>
          <p:cNvCxnSpPr>
            <a:stCxn id="24" idx="6"/>
            <a:endCxn id="27" idx="1"/>
          </p:cNvCxnSpPr>
          <p:nvPr/>
        </p:nvCxnSpPr>
        <p:spPr>
          <a:xfrm>
            <a:off x="2400301" y="6081560"/>
            <a:ext cx="1529554" cy="3349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929855" y="6093305"/>
            <a:ext cx="3160643" cy="646331"/>
          </a:xfrm>
          <a:prstGeom prst="rect">
            <a:avLst/>
          </a:prstGeom>
          <a:noFill/>
          <a:ln w="38100">
            <a:solidFill>
              <a:srgbClr val="FF0000"/>
            </a:solidFill>
          </a:ln>
        </p:spPr>
        <p:txBody>
          <a:bodyPr wrap="square" rtlCol="0">
            <a:spAutoFit/>
          </a:bodyPr>
          <a:lstStyle/>
          <a:p>
            <a:r>
              <a:rPr lang="en-GB" b="1" dirty="0">
                <a:solidFill>
                  <a:srgbClr val="FF0000"/>
                </a:solidFill>
              </a:rPr>
              <a:t>+ re-publication must use same license!</a:t>
            </a:r>
          </a:p>
        </p:txBody>
      </p:sp>
      <p:sp>
        <p:nvSpPr>
          <p:cNvPr id="29" name="TextBox 28"/>
          <p:cNvSpPr txBox="1"/>
          <p:nvPr/>
        </p:nvSpPr>
        <p:spPr>
          <a:xfrm>
            <a:off x="451484" y="2311400"/>
            <a:ext cx="5314316" cy="1580429"/>
          </a:xfrm>
          <a:prstGeom prst="rect">
            <a:avLst/>
          </a:prstGeom>
          <a:noFill/>
          <a:ln w="38100">
            <a:solidFill>
              <a:srgbClr val="FF0000"/>
            </a:solidFill>
          </a:ln>
        </p:spPr>
        <p:txBody>
          <a:bodyPr wrap="square" rtlCol="0">
            <a:spAutoFit/>
          </a:bodyPr>
          <a:lstStyle/>
          <a:p>
            <a:endParaRPr lang="en-GB" b="1" dirty="0">
              <a:solidFill>
                <a:srgbClr val="FF0000"/>
              </a:solidFill>
            </a:endParaRPr>
          </a:p>
        </p:txBody>
      </p:sp>
    </p:spTree>
    <p:extLst>
      <p:ext uri="{BB962C8B-B14F-4D97-AF65-F5344CB8AC3E}">
        <p14:creationId xmlns:p14="http://schemas.microsoft.com/office/powerpoint/2010/main" val="299421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Re-use</a:t>
            </a:r>
            <a:br>
              <a:rPr lang="en-GB" dirty="0"/>
            </a:br>
            <a:r>
              <a:rPr lang="en-GB" sz="2600" dirty="0">
                <a:solidFill>
                  <a:srgbClr val="404040"/>
                </a:solidFill>
              </a:rPr>
              <a:t>Three key point for re-use</a:t>
            </a:r>
            <a:endParaRPr lang="en-GB" dirty="0">
              <a:solidFill>
                <a:schemeClr val="tx1"/>
              </a:solidFill>
            </a:endParaRPr>
          </a:p>
        </p:txBody>
      </p:sp>
      <p:sp>
        <p:nvSpPr>
          <p:cNvPr id="3" name="Content Placeholder 2"/>
          <p:cNvSpPr>
            <a:spLocks noGrp="1"/>
          </p:cNvSpPr>
          <p:nvPr>
            <p:ph idx="1"/>
          </p:nvPr>
        </p:nvSpPr>
        <p:spPr/>
        <p:txBody>
          <a:bodyPr/>
          <a:lstStyle/>
          <a:p>
            <a:pPr>
              <a:spcAft>
                <a:spcPts val="600"/>
              </a:spcAft>
            </a:pPr>
            <a:r>
              <a:rPr lang="en-GB" sz="2400" b="1" dirty="0"/>
              <a:t>EITI’s Content Use Policy – custom license</a:t>
            </a:r>
            <a:endParaRPr lang="en-GB" sz="1600" dirty="0"/>
          </a:p>
        </p:txBody>
      </p:sp>
      <p:pic>
        <p:nvPicPr>
          <p:cNvPr id="5" name="Picture 4"/>
          <p:cNvPicPr>
            <a:picLocks noChangeAspect="1"/>
          </p:cNvPicPr>
          <p:nvPr/>
        </p:nvPicPr>
        <p:blipFill>
          <a:blip r:embed="rId3"/>
          <a:stretch>
            <a:fillRect/>
          </a:stretch>
        </p:blipFill>
        <p:spPr>
          <a:xfrm>
            <a:off x="352972" y="2403423"/>
            <a:ext cx="8267664" cy="364488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6610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Five useful steps</a:t>
            </a:r>
            <a:br>
              <a:rPr lang="en-GB" dirty="0"/>
            </a:br>
            <a:endParaRPr lang="en-GB" dirty="0"/>
          </a:p>
        </p:txBody>
      </p:sp>
      <p:sp>
        <p:nvSpPr>
          <p:cNvPr id="3" name="Content Placeholder 2"/>
          <p:cNvSpPr>
            <a:spLocks noGrp="1"/>
          </p:cNvSpPr>
          <p:nvPr>
            <p:ph idx="1"/>
          </p:nvPr>
        </p:nvSpPr>
        <p:spPr/>
        <p:txBody>
          <a:bodyPr/>
          <a:lstStyle/>
          <a:p>
            <a:r>
              <a:rPr lang="en-GB" sz="2400" dirty="0"/>
              <a:t>Step 1: </a:t>
            </a:r>
            <a:r>
              <a:rPr lang="en-GB" sz="2400" b="1" dirty="0"/>
              <a:t>Review the accessibility of EITI data</a:t>
            </a:r>
            <a:r>
              <a:rPr lang="en-GB" sz="2400" dirty="0"/>
              <a:t> (</a:t>
            </a:r>
            <a:r>
              <a:rPr lang="en-GB" sz="2400" dirty="0" err="1">
                <a:hlinkClick r:id="rId3"/>
              </a:rPr>
              <a:t>req</a:t>
            </a:r>
            <a:r>
              <a:rPr lang="en-GB" sz="2400" dirty="0">
                <a:hlinkClick r:id="rId3"/>
              </a:rPr>
              <a:t> 7.2</a:t>
            </a:r>
            <a:r>
              <a:rPr lang="en-GB" sz="2400" dirty="0"/>
              <a:t>)</a:t>
            </a:r>
          </a:p>
          <a:p>
            <a:pPr marL="342900" indent="-342900">
              <a:buAutoNum type="arabicParenBoth"/>
            </a:pPr>
            <a:r>
              <a:rPr lang="en-GB" sz="1800" dirty="0"/>
              <a:t>Is data from EITI Reports </a:t>
            </a:r>
            <a:r>
              <a:rPr lang="en-GB" sz="1800" i="1" dirty="0"/>
              <a:t>accessible</a:t>
            </a:r>
            <a:r>
              <a:rPr lang="en-GB" sz="1800" dirty="0"/>
              <a:t>? I.e. online in an open data format?</a:t>
            </a:r>
          </a:p>
          <a:p>
            <a:pPr marL="342900" indent="-342900">
              <a:buAutoNum type="arabicParenBoth"/>
            </a:pPr>
            <a:r>
              <a:rPr lang="en-GB" sz="1800" dirty="0"/>
              <a:t>Taking stock of wider efforts of automated online disclosure</a:t>
            </a:r>
          </a:p>
          <a:p>
            <a:pPr marL="342900" indent="-342900">
              <a:buAutoNum type="arabicParenBoth"/>
            </a:pPr>
            <a:endParaRPr lang="en-GB" sz="1800" dirty="0"/>
          </a:p>
          <a:p>
            <a:pPr marL="342900" indent="-342900">
              <a:buAutoNum type="arabicParenBoth"/>
            </a:pPr>
            <a:endParaRPr lang="en-GB" sz="1800" dirty="0"/>
          </a:p>
          <a:p>
            <a:pPr marL="342900" indent="-342900">
              <a:buAutoNum type="arabicParenBoth"/>
            </a:pPr>
            <a:endParaRPr lang="en-GB" sz="1800" dirty="0"/>
          </a:p>
          <a:p>
            <a:pPr marL="342900" indent="-342900">
              <a:buAutoNum type="arabicParenBoth"/>
            </a:pPr>
            <a:endParaRPr lang="en-GB" sz="1800" dirty="0"/>
          </a:p>
          <a:p>
            <a:pPr marL="342900" indent="-342900">
              <a:buAutoNum type="arabicParenBoth"/>
            </a:pPr>
            <a:endParaRPr lang="en-GB" sz="1800" dirty="0"/>
          </a:p>
          <a:p>
            <a:pPr marL="342900" indent="-342900">
              <a:buAutoNum type="arabicParenBoth"/>
            </a:pPr>
            <a:endParaRPr lang="en-GB" sz="1800" dirty="0"/>
          </a:p>
          <a:p>
            <a:endParaRPr lang="en-GB" sz="1800" dirty="0">
              <a:hlinkClick r:id="rId4"/>
            </a:endParaRPr>
          </a:p>
          <a:p>
            <a:r>
              <a:rPr lang="en-GB" sz="1800" dirty="0">
                <a:hlinkClick r:id="rId4"/>
              </a:rPr>
              <a:t>http://data.gheiti.gov.gh/#home</a:t>
            </a:r>
            <a:r>
              <a:rPr lang="en-GB" sz="1800" dirty="0"/>
              <a:t> </a:t>
            </a:r>
          </a:p>
          <a:p>
            <a:endParaRPr lang="en-GB" sz="700" dirty="0"/>
          </a:p>
          <a:p>
            <a:r>
              <a:rPr lang="en-GB" sz="1800" dirty="0">
                <a:hlinkClick r:id="rId5"/>
              </a:rPr>
              <a:t>http://e-reporting.eitimongolia.mn/</a:t>
            </a:r>
            <a:r>
              <a:rPr lang="en-GB" sz="1800" dirty="0"/>
              <a:t> </a:t>
            </a:r>
          </a:p>
        </p:txBody>
      </p:sp>
      <p:pic>
        <p:nvPicPr>
          <p:cNvPr id="4" name="Picture 3"/>
          <p:cNvPicPr>
            <a:picLocks noChangeAspect="1"/>
          </p:cNvPicPr>
          <p:nvPr/>
        </p:nvPicPr>
        <p:blipFill>
          <a:blip r:embed="rId6"/>
          <a:stretch>
            <a:fillRect/>
          </a:stretch>
        </p:blipFill>
        <p:spPr>
          <a:xfrm>
            <a:off x="0" y="2711606"/>
            <a:ext cx="5546702" cy="2041464"/>
          </a:xfrm>
          <a:prstGeom prst="roundRect">
            <a:avLst>
              <a:gd name="adj" fmla="val 8594"/>
            </a:avLst>
          </a:prstGeom>
          <a:solidFill>
            <a:srgbClr val="FFFFFF">
              <a:shade val="85000"/>
            </a:srgbClr>
          </a:solidFill>
          <a:ln>
            <a:solidFill>
              <a:schemeClr val="accent1"/>
            </a:solidFill>
          </a:ln>
          <a:effectLst/>
        </p:spPr>
      </p:pic>
      <p:pic>
        <p:nvPicPr>
          <p:cNvPr id="5" name="Picture 4"/>
          <p:cNvPicPr>
            <a:picLocks noChangeAspect="1"/>
          </p:cNvPicPr>
          <p:nvPr/>
        </p:nvPicPr>
        <p:blipFill>
          <a:blip r:embed="rId7"/>
          <a:stretch>
            <a:fillRect/>
          </a:stretch>
        </p:blipFill>
        <p:spPr>
          <a:xfrm>
            <a:off x="4549943" y="3939910"/>
            <a:ext cx="4871150" cy="2032721"/>
          </a:xfrm>
          <a:prstGeom prst="roundRect">
            <a:avLst>
              <a:gd name="adj" fmla="val 8594"/>
            </a:avLst>
          </a:prstGeom>
          <a:solidFill>
            <a:srgbClr val="FFFFFF">
              <a:shade val="85000"/>
            </a:srgbClr>
          </a:solidFill>
          <a:ln>
            <a:solidFill>
              <a:schemeClr val="accent1"/>
            </a:solidFill>
          </a:ln>
          <a:effectLst/>
        </p:spPr>
      </p:pic>
    </p:spTree>
    <p:extLst>
      <p:ext uri="{BB962C8B-B14F-4D97-AF65-F5344CB8AC3E}">
        <p14:creationId xmlns:p14="http://schemas.microsoft.com/office/powerpoint/2010/main" val="283786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Step 2: </a:t>
            </a:r>
            <a:r>
              <a:rPr lang="en-GB" sz="2400" b="1" dirty="0"/>
              <a:t>Review national policies and int. best practices</a:t>
            </a:r>
          </a:p>
          <a:p>
            <a:r>
              <a:rPr lang="en-GB" sz="1800" dirty="0"/>
              <a:t>Ensure alignment with other national efforts (e.g. OGP etc.), and emerging best practice. This should address the question of data standards</a:t>
            </a:r>
            <a:endParaRPr lang="en-GB" sz="700" dirty="0"/>
          </a:p>
          <a:p>
            <a:pPr>
              <a:spcAft>
                <a:spcPts val="600"/>
              </a:spcAft>
            </a:pPr>
            <a:endParaRPr lang="en-GB" sz="1600" dirty="0"/>
          </a:p>
        </p:txBody>
      </p:sp>
      <p:pic>
        <p:nvPicPr>
          <p:cNvPr id="4" name="Picture 3"/>
          <p:cNvPicPr>
            <a:picLocks noChangeAspect="1"/>
          </p:cNvPicPr>
          <p:nvPr/>
        </p:nvPicPr>
        <p:blipFill>
          <a:blip r:embed="rId3"/>
          <a:stretch>
            <a:fillRect/>
          </a:stretch>
        </p:blipFill>
        <p:spPr>
          <a:xfrm>
            <a:off x="1003962" y="4534727"/>
            <a:ext cx="2387805" cy="1632613"/>
          </a:xfrm>
          <a:prstGeom prst="roundRect">
            <a:avLst>
              <a:gd name="adj" fmla="val 8594"/>
            </a:avLst>
          </a:prstGeom>
          <a:solidFill>
            <a:srgbClr val="FFFFFF">
              <a:shade val="85000"/>
            </a:srgbClr>
          </a:solidFill>
          <a:ln>
            <a:solidFill>
              <a:schemeClr val="accent1"/>
            </a:solidFill>
          </a:ln>
          <a:effectLst/>
        </p:spPr>
      </p:pic>
      <p:pic>
        <p:nvPicPr>
          <p:cNvPr id="5" name="Picture 4">
            <a:hlinkClick r:id="rId4"/>
          </p:cNvPr>
          <p:cNvPicPr>
            <a:picLocks noChangeAspect="1"/>
          </p:cNvPicPr>
          <p:nvPr/>
        </p:nvPicPr>
        <p:blipFill>
          <a:blip r:embed="rId5"/>
          <a:stretch>
            <a:fillRect/>
          </a:stretch>
        </p:blipFill>
        <p:spPr>
          <a:xfrm>
            <a:off x="680802" y="3220977"/>
            <a:ext cx="1390650" cy="1247775"/>
          </a:xfrm>
          <a:prstGeom prst="roundRect">
            <a:avLst>
              <a:gd name="adj" fmla="val 8594"/>
            </a:avLst>
          </a:prstGeom>
          <a:solidFill>
            <a:srgbClr val="FFFFFF">
              <a:shade val="85000"/>
            </a:srgbClr>
          </a:solidFill>
          <a:ln>
            <a:noFill/>
          </a:ln>
          <a:effectLst/>
        </p:spPr>
      </p:pic>
      <p:pic>
        <p:nvPicPr>
          <p:cNvPr id="6" name="Picture 5">
            <a:hlinkClick r:id="rId6"/>
          </p:cNvPr>
          <p:cNvPicPr>
            <a:picLocks noChangeAspect="1"/>
          </p:cNvPicPr>
          <p:nvPr/>
        </p:nvPicPr>
        <p:blipFill>
          <a:blip r:embed="rId7"/>
          <a:stretch>
            <a:fillRect/>
          </a:stretch>
        </p:blipFill>
        <p:spPr>
          <a:xfrm>
            <a:off x="2377754" y="2911414"/>
            <a:ext cx="2838450" cy="1866900"/>
          </a:xfrm>
          <a:prstGeom prst="roundRect">
            <a:avLst>
              <a:gd name="adj" fmla="val 8594"/>
            </a:avLst>
          </a:prstGeom>
          <a:solidFill>
            <a:srgbClr val="FFFFFF">
              <a:shade val="85000"/>
            </a:srgbClr>
          </a:solidFill>
          <a:ln>
            <a:noFill/>
          </a:ln>
          <a:effectLst/>
        </p:spPr>
      </p:pic>
      <p:pic>
        <p:nvPicPr>
          <p:cNvPr id="7" name="Picture 6">
            <a:hlinkClick r:id="rId8"/>
          </p:cNvPr>
          <p:cNvPicPr>
            <a:picLocks noChangeAspect="1"/>
          </p:cNvPicPr>
          <p:nvPr/>
        </p:nvPicPr>
        <p:blipFill>
          <a:blip r:embed="rId9"/>
          <a:stretch>
            <a:fillRect/>
          </a:stretch>
        </p:blipFill>
        <p:spPr>
          <a:xfrm>
            <a:off x="3698069" y="4612539"/>
            <a:ext cx="1846980" cy="1476987"/>
          </a:xfrm>
          <a:prstGeom prst="roundRect">
            <a:avLst>
              <a:gd name="adj" fmla="val 8594"/>
            </a:avLst>
          </a:prstGeom>
          <a:solidFill>
            <a:srgbClr val="FFFFFF">
              <a:shade val="85000"/>
            </a:srgbClr>
          </a:solidFill>
          <a:ln>
            <a:solidFill>
              <a:schemeClr val="accent1"/>
            </a:solidFill>
          </a:ln>
          <a:effectLst/>
        </p:spPr>
      </p:pic>
      <p:pic>
        <p:nvPicPr>
          <p:cNvPr id="8" name="Picture 7">
            <a:hlinkClick r:id="rId10"/>
          </p:cNvPr>
          <p:cNvPicPr>
            <a:picLocks noChangeAspect="1"/>
          </p:cNvPicPr>
          <p:nvPr/>
        </p:nvPicPr>
        <p:blipFill>
          <a:blip r:embed="rId11"/>
          <a:stretch>
            <a:fillRect/>
          </a:stretch>
        </p:blipFill>
        <p:spPr>
          <a:xfrm>
            <a:off x="5403429" y="2771628"/>
            <a:ext cx="1851920" cy="2146472"/>
          </a:xfrm>
          <a:prstGeom prst="roundRect">
            <a:avLst>
              <a:gd name="adj" fmla="val 8594"/>
            </a:avLst>
          </a:prstGeom>
          <a:solidFill>
            <a:srgbClr val="FFFFFF">
              <a:shade val="85000"/>
            </a:srgbClr>
          </a:solidFill>
          <a:ln>
            <a:noFill/>
          </a:ln>
          <a:effectLst/>
        </p:spPr>
      </p:pic>
      <p:pic>
        <p:nvPicPr>
          <p:cNvPr id="9" name="Picture 8">
            <a:hlinkClick r:id="rId12"/>
          </p:cNvPr>
          <p:cNvPicPr>
            <a:picLocks noChangeAspect="1"/>
          </p:cNvPicPr>
          <p:nvPr/>
        </p:nvPicPr>
        <p:blipFill>
          <a:blip r:embed="rId13"/>
          <a:stretch>
            <a:fillRect/>
          </a:stretch>
        </p:blipFill>
        <p:spPr>
          <a:xfrm>
            <a:off x="6359397" y="3961764"/>
            <a:ext cx="1782024" cy="2369008"/>
          </a:xfrm>
          <a:prstGeom prst="roundRect">
            <a:avLst>
              <a:gd name="adj" fmla="val 8594"/>
            </a:avLst>
          </a:prstGeom>
          <a:solidFill>
            <a:srgbClr val="FFFFFF">
              <a:shade val="85000"/>
            </a:srgbClr>
          </a:solidFill>
          <a:ln>
            <a:solidFill>
              <a:schemeClr val="accent1"/>
            </a:solidFill>
          </a:ln>
          <a:effectLst/>
        </p:spPr>
      </p:pic>
      <p:sp>
        <p:nvSpPr>
          <p:cNvPr id="13" name="Title 1"/>
          <p:cNvSpPr>
            <a:spLocks noGrp="1"/>
          </p:cNvSpPr>
          <p:nvPr>
            <p:ph type="title"/>
          </p:nvPr>
        </p:nvSpPr>
        <p:spPr>
          <a:xfrm>
            <a:off x="549275" y="274638"/>
            <a:ext cx="7875058" cy="1143000"/>
          </a:xfrm>
        </p:spPr>
        <p:txBody>
          <a:bodyPr>
            <a:normAutofit fontScale="90000"/>
          </a:bodyPr>
          <a:lstStyle/>
          <a:p>
            <a:r>
              <a:rPr lang="en-GB" dirty="0"/>
              <a:t>Five useful steps</a:t>
            </a:r>
            <a:br>
              <a:rPr lang="en-GB" dirty="0"/>
            </a:br>
            <a:endParaRPr lang="en-GB" dirty="0"/>
          </a:p>
        </p:txBody>
      </p:sp>
    </p:spTree>
    <p:extLst>
      <p:ext uri="{BB962C8B-B14F-4D97-AF65-F5344CB8AC3E}">
        <p14:creationId xmlns:p14="http://schemas.microsoft.com/office/powerpoint/2010/main" val="327205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Step 3: </a:t>
            </a:r>
            <a:r>
              <a:rPr lang="en-GB" sz="2400" b="1" dirty="0"/>
              <a:t>Consider options for access, release and re-use of data</a:t>
            </a:r>
          </a:p>
          <a:p>
            <a:pPr>
              <a:spcAft>
                <a:spcPts val="600"/>
              </a:spcAft>
            </a:pPr>
            <a:r>
              <a:rPr lang="en-GB" sz="1800" dirty="0"/>
              <a:t>Open data: </a:t>
            </a:r>
            <a:r>
              <a:rPr lang="en-GB" sz="1800" dirty="0">
                <a:hlinkClick r:id="rId3"/>
              </a:rPr>
              <a:t>Ghana</a:t>
            </a:r>
            <a:r>
              <a:rPr lang="en-GB" sz="1800" dirty="0"/>
              <a:t>, </a:t>
            </a:r>
            <a:r>
              <a:rPr lang="en-GB" sz="1800" dirty="0">
                <a:hlinkClick r:id="rId4"/>
              </a:rPr>
              <a:t>Norway</a:t>
            </a:r>
            <a:r>
              <a:rPr lang="en-GB" sz="1800" dirty="0"/>
              <a:t>, </a:t>
            </a:r>
            <a:r>
              <a:rPr lang="en-GB" sz="1800" dirty="0">
                <a:hlinkClick r:id="rId5"/>
              </a:rPr>
              <a:t>United States</a:t>
            </a:r>
            <a:endParaRPr lang="en-GB" sz="700" dirty="0"/>
          </a:p>
          <a:p>
            <a:pPr>
              <a:spcAft>
                <a:spcPts val="600"/>
              </a:spcAft>
            </a:pPr>
            <a:endParaRPr lang="en-GB" sz="1600" dirty="0"/>
          </a:p>
        </p:txBody>
      </p:sp>
      <p:pic>
        <p:nvPicPr>
          <p:cNvPr id="4" name="Picture 3">
            <a:hlinkClick r:id="rId3"/>
          </p:cNvPr>
          <p:cNvPicPr>
            <a:picLocks noChangeAspect="1"/>
          </p:cNvPicPr>
          <p:nvPr/>
        </p:nvPicPr>
        <p:blipFill>
          <a:blip r:embed="rId6"/>
          <a:stretch>
            <a:fillRect/>
          </a:stretch>
        </p:blipFill>
        <p:spPr>
          <a:xfrm>
            <a:off x="2127565" y="2562090"/>
            <a:ext cx="4434360" cy="1457550"/>
          </a:xfrm>
          <a:prstGeom prst="roundRect">
            <a:avLst>
              <a:gd name="adj" fmla="val 8594"/>
            </a:avLst>
          </a:prstGeom>
          <a:solidFill>
            <a:srgbClr val="FFFFFF">
              <a:shade val="85000"/>
            </a:srgbClr>
          </a:solidFill>
          <a:ln>
            <a:noFill/>
          </a:ln>
          <a:effectLst/>
        </p:spPr>
      </p:pic>
      <p:pic>
        <p:nvPicPr>
          <p:cNvPr id="5" name="Picture 4">
            <a:hlinkClick r:id="rId4"/>
          </p:cNvPr>
          <p:cNvPicPr>
            <a:picLocks noChangeAspect="1"/>
          </p:cNvPicPr>
          <p:nvPr/>
        </p:nvPicPr>
        <p:blipFill>
          <a:blip r:embed="rId7"/>
          <a:stretch>
            <a:fillRect/>
          </a:stretch>
        </p:blipFill>
        <p:spPr>
          <a:xfrm>
            <a:off x="405391" y="4191656"/>
            <a:ext cx="2993428" cy="2192826"/>
          </a:xfrm>
          <a:prstGeom prst="roundRect">
            <a:avLst>
              <a:gd name="adj" fmla="val 8594"/>
            </a:avLst>
          </a:prstGeom>
          <a:solidFill>
            <a:srgbClr val="FFFFFF">
              <a:shade val="85000"/>
            </a:srgbClr>
          </a:solidFill>
          <a:ln>
            <a:noFill/>
          </a:ln>
          <a:effectLst/>
        </p:spPr>
      </p:pic>
      <p:pic>
        <p:nvPicPr>
          <p:cNvPr id="6" name="Picture 5">
            <a:hlinkClick r:id="rId5"/>
          </p:cNvPr>
          <p:cNvPicPr>
            <a:picLocks noChangeAspect="1"/>
          </p:cNvPicPr>
          <p:nvPr/>
        </p:nvPicPr>
        <p:blipFill>
          <a:blip r:embed="rId8"/>
          <a:stretch>
            <a:fillRect/>
          </a:stretch>
        </p:blipFill>
        <p:spPr>
          <a:xfrm>
            <a:off x="5987970" y="4099014"/>
            <a:ext cx="2926359" cy="2034077"/>
          </a:xfrm>
          <a:prstGeom prst="roundRect">
            <a:avLst>
              <a:gd name="adj" fmla="val 8594"/>
            </a:avLst>
          </a:prstGeom>
          <a:solidFill>
            <a:srgbClr val="FFFFFF">
              <a:shade val="85000"/>
            </a:srgbClr>
          </a:solidFill>
          <a:ln>
            <a:noFill/>
          </a:ln>
          <a:effectLst/>
        </p:spPr>
      </p:pic>
      <p:sp>
        <p:nvSpPr>
          <p:cNvPr id="10" name="Title 1"/>
          <p:cNvSpPr>
            <a:spLocks noGrp="1"/>
          </p:cNvSpPr>
          <p:nvPr>
            <p:ph type="title"/>
          </p:nvPr>
        </p:nvSpPr>
        <p:spPr>
          <a:xfrm>
            <a:off x="549275" y="274638"/>
            <a:ext cx="7875058" cy="1143000"/>
          </a:xfrm>
        </p:spPr>
        <p:txBody>
          <a:bodyPr>
            <a:normAutofit fontScale="90000"/>
          </a:bodyPr>
          <a:lstStyle/>
          <a:p>
            <a:r>
              <a:rPr lang="en-GB" dirty="0"/>
              <a:t>Five useful steps</a:t>
            </a:r>
            <a:br>
              <a:rPr lang="en-GB" dirty="0"/>
            </a:br>
            <a:endParaRPr lang="en-GB" dirty="0"/>
          </a:p>
        </p:txBody>
      </p:sp>
    </p:spTree>
    <p:extLst>
      <p:ext uri="{BB962C8B-B14F-4D97-AF65-F5344CB8AC3E}">
        <p14:creationId xmlns:p14="http://schemas.microsoft.com/office/powerpoint/2010/main" val="266666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21639" y="3759947"/>
            <a:ext cx="2302694" cy="1786300"/>
          </a:xfrm>
          <a:prstGeom prst="rect">
            <a:avLst/>
          </a:prstGeom>
        </p:spPr>
      </p:pic>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2</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p:txBody>
          <a:bodyPr/>
          <a:lstStyle/>
          <a:p>
            <a:r>
              <a:rPr lang="en-GB" dirty="0"/>
              <a:t>Contents</a:t>
            </a:r>
          </a:p>
        </p:txBody>
      </p:sp>
      <p:pic>
        <p:nvPicPr>
          <p:cNvPr id="8" name="Picture 7"/>
          <p:cNvPicPr>
            <a:picLocks noChangeAspect="1"/>
          </p:cNvPicPr>
          <p:nvPr/>
        </p:nvPicPr>
        <p:blipFill>
          <a:blip r:embed="rId3"/>
          <a:stretch>
            <a:fillRect/>
          </a:stretch>
        </p:blipFill>
        <p:spPr>
          <a:xfrm>
            <a:off x="4340707" y="4306377"/>
            <a:ext cx="1708316" cy="1105943"/>
          </a:xfrm>
          <a:prstGeom prst="rect">
            <a:avLst/>
          </a:prstGeom>
        </p:spPr>
      </p:pic>
      <p:pic>
        <p:nvPicPr>
          <p:cNvPr id="2" name="Picture 1"/>
          <p:cNvPicPr>
            <a:picLocks noChangeAspect="1"/>
          </p:cNvPicPr>
          <p:nvPr/>
        </p:nvPicPr>
        <p:blipFill>
          <a:blip r:embed="rId4"/>
          <a:stretch>
            <a:fillRect/>
          </a:stretch>
        </p:blipFill>
        <p:spPr>
          <a:xfrm>
            <a:off x="6479965" y="1060120"/>
            <a:ext cx="1908312" cy="2453544"/>
          </a:xfrm>
          <a:prstGeom prst="rect">
            <a:avLst/>
          </a:prstGeom>
          <a:ln>
            <a:solidFill>
              <a:schemeClr val="tx1"/>
            </a:solidFill>
          </a:ln>
        </p:spPr>
      </p:pic>
      <p:sp>
        <p:nvSpPr>
          <p:cNvPr id="3" name="Espace réservé du contenu 2"/>
          <p:cNvSpPr>
            <a:spLocks noGrp="1"/>
          </p:cNvSpPr>
          <p:nvPr>
            <p:ph idx="1"/>
          </p:nvPr>
        </p:nvSpPr>
        <p:spPr>
          <a:xfrm>
            <a:off x="549275" y="1590675"/>
            <a:ext cx="5586482" cy="4124739"/>
          </a:xfrm>
        </p:spPr>
        <p:txBody>
          <a:bodyPr>
            <a:noAutofit/>
          </a:bodyPr>
          <a:lstStyle/>
          <a:p>
            <a:pPr marL="514350" indent="-514350">
              <a:buAutoNum type="arabicPeriod"/>
            </a:pPr>
            <a:r>
              <a:rPr lang="en-GB" dirty="0"/>
              <a:t>Developing an open data policy</a:t>
            </a:r>
          </a:p>
          <a:p>
            <a:pPr marL="781200" lvl="1" indent="-457200"/>
            <a:r>
              <a:rPr lang="en-GB" dirty="0"/>
              <a:t>Requirement 7.1</a:t>
            </a:r>
          </a:p>
          <a:p>
            <a:pPr marL="781200" lvl="1" indent="-457200"/>
            <a:r>
              <a:rPr lang="en-GB" dirty="0"/>
              <a:t>Access, release and re-use</a:t>
            </a:r>
          </a:p>
          <a:p>
            <a:pPr marL="781200" lvl="1" indent="-457200"/>
            <a:r>
              <a:rPr lang="en-GB" dirty="0"/>
              <a:t>Five useful steps</a:t>
            </a:r>
          </a:p>
          <a:p>
            <a:pPr marL="514350" indent="-514350">
              <a:buFont typeface="+mj-lt"/>
              <a:buAutoNum type="arabicPeriod"/>
            </a:pPr>
            <a:r>
              <a:rPr lang="en-GB" dirty="0"/>
              <a:t>Examples</a:t>
            </a:r>
          </a:p>
          <a:p>
            <a:pPr marL="781200" lvl="1" indent="-457200"/>
            <a:r>
              <a:rPr lang="en-GB" dirty="0"/>
              <a:t>Policies</a:t>
            </a:r>
          </a:p>
          <a:p>
            <a:pPr marL="781200" lvl="1" indent="-457200"/>
            <a:r>
              <a:rPr lang="en-GB" dirty="0"/>
              <a:t>Open data solutions</a:t>
            </a:r>
          </a:p>
          <a:p>
            <a:pPr marL="514350" lvl="0" indent="-514350">
              <a:buClr>
                <a:srgbClr val="0076AF"/>
              </a:buClr>
              <a:buFont typeface="+mj-lt"/>
              <a:buAutoNum type="arabicPeriod"/>
            </a:pPr>
            <a:r>
              <a:rPr lang="en-GB" dirty="0"/>
              <a:t>QA and next steps</a:t>
            </a:r>
          </a:p>
        </p:txBody>
      </p:sp>
      <p:sp>
        <p:nvSpPr>
          <p:cNvPr id="19" name="Circular Arrow 18"/>
          <p:cNvSpPr/>
          <p:nvPr/>
        </p:nvSpPr>
        <p:spPr>
          <a:xfrm rot="6376484">
            <a:off x="7049986" y="2678008"/>
            <a:ext cx="1850975" cy="1950071"/>
          </a:xfrm>
          <a:prstGeom prst="circularArrow">
            <a:avLst>
              <a:gd name="adj1" fmla="val 25000"/>
              <a:gd name="adj2" fmla="val 1553270"/>
              <a:gd name="adj3" fmla="val 20195828"/>
              <a:gd name="adj4" fmla="val 10800000"/>
              <a:gd name="adj5" fmla="val 20797"/>
            </a:avLst>
          </a:prstGeom>
          <a:solidFill>
            <a:schemeClr val="accent1"/>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7" name="Circular Arrow 16"/>
          <p:cNvSpPr/>
          <p:nvPr/>
        </p:nvSpPr>
        <p:spPr>
          <a:xfrm rot="11605165">
            <a:off x="5177794" y="4472819"/>
            <a:ext cx="1850975" cy="1950071"/>
          </a:xfrm>
          <a:prstGeom prst="circularArrow">
            <a:avLst>
              <a:gd name="adj1" fmla="val 25000"/>
              <a:gd name="adj2" fmla="val 1553270"/>
              <a:gd name="adj3" fmla="val 20195828"/>
              <a:gd name="adj4" fmla="val 10800000"/>
              <a:gd name="adj5" fmla="val 20797"/>
            </a:avLst>
          </a:prstGeom>
          <a:solidFill>
            <a:schemeClr val="accent1"/>
          </a:solidFill>
          <a:ln>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59277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Step 3: </a:t>
            </a:r>
            <a:r>
              <a:rPr lang="en-GB" sz="2400" b="1" dirty="0"/>
              <a:t>Consider options for access, release and re-use of data</a:t>
            </a:r>
          </a:p>
          <a:p>
            <a:pPr>
              <a:spcAft>
                <a:spcPts val="600"/>
              </a:spcAft>
            </a:pPr>
            <a:r>
              <a:rPr lang="en-GB" sz="1800" dirty="0"/>
              <a:t>Policies: International Secretariat, Philippines and D-EITI.</a:t>
            </a:r>
          </a:p>
          <a:p>
            <a:pPr>
              <a:spcAft>
                <a:spcPts val="600"/>
              </a:spcAft>
            </a:pPr>
            <a:r>
              <a:rPr lang="en-GB" sz="1800" dirty="0"/>
              <a:t>EITI International Secretariat will share new policies as they are approved and become public.</a:t>
            </a:r>
            <a:endParaRPr lang="en-GB" sz="700" dirty="0"/>
          </a:p>
          <a:p>
            <a:pPr>
              <a:spcAft>
                <a:spcPts val="600"/>
              </a:spcAft>
            </a:pPr>
            <a:endParaRPr lang="en-GB" sz="1600" dirty="0"/>
          </a:p>
        </p:txBody>
      </p:sp>
      <p:pic>
        <p:nvPicPr>
          <p:cNvPr id="7" name="Picture 6">
            <a:hlinkClick r:id="rId3"/>
          </p:cNvPr>
          <p:cNvPicPr>
            <a:picLocks noChangeAspect="1"/>
          </p:cNvPicPr>
          <p:nvPr/>
        </p:nvPicPr>
        <p:blipFill>
          <a:blip r:embed="rId4"/>
          <a:stretch>
            <a:fillRect/>
          </a:stretch>
        </p:blipFill>
        <p:spPr>
          <a:xfrm>
            <a:off x="0" y="3573265"/>
            <a:ext cx="3273619" cy="2592733"/>
          </a:xfrm>
          <a:prstGeom prst="roundRect">
            <a:avLst>
              <a:gd name="adj" fmla="val 8594"/>
            </a:avLst>
          </a:prstGeom>
          <a:solidFill>
            <a:srgbClr val="FFFFFF">
              <a:shade val="85000"/>
            </a:srgbClr>
          </a:solidFill>
          <a:ln>
            <a:solidFill>
              <a:srgbClr val="0070C0"/>
            </a:solidFill>
          </a:ln>
          <a:effectLst/>
        </p:spPr>
      </p:pic>
      <p:pic>
        <p:nvPicPr>
          <p:cNvPr id="8" name="Picture 7">
            <a:hlinkClick r:id="rId5"/>
          </p:cNvPr>
          <p:cNvPicPr>
            <a:picLocks noChangeAspect="1"/>
          </p:cNvPicPr>
          <p:nvPr/>
        </p:nvPicPr>
        <p:blipFill>
          <a:blip r:embed="rId6"/>
          <a:stretch>
            <a:fillRect/>
          </a:stretch>
        </p:blipFill>
        <p:spPr>
          <a:xfrm>
            <a:off x="3273619" y="2834385"/>
            <a:ext cx="2991379" cy="3404631"/>
          </a:xfrm>
          <a:prstGeom prst="roundRect">
            <a:avLst>
              <a:gd name="adj" fmla="val 8594"/>
            </a:avLst>
          </a:prstGeom>
          <a:solidFill>
            <a:srgbClr val="FFFFFF">
              <a:shade val="85000"/>
            </a:srgbClr>
          </a:solidFill>
          <a:ln>
            <a:solidFill>
              <a:srgbClr val="0070C0"/>
            </a:solidFill>
          </a:ln>
          <a:effectLst/>
        </p:spPr>
      </p:pic>
      <p:pic>
        <p:nvPicPr>
          <p:cNvPr id="4" name="Picture 3"/>
          <p:cNvPicPr>
            <a:picLocks noChangeAspect="1"/>
          </p:cNvPicPr>
          <p:nvPr/>
        </p:nvPicPr>
        <p:blipFill>
          <a:blip r:embed="rId7"/>
          <a:stretch>
            <a:fillRect/>
          </a:stretch>
        </p:blipFill>
        <p:spPr>
          <a:xfrm>
            <a:off x="6372138" y="2791753"/>
            <a:ext cx="2771862" cy="3560409"/>
          </a:xfrm>
          <a:prstGeom prst="roundRect">
            <a:avLst>
              <a:gd name="adj" fmla="val 8594"/>
            </a:avLst>
          </a:prstGeom>
          <a:solidFill>
            <a:srgbClr val="FFFFFF">
              <a:shade val="85000"/>
            </a:srgbClr>
          </a:solidFill>
          <a:ln>
            <a:solidFill>
              <a:schemeClr val="accent1"/>
            </a:solidFill>
          </a:ln>
          <a:effectLst/>
        </p:spPr>
      </p:pic>
      <p:sp>
        <p:nvSpPr>
          <p:cNvPr id="9" name="Title 1"/>
          <p:cNvSpPr>
            <a:spLocks noGrp="1"/>
          </p:cNvSpPr>
          <p:nvPr>
            <p:ph type="title"/>
          </p:nvPr>
        </p:nvSpPr>
        <p:spPr>
          <a:xfrm>
            <a:off x="549275" y="274638"/>
            <a:ext cx="7875058" cy="1143000"/>
          </a:xfrm>
        </p:spPr>
        <p:txBody>
          <a:bodyPr>
            <a:normAutofit fontScale="90000"/>
          </a:bodyPr>
          <a:lstStyle/>
          <a:p>
            <a:r>
              <a:rPr lang="en-GB" dirty="0"/>
              <a:t>Five useful steps</a:t>
            </a:r>
            <a:br>
              <a:rPr lang="en-GB" dirty="0"/>
            </a:br>
            <a:endParaRPr lang="en-GB" dirty="0"/>
          </a:p>
        </p:txBody>
      </p:sp>
    </p:spTree>
    <p:extLst>
      <p:ext uri="{BB962C8B-B14F-4D97-AF65-F5344CB8AC3E}">
        <p14:creationId xmlns:p14="http://schemas.microsoft.com/office/powerpoint/2010/main" val="70340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GB" sz="2400" dirty="0"/>
              <a:t>Step 4: </a:t>
            </a:r>
            <a:r>
              <a:rPr lang="en-GB" sz="2400" b="1" dirty="0"/>
              <a:t>Document policy on access, release and re-use</a:t>
            </a:r>
          </a:p>
          <a:p>
            <a:pPr marL="285750" indent="-285750">
              <a:spcAft>
                <a:spcPts val="600"/>
              </a:spcAft>
              <a:buFont typeface="Arial" panose="020B0604020202020204" pitchFamily="34" charset="0"/>
              <a:buChar char="•"/>
            </a:pPr>
            <a:r>
              <a:rPr lang="en-GB" sz="1800" dirty="0"/>
              <a:t>Publishing</a:t>
            </a:r>
          </a:p>
          <a:p>
            <a:pPr marL="285750" indent="-285750">
              <a:spcAft>
                <a:spcPts val="600"/>
              </a:spcAft>
              <a:buFont typeface="Arial" panose="020B0604020202020204" pitchFamily="34" charset="0"/>
              <a:buChar char="•"/>
            </a:pPr>
            <a:r>
              <a:rPr lang="en-GB" sz="1800" dirty="0"/>
              <a:t>Open data for future/previous data</a:t>
            </a:r>
          </a:p>
          <a:p>
            <a:pPr marL="285750" indent="-285750">
              <a:spcAft>
                <a:spcPts val="600"/>
              </a:spcAft>
              <a:buFont typeface="Arial" panose="020B0604020202020204" pitchFamily="34" charset="0"/>
              <a:buChar char="•"/>
            </a:pPr>
            <a:r>
              <a:rPr lang="en-GB" sz="1800" dirty="0"/>
              <a:t>Include in workplan</a:t>
            </a:r>
          </a:p>
          <a:p>
            <a:pPr marL="285750" indent="-285750">
              <a:spcAft>
                <a:spcPts val="600"/>
              </a:spcAft>
              <a:buFont typeface="Arial" panose="020B0604020202020204" pitchFamily="34" charset="0"/>
              <a:buChar char="•"/>
            </a:pPr>
            <a:r>
              <a:rPr lang="en-GB" sz="1800" dirty="0"/>
              <a:t>ToR for IA</a:t>
            </a:r>
          </a:p>
          <a:p>
            <a:pPr marL="285750" indent="-285750">
              <a:spcAft>
                <a:spcPts val="600"/>
              </a:spcAft>
              <a:buFont typeface="Arial" panose="020B0604020202020204" pitchFamily="34" charset="0"/>
              <a:buChar char="•"/>
            </a:pPr>
            <a:r>
              <a:rPr lang="en-GB" sz="1800" dirty="0"/>
              <a:t>Capacity building</a:t>
            </a:r>
          </a:p>
          <a:p>
            <a:pPr marL="285750" indent="-285750">
              <a:spcAft>
                <a:spcPts val="600"/>
              </a:spcAft>
              <a:buFont typeface="Arial" panose="020B0604020202020204" pitchFamily="34" charset="0"/>
              <a:buChar char="•"/>
            </a:pPr>
            <a:r>
              <a:rPr lang="en-GB" sz="1800" dirty="0"/>
              <a:t>Promote open data towards source of information (linked to mainstreaming) </a:t>
            </a:r>
          </a:p>
          <a:p>
            <a:pPr>
              <a:spcAft>
                <a:spcPts val="600"/>
              </a:spcAft>
            </a:pPr>
            <a:endParaRPr lang="en-GB" dirty="0"/>
          </a:p>
          <a:p>
            <a:pPr>
              <a:spcAft>
                <a:spcPts val="600"/>
              </a:spcAft>
            </a:pPr>
            <a:r>
              <a:rPr lang="en-GB" dirty="0"/>
              <a:t>Step 5 – </a:t>
            </a:r>
            <a:r>
              <a:rPr lang="en-GB" b="1" dirty="0"/>
              <a:t>Evaluation – </a:t>
            </a:r>
            <a:r>
              <a:rPr lang="en-GB" dirty="0"/>
              <a:t>update in annual activity reports</a:t>
            </a:r>
            <a:r>
              <a:rPr lang="en-GB" b="1" dirty="0"/>
              <a:t> </a:t>
            </a:r>
            <a:endParaRPr lang="en-GB" sz="2400" b="1" dirty="0"/>
          </a:p>
          <a:p>
            <a:pPr>
              <a:spcAft>
                <a:spcPts val="600"/>
              </a:spcAft>
            </a:pPr>
            <a:endParaRPr lang="en-GB" sz="1600" dirty="0"/>
          </a:p>
        </p:txBody>
      </p:sp>
      <p:graphicFrame>
        <p:nvGraphicFramePr>
          <p:cNvPr id="6" name="Diagram 5"/>
          <p:cNvGraphicFramePr/>
          <p:nvPr>
            <p:extLst>
              <p:ext uri="{D42A27DB-BD31-4B8C-83A1-F6EECF244321}">
                <p14:modId xmlns:p14="http://schemas.microsoft.com/office/powerpoint/2010/main" val="4290748237"/>
              </p:ext>
            </p:extLst>
          </p:nvPr>
        </p:nvGraphicFramePr>
        <p:xfrm>
          <a:off x="4863831" y="2039797"/>
          <a:ext cx="3673588" cy="217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549275" y="274638"/>
            <a:ext cx="7875058" cy="1143000"/>
          </a:xfrm>
        </p:spPr>
        <p:txBody>
          <a:bodyPr>
            <a:normAutofit fontScale="90000"/>
          </a:bodyPr>
          <a:lstStyle/>
          <a:p>
            <a:r>
              <a:rPr lang="en-GB" dirty="0"/>
              <a:t>Five useful steps</a:t>
            </a:r>
            <a:br>
              <a:rPr lang="en-GB" dirty="0"/>
            </a:br>
            <a:endParaRPr lang="en-GB" dirty="0"/>
          </a:p>
        </p:txBody>
      </p:sp>
    </p:spTree>
    <p:extLst>
      <p:ext uri="{BB962C8B-B14F-4D97-AF65-F5344CB8AC3E}">
        <p14:creationId xmlns:p14="http://schemas.microsoft.com/office/powerpoint/2010/main" val="176029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Step 1: </a:t>
            </a:r>
            <a:r>
              <a:rPr lang="en-GB" sz="2400" b="1" dirty="0"/>
              <a:t>Review the accessibility of EITI data</a:t>
            </a:r>
            <a:r>
              <a:rPr lang="en-GB" sz="2400" dirty="0"/>
              <a:t> (</a:t>
            </a:r>
            <a:r>
              <a:rPr lang="en-GB" sz="2400" dirty="0" err="1">
                <a:hlinkClick r:id="rId3"/>
              </a:rPr>
              <a:t>req</a:t>
            </a:r>
            <a:r>
              <a:rPr lang="en-GB" sz="2400" dirty="0">
                <a:hlinkClick r:id="rId3"/>
              </a:rPr>
              <a:t> 7.2</a:t>
            </a:r>
            <a:r>
              <a:rPr lang="en-GB" sz="2400" dirty="0"/>
              <a:t>)</a:t>
            </a:r>
          </a:p>
          <a:p>
            <a:pPr marL="342900" indent="-342900">
              <a:buAutoNum type="arabicParenBoth"/>
            </a:pPr>
            <a:r>
              <a:rPr lang="en-GB" sz="1800" dirty="0"/>
              <a:t>Is data from EITI Reports accessible?</a:t>
            </a:r>
          </a:p>
          <a:p>
            <a:pPr marL="342900" indent="-342900">
              <a:buAutoNum type="arabicParenBoth"/>
            </a:pPr>
            <a:r>
              <a:rPr lang="en-GB" sz="1800" dirty="0"/>
              <a:t>Taking stock of wider efforts of automated online disclosure</a:t>
            </a:r>
            <a:endParaRPr lang="en-GB" sz="700" dirty="0"/>
          </a:p>
          <a:p>
            <a:r>
              <a:rPr lang="en-GB" sz="2400" dirty="0"/>
              <a:t>Step 2: </a:t>
            </a:r>
            <a:r>
              <a:rPr lang="en-GB" sz="2400" b="1" dirty="0"/>
              <a:t>Review national policies and int. best practices</a:t>
            </a:r>
          </a:p>
          <a:p>
            <a:r>
              <a:rPr lang="en-GB" sz="1800" dirty="0"/>
              <a:t>Ensure alignment with other national efforts (e.g. OGP etc.), and emerging best practice. This should address the question of data standards.</a:t>
            </a:r>
            <a:endParaRPr lang="en-GB" sz="700" dirty="0"/>
          </a:p>
          <a:p>
            <a:r>
              <a:rPr lang="en-GB" sz="2400" dirty="0"/>
              <a:t>Step 3: </a:t>
            </a:r>
            <a:r>
              <a:rPr lang="en-GB" sz="2400" b="1" dirty="0"/>
              <a:t>Consider options for access, release and re-use of data</a:t>
            </a:r>
          </a:p>
          <a:p>
            <a:pPr>
              <a:spcAft>
                <a:spcPts val="600"/>
              </a:spcAft>
            </a:pPr>
            <a:r>
              <a:rPr lang="en-GB" sz="1800" dirty="0"/>
              <a:t>Open data: </a:t>
            </a:r>
            <a:r>
              <a:rPr lang="en-GB" sz="1800" dirty="0">
                <a:hlinkClick r:id="rId4"/>
              </a:rPr>
              <a:t>Ghana</a:t>
            </a:r>
            <a:r>
              <a:rPr lang="en-GB" sz="1800" dirty="0"/>
              <a:t>, </a:t>
            </a:r>
            <a:r>
              <a:rPr lang="en-GB" sz="1800" dirty="0">
                <a:hlinkClick r:id="rId5"/>
              </a:rPr>
              <a:t>Norway</a:t>
            </a:r>
            <a:r>
              <a:rPr lang="en-GB" sz="1800" dirty="0"/>
              <a:t>, </a:t>
            </a:r>
            <a:r>
              <a:rPr lang="en-GB" sz="1800" dirty="0">
                <a:hlinkClick r:id="rId6"/>
              </a:rPr>
              <a:t>United States</a:t>
            </a:r>
            <a:r>
              <a:rPr lang="en-GB" sz="1800" dirty="0"/>
              <a:t>; Policies: Philippines, Germany</a:t>
            </a:r>
            <a:endParaRPr lang="en-GB" sz="700" dirty="0"/>
          </a:p>
          <a:p>
            <a:pPr>
              <a:spcAft>
                <a:spcPts val="600"/>
              </a:spcAft>
            </a:pPr>
            <a:r>
              <a:rPr lang="en-GB" sz="2400" dirty="0"/>
              <a:t>Step 4: </a:t>
            </a:r>
            <a:r>
              <a:rPr lang="en-GB" sz="2400" b="1" dirty="0"/>
              <a:t>Document policy on access, release and re-use</a:t>
            </a:r>
          </a:p>
          <a:p>
            <a:pPr>
              <a:spcAft>
                <a:spcPts val="600"/>
              </a:spcAft>
            </a:pPr>
            <a:r>
              <a:rPr lang="en-GB" sz="1800" dirty="0"/>
              <a:t>ToR for IA, publishing, open data for future/previous data, capacity building, promote open data towards source of information (linked to mainstreaming) </a:t>
            </a:r>
          </a:p>
          <a:p>
            <a:pPr>
              <a:spcAft>
                <a:spcPts val="600"/>
              </a:spcAft>
            </a:pPr>
            <a:r>
              <a:rPr lang="en-GB" dirty="0"/>
              <a:t>Step 5 – </a:t>
            </a:r>
            <a:r>
              <a:rPr lang="en-GB" b="1" dirty="0"/>
              <a:t>Evaluation – </a:t>
            </a:r>
            <a:r>
              <a:rPr lang="en-GB" dirty="0"/>
              <a:t>update in annual activity reports</a:t>
            </a:r>
            <a:r>
              <a:rPr lang="en-GB" b="1" dirty="0"/>
              <a:t> </a:t>
            </a:r>
            <a:endParaRPr lang="en-GB" sz="2400" b="1" dirty="0"/>
          </a:p>
          <a:p>
            <a:pPr>
              <a:spcAft>
                <a:spcPts val="600"/>
              </a:spcAft>
            </a:pPr>
            <a:endParaRPr lang="en-GB" sz="1600" dirty="0"/>
          </a:p>
        </p:txBody>
      </p:sp>
      <p:sp>
        <p:nvSpPr>
          <p:cNvPr id="5" name="Title 1"/>
          <p:cNvSpPr>
            <a:spLocks noGrp="1"/>
          </p:cNvSpPr>
          <p:nvPr>
            <p:ph type="title"/>
          </p:nvPr>
        </p:nvSpPr>
        <p:spPr>
          <a:xfrm>
            <a:off x="549275" y="274638"/>
            <a:ext cx="7875058" cy="1143000"/>
          </a:xfrm>
        </p:spPr>
        <p:txBody>
          <a:bodyPr>
            <a:normAutofit fontScale="90000"/>
          </a:bodyPr>
          <a:lstStyle/>
          <a:p>
            <a:r>
              <a:rPr lang="en-GB" dirty="0"/>
              <a:t>Five useful steps - overview</a:t>
            </a:r>
            <a:br>
              <a:rPr lang="en-GB" dirty="0"/>
            </a:br>
            <a:endParaRPr lang="en-GB" dirty="0"/>
          </a:p>
        </p:txBody>
      </p:sp>
    </p:spTree>
    <p:extLst>
      <p:ext uri="{BB962C8B-B14F-4D97-AF65-F5344CB8AC3E}">
        <p14:creationId xmlns:p14="http://schemas.microsoft.com/office/powerpoint/2010/main" val="62795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23</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p:txBody>
          <a:bodyPr>
            <a:normAutofit/>
          </a:bodyPr>
          <a:lstStyle/>
          <a:p>
            <a:pPr lvl="0">
              <a:lnSpc>
                <a:spcPct val="110000"/>
              </a:lnSpc>
              <a:spcBef>
                <a:spcPts val="300"/>
              </a:spcBef>
              <a:buClr>
                <a:srgbClr val="0076AF"/>
              </a:buClr>
            </a:pPr>
            <a:r>
              <a:rPr lang="en-GB" dirty="0"/>
              <a:t>Open data definitions and policies</a:t>
            </a:r>
          </a:p>
        </p:txBody>
      </p:sp>
      <p:sp>
        <p:nvSpPr>
          <p:cNvPr id="7" name="Espace réservé du contenu 2"/>
          <p:cNvSpPr txBox="1">
            <a:spLocks/>
          </p:cNvSpPr>
          <p:nvPr/>
        </p:nvSpPr>
        <p:spPr>
          <a:xfrm>
            <a:off x="549275" y="1600200"/>
            <a:ext cx="8111710" cy="4124739"/>
          </a:xfrm>
          <a:prstGeom prst="rect">
            <a:avLst/>
          </a:prstGeom>
        </p:spPr>
        <p:txBody>
          <a:bodyPr vert="horz" lIns="0" tIns="0" rIns="0" bIns="0" rtlCol="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a:t>EITI International: </a:t>
            </a:r>
            <a:r>
              <a:rPr lang="en-GB" sz="2000" dirty="0">
                <a:hlinkClick r:id="rId3"/>
              </a:rPr>
              <a:t>https://eiti.org/standard/open-data-policy</a:t>
            </a:r>
            <a:r>
              <a:rPr lang="en-GB" sz="2000" dirty="0"/>
              <a:t> </a:t>
            </a:r>
          </a:p>
          <a:p>
            <a:pPr marL="342900" indent="-342900">
              <a:spcAft>
                <a:spcPts val="600"/>
              </a:spcAft>
              <a:buFont typeface="Arial" panose="020B0604020202020204" pitchFamily="34" charset="0"/>
              <a:buChar char="•"/>
            </a:pPr>
            <a:r>
              <a:rPr lang="en-GB" sz="2000" dirty="0"/>
              <a:t>Open Government Partnership’s declaration: </a:t>
            </a:r>
            <a:r>
              <a:rPr lang="en-GB" sz="2000" dirty="0">
                <a:hlinkClick r:id="rId4"/>
              </a:rPr>
              <a:t>http://www.opengovpartnership.org/about/open-government-declaration</a:t>
            </a:r>
            <a:r>
              <a:rPr lang="en-GB" sz="2000" dirty="0"/>
              <a:t> </a:t>
            </a:r>
          </a:p>
          <a:p>
            <a:pPr marL="342900" indent="-342900">
              <a:spcAft>
                <a:spcPts val="600"/>
              </a:spcAft>
              <a:buFont typeface="Arial" panose="020B0604020202020204" pitchFamily="34" charset="0"/>
              <a:buChar char="•"/>
            </a:pPr>
            <a:r>
              <a:rPr lang="en-GB" sz="2000" dirty="0"/>
              <a:t>G8 Open data charter: </a:t>
            </a:r>
            <a:r>
              <a:rPr lang="en-GB" sz="2000" dirty="0">
                <a:hlinkClick r:id="rId5"/>
              </a:rPr>
              <a:t>https://www.gov.uk/government/publications/open-data-charter/g8-open-data-charter-and-technical-annex</a:t>
            </a:r>
            <a:r>
              <a:rPr lang="en-GB" sz="2000" dirty="0"/>
              <a:t> </a:t>
            </a:r>
          </a:p>
          <a:p>
            <a:pPr marL="342900" indent="-342900">
              <a:spcAft>
                <a:spcPts val="600"/>
              </a:spcAft>
              <a:buFont typeface="Arial" panose="020B0604020202020204" pitchFamily="34" charset="0"/>
              <a:buChar char="•"/>
            </a:pPr>
            <a:r>
              <a:rPr lang="en-GB" sz="2000" dirty="0"/>
              <a:t>The Open Data Charter: </a:t>
            </a:r>
            <a:r>
              <a:rPr lang="en-GB" sz="2000" dirty="0">
                <a:hlinkClick r:id="rId6"/>
              </a:rPr>
              <a:t>http://opendatacharter.net/</a:t>
            </a:r>
            <a:r>
              <a:rPr lang="en-GB" sz="2000" dirty="0"/>
              <a:t> </a:t>
            </a:r>
          </a:p>
          <a:p>
            <a:pPr marL="342900" indent="-342900">
              <a:spcAft>
                <a:spcPts val="600"/>
              </a:spcAft>
              <a:buFont typeface="Arial" panose="020B0604020202020204" pitchFamily="34" charset="0"/>
              <a:buChar char="•"/>
            </a:pPr>
            <a:r>
              <a:rPr lang="en-GB" sz="2000" dirty="0"/>
              <a:t>Open data definition: </a:t>
            </a:r>
            <a:r>
              <a:rPr lang="en-GB" sz="2000" dirty="0">
                <a:hlinkClick r:id="rId7"/>
              </a:rPr>
              <a:t>http://opendefinition.org/</a:t>
            </a:r>
            <a:r>
              <a:rPr lang="en-GB" sz="2000" dirty="0"/>
              <a:t> 	</a:t>
            </a:r>
          </a:p>
          <a:p>
            <a:pPr marL="342900" indent="-342900">
              <a:spcAft>
                <a:spcPts val="600"/>
              </a:spcAft>
              <a:buFont typeface="Arial" panose="020B0604020202020204" pitchFamily="34" charset="0"/>
              <a:buChar char="•"/>
            </a:pPr>
            <a:r>
              <a:rPr lang="en-GB" sz="2000" dirty="0"/>
              <a:t>World Bank report on open data standards: </a:t>
            </a:r>
            <a:r>
              <a:rPr lang="en-GB" sz="2000" dirty="0">
                <a:hlinkClick r:id="rId8"/>
              </a:rPr>
              <a:t>https://eiti.org/node/7340</a:t>
            </a:r>
            <a:r>
              <a:rPr lang="en-GB" sz="2000" dirty="0"/>
              <a:t> </a:t>
            </a:r>
          </a:p>
          <a:p>
            <a:pPr marL="342900" indent="-342900">
              <a:spcAft>
                <a:spcPts val="6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42060573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24</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p:txBody>
          <a:bodyPr>
            <a:normAutofit/>
          </a:bodyPr>
          <a:lstStyle/>
          <a:p>
            <a:pPr lvl="0">
              <a:lnSpc>
                <a:spcPct val="110000"/>
              </a:lnSpc>
              <a:spcBef>
                <a:spcPts val="300"/>
              </a:spcBef>
              <a:buClr>
                <a:srgbClr val="0076AF"/>
              </a:buClr>
            </a:pPr>
            <a:r>
              <a:rPr lang="en-GB" dirty="0"/>
              <a:t>Examples of open data …</a:t>
            </a:r>
          </a:p>
        </p:txBody>
      </p:sp>
      <p:sp>
        <p:nvSpPr>
          <p:cNvPr id="7" name="Espace réservé du contenu 2"/>
          <p:cNvSpPr txBox="1">
            <a:spLocks/>
          </p:cNvSpPr>
          <p:nvPr/>
        </p:nvSpPr>
        <p:spPr>
          <a:xfrm>
            <a:off x="549275" y="1600200"/>
            <a:ext cx="8111710" cy="4124739"/>
          </a:xfrm>
          <a:prstGeom prst="rect">
            <a:avLst/>
          </a:prstGeom>
        </p:spPr>
        <p:txBody>
          <a:bodyPr vert="horz" lIns="0" tIns="0" rIns="0" bIns="0" rtlCol="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dirty="0"/>
              <a:t>In countries</a:t>
            </a:r>
          </a:p>
          <a:p>
            <a:pPr>
              <a:spcAft>
                <a:spcPts val="600"/>
              </a:spcAft>
            </a:pPr>
            <a:endParaRPr lang="en-GB" dirty="0"/>
          </a:p>
          <a:p>
            <a:pPr marL="342900" indent="-342900">
              <a:spcAft>
                <a:spcPts val="600"/>
              </a:spcAft>
              <a:buFont typeface="Arial" panose="020B0604020202020204" pitchFamily="34" charset="0"/>
              <a:buChar char="•"/>
            </a:pPr>
            <a:r>
              <a:rPr lang="en-GB" dirty="0"/>
              <a:t>DRC: </a:t>
            </a:r>
            <a:r>
              <a:rPr lang="en-GB" dirty="0">
                <a:hlinkClick r:id="rId3"/>
              </a:rPr>
              <a:t>https://www.mapx.online/app/w3/</a:t>
            </a:r>
            <a:r>
              <a:rPr lang="en-GB" dirty="0"/>
              <a:t> </a:t>
            </a:r>
          </a:p>
          <a:p>
            <a:pPr marL="342900" indent="-342900">
              <a:spcAft>
                <a:spcPts val="600"/>
              </a:spcAft>
              <a:buFont typeface="Arial" panose="020B0604020202020204" pitchFamily="34" charset="0"/>
              <a:buChar char="•"/>
            </a:pPr>
            <a:r>
              <a:rPr lang="en-GB" dirty="0"/>
              <a:t>Ghana (NRGI): </a:t>
            </a:r>
            <a:r>
              <a:rPr lang="en-GB" dirty="0">
                <a:hlinkClick r:id="rId4"/>
              </a:rPr>
              <a:t>http://data.gheiti.gov.gh/#home</a:t>
            </a:r>
            <a:r>
              <a:rPr lang="en-GB" dirty="0"/>
              <a:t> </a:t>
            </a:r>
          </a:p>
          <a:p>
            <a:pPr marL="342900" indent="-342900">
              <a:spcAft>
                <a:spcPts val="600"/>
              </a:spcAft>
              <a:buFont typeface="Arial" panose="020B0604020202020204" pitchFamily="34" charset="0"/>
              <a:buChar char="•"/>
            </a:pPr>
            <a:r>
              <a:rPr lang="en-GB" dirty="0"/>
              <a:t>Mongolia: </a:t>
            </a:r>
            <a:r>
              <a:rPr lang="en-GB" dirty="0">
                <a:hlinkClick r:id="rId5"/>
              </a:rPr>
              <a:t>http://e-reporting.eitimongolia.mn/</a:t>
            </a:r>
            <a:endParaRPr lang="en-GB" dirty="0"/>
          </a:p>
          <a:p>
            <a:pPr marL="342900" indent="-342900">
              <a:spcAft>
                <a:spcPts val="600"/>
              </a:spcAft>
              <a:buFont typeface="Arial" panose="020B0604020202020204" pitchFamily="34" charset="0"/>
              <a:buChar char="•"/>
            </a:pPr>
            <a:r>
              <a:rPr lang="en-GB" dirty="0"/>
              <a:t>Norway: </a:t>
            </a:r>
            <a:r>
              <a:rPr lang="en-GB" dirty="0">
                <a:hlinkClick r:id="rId6"/>
              </a:rPr>
              <a:t>http://www.norskpetroleum.no/en/</a:t>
            </a:r>
            <a:r>
              <a:rPr lang="en-GB" dirty="0"/>
              <a:t> </a:t>
            </a:r>
          </a:p>
          <a:p>
            <a:pPr marL="342900" indent="-342900">
              <a:spcAft>
                <a:spcPts val="600"/>
              </a:spcAft>
              <a:buFont typeface="Arial" panose="020B0604020202020204" pitchFamily="34" charset="0"/>
              <a:buChar char="•"/>
            </a:pPr>
            <a:r>
              <a:rPr lang="en-GB" dirty="0"/>
              <a:t>US: </a:t>
            </a:r>
            <a:r>
              <a:rPr lang="en-GB" u="sng" dirty="0">
                <a:hlinkClick r:id="rId7"/>
              </a:rPr>
              <a:t>https://useiti.doi.gov/explore/</a:t>
            </a:r>
            <a:r>
              <a:rPr lang="en-GB" u="sng" dirty="0"/>
              <a:t> </a:t>
            </a:r>
            <a:endParaRPr lang="en-GB" sz="2000" dirty="0"/>
          </a:p>
        </p:txBody>
      </p:sp>
    </p:spTree>
    <p:extLst>
      <p:ext uri="{BB962C8B-B14F-4D97-AF65-F5344CB8AC3E}">
        <p14:creationId xmlns:p14="http://schemas.microsoft.com/office/powerpoint/2010/main" val="37631296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hutterstock_176447330.jpg"/>
          <p:cNvPicPr>
            <a:picLocks noChangeAspect="1"/>
          </p:cNvPicPr>
          <p:nvPr/>
        </p:nvPicPr>
        <p:blipFill>
          <a:blip r:embed="rId2"/>
          <a:srcRect t="7500"/>
          <a:stretch>
            <a:fillRect/>
          </a:stretch>
        </p:blipFill>
        <p:spPr>
          <a:xfrm>
            <a:off x="0" y="1219200"/>
            <a:ext cx="9144000" cy="5638800"/>
          </a:xfrm>
          <a:prstGeom prst="rect">
            <a:avLst/>
          </a:prstGeom>
        </p:spPr>
      </p:pic>
      <p:sp>
        <p:nvSpPr>
          <p:cNvPr id="13" name="Text Placeholder 11"/>
          <p:cNvSpPr txBox="1">
            <a:spLocks/>
          </p:cNvSpPr>
          <p:nvPr/>
        </p:nvSpPr>
        <p:spPr>
          <a:xfrm>
            <a:off x="2658533" y="5877197"/>
            <a:ext cx="6091768" cy="648147"/>
          </a:xfrm>
          <a:prstGeom prst="rect">
            <a:avLst/>
          </a:prstGeom>
          <a:effectLst>
            <a:outerShdw blurRad="127000" dir="2700000">
              <a:srgbClr val="FFFFFF"/>
            </a:outerShdw>
          </a:effectLst>
        </p:spPr>
        <p:txBody>
          <a:bodyPr vert="horz" lIns="0" rIns="0"/>
          <a:lstStyle>
            <a:lvl1pPr>
              <a:defRPr sz="2000">
                <a:solidFill>
                  <a:schemeClr val="tx1">
                    <a:lumMod val="50000"/>
                    <a:lumOff val="50000"/>
                  </a:schemeClr>
                </a:solidFill>
                <a:latin typeface="Calibri"/>
              </a:defRPr>
            </a:lvl1pPr>
          </a:lstStyle>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404040"/>
                </a:solidFill>
                <a:effectLst/>
                <a:uLnTx/>
                <a:uFillTx/>
                <a:latin typeface="Calibri"/>
                <a:ea typeface="ＭＳ Ｐゴシック" charset="0"/>
                <a:cs typeface="ＭＳ Ｐゴシック" charset="0"/>
              </a:rPr>
              <a:t>Email: </a:t>
            </a:r>
            <a:r>
              <a:rPr kumimoji="0" lang="en-GB" sz="1400" b="1" i="0" u="none" strike="noStrike" kern="0" cap="none" spc="0" normalizeH="0" baseline="0" noProof="0" dirty="0" err="1">
                <a:ln>
                  <a:noFill/>
                </a:ln>
                <a:solidFill>
                  <a:srgbClr val="008BCA"/>
                </a:solidFill>
                <a:effectLst/>
                <a:uLnTx/>
                <a:uFillTx/>
                <a:latin typeface="Calibri"/>
                <a:ea typeface="ＭＳ Ｐゴシック" charset="0"/>
                <a:cs typeface="ＭＳ Ｐゴシック" charset="0"/>
              </a:rPr>
              <a:t>secretariat@eiti.org</a:t>
            </a:r>
            <a:r>
              <a:rPr kumimoji="0" lang="en-GB" sz="1400" b="0"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 </a:t>
            </a:r>
            <a:r>
              <a:rPr kumimoji="0" lang="en-GB" sz="1400" b="0" i="0" u="none" strike="noStrike" kern="0" cap="none" spc="0" normalizeH="0" baseline="0" noProof="0" dirty="0">
                <a:ln>
                  <a:noFill/>
                </a:ln>
                <a:solidFill>
                  <a:srgbClr val="404040"/>
                </a:solidFill>
                <a:effectLst/>
                <a:uLnTx/>
                <a:uFillTx/>
                <a:latin typeface="Calibri"/>
                <a:ea typeface="ＭＳ Ｐゴシック" charset="0"/>
                <a:cs typeface="ＭＳ Ｐゴシック" charset="0"/>
              </a:rPr>
              <a:t>- Telephone: </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404040"/>
                </a:solidFill>
                <a:effectLst/>
                <a:uLnTx/>
                <a:uFillTx/>
                <a:latin typeface="Calibri"/>
                <a:ea typeface="ＭＳ Ｐゴシック" charset="0"/>
                <a:cs typeface="ＭＳ Ｐゴシック" charset="0"/>
              </a:rPr>
              <a:t>Address: </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EITI International Secretariat, </a:t>
            </a:r>
            <a:r>
              <a:rPr kumimoji="0" lang="en-GB" sz="1400" b="1" i="0" u="none" strike="noStrike" kern="0" cap="none" spc="0" normalizeH="0" baseline="0" noProof="0" dirty="0" err="1">
                <a:ln>
                  <a:noFill/>
                </a:ln>
                <a:solidFill>
                  <a:srgbClr val="008BCA"/>
                </a:solidFill>
                <a:effectLst/>
                <a:uLnTx/>
                <a:uFillTx/>
                <a:latin typeface="Calibri"/>
                <a:ea typeface="ＭＳ Ｐゴシック" charset="0"/>
                <a:cs typeface="ＭＳ Ｐゴシック" charset="0"/>
              </a:rPr>
              <a:t>Ruseløkkveien</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 26, 0251 Oslo, Norway</a:t>
            </a:r>
          </a:p>
        </p:txBody>
      </p:sp>
      <p:sp>
        <p:nvSpPr>
          <p:cNvPr id="6" name="ZoneTexte 5"/>
          <p:cNvSpPr txBox="1"/>
          <p:nvPr/>
        </p:nvSpPr>
        <p:spPr>
          <a:xfrm>
            <a:off x="4076699" y="1710187"/>
            <a:ext cx="4673601" cy="3785652"/>
          </a:xfrm>
          <a:prstGeom prst="rect">
            <a:avLst/>
          </a:prstGeom>
          <a:noFill/>
          <a:effectLst>
            <a:outerShdw blurRad="127000" dir="2700000">
              <a:schemeClr val="bg1"/>
            </a:outerShdw>
          </a:effectLst>
        </p:spPr>
        <p:txBody>
          <a:bodyPr wrap="square" rtlCol="0">
            <a:spAutoFit/>
          </a:bodyPr>
          <a:lstStyle/>
          <a:p>
            <a:pPr algn="ctr">
              <a:lnSpc>
                <a:spcPct val="100000"/>
              </a:lnSpc>
            </a:pPr>
            <a:r>
              <a:rPr lang="en-US" sz="3000" i="1" dirty="0">
                <a:solidFill>
                  <a:srgbClr val="008BCA"/>
                </a:solidFill>
                <a:latin typeface="Calibri" panose="020F0502020204030204" pitchFamily="34" charset="0"/>
                <a:cs typeface="Myriad Pro Light"/>
              </a:rPr>
              <a:t>In case of any questions: </a:t>
            </a:r>
          </a:p>
          <a:p>
            <a:pPr algn="ctr">
              <a:lnSpc>
                <a:spcPct val="100000"/>
              </a:lnSpc>
            </a:pPr>
            <a:endParaRPr lang="en-US" sz="3000" i="1" dirty="0">
              <a:solidFill>
                <a:srgbClr val="008BCA"/>
              </a:solidFill>
              <a:latin typeface="Calibri" panose="020F0502020204030204" pitchFamily="34" charset="0"/>
              <a:cs typeface="Myriad Pro Light"/>
            </a:endParaRPr>
          </a:p>
          <a:p>
            <a:pPr algn="ctr">
              <a:lnSpc>
                <a:spcPct val="100000"/>
              </a:lnSpc>
            </a:pPr>
            <a:r>
              <a:rPr lang="en-US" sz="3000" i="1" dirty="0">
                <a:solidFill>
                  <a:srgbClr val="008BCA"/>
                </a:solidFill>
                <a:latin typeface="Calibri" panose="020F0502020204030204" pitchFamily="34" charset="0"/>
                <a:cs typeface="Myriad Pro Light"/>
              </a:rPr>
              <a:t>Christoffer Claussen</a:t>
            </a:r>
          </a:p>
          <a:p>
            <a:pPr algn="ctr">
              <a:lnSpc>
                <a:spcPct val="100000"/>
              </a:lnSpc>
            </a:pPr>
            <a:r>
              <a:rPr lang="en-US" sz="3000" i="1" dirty="0">
                <a:solidFill>
                  <a:srgbClr val="008BCA"/>
                </a:solidFill>
                <a:latin typeface="Calibri" panose="020F0502020204030204" pitchFamily="34" charset="0"/>
                <a:cs typeface="Myriad Pro Light"/>
              </a:rPr>
              <a:t>Data Officer</a:t>
            </a:r>
          </a:p>
          <a:p>
            <a:pPr algn="ctr">
              <a:lnSpc>
                <a:spcPct val="100000"/>
              </a:lnSpc>
            </a:pPr>
            <a:r>
              <a:rPr lang="en-US" sz="3000" i="1" dirty="0">
                <a:solidFill>
                  <a:srgbClr val="008BCA"/>
                </a:solidFill>
                <a:latin typeface="Calibri" panose="020F0502020204030204" pitchFamily="34" charset="0"/>
                <a:cs typeface="Myriad Pro Light"/>
                <a:hlinkClick r:id="rId3"/>
              </a:rPr>
              <a:t>cclaussen@eiti.org</a:t>
            </a:r>
            <a:r>
              <a:rPr lang="en-US" sz="3000" i="1" dirty="0">
                <a:solidFill>
                  <a:srgbClr val="008BCA"/>
                </a:solidFill>
                <a:latin typeface="Calibri" panose="020F0502020204030204" pitchFamily="34" charset="0"/>
                <a:cs typeface="Myriad Pro Light"/>
              </a:rPr>
              <a:t> </a:t>
            </a:r>
          </a:p>
          <a:p>
            <a:pPr algn="ctr">
              <a:lnSpc>
                <a:spcPct val="100000"/>
              </a:lnSpc>
            </a:pPr>
            <a:endParaRPr lang="en-US" sz="3000" i="1" dirty="0">
              <a:solidFill>
                <a:srgbClr val="008BCA"/>
              </a:solidFill>
              <a:latin typeface="Calibri" panose="020F0502020204030204" pitchFamily="34" charset="0"/>
              <a:cs typeface="Myriad Pro Light"/>
            </a:endParaRPr>
          </a:p>
          <a:p>
            <a:pPr algn="ctr">
              <a:lnSpc>
                <a:spcPct val="100000"/>
              </a:lnSpc>
            </a:pPr>
            <a:r>
              <a:rPr lang="en-US" sz="3000" i="1" dirty="0">
                <a:solidFill>
                  <a:srgbClr val="008BCA"/>
                </a:solidFill>
                <a:latin typeface="Calibri" panose="020F0502020204030204" pitchFamily="34" charset="0"/>
                <a:cs typeface="Myriad Pro Light"/>
              </a:rPr>
              <a:t>www.eiti.org</a:t>
            </a:r>
          </a:p>
          <a:p>
            <a:pPr algn="ctr">
              <a:lnSpc>
                <a:spcPct val="100000"/>
              </a:lnSpc>
            </a:pPr>
            <a:r>
              <a:rPr lang="en-US" sz="3000" i="1" dirty="0">
                <a:solidFill>
                  <a:srgbClr val="008BCA"/>
                </a:solidFill>
                <a:latin typeface="Calibri" panose="020F0502020204030204" pitchFamily="34" charset="0"/>
                <a:cs typeface="Myriad Pro Light"/>
              </a:rPr>
              <a:t>@</a:t>
            </a:r>
            <a:r>
              <a:rPr lang="en-US" sz="3000" i="1" dirty="0" err="1">
                <a:solidFill>
                  <a:srgbClr val="008BCA"/>
                </a:solidFill>
                <a:latin typeface="Calibri" panose="020F0502020204030204" pitchFamily="34" charset="0"/>
                <a:cs typeface="Myriad Pro Light"/>
              </a:rPr>
              <a:t>EITIorg</a:t>
            </a:r>
            <a:endParaRPr lang="en-US" sz="3000" i="1" dirty="0">
              <a:solidFill>
                <a:srgbClr val="008BCA"/>
              </a:solidFill>
              <a:latin typeface="Calibri" panose="020F0502020204030204" pitchFamily="34" charset="0"/>
              <a:cs typeface="Myriad Pro Light"/>
            </a:endParaRPr>
          </a:p>
        </p:txBody>
      </p:sp>
      <p:pic>
        <p:nvPicPr>
          <p:cNvPr id="5" name="Bilde 3" descr="big-twitter-bird copy.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80812" y="4626732"/>
            <a:ext cx="323605" cy="262768"/>
          </a:xfrm>
          <a:prstGeom prst="rect">
            <a:avLst/>
          </a:prstGeom>
          <a:noFill/>
          <a:ln>
            <a:noFill/>
          </a:ln>
          <a:effectLst>
            <a:outerShdw blurRad="127000" dir="270000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541338" y="2794002"/>
            <a:ext cx="3260195" cy="1618023"/>
          </a:xfrm>
          <a:prstGeom prst="rect">
            <a:avLst/>
          </a:prstGeom>
        </p:spPr>
        <p:txBody>
          <a:bodyPr vert="horz" lIns="0" tIns="45720" rIns="0" bIns="45720" rtlCol="0" anchor="t" anchorCtr="0">
            <a:normAutofit/>
          </a:bodyPr>
          <a:lstStyle>
            <a:lvl1pPr algn="ctr">
              <a:defRPr sz="5000" b="0" i="1">
                <a:solidFill>
                  <a:schemeClr val="tx1"/>
                </a:solidFill>
              </a:defRPr>
            </a:lvl1p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5200" b="0" i="1" u="none" strike="noStrike" kern="1200" cap="none" spc="0" normalizeH="0" baseline="0" noProof="0" dirty="0">
                <a:ln>
                  <a:noFill/>
                </a:ln>
                <a:solidFill>
                  <a:schemeClr val="tx1"/>
                </a:solidFill>
                <a:effectLst/>
                <a:uLnTx/>
                <a:uFillTx/>
                <a:latin typeface="+mj-lt"/>
                <a:ea typeface="+mj-ea"/>
                <a:cs typeface="+mj-cs"/>
              </a:rPr>
              <a:t>Thank </a:t>
            </a:r>
            <a:br>
              <a:rPr kumimoji="0" lang="en-US" sz="5200" b="0" i="1" u="none" strike="noStrike" kern="1200" cap="none" spc="0" normalizeH="0" baseline="0" noProof="0" dirty="0">
                <a:ln>
                  <a:noFill/>
                </a:ln>
                <a:solidFill>
                  <a:schemeClr val="tx1"/>
                </a:solidFill>
                <a:effectLst/>
                <a:uLnTx/>
                <a:uFillTx/>
                <a:latin typeface="+mj-lt"/>
                <a:ea typeface="+mj-ea"/>
                <a:cs typeface="+mj-cs"/>
              </a:rPr>
            </a:br>
            <a:r>
              <a:rPr kumimoji="0" lang="en-US" sz="5200" b="0" i="1" u="none" strike="noStrike" kern="1200" cap="none" spc="0" normalizeH="0" baseline="0" noProof="0" dirty="0">
                <a:ln>
                  <a:noFill/>
                </a:ln>
                <a:solidFill>
                  <a:schemeClr val="tx1"/>
                </a:solidFill>
                <a:effectLst/>
                <a:uLnTx/>
                <a:uFillTx/>
                <a:latin typeface="+mj-lt"/>
                <a:ea typeface="+mj-ea"/>
                <a:cs typeface="+mj-cs"/>
              </a:rPr>
              <a:t>you!</a:t>
            </a:r>
            <a:endParaRPr kumimoji="0" lang="en-GB" sz="52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1600200"/>
            <a:ext cx="7875058" cy="4124739"/>
          </a:xfrm>
        </p:spPr>
        <p:txBody>
          <a:bodyPr>
            <a:noAutofit/>
          </a:bodyPr>
          <a:lstStyle/>
          <a:p>
            <a:r>
              <a:rPr lang="en-GB" dirty="0"/>
              <a:t>2013 Standard - </a:t>
            </a:r>
            <a:r>
              <a:rPr lang="en-GB" sz="2000" dirty="0"/>
              <a:t>Requirement 5.3.b</a:t>
            </a:r>
          </a:p>
          <a:p>
            <a:endParaRPr lang="en-GB" sz="2000" dirty="0"/>
          </a:p>
          <a:p>
            <a:r>
              <a:rPr lang="en-GB" sz="2000" dirty="0"/>
              <a:t>“Summary data […] </a:t>
            </a:r>
            <a:r>
              <a:rPr lang="en-GB" sz="2000" b="1" dirty="0"/>
              <a:t>should be submitted </a:t>
            </a:r>
            <a:r>
              <a:rPr lang="en-GB" sz="2000" dirty="0"/>
              <a:t>electronically to the International Secretariat […].”</a:t>
            </a:r>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3</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a:xfrm>
            <a:off x="549275" y="230033"/>
            <a:ext cx="7875058" cy="1143000"/>
          </a:xfrm>
        </p:spPr>
        <p:txBody>
          <a:bodyPr>
            <a:normAutofit/>
          </a:bodyPr>
          <a:lstStyle/>
          <a:p>
            <a:pPr lvl="0">
              <a:lnSpc>
                <a:spcPct val="110000"/>
              </a:lnSpc>
              <a:spcBef>
                <a:spcPts val="300"/>
              </a:spcBef>
              <a:buClr>
                <a:srgbClr val="0076AF"/>
              </a:buClr>
            </a:pPr>
            <a:r>
              <a:rPr lang="en-GB" dirty="0"/>
              <a:t>2016 EITI Standard – what’s new?</a:t>
            </a:r>
            <a:br>
              <a:rPr lang="en-GB" dirty="0"/>
            </a:br>
            <a:r>
              <a:rPr lang="en-GB" sz="2600" dirty="0">
                <a:solidFill>
                  <a:srgbClr val="404040"/>
                </a:solidFill>
              </a:rPr>
              <a:t>Requirements</a:t>
            </a:r>
            <a:endParaRPr lang="en-GB" dirty="0"/>
          </a:p>
        </p:txBody>
      </p:sp>
    </p:spTree>
    <p:extLst>
      <p:ext uri="{BB962C8B-B14F-4D97-AF65-F5344CB8AC3E}">
        <p14:creationId xmlns:p14="http://schemas.microsoft.com/office/powerpoint/2010/main" val="38661469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4</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a:xfrm>
            <a:off x="549275" y="236538"/>
            <a:ext cx="7875058" cy="1143000"/>
          </a:xfrm>
        </p:spPr>
        <p:txBody>
          <a:bodyPr>
            <a:normAutofit/>
          </a:bodyPr>
          <a:lstStyle/>
          <a:p>
            <a:pPr lvl="0">
              <a:lnSpc>
                <a:spcPct val="110000"/>
              </a:lnSpc>
              <a:spcBef>
                <a:spcPts val="300"/>
              </a:spcBef>
              <a:buClr>
                <a:srgbClr val="0076AF"/>
              </a:buClr>
            </a:pPr>
            <a:r>
              <a:rPr lang="en-GB" dirty="0"/>
              <a:t>2016 EITI Standard – what’s new?</a:t>
            </a:r>
            <a:br>
              <a:rPr lang="en-GB" dirty="0"/>
            </a:br>
            <a:r>
              <a:rPr lang="en-GB" sz="2600" dirty="0">
                <a:solidFill>
                  <a:srgbClr val="404040"/>
                </a:solidFill>
                <a:ea typeface="+mn-ea"/>
                <a:cs typeface="+mn-cs"/>
              </a:rPr>
              <a:t>Requirements</a:t>
            </a:r>
            <a:endParaRPr lang="en-GB" dirty="0"/>
          </a:p>
        </p:txBody>
      </p:sp>
      <p:sp>
        <p:nvSpPr>
          <p:cNvPr id="17" name="Espace réservé du contenu 2"/>
          <p:cNvSpPr txBox="1">
            <a:spLocks/>
          </p:cNvSpPr>
          <p:nvPr/>
        </p:nvSpPr>
        <p:spPr>
          <a:xfrm>
            <a:off x="549275" y="1600200"/>
            <a:ext cx="8111710" cy="4124739"/>
          </a:xfrm>
          <a:prstGeom prst="rect">
            <a:avLst/>
          </a:prstGeom>
        </p:spPr>
        <p:txBody>
          <a:bodyPr vert="horz" lIns="0" tIns="0" rIns="0" bIns="0" rtlCol="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dirty="0"/>
              <a:t>2016 Standard</a:t>
            </a:r>
            <a:r>
              <a:rPr lang="en-GB" sz="2000" dirty="0"/>
              <a:t> - Requirement 7.1 Public debate</a:t>
            </a:r>
          </a:p>
          <a:p>
            <a:endParaRPr lang="en-GB" sz="2000" dirty="0"/>
          </a:p>
          <a:p>
            <a:r>
              <a:rPr lang="en-GB" sz="2000" dirty="0"/>
              <a:t>The multi-stakeholder group is </a:t>
            </a:r>
            <a:r>
              <a:rPr lang="en-GB" sz="2000" b="1" dirty="0"/>
              <a:t>required</a:t>
            </a:r>
            <a:r>
              <a:rPr lang="en-GB" sz="2000" dirty="0"/>
              <a:t> to:</a:t>
            </a:r>
          </a:p>
          <a:p>
            <a:r>
              <a:rPr lang="en-GB" sz="2000" dirty="0"/>
              <a:t>b) Agree a clear policy on the access, release and re-use of EITI data. […]</a:t>
            </a:r>
          </a:p>
          <a:p>
            <a:r>
              <a:rPr lang="en-GB" sz="2000" dirty="0"/>
              <a:t>c) Make the EITI Report available in an open data format (excel or csv) online and publicise its availability.</a:t>
            </a:r>
          </a:p>
          <a:p>
            <a:r>
              <a:rPr lang="en-GB" sz="2000" dirty="0">
                <a:hlinkClick r:id="rId2"/>
              </a:rPr>
              <a:t>https://eiti.org/node/4922#r7-1</a:t>
            </a:r>
            <a:r>
              <a:rPr lang="en-GB" sz="2000" dirty="0"/>
              <a:t> </a:t>
            </a:r>
          </a:p>
          <a:p>
            <a:endParaRPr lang="en-GB" sz="2000" dirty="0"/>
          </a:p>
          <a:p>
            <a:r>
              <a:rPr lang="en-GB" dirty="0"/>
              <a:t>Standard TOR for Independent Administrators </a:t>
            </a:r>
            <a:r>
              <a:rPr lang="en-GB" sz="2000" dirty="0"/>
              <a:t>- section 5.4</a:t>
            </a:r>
          </a:p>
          <a:p>
            <a:r>
              <a:rPr lang="en-GB" sz="2000" b="1" dirty="0"/>
              <a:t>Requires the delivery of</a:t>
            </a:r>
            <a:r>
              <a:rPr lang="en-GB" sz="2000" dirty="0"/>
              <a:t> “summary data […] electronically to the International Secretariat according to the standardised reporting format available from the International Secretariat”.</a:t>
            </a:r>
          </a:p>
        </p:txBody>
      </p:sp>
    </p:spTree>
    <p:extLst>
      <p:ext uri="{BB962C8B-B14F-4D97-AF65-F5344CB8AC3E}">
        <p14:creationId xmlns:p14="http://schemas.microsoft.com/office/powerpoint/2010/main" val="12616640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5</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a:xfrm>
            <a:off x="549275" y="236538"/>
            <a:ext cx="7875058" cy="1143000"/>
          </a:xfrm>
        </p:spPr>
        <p:txBody>
          <a:bodyPr>
            <a:normAutofit/>
          </a:bodyPr>
          <a:lstStyle/>
          <a:p>
            <a:pPr lvl="0">
              <a:lnSpc>
                <a:spcPct val="110000"/>
              </a:lnSpc>
              <a:spcBef>
                <a:spcPts val="300"/>
              </a:spcBef>
              <a:buClr>
                <a:srgbClr val="0076AF"/>
              </a:buClr>
            </a:pPr>
            <a:r>
              <a:rPr lang="en-GB" dirty="0"/>
              <a:t>2016 EITI Standard – what’s new?</a:t>
            </a:r>
            <a:br>
              <a:rPr lang="en-GB" dirty="0"/>
            </a:br>
            <a:r>
              <a:rPr lang="en-GB" sz="2600" dirty="0">
                <a:solidFill>
                  <a:srgbClr val="404040"/>
                </a:solidFill>
                <a:ea typeface="+mn-ea"/>
                <a:cs typeface="+mn-cs"/>
              </a:rPr>
              <a:t>Requirements</a:t>
            </a:r>
            <a:endParaRPr lang="en-GB" dirty="0"/>
          </a:p>
        </p:txBody>
      </p:sp>
      <p:sp>
        <p:nvSpPr>
          <p:cNvPr id="17" name="Espace réservé du contenu 2"/>
          <p:cNvSpPr txBox="1">
            <a:spLocks/>
          </p:cNvSpPr>
          <p:nvPr/>
        </p:nvSpPr>
        <p:spPr>
          <a:xfrm>
            <a:off x="549275" y="1600200"/>
            <a:ext cx="8111710" cy="4124739"/>
          </a:xfrm>
          <a:prstGeom prst="rect">
            <a:avLst/>
          </a:prstGeom>
        </p:spPr>
        <p:txBody>
          <a:bodyPr vert="horz" lIns="0" tIns="0" rIns="0" bIns="0" rtlCol="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GB" dirty="0"/>
              <a:t>2016 Standard</a:t>
            </a:r>
            <a:r>
              <a:rPr lang="en-GB" sz="2000" dirty="0"/>
              <a:t> - Requirement 7.1 Public debate</a:t>
            </a:r>
          </a:p>
          <a:p>
            <a:endParaRPr lang="en-GB" sz="2000" dirty="0"/>
          </a:p>
          <a:p>
            <a:r>
              <a:rPr lang="en-GB" sz="2000" dirty="0"/>
              <a:t>The multi-stakeholder group is </a:t>
            </a:r>
            <a:r>
              <a:rPr lang="en-GB" sz="2000" b="1" dirty="0"/>
              <a:t>required</a:t>
            </a:r>
            <a:r>
              <a:rPr lang="en-GB" sz="2000" dirty="0"/>
              <a:t> to:</a:t>
            </a:r>
          </a:p>
          <a:p>
            <a:r>
              <a:rPr lang="en-GB" sz="2000" dirty="0"/>
              <a:t>b) Agree a clear policy on the access, release and re-use of EITI data. […]</a:t>
            </a:r>
          </a:p>
          <a:p>
            <a:r>
              <a:rPr lang="en-GB" sz="2000" dirty="0"/>
              <a:t>c) Make the EITI Report available in an open data format (excel or csv) online and publicise its availability.</a:t>
            </a:r>
          </a:p>
          <a:p>
            <a:r>
              <a:rPr lang="en-GB" sz="2000" dirty="0">
                <a:hlinkClick r:id="rId2"/>
              </a:rPr>
              <a:t>https://eiti.org/node/4922#r7-1</a:t>
            </a:r>
            <a:r>
              <a:rPr lang="en-GB" sz="2000" dirty="0"/>
              <a:t> </a:t>
            </a:r>
          </a:p>
          <a:p>
            <a:endParaRPr lang="en-GB" sz="2000" dirty="0"/>
          </a:p>
          <a:p>
            <a:r>
              <a:rPr lang="en-GB" dirty="0"/>
              <a:t>Standard TOR for Independent Administrators </a:t>
            </a:r>
            <a:r>
              <a:rPr lang="en-GB" sz="2000" dirty="0"/>
              <a:t>- section 5.4</a:t>
            </a:r>
          </a:p>
          <a:p>
            <a:r>
              <a:rPr lang="en-GB" sz="2000" b="1" dirty="0"/>
              <a:t>Requires the delivery of</a:t>
            </a:r>
            <a:r>
              <a:rPr lang="en-GB" sz="2000" dirty="0"/>
              <a:t> “summary data […] electronically to the International Secretariat according to the standardised reporting format available from the International Secretariat”.</a:t>
            </a:r>
          </a:p>
        </p:txBody>
      </p:sp>
      <p:cxnSp>
        <p:nvCxnSpPr>
          <p:cNvPr id="5" name="Straight Connector 4"/>
          <p:cNvCxnSpPr/>
          <p:nvPr/>
        </p:nvCxnSpPr>
        <p:spPr>
          <a:xfrm flipV="1">
            <a:off x="4909930" y="2186609"/>
            <a:ext cx="1431235" cy="59634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920754" y="1829320"/>
            <a:ext cx="3160643" cy="369332"/>
          </a:xfrm>
          <a:prstGeom prst="rect">
            <a:avLst/>
          </a:prstGeom>
          <a:noFill/>
          <a:ln w="38100">
            <a:solidFill>
              <a:srgbClr val="FF0000"/>
            </a:solidFill>
          </a:ln>
        </p:spPr>
        <p:txBody>
          <a:bodyPr wrap="square" rtlCol="0">
            <a:spAutoFit/>
          </a:bodyPr>
          <a:lstStyle/>
          <a:p>
            <a:r>
              <a:rPr lang="en-GB" b="1" dirty="0">
                <a:solidFill>
                  <a:srgbClr val="FF0000"/>
                </a:solidFill>
              </a:rPr>
              <a:t>DEADLINE 1 JANUARY 2017</a:t>
            </a:r>
          </a:p>
        </p:txBody>
      </p:sp>
      <p:sp>
        <p:nvSpPr>
          <p:cNvPr id="2" name="Oval 1"/>
          <p:cNvSpPr/>
          <p:nvPr/>
        </p:nvSpPr>
        <p:spPr>
          <a:xfrm>
            <a:off x="258417" y="2782957"/>
            <a:ext cx="8402568" cy="59634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95803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1600200"/>
            <a:ext cx="7875058" cy="4124739"/>
          </a:xfrm>
        </p:spPr>
        <p:txBody>
          <a:bodyPr>
            <a:noAutofit/>
          </a:bodyPr>
          <a:lstStyle/>
          <a:p>
            <a:endParaRPr lang="en-GB" sz="2000" dirty="0"/>
          </a:p>
          <a:p>
            <a:r>
              <a:rPr lang="en-GB" sz="2400" dirty="0"/>
              <a:t>Definition</a:t>
            </a:r>
          </a:p>
          <a:p>
            <a:endParaRPr lang="en-GB" sz="2400" dirty="0"/>
          </a:p>
          <a:p>
            <a:r>
              <a:rPr lang="en-GB" sz="2400" dirty="0"/>
              <a:t>“[…] digital data that is made available with the technical and legal characteristics necessary for it to be freely used, reused, and redistributed by anyone, anytime, anywhere.”</a:t>
            </a:r>
          </a:p>
          <a:p>
            <a:endParaRPr lang="en-GB" sz="2000" dirty="0"/>
          </a:p>
          <a:p>
            <a:pPr lvl="1" indent="0">
              <a:buNone/>
            </a:pPr>
            <a:r>
              <a:rPr lang="en-GB" sz="2000" dirty="0"/>
              <a:t>- </a:t>
            </a:r>
            <a:r>
              <a:rPr lang="en-GB" u="sng" dirty="0">
                <a:hlinkClick r:id="rId2"/>
              </a:rPr>
              <a:t>http://opendatacharter.net/principles/</a:t>
            </a:r>
            <a:r>
              <a:rPr lang="en-GB" u="sng" dirty="0"/>
              <a:t> </a:t>
            </a:r>
            <a:endParaRPr lang="en-GB" sz="2000" dirty="0"/>
          </a:p>
        </p:txBody>
      </p:sp>
      <p:sp>
        <p:nvSpPr>
          <p:cNvPr id="4" name="Espace réservé du numéro de diapositive 5"/>
          <p:cNvSpPr>
            <a:spLocks noGrp="1"/>
          </p:cNvSpPr>
          <p:nvPr>
            <p:ph type="sldNum" sz="quarter" idx="4294967295"/>
          </p:nvPr>
        </p:nvSpPr>
        <p:spPr>
          <a:xfrm>
            <a:off x="549275" y="6356350"/>
            <a:ext cx="1100667" cy="365125"/>
          </a:xfrm>
          <a:prstGeom prst="rect">
            <a:avLst/>
          </a:prstGeom>
        </p:spPr>
        <p:txBody>
          <a:bodyPr vert="horz" lIns="0" tIns="45720" rIns="0" bIns="45720" rtlCol="0" anchor="ctr"/>
          <a:lstStyle>
            <a:lvl1pPr algn="l">
              <a:defRPr sz="1200">
                <a:solidFill>
                  <a:srgbClr val="666666"/>
                </a:solidFill>
              </a:defRPr>
            </a:lvl1pPr>
          </a:lstStyle>
          <a:p>
            <a:fld id="{8B93C3CB-6E54-E14A-8D41-8D4E2C126061}" type="slidenum">
              <a:rPr lang="en-GB" sz="1100" smtClean="0"/>
              <a:pPr/>
              <a:t>6</a:t>
            </a:fld>
            <a:endParaRPr lang="en-GB" sz="1100" dirty="0"/>
          </a:p>
        </p:txBody>
      </p:sp>
      <p:grpSp>
        <p:nvGrpSpPr>
          <p:cNvPr id="12" name="Grouper 11"/>
          <p:cNvGrpSpPr/>
          <p:nvPr/>
        </p:nvGrpSpPr>
        <p:grpSpPr>
          <a:xfrm>
            <a:off x="-1" y="-9136"/>
            <a:ext cx="9144001" cy="166464"/>
            <a:chOff x="-1" y="-9136"/>
            <a:chExt cx="9144001" cy="166464"/>
          </a:xfrm>
        </p:grpSpPr>
        <p:sp>
          <p:nvSpPr>
            <p:cNvPr id="13" name="Rectangle 45"/>
            <p:cNvSpPr>
              <a:spLocks noChangeArrowheads="1"/>
            </p:cNvSpPr>
            <p:nvPr/>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a:solidFill>
                    <a:srgbClr val="FFFFFF"/>
                  </a:solidFill>
                  <a:latin typeface="Frutiger LT 57 Cn" charset="0"/>
                </a:rPr>
                <a:t> </a:t>
              </a:r>
            </a:p>
          </p:txBody>
        </p:sp>
        <p:sp>
          <p:nvSpPr>
            <p:cNvPr id="14" name="Rectangle 13"/>
            <p:cNvSpPr/>
            <p:nvPr/>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bg1"/>
                </a:solidFill>
                <a:effectLst/>
                <a:latin typeface="Frutiger LT 57 Cn" pitchFamily="1" charset="0"/>
              </a:endParaRPr>
            </a:p>
          </p:txBody>
        </p:sp>
      </p:grpSp>
      <p:sp>
        <p:nvSpPr>
          <p:cNvPr id="15" name="Titre 14"/>
          <p:cNvSpPr>
            <a:spLocks noGrp="1"/>
          </p:cNvSpPr>
          <p:nvPr>
            <p:ph type="title"/>
          </p:nvPr>
        </p:nvSpPr>
        <p:spPr/>
        <p:txBody>
          <a:bodyPr>
            <a:normAutofit/>
          </a:bodyPr>
          <a:lstStyle/>
          <a:p>
            <a:pPr lvl="0">
              <a:lnSpc>
                <a:spcPct val="110000"/>
              </a:lnSpc>
              <a:spcBef>
                <a:spcPts val="300"/>
              </a:spcBef>
              <a:buClr>
                <a:srgbClr val="0076AF"/>
              </a:buClr>
            </a:pPr>
            <a:r>
              <a:rPr lang="en-GB" dirty="0"/>
              <a:t>What is open data?</a:t>
            </a:r>
          </a:p>
        </p:txBody>
      </p:sp>
    </p:spTree>
    <p:extLst>
      <p:ext uri="{BB962C8B-B14F-4D97-AF65-F5344CB8AC3E}">
        <p14:creationId xmlns:p14="http://schemas.microsoft.com/office/powerpoint/2010/main" val="15426746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76231" y="2100614"/>
            <a:ext cx="4667769" cy="2588358"/>
          </a:xfrm>
          <a:prstGeom prst="rect">
            <a:avLst/>
          </a:prstGeom>
        </p:spPr>
      </p:pic>
      <p:sp>
        <p:nvSpPr>
          <p:cNvPr id="2" name="Title 1"/>
          <p:cNvSpPr>
            <a:spLocks noGrp="1"/>
          </p:cNvSpPr>
          <p:nvPr>
            <p:ph type="title"/>
          </p:nvPr>
        </p:nvSpPr>
        <p:spPr/>
        <p:txBody>
          <a:bodyPr>
            <a:normAutofit/>
          </a:bodyPr>
          <a:lstStyle/>
          <a:p>
            <a:r>
              <a:rPr lang="en-GB" dirty="0"/>
              <a:t>Access</a:t>
            </a:r>
            <a:br>
              <a:rPr lang="en-GB" dirty="0"/>
            </a:br>
            <a:r>
              <a:rPr lang="en-GB" sz="2600" dirty="0">
                <a:solidFill>
                  <a:schemeClr val="tx1"/>
                </a:solidFill>
              </a:rPr>
              <a:t>Key points for access</a:t>
            </a:r>
          </a:p>
        </p:txBody>
      </p:sp>
      <p:sp>
        <p:nvSpPr>
          <p:cNvPr id="3" name="Content Placeholder 2"/>
          <p:cNvSpPr>
            <a:spLocks noGrp="1"/>
          </p:cNvSpPr>
          <p:nvPr>
            <p:ph idx="1"/>
          </p:nvPr>
        </p:nvSpPr>
        <p:spPr/>
        <p:txBody>
          <a:bodyPr/>
          <a:lstStyle/>
          <a:p>
            <a:pPr>
              <a:spcAft>
                <a:spcPts val="600"/>
              </a:spcAft>
            </a:pPr>
            <a:r>
              <a:rPr lang="en-GB" sz="1800" dirty="0"/>
              <a:t>Decide on effective way of enabling access to data based on profile, resources and technology available to potential users.</a:t>
            </a:r>
          </a:p>
          <a:p>
            <a:pPr>
              <a:spcAft>
                <a:spcPts val="600"/>
              </a:spcAft>
            </a:pPr>
            <a:endParaRPr lang="en-GB" sz="1800" dirty="0"/>
          </a:p>
          <a:p>
            <a:pPr>
              <a:spcAft>
                <a:spcPts val="600"/>
              </a:spcAft>
            </a:pPr>
            <a:r>
              <a:rPr lang="en-GB" sz="1800" i="1" dirty="0"/>
              <a:t>Identify the potential users of open data </a:t>
            </a:r>
          </a:p>
          <a:p>
            <a:pPr>
              <a:spcAft>
                <a:spcPts val="600"/>
              </a:spcAft>
            </a:pPr>
            <a:r>
              <a:rPr lang="en-GB" sz="1800" i="1" dirty="0"/>
              <a:t>with </a:t>
            </a:r>
            <a:r>
              <a:rPr lang="en-GB" sz="1800" i="1" u="sng" dirty="0"/>
              <a:t>user stories:</a:t>
            </a:r>
            <a:endParaRPr lang="en-GB" sz="1800" i="1" dirty="0"/>
          </a:p>
          <a:p>
            <a:pPr>
              <a:spcAft>
                <a:spcPts val="600"/>
              </a:spcAft>
            </a:pPr>
            <a:endParaRPr lang="en-GB" sz="1800" i="1" dirty="0"/>
          </a:p>
          <a:p>
            <a:pPr>
              <a:spcAft>
                <a:spcPts val="600"/>
              </a:spcAft>
            </a:pPr>
            <a:r>
              <a:rPr lang="en-GB" sz="1800" b="1" dirty="0"/>
              <a:t>Who</a:t>
            </a:r>
            <a:r>
              <a:rPr lang="en-GB" sz="1800" dirty="0"/>
              <a:t> (user role)</a:t>
            </a:r>
          </a:p>
          <a:p>
            <a:pPr>
              <a:spcAft>
                <a:spcPts val="600"/>
              </a:spcAft>
            </a:pPr>
            <a:r>
              <a:rPr lang="en-GB" sz="1800" b="1" dirty="0"/>
              <a:t>What </a:t>
            </a:r>
            <a:r>
              <a:rPr lang="en-GB" sz="1800" dirty="0"/>
              <a:t>(goal/desire)</a:t>
            </a:r>
          </a:p>
          <a:p>
            <a:pPr>
              <a:spcAft>
                <a:spcPts val="600"/>
              </a:spcAft>
            </a:pPr>
            <a:r>
              <a:rPr lang="en-GB" sz="1800" b="1" dirty="0"/>
              <a:t>Why </a:t>
            </a:r>
            <a:r>
              <a:rPr lang="en-GB" sz="1800" dirty="0"/>
              <a:t>(benefit)</a:t>
            </a:r>
          </a:p>
          <a:p>
            <a:pPr marL="285750" indent="-285750">
              <a:spcAft>
                <a:spcPts val="600"/>
              </a:spcAft>
              <a:buFont typeface="Arial" panose="020B0604020202020204" pitchFamily="34" charset="0"/>
              <a:buChar char="•"/>
            </a:pPr>
            <a:r>
              <a:rPr lang="en-GB" sz="1800" dirty="0"/>
              <a:t>gives clarity as to why a product is useful</a:t>
            </a:r>
          </a:p>
          <a:p>
            <a:pPr marL="285750" indent="-285750">
              <a:spcAft>
                <a:spcPts val="600"/>
              </a:spcAft>
              <a:buFont typeface="Arial" panose="020B0604020202020204" pitchFamily="34" charset="0"/>
              <a:buChar char="•"/>
            </a:pPr>
            <a:r>
              <a:rPr lang="en-GB" sz="1800" dirty="0"/>
              <a:t>can influence how a product should function</a:t>
            </a:r>
          </a:p>
          <a:p>
            <a:pPr marL="285750" indent="-285750">
              <a:spcAft>
                <a:spcPts val="600"/>
              </a:spcAft>
              <a:buFont typeface="Arial" panose="020B0604020202020204" pitchFamily="34" charset="0"/>
              <a:buChar char="•"/>
            </a:pPr>
            <a:r>
              <a:rPr lang="en-GB" sz="1800" dirty="0"/>
              <a:t>can give you ideas for other useful features that support the user's goals</a:t>
            </a:r>
          </a:p>
          <a:p>
            <a:pPr>
              <a:spcAft>
                <a:spcPts val="600"/>
              </a:spcAft>
            </a:pPr>
            <a:endParaRPr lang="en-GB" sz="1800" dirty="0"/>
          </a:p>
        </p:txBody>
      </p:sp>
    </p:spTree>
    <p:extLst>
      <p:ext uri="{BB962C8B-B14F-4D97-AF65-F5344CB8AC3E}">
        <p14:creationId xmlns:p14="http://schemas.microsoft.com/office/powerpoint/2010/main" val="150005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02596" y="2100572"/>
            <a:ext cx="4441404" cy="2588400"/>
          </a:xfrm>
          <a:prstGeom prst="rect">
            <a:avLst/>
          </a:prstGeom>
        </p:spPr>
      </p:pic>
      <p:sp>
        <p:nvSpPr>
          <p:cNvPr id="2" name="Title 1"/>
          <p:cNvSpPr>
            <a:spLocks noGrp="1"/>
          </p:cNvSpPr>
          <p:nvPr>
            <p:ph type="title"/>
          </p:nvPr>
        </p:nvSpPr>
        <p:spPr/>
        <p:txBody>
          <a:bodyPr>
            <a:normAutofit/>
          </a:bodyPr>
          <a:lstStyle/>
          <a:p>
            <a:r>
              <a:rPr lang="en-GB" dirty="0"/>
              <a:t>Access</a:t>
            </a:r>
            <a:br>
              <a:rPr lang="en-GB" dirty="0"/>
            </a:br>
            <a:r>
              <a:rPr lang="en-GB" sz="2600" dirty="0">
                <a:solidFill>
                  <a:schemeClr val="tx1"/>
                </a:solidFill>
              </a:rPr>
              <a:t>Key points for access</a:t>
            </a:r>
          </a:p>
        </p:txBody>
      </p:sp>
      <p:sp>
        <p:nvSpPr>
          <p:cNvPr id="3" name="Content Placeholder 2"/>
          <p:cNvSpPr>
            <a:spLocks noGrp="1"/>
          </p:cNvSpPr>
          <p:nvPr>
            <p:ph idx="1"/>
          </p:nvPr>
        </p:nvSpPr>
        <p:spPr/>
        <p:txBody>
          <a:bodyPr/>
          <a:lstStyle/>
          <a:p>
            <a:pPr>
              <a:spcAft>
                <a:spcPts val="600"/>
              </a:spcAft>
            </a:pPr>
            <a:r>
              <a:rPr lang="en-GB" sz="1800" dirty="0"/>
              <a:t>Decide on effective way of enabling access to data based on profile, resources and technology available to potential users.</a:t>
            </a:r>
          </a:p>
          <a:p>
            <a:pPr>
              <a:spcAft>
                <a:spcPts val="600"/>
              </a:spcAft>
            </a:pPr>
            <a:endParaRPr lang="en-GB" sz="1800" dirty="0"/>
          </a:p>
          <a:p>
            <a:pPr>
              <a:spcAft>
                <a:spcPts val="600"/>
              </a:spcAft>
            </a:pPr>
            <a:r>
              <a:rPr lang="en-GB" sz="1800" i="1" dirty="0"/>
              <a:t>Identify the potential users of open data </a:t>
            </a:r>
          </a:p>
          <a:p>
            <a:pPr>
              <a:spcAft>
                <a:spcPts val="600"/>
              </a:spcAft>
            </a:pPr>
            <a:r>
              <a:rPr lang="en-GB" sz="1800" i="1" dirty="0"/>
              <a:t>with </a:t>
            </a:r>
            <a:r>
              <a:rPr lang="en-GB" sz="1800" i="1" u="sng" dirty="0"/>
              <a:t>user stories:</a:t>
            </a:r>
            <a:endParaRPr lang="en-GB" sz="1800" i="1" dirty="0"/>
          </a:p>
          <a:p>
            <a:pPr>
              <a:spcAft>
                <a:spcPts val="600"/>
              </a:spcAft>
            </a:pPr>
            <a:endParaRPr lang="en-GB" sz="1800" i="1" dirty="0"/>
          </a:p>
          <a:p>
            <a:pPr>
              <a:spcAft>
                <a:spcPts val="600"/>
              </a:spcAft>
            </a:pPr>
            <a:r>
              <a:rPr lang="en-GB" sz="1800" b="1" dirty="0"/>
              <a:t>Who</a:t>
            </a:r>
            <a:r>
              <a:rPr lang="en-GB" sz="1800" dirty="0"/>
              <a:t> (user role)</a:t>
            </a:r>
          </a:p>
          <a:p>
            <a:pPr>
              <a:spcAft>
                <a:spcPts val="600"/>
              </a:spcAft>
            </a:pPr>
            <a:r>
              <a:rPr lang="en-GB" sz="1800" b="1" dirty="0"/>
              <a:t>What </a:t>
            </a:r>
            <a:r>
              <a:rPr lang="en-GB" sz="1800" dirty="0"/>
              <a:t>(goal/desire)</a:t>
            </a:r>
          </a:p>
          <a:p>
            <a:pPr>
              <a:spcAft>
                <a:spcPts val="600"/>
              </a:spcAft>
            </a:pPr>
            <a:r>
              <a:rPr lang="en-GB" sz="1800" b="1" dirty="0"/>
              <a:t>Why </a:t>
            </a:r>
            <a:r>
              <a:rPr lang="en-GB" sz="1800" dirty="0"/>
              <a:t>(benefit)</a:t>
            </a:r>
          </a:p>
          <a:p>
            <a:pPr marL="285750" indent="-285750">
              <a:spcAft>
                <a:spcPts val="600"/>
              </a:spcAft>
              <a:buFont typeface="Arial" panose="020B0604020202020204" pitchFamily="34" charset="0"/>
              <a:buChar char="•"/>
            </a:pPr>
            <a:r>
              <a:rPr lang="en-GB" sz="1800" dirty="0"/>
              <a:t>gives clarity as to why a product is useful</a:t>
            </a:r>
          </a:p>
          <a:p>
            <a:pPr marL="285750" indent="-285750">
              <a:spcAft>
                <a:spcPts val="600"/>
              </a:spcAft>
              <a:buFont typeface="Arial" panose="020B0604020202020204" pitchFamily="34" charset="0"/>
              <a:buChar char="•"/>
            </a:pPr>
            <a:r>
              <a:rPr lang="en-GB" sz="1800" dirty="0"/>
              <a:t>can influence how a product should function</a:t>
            </a:r>
          </a:p>
          <a:p>
            <a:pPr marL="285750" indent="-285750">
              <a:spcAft>
                <a:spcPts val="600"/>
              </a:spcAft>
              <a:buFont typeface="Arial" panose="020B0604020202020204" pitchFamily="34" charset="0"/>
              <a:buChar char="•"/>
            </a:pPr>
            <a:r>
              <a:rPr lang="en-GB" sz="1800" dirty="0"/>
              <a:t>can give you ideas for other useful features that support the user's goals</a:t>
            </a:r>
          </a:p>
          <a:p>
            <a:pPr>
              <a:spcAft>
                <a:spcPts val="600"/>
              </a:spcAft>
            </a:pPr>
            <a:endParaRPr lang="en-GB" sz="1800" dirty="0"/>
          </a:p>
        </p:txBody>
      </p:sp>
    </p:spTree>
    <p:extLst>
      <p:ext uri="{BB962C8B-B14F-4D97-AF65-F5344CB8AC3E}">
        <p14:creationId xmlns:p14="http://schemas.microsoft.com/office/powerpoint/2010/main" val="174956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45101" y="2100572"/>
            <a:ext cx="3907584" cy="2588400"/>
          </a:xfrm>
          <a:prstGeom prst="rect">
            <a:avLst/>
          </a:prstGeom>
        </p:spPr>
      </p:pic>
      <p:sp>
        <p:nvSpPr>
          <p:cNvPr id="2" name="Title 1"/>
          <p:cNvSpPr>
            <a:spLocks noGrp="1"/>
          </p:cNvSpPr>
          <p:nvPr>
            <p:ph type="title"/>
          </p:nvPr>
        </p:nvSpPr>
        <p:spPr/>
        <p:txBody>
          <a:bodyPr>
            <a:normAutofit/>
          </a:bodyPr>
          <a:lstStyle/>
          <a:p>
            <a:r>
              <a:rPr lang="en-GB" dirty="0"/>
              <a:t>Access</a:t>
            </a:r>
            <a:br>
              <a:rPr lang="en-GB" dirty="0"/>
            </a:br>
            <a:r>
              <a:rPr lang="en-GB" sz="2600" dirty="0">
                <a:solidFill>
                  <a:schemeClr val="tx1"/>
                </a:solidFill>
              </a:rPr>
              <a:t>Key points for access</a:t>
            </a:r>
          </a:p>
        </p:txBody>
      </p:sp>
      <p:sp>
        <p:nvSpPr>
          <p:cNvPr id="3" name="Content Placeholder 2"/>
          <p:cNvSpPr>
            <a:spLocks noGrp="1"/>
          </p:cNvSpPr>
          <p:nvPr>
            <p:ph idx="1"/>
          </p:nvPr>
        </p:nvSpPr>
        <p:spPr/>
        <p:txBody>
          <a:bodyPr/>
          <a:lstStyle/>
          <a:p>
            <a:pPr>
              <a:spcAft>
                <a:spcPts val="600"/>
              </a:spcAft>
            </a:pPr>
            <a:r>
              <a:rPr lang="en-GB" sz="1800" dirty="0"/>
              <a:t>Decide on effective way of enabling access to data based on profile, resources and technology available to potential users.</a:t>
            </a:r>
          </a:p>
          <a:p>
            <a:pPr>
              <a:spcAft>
                <a:spcPts val="600"/>
              </a:spcAft>
            </a:pPr>
            <a:endParaRPr lang="en-GB" sz="1800" dirty="0"/>
          </a:p>
          <a:p>
            <a:pPr>
              <a:spcAft>
                <a:spcPts val="600"/>
              </a:spcAft>
            </a:pPr>
            <a:r>
              <a:rPr lang="en-GB" sz="1800" i="1" dirty="0"/>
              <a:t>Identify the potential users of open data </a:t>
            </a:r>
          </a:p>
          <a:p>
            <a:pPr>
              <a:spcAft>
                <a:spcPts val="600"/>
              </a:spcAft>
            </a:pPr>
            <a:r>
              <a:rPr lang="en-GB" sz="1800" i="1" dirty="0"/>
              <a:t>with </a:t>
            </a:r>
            <a:r>
              <a:rPr lang="en-GB" sz="1800" i="1" u="sng" dirty="0"/>
              <a:t>user stories:</a:t>
            </a:r>
            <a:endParaRPr lang="en-GB" sz="1800" i="1" dirty="0"/>
          </a:p>
          <a:p>
            <a:pPr>
              <a:spcAft>
                <a:spcPts val="600"/>
              </a:spcAft>
            </a:pPr>
            <a:endParaRPr lang="en-GB" sz="1800" i="1" dirty="0"/>
          </a:p>
          <a:p>
            <a:pPr>
              <a:spcAft>
                <a:spcPts val="600"/>
              </a:spcAft>
            </a:pPr>
            <a:r>
              <a:rPr lang="en-GB" sz="1800" b="1" dirty="0"/>
              <a:t>Who</a:t>
            </a:r>
            <a:r>
              <a:rPr lang="en-GB" sz="1800" dirty="0"/>
              <a:t> (user role)</a:t>
            </a:r>
          </a:p>
          <a:p>
            <a:pPr>
              <a:spcAft>
                <a:spcPts val="600"/>
              </a:spcAft>
            </a:pPr>
            <a:r>
              <a:rPr lang="en-GB" sz="1800" b="1" dirty="0"/>
              <a:t>What </a:t>
            </a:r>
            <a:r>
              <a:rPr lang="en-GB" sz="1800" dirty="0"/>
              <a:t>(goal/desire)</a:t>
            </a:r>
          </a:p>
          <a:p>
            <a:pPr>
              <a:spcAft>
                <a:spcPts val="600"/>
              </a:spcAft>
            </a:pPr>
            <a:r>
              <a:rPr lang="en-GB" sz="1800" b="1" dirty="0"/>
              <a:t>Why </a:t>
            </a:r>
            <a:r>
              <a:rPr lang="en-GB" sz="1800" dirty="0"/>
              <a:t>(benefit)</a:t>
            </a:r>
          </a:p>
          <a:p>
            <a:pPr marL="285750" indent="-285750">
              <a:spcAft>
                <a:spcPts val="600"/>
              </a:spcAft>
              <a:buFont typeface="Arial" panose="020B0604020202020204" pitchFamily="34" charset="0"/>
              <a:buChar char="•"/>
            </a:pPr>
            <a:r>
              <a:rPr lang="en-GB" sz="1800" dirty="0"/>
              <a:t>gives clarity as to why a product is useful</a:t>
            </a:r>
          </a:p>
          <a:p>
            <a:pPr marL="285750" indent="-285750">
              <a:spcAft>
                <a:spcPts val="600"/>
              </a:spcAft>
              <a:buFont typeface="Arial" panose="020B0604020202020204" pitchFamily="34" charset="0"/>
              <a:buChar char="•"/>
            </a:pPr>
            <a:r>
              <a:rPr lang="en-GB" sz="1800" dirty="0"/>
              <a:t>can influence how a product should function</a:t>
            </a:r>
          </a:p>
          <a:p>
            <a:pPr marL="285750" indent="-285750">
              <a:spcAft>
                <a:spcPts val="600"/>
              </a:spcAft>
              <a:buFont typeface="Arial" panose="020B0604020202020204" pitchFamily="34" charset="0"/>
              <a:buChar char="•"/>
            </a:pPr>
            <a:r>
              <a:rPr lang="en-GB" sz="1800" dirty="0"/>
              <a:t>can give you ideas for other useful features that support the user's goals</a:t>
            </a:r>
          </a:p>
          <a:p>
            <a:pPr>
              <a:spcAft>
                <a:spcPts val="600"/>
              </a:spcAft>
            </a:pPr>
            <a:endParaRPr lang="en-GB" sz="1800" dirty="0"/>
          </a:p>
        </p:txBody>
      </p:sp>
      <p:sp>
        <p:nvSpPr>
          <p:cNvPr id="6" name="Content Placeholder 2"/>
          <p:cNvSpPr txBox="1">
            <a:spLocks/>
          </p:cNvSpPr>
          <p:nvPr/>
        </p:nvSpPr>
        <p:spPr>
          <a:xfrm>
            <a:off x="6906538" y="3662303"/>
            <a:ext cx="2246147" cy="2011606"/>
          </a:xfrm>
          <a:prstGeom prst="rect">
            <a:avLst/>
          </a:prstGeom>
          <a:solidFill>
            <a:schemeClr val="bg2">
              <a:lumMod val="10000"/>
              <a:alpha val="66000"/>
            </a:schemeClr>
          </a:solidFill>
        </p:spPr>
        <p:txBody>
          <a:bodyPr vert="horz" lIns="0" tIns="0" rIns="0" bIns="0" rtlCol="0">
            <a:noAutofit/>
          </a:bodyPr>
          <a:lstStyle>
            <a:lvl1pPr marL="0" indent="0" algn="l" defTabSz="457200" rtl="0" eaLnBrk="1" latinLnBrk="0" hangingPunct="1">
              <a:lnSpc>
                <a:spcPct val="110000"/>
              </a:lnSpc>
              <a:spcBef>
                <a:spcPts val="300"/>
              </a:spcBef>
              <a:buClr>
                <a:schemeClr val="accent1"/>
              </a:buClr>
              <a:buFont typeface="Arial"/>
              <a:buNone/>
              <a:defRPr sz="2600" b="0" kern="1200">
                <a:solidFill>
                  <a:srgbClr val="404040"/>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dirty="0">
                <a:solidFill>
                  <a:schemeClr val="bg1"/>
                </a:solidFill>
              </a:rPr>
              <a:t>As a civil servant in the ministry of mines,</a:t>
            </a:r>
          </a:p>
          <a:p>
            <a:r>
              <a:rPr lang="en-GB" sz="1400" dirty="0">
                <a:solidFill>
                  <a:schemeClr val="bg1"/>
                </a:solidFill>
              </a:rPr>
              <a:t>I am interested in revenue data from mining activities,</a:t>
            </a:r>
          </a:p>
          <a:p>
            <a:r>
              <a:rPr lang="en-GB" sz="1400" dirty="0">
                <a:solidFill>
                  <a:schemeClr val="bg1"/>
                </a:solidFill>
              </a:rPr>
              <a:t>To present options for a license agreement to my minister.</a:t>
            </a:r>
          </a:p>
        </p:txBody>
      </p:sp>
    </p:spTree>
    <p:extLst>
      <p:ext uri="{BB962C8B-B14F-4D97-AF65-F5344CB8AC3E}">
        <p14:creationId xmlns:p14="http://schemas.microsoft.com/office/powerpoint/2010/main" val="974652856"/>
      </p:ext>
    </p:extLst>
  </p:cSld>
  <p:clrMapOvr>
    <a:masterClrMapping/>
  </p:clrMapOvr>
</p:sld>
</file>

<file path=ppt/theme/theme1.xml><?xml version="1.0" encoding="utf-8"?>
<a:theme xmlns:a="http://schemas.openxmlformats.org/drawingml/2006/main" name="EITI theme">
  <a:themeElements>
    <a:clrScheme name="EITI palette 2015">
      <a:dk1>
        <a:srgbClr val="404040"/>
      </a:dk1>
      <a:lt1>
        <a:sysClr val="window" lastClr="FFFFFF"/>
      </a:lt1>
      <a:dk2>
        <a:srgbClr val="625648"/>
      </a:dk2>
      <a:lt2>
        <a:srgbClr val="E6E6E6"/>
      </a:lt2>
      <a:accent1>
        <a:srgbClr val="0076AF"/>
      </a:accent1>
      <a:accent2>
        <a:srgbClr val="8AB9E2"/>
      </a:accent2>
      <a:accent3>
        <a:srgbClr val="D54D35"/>
      </a:accent3>
      <a:accent4>
        <a:srgbClr val="FAA627"/>
      </a:accent4>
      <a:accent5>
        <a:srgbClr val="2D8B2A"/>
      </a:accent5>
      <a:accent6>
        <a:srgbClr val="84AD42"/>
      </a:accent6>
      <a:hlink>
        <a:srgbClr val="0084B4"/>
      </a:hlink>
      <a:folHlink>
        <a:srgbClr val="00919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A488FC6F00EF644BB3B5A56065C347D6" ma:contentTypeVersion="0" ma:contentTypeDescription="Fill out this form." ma:contentTypeScope="" ma:versionID="bdca14eae97ef89f1e2e200643fbd315">
  <xsd:schema xmlns:xsd="http://www.w3.org/2001/XMLSchema" xmlns:xs="http://www.w3.org/2001/XMLSchema" xmlns:p="http://schemas.microsoft.com/office/2006/metadata/properties" xmlns:ns1="http://schemas.microsoft.com/sharepoint/v3" targetNamespace="http://schemas.microsoft.com/office/2006/metadata/properties" ma:root="true" ma:fieldsID="46a8b20833a27003677552a1e4031115" ns1:_="">
    <xsd:import namespace="http://schemas.microsoft.com/sharepoint/v3"/>
    <xsd:element name="properties">
      <xsd:complexType>
        <xsd:sequence>
          <xsd:element name="documentManagement">
            <xsd:complexType>
              <xsd:all>
                <xsd:element ref="ns1:ShowCombineView" minOccurs="0"/>
                <xsd:element ref="ns1:ShowRepairView" minOccurs="0"/>
                <xsd:element ref="ns1:TemplateUrl" minOccurs="0"/>
                <xsd:element ref="ns1:xd_Prog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xsd:simpleType>
        <xsd:restriction base="dms:Text"/>
      </xsd:simpleType>
    </xsd:element>
    <xsd:element name="ShowRepairView" ma:index="10" nillable="true" ma:displayName="Show Repair View" ma:hidden="true" ma:internalName="ShowRepairView">
      <xsd:simpleType>
        <xsd:restriction base="dms:Text"/>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ShowRepairView xmlns="http://schemas.microsoft.com/sharepoint/v3" xsi:nil="true"/>
    <ShowCombineView xmlns="http://schemas.microsoft.com/sharepoint/v3" xsi:nil="true"/>
    <xd_ProgID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4B6EDF-AC50-4A3E-AA46-107CBE2F5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F2AB0F-0777-4FEA-9CA1-80F4AB2609B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B3AEC2C-A376-4941-BC65-B0F9CB477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2158</TotalTime>
  <Words>2643</Words>
  <Application>Microsoft Office PowerPoint</Application>
  <PresentationFormat>On-screen Show (4:3)</PresentationFormat>
  <Paragraphs>520</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Frutiger LT 57 Cn</vt:lpstr>
      <vt:lpstr>Myriad Pro Light</vt:lpstr>
      <vt:lpstr>Times New Roman</vt:lpstr>
      <vt:lpstr>EITI theme</vt:lpstr>
      <vt:lpstr>Creating open data policies</vt:lpstr>
      <vt:lpstr>Contents</vt:lpstr>
      <vt:lpstr>2016 EITI Standard – what’s new? Requirements</vt:lpstr>
      <vt:lpstr>2016 EITI Standard – what’s new? Requirements</vt:lpstr>
      <vt:lpstr>2016 EITI Standard – what’s new? Requirements</vt:lpstr>
      <vt:lpstr>What is open data?</vt:lpstr>
      <vt:lpstr>Access Key points for access</vt:lpstr>
      <vt:lpstr>Access Key points for access</vt:lpstr>
      <vt:lpstr>Access Key points for access</vt:lpstr>
      <vt:lpstr>Release Three key points for Release</vt:lpstr>
      <vt:lpstr>Release Three key points for Release</vt:lpstr>
      <vt:lpstr>Re-use Three key point for re-use</vt:lpstr>
      <vt:lpstr>Re-use Three key point for re-use</vt:lpstr>
      <vt:lpstr>Re-use Three key point for re-use</vt:lpstr>
      <vt:lpstr>Re-use Three key point for re-use</vt:lpstr>
      <vt:lpstr>Re-use Three key point for re-use</vt:lpstr>
      <vt:lpstr>Five useful steps </vt:lpstr>
      <vt:lpstr>Five useful steps </vt:lpstr>
      <vt:lpstr>Five useful steps </vt:lpstr>
      <vt:lpstr>Five useful steps </vt:lpstr>
      <vt:lpstr>Five useful steps </vt:lpstr>
      <vt:lpstr>Five useful steps - overview </vt:lpstr>
      <vt:lpstr>Open data definitions and policies</vt:lpstr>
      <vt:lpstr>Examples of open data …</vt:lpstr>
      <vt:lpstr>PowerPoint Presentation</vt:lpstr>
    </vt:vector>
  </TitlesOfParts>
  <Company>Eddy Hill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Eddy Hill</dc:creator>
  <cp:lastModifiedBy>Christoffer Claussen</cp:lastModifiedBy>
  <cp:revision>234</cp:revision>
  <cp:lastPrinted>2016-10-28T13:35:45Z</cp:lastPrinted>
  <dcterms:created xsi:type="dcterms:W3CDTF">2015-07-10T16:01:08Z</dcterms:created>
  <dcterms:modified xsi:type="dcterms:W3CDTF">2016-12-01T07:50:02Z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0x01010100A488FC6F00EF644BB3B5A56065C347D6</vt:lpwstr>
  </property>
</Properties>
</file>