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384" r:id="rId3"/>
    <p:sldId id="369" r:id="rId4"/>
    <p:sldId id="363" r:id="rId5"/>
    <p:sldId id="292" r:id="rId6"/>
    <p:sldId id="347" r:id="rId7"/>
    <p:sldId id="278" r:id="rId8"/>
    <p:sldId id="284" r:id="rId9"/>
    <p:sldId id="386" r:id="rId10"/>
    <p:sldId id="297" r:id="rId11"/>
    <p:sldId id="302" r:id="rId12"/>
    <p:sldId id="334" r:id="rId13"/>
    <p:sldId id="335" r:id="rId14"/>
    <p:sldId id="304" r:id="rId15"/>
    <p:sldId id="325" r:id="rId16"/>
    <p:sldId id="336" r:id="rId17"/>
    <p:sldId id="326" r:id="rId18"/>
    <p:sldId id="327" r:id="rId19"/>
    <p:sldId id="328" r:id="rId20"/>
    <p:sldId id="358" r:id="rId21"/>
    <p:sldId id="366" r:id="rId22"/>
    <p:sldId id="324" r:id="rId23"/>
    <p:sldId id="360" r:id="rId24"/>
    <p:sldId id="283" r:id="rId25"/>
    <p:sldId id="388" r:id="rId26"/>
    <p:sldId id="387" r:id="rId27"/>
    <p:sldId id="379" r:id="rId28"/>
    <p:sldId id="380" r:id="rId29"/>
    <p:sldId id="381" r:id="rId3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4863"/>
  </p:normalViewPr>
  <p:slideViewPr>
    <p:cSldViewPr>
      <p:cViewPr>
        <p:scale>
          <a:sx n="93" d="100"/>
          <a:sy n="93" d="100"/>
        </p:scale>
        <p:origin x="100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Companies</c:v>
                </c:pt>
              </c:strCache>
            </c:strRef>
          </c:tx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17-184F-A73A-1FFBB735FDE6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17-184F-A73A-1FFBB735FDE6}"/>
              </c:ext>
            </c:extLst>
          </c:dPt>
          <c:dLbls>
            <c:dLbl>
              <c:idx val="0"/>
              <c:layout>
                <c:manualLayout>
                  <c:x val="-2.124931588078654E-3"/>
                  <c:y val="-0.20405184381932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/>
                      <a:t>Support in some form</a:t>
                    </a:r>
                  </a:p>
                  <a:p>
                    <a:pPr>
                      <a:defRPr sz="2000" b="1">
                        <a:solidFill>
                          <a:schemeClr val="tx1"/>
                        </a:solidFill>
                      </a:defRPr>
                    </a:pPr>
                    <a:r>
                      <a:rPr lang="en-US" sz="2000" b="1"/>
                      <a:t>(45%)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17-184F-A73A-1FFBB735FDE6}"/>
                </c:ext>
              </c:extLst>
            </c:dLbl>
            <c:dLbl>
              <c:idx val="1"/>
              <c:layout>
                <c:manualLayout>
                  <c:x val="1.2749589528470986E-2"/>
                  <c:y val="-0.3596846060544003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/>
                      <a:t>No statement of support or silence</a:t>
                    </a:r>
                    <a:r>
                      <a:rPr lang="en-US" sz="2000" b="1" baseline="0"/>
                      <a:t> </a:t>
                    </a:r>
                  </a:p>
                  <a:p>
                    <a:pPr>
                      <a:defRPr sz="2000" b="1">
                        <a:solidFill>
                          <a:schemeClr val="tx1"/>
                        </a:solidFill>
                      </a:defRPr>
                    </a:pPr>
                    <a:r>
                      <a:rPr lang="en-US" sz="2000" b="1"/>
                      <a:t>(55%)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62039117815409"/>
                      <c:h val="0.487441811320261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017-184F-A73A-1FFBB735F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Support in some form</c:v>
                </c:pt>
                <c:pt idx="1">
                  <c:v>No statement of support or silence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17-184F-A73A-1FFBB735FDE6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Companies</c:v>
                </c:pt>
              </c:strCache>
            </c:strRef>
          </c:tx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17-184F-A73A-1FFBB735FDE6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17-184F-A73A-1FFBB735FDE6}"/>
              </c:ext>
            </c:extLst>
          </c:dPt>
          <c:dLbls>
            <c:dLbl>
              <c:idx val="0"/>
              <c:layout>
                <c:manualLayout>
                  <c:x val="-2.124931588078654E-3"/>
                  <c:y val="-0.20405184381932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/>
                      <a:t>Support in some form</a:t>
                    </a:r>
                  </a:p>
                  <a:p>
                    <a:pPr>
                      <a:defRPr sz="2000" b="1">
                        <a:solidFill>
                          <a:schemeClr val="tx1"/>
                        </a:solidFill>
                      </a:defRPr>
                    </a:pPr>
                    <a:r>
                      <a:rPr lang="en-US" sz="2000" b="1"/>
                      <a:t>(45%)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17-184F-A73A-1FFBB735FDE6}"/>
                </c:ext>
              </c:extLst>
            </c:dLbl>
            <c:dLbl>
              <c:idx val="1"/>
              <c:layout>
                <c:manualLayout>
                  <c:x val="1.2749589528470986E-2"/>
                  <c:y val="-0.3596846060544003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/>
                      <a:t>No statement of support or silence</a:t>
                    </a:r>
                    <a:r>
                      <a:rPr lang="en-US" sz="2000" b="1" baseline="0"/>
                      <a:t> </a:t>
                    </a:r>
                  </a:p>
                  <a:p>
                    <a:pPr>
                      <a:defRPr sz="2000" b="1">
                        <a:solidFill>
                          <a:schemeClr val="tx1"/>
                        </a:solidFill>
                      </a:defRPr>
                    </a:pPr>
                    <a:r>
                      <a:rPr lang="en-US" sz="2000" b="1"/>
                      <a:t>(55%)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62039117815409"/>
                      <c:h val="0.487441811320261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017-184F-A73A-1FFBB735F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Support in some form</c:v>
                </c:pt>
                <c:pt idx="1">
                  <c:v>No statement of support or silence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17-184F-A73A-1FFBB735FDE6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Companies</c:v>
                </c:pt>
              </c:strCache>
            </c:strRef>
          </c:tx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17-184F-A73A-1FFBB735FDE6}"/>
              </c:ext>
            </c:extLst>
          </c:dPt>
          <c:dPt>
            <c:idx val="1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17-184F-A73A-1FFBB735FDE6}"/>
              </c:ext>
            </c:extLst>
          </c:dPt>
          <c:dLbls>
            <c:dLbl>
              <c:idx val="0"/>
              <c:layout>
                <c:manualLayout>
                  <c:x val="-2.124931588078654E-3"/>
                  <c:y val="-0.204051843819323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/>
                      <a:t>Support in some form</a:t>
                    </a:r>
                  </a:p>
                  <a:p>
                    <a:pPr>
                      <a:defRPr sz="2000" b="1">
                        <a:solidFill>
                          <a:schemeClr val="tx1"/>
                        </a:solidFill>
                      </a:defRPr>
                    </a:pPr>
                    <a:r>
                      <a:rPr lang="en-US" sz="2000" b="1"/>
                      <a:t>(45%)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17-184F-A73A-1FFBB735FDE6}"/>
                </c:ext>
              </c:extLst>
            </c:dLbl>
            <c:dLbl>
              <c:idx val="1"/>
              <c:layout>
                <c:manualLayout>
                  <c:x val="1.2749589528470986E-2"/>
                  <c:y val="-0.3596846060544003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/>
                      <a:t>No statement of support or silence</a:t>
                    </a:r>
                    <a:r>
                      <a:rPr lang="en-US" sz="2000" b="1" baseline="0"/>
                      <a:t> </a:t>
                    </a:r>
                  </a:p>
                  <a:p>
                    <a:pPr>
                      <a:defRPr sz="2000" b="1">
                        <a:solidFill>
                          <a:schemeClr val="tx1"/>
                        </a:solidFill>
                      </a:defRPr>
                    </a:pPr>
                    <a:r>
                      <a:rPr lang="en-US" sz="2000" b="1"/>
                      <a:t>(55%)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62039117815409"/>
                      <c:h val="0.487441811320261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017-184F-A73A-1FFBB735F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Support in some form</c:v>
                </c:pt>
                <c:pt idx="1">
                  <c:v>No statement of support or silence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17-184F-A73A-1FFBB735FDE6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42FFB8-E0AE-AB4E-B9FD-A2BB075A83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9531C-09C3-6A40-B700-43E84D746A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DA894-2B6C-1341-A1CD-6CADBF699EE4}" type="datetimeFigureOut">
              <a:rPr lang="es-ES_tradnl" smtClean="0"/>
              <a:t>28/6/18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5CE9B-941B-3A42-89D9-BA21A0F4AA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BE678-B94D-EF4B-B26D-3003188DFE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40F5B-8C7D-174D-B995-49DA623EE9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7394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B7548-51E8-EF47-899A-07721236CECB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C31A3-9DE7-594D-8C12-7656F4531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I’m</a:t>
            </a:r>
            <a:r>
              <a:rPr lang="es-ES_tradnl" dirty="0"/>
              <a:t> Isabel </a:t>
            </a:r>
            <a:r>
              <a:rPr lang="es-ES_tradnl" dirty="0" err="1"/>
              <a:t>Munilla</a:t>
            </a:r>
            <a:r>
              <a:rPr lang="es-ES_tradnl" dirty="0"/>
              <a:t>, </a:t>
            </a:r>
            <a:r>
              <a:rPr lang="es-ES_tradnl" dirty="0" err="1"/>
              <a:t>Policy</a:t>
            </a:r>
            <a:r>
              <a:rPr lang="es-ES_tradnl" dirty="0"/>
              <a:t> Lead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Transparency</a:t>
            </a:r>
            <a:r>
              <a:rPr lang="es-ES_tradnl" dirty="0"/>
              <a:t> in EI at </a:t>
            </a:r>
            <a:r>
              <a:rPr lang="es-ES_tradnl" dirty="0" err="1"/>
              <a:t>Oxfam</a:t>
            </a:r>
            <a:r>
              <a:rPr lang="es-ES_tradnl" dirty="0"/>
              <a:t> </a:t>
            </a:r>
            <a:r>
              <a:rPr lang="es-ES_tradnl" dirty="0" err="1"/>
              <a:t>America</a:t>
            </a:r>
            <a:r>
              <a:rPr lang="es-ES_tradnl" dirty="0"/>
              <a:t> – </a:t>
            </a:r>
            <a:r>
              <a:rPr lang="es-ES_tradnl" dirty="0" err="1"/>
              <a:t>my</a:t>
            </a:r>
            <a:r>
              <a:rPr lang="es-ES_tradnl" dirty="0"/>
              <a:t> </a:t>
            </a:r>
            <a:r>
              <a:rPr lang="es-ES_tradnl" dirty="0" err="1"/>
              <a:t>job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to </a:t>
            </a:r>
            <a:r>
              <a:rPr lang="es-ES_tradnl" dirty="0" err="1"/>
              <a:t>document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leading</a:t>
            </a:r>
            <a:r>
              <a:rPr lang="es-ES_tradnl" dirty="0"/>
              <a:t> </a:t>
            </a:r>
            <a:r>
              <a:rPr lang="es-ES_tradnl" dirty="0" err="1"/>
              <a:t>edge</a:t>
            </a:r>
            <a:r>
              <a:rPr lang="es-ES_tradnl" dirty="0"/>
              <a:t> and </a:t>
            </a:r>
            <a:r>
              <a:rPr lang="es-ES_tradnl" dirty="0" err="1"/>
              <a:t>best</a:t>
            </a:r>
            <a:r>
              <a:rPr lang="es-ES_tradnl" dirty="0"/>
              <a:t> in </a:t>
            </a:r>
            <a:r>
              <a:rPr lang="es-ES_tradnl" dirty="0" err="1"/>
              <a:t>class</a:t>
            </a:r>
            <a:r>
              <a:rPr lang="es-ES_tradnl" dirty="0"/>
              <a:t> </a:t>
            </a:r>
            <a:r>
              <a:rPr lang="es-ES_tradnl" dirty="0" err="1"/>
              <a:t>practice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transparency</a:t>
            </a:r>
            <a:r>
              <a:rPr lang="es-ES_tradnl" dirty="0"/>
              <a:t> to </a:t>
            </a:r>
            <a:r>
              <a:rPr lang="es-ES_tradnl" dirty="0" err="1"/>
              <a:t>inform</a:t>
            </a:r>
            <a:r>
              <a:rPr lang="es-ES_tradnl" dirty="0"/>
              <a:t> </a:t>
            </a:r>
            <a:r>
              <a:rPr lang="es-ES_tradnl" dirty="0" err="1"/>
              <a:t>Oxfam’s</a:t>
            </a:r>
            <a:r>
              <a:rPr lang="es-ES_tradnl" dirty="0"/>
              <a:t> </a:t>
            </a:r>
            <a:r>
              <a:rPr lang="es-ES_tradnl" dirty="0" err="1"/>
              <a:t>work</a:t>
            </a:r>
            <a:r>
              <a:rPr lang="es-ES_tradnl" dirty="0"/>
              <a:t> at </a:t>
            </a:r>
            <a:r>
              <a:rPr lang="es-ES_tradnl" dirty="0" err="1"/>
              <a:t>the</a:t>
            </a:r>
            <a:r>
              <a:rPr lang="es-ES_tradnl" dirty="0"/>
              <a:t> global and country </a:t>
            </a:r>
            <a:r>
              <a:rPr lang="es-ES_tradnl" dirty="0" err="1"/>
              <a:t>level</a:t>
            </a:r>
            <a:r>
              <a:rPr lang="es-ES_tradnl" dirty="0"/>
              <a:t> –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like</a:t>
            </a:r>
            <a:r>
              <a:rPr lang="es-ES_tradnl" dirty="0"/>
              <a:t> to </a:t>
            </a:r>
            <a:r>
              <a:rPr lang="es-ES_tradnl" dirty="0" err="1"/>
              <a:t>ask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best</a:t>
            </a:r>
            <a:r>
              <a:rPr lang="es-ES_tradnl" dirty="0"/>
              <a:t>, and </a:t>
            </a:r>
            <a:r>
              <a:rPr lang="es-ES_tradnl" dirty="0" err="1"/>
              <a:t>my</a:t>
            </a:r>
            <a:r>
              <a:rPr lang="es-ES_tradnl" dirty="0"/>
              <a:t> </a:t>
            </a:r>
            <a:r>
              <a:rPr lang="es-ES_tradnl" dirty="0" err="1"/>
              <a:t>job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to </a:t>
            </a:r>
            <a:r>
              <a:rPr lang="es-ES_tradnl" dirty="0" err="1"/>
              <a:t>identify</a:t>
            </a:r>
            <a:r>
              <a:rPr lang="es-ES_tradnl" dirty="0"/>
              <a:t> </a:t>
            </a:r>
            <a:r>
              <a:rPr lang="es-ES_tradnl" dirty="0" err="1"/>
              <a:t>it</a:t>
            </a:r>
            <a:r>
              <a:rPr lang="es-ES_tradnl" dirty="0"/>
              <a:t> – </a:t>
            </a:r>
            <a:r>
              <a:rPr lang="es-ES_tradnl" dirty="0" err="1"/>
              <a:t>I’m</a:t>
            </a:r>
            <a:r>
              <a:rPr lang="es-ES_tradnl" dirty="0"/>
              <a:t> </a:t>
            </a:r>
            <a:r>
              <a:rPr lang="es-ES_tradnl" dirty="0" err="1"/>
              <a:t>very</a:t>
            </a:r>
            <a:r>
              <a:rPr lang="es-ES_tradnl" dirty="0"/>
              <a:t> </a:t>
            </a:r>
            <a:r>
              <a:rPr lang="es-ES_tradnl" dirty="0" err="1"/>
              <a:t>happy</a:t>
            </a:r>
            <a:r>
              <a:rPr lang="es-ES_tradnl" dirty="0"/>
              <a:t> </a:t>
            </a:r>
            <a:r>
              <a:rPr lang="es-ES_tradnl" dirty="0" err="1"/>
              <a:t>today</a:t>
            </a:r>
            <a:r>
              <a:rPr lang="es-ES_tradnl" dirty="0"/>
              <a:t> to be in a </a:t>
            </a:r>
            <a:r>
              <a:rPr lang="es-ES_tradnl" dirty="0" err="1"/>
              <a:t>room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stakeholders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are </a:t>
            </a:r>
            <a:r>
              <a:rPr lang="es-ES_tradnl" dirty="0" err="1"/>
              <a:t>practicing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best</a:t>
            </a:r>
            <a:r>
              <a:rPr lang="es-ES_tradnl" dirty="0"/>
              <a:t> in </a:t>
            </a:r>
            <a:r>
              <a:rPr lang="es-ES_tradnl" dirty="0" err="1"/>
              <a:t>class</a:t>
            </a:r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I’m</a:t>
            </a:r>
            <a:r>
              <a:rPr lang="es-ES_tradnl" dirty="0"/>
              <a:t> </a:t>
            </a:r>
            <a:r>
              <a:rPr lang="es-ES_tradnl" dirty="0" err="1"/>
              <a:t>going</a:t>
            </a:r>
            <a:r>
              <a:rPr lang="es-ES_tradnl" dirty="0"/>
              <a:t> to </a:t>
            </a:r>
            <a:r>
              <a:rPr lang="es-ES_tradnl" dirty="0" err="1"/>
              <a:t>talk</a:t>
            </a:r>
            <a:r>
              <a:rPr lang="es-ES_tradnl" dirty="0"/>
              <a:t> </a:t>
            </a:r>
            <a:r>
              <a:rPr lang="es-ES_tradnl" dirty="0" err="1"/>
              <a:t>about</a:t>
            </a:r>
            <a:r>
              <a:rPr lang="es-ES_tradnl" dirty="0"/>
              <a:t> new </a:t>
            </a:r>
            <a:r>
              <a:rPr lang="es-ES_tradnl" dirty="0" err="1"/>
              <a:t>research</a:t>
            </a:r>
            <a:r>
              <a:rPr lang="es-ES_tradnl" dirty="0"/>
              <a:t> </a:t>
            </a:r>
            <a:r>
              <a:rPr lang="es-ES_tradnl" dirty="0" err="1"/>
              <a:t>today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I hope </a:t>
            </a:r>
            <a:r>
              <a:rPr lang="es-ES_tradnl" dirty="0" err="1"/>
              <a:t>will</a:t>
            </a:r>
            <a:r>
              <a:rPr lang="es-ES_tradnl" dirty="0"/>
              <a:t> be </a:t>
            </a:r>
            <a:r>
              <a:rPr lang="es-ES_tradnl" dirty="0" err="1"/>
              <a:t>useful</a:t>
            </a:r>
            <a:r>
              <a:rPr lang="es-ES_tradnl" dirty="0"/>
              <a:t> to </a:t>
            </a:r>
            <a:r>
              <a:rPr lang="es-ES_tradnl" dirty="0" err="1"/>
              <a:t>you</a:t>
            </a:r>
            <a:r>
              <a:rPr lang="es-ES_tradnl" dirty="0"/>
              <a:t> – I </a:t>
            </a:r>
            <a:r>
              <a:rPr lang="es-ES_tradnl" dirty="0" err="1"/>
              <a:t>won’t</a:t>
            </a:r>
            <a:r>
              <a:rPr lang="es-ES_tradnl" dirty="0"/>
              <a:t> </a:t>
            </a:r>
            <a:r>
              <a:rPr lang="es-ES_tradnl" dirty="0" err="1"/>
              <a:t>have</a:t>
            </a:r>
            <a:r>
              <a:rPr lang="es-ES_tradnl" dirty="0"/>
              <a:t> time to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into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research</a:t>
            </a:r>
            <a:r>
              <a:rPr lang="es-ES_tradnl" dirty="0"/>
              <a:t> in </a:t>
            </a:r>
            <a:r>
              <a:rPr lang="es-ES_tradnl" dirty="0" err="1"/>
              <a:t>great</a:t>
            </a:r>
            <a:r>
              <a:rPr lang="es-ES_tradnl" dirty="0"/>
              <a:t> </a:t>
            </a:r>
            <a:r>
              <a:rPr lang="es-ES_tradnl" dirty="0" err="1"/>
              <a:t>detail</a:t>
            </a:r>
            <a:r>
              <a:rPr lang="es-ES_tradnl" dirty="0"/>
              <a:t>, </a:t>
            </a:r>
            <a:r>
              <a:rPr lang="es-ES_tradnl" dirty="0" err="1"/>
              <a:t>but</a:t>
            </a:r>
            <a:r>
              <a:rPr lang="es-ES_tradnl" dirty="0"/>
              <a:t> I </a:t>
            </a:r>
            <a:r>
              <a:rPr lang="es-ES_tradnl" dirty="0" err="1"/>
              <a:t>want</a:t>
            </a:r>
            <a:r>
              <a:rPr lang="es-ES_tradnl" dirty="0"/>
              <a:t> to </a:t>
            </a:r>
            <a:r>
              <a:rPr lang="es-ES_tradnl" dirty="0" err="1"/>
              <a:t>provide</a:t>
            </a:r>
            <a:r>
              <a:rPr lang="es-ES_tradnl" dirty="0"/>
              <a:t> </a:t>
            </a:r>
            <a:r>
              <a:rPr lang="es-ES_tradnl" dirty="0" err="1"/>
              <a:t>highlights</a:t>
            </a:r>
            <a:r>
              <a:rPr lang="es-ES_tradnl" dirty="0"/>
              <a:t> of </a:t>
            </a:r>
            <a:r>
              <a:rPr lang="es-ES_tradnl" dirty="0" err="1"/>
              <a:t>what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report</a:t>
            </a:r>
            <a:r>
              <a:rPr lang="es-ES_tradnl" dirty="0"/>
              <a:t> </a:t>
            </a:r>
            <a:r>
              <a:rPr lang="es-ES_tradnl" dirty="0" err="1"/>
              <a:t>contains</a:t>
            </a:r>
            <a:r>
              <a:rPr lang="es-ES_tradnl" dirty="0"/>
              <a:t> and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findings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 a </a:t>
            </a:r>
            <a:r>
              <a:rPr lang="es-ES_tradnl" dirty="0" err="1"/>
              <a:t>survey</a:t>
            </a:r>
            <a:r>
              <a:rPr lang="es-ES_tradnl" dirty="0"/>
              <a:t> of 40 </a:t>
            </a:r>
            <a:r>
              <a:rPr lang="es-ES_tradnl" dirty="0" err="1"/>
              <a:t>oil</a:t>
            </a:r>
            <a:r>
              <a:rPr lang="es-ES_tradnl" dirty="0"/>
              <a:t>, gas and </a:t>
            </a:r>
            <a:r>
              <a:rPr lang="es-ES_tradnl" dirty="0" err="1"/>
              <a:t>mining</a:t>
            </a:r>
            <a:r>
              <a:rPr lang="es-ES_tradnl" dirty="0"/>
              <a:t> </a:t>
            </a:r>
            <a:r>
              <a:rPr lang="es-ES_tradnl" dirty="0" err="1"/>
              <a:t>companies</a:t>
            </a:r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But</a:t>
            </a:r>
            <a:r>
              <a:rPr lang="es-ES_tradnl" dirty="0"/>
              <a:t> to be </a:t>
            </a:r>
            <a:r>
              <a:rPr lang="es-ES_tradnl" dirty="0" err="1"/>
              <a:t>clear</a:t>
            </a:r>
            <a:r>
              <a:rPr lang="es-ES_tradnl" dirty="0"/>
              <a:t> – </a:t>
            </a:r>
            <a:r>
              <a:rPr lang="es-ES_tradnl" dirty="0" err="1"/>
              <a:t>why</a:t>
            </a:r>
            <a:r>
              <a:rPr lang="es-ES_tradnl" dirty="0"/>
              <a:t> do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support</a:t>
            </a:r>
            <a:r>
              <a:rPr lang="es-ES_tradnl" dirty="0"/>
              <a:t> </a:t>
            </a:r>
            <a:r>
              <a:rPr lang="es-ES_tradnl" dirty="0" err="1"/>
              <a:t>contract</a:t>
            </a:r>
            <a:r>
              <a:rPr lang="es-ES_tradnl" dirty="0"/>
              <a:t> </a:t>
            </a:r>
            <a:r>
              <a:rPr lang="es-ES_tradnl" dirty="0" err="1"/>
              <a:t>disclosure</a:t>
            </a:r>
            <a:r>
              <a:rPr lang="es-ES_tradnl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35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Check</a:t>
            </a:r>
            <a:r>
              <a:rPr lang="es-ES_tradnl" dirty="0"/>
              <a:t> </a:t>
            </a:r>
            <a:r>
              <a:rPr lang="es-ES_tradnl" dirty="0" err="1"/>
              <a:t>out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methodology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report</a:t>
            </a:r>
            <a:r>
              <a:rPr lang="es-ES_tradnl" dirty="0"/>
              <a:t>: </a:t>
            </a:r>
          </a:p>
          <a:p>
            <a:r>
              <a:rPr lang="es-ES_tradnl" dirty="0"/>
              <a:t>40 </a:t>
            </a:r>
            <a:r>
              <a:rPr lang="es-ES_tradnl" dirty="0" err="1"/>
              <a:t>companies</a:t>
            </a:r>
            <a:r>
              <a:rPr lang="es-ES_tradnl" dirty="0"/>
              <a:t> – 95% </a:t>
            </a:r>
            <a:r>
              <a:rPr lang="es-ES_tradnl" dirty="0" err="1"/>
              <a:t>operate</a:t>
            </a:r>
            <a:r>
              <a:rPr lang="es-ES_tradnl" dirty="0"/>
              <a:t> in EITI </a:t>
            </a:r>
            <a:r>
              <a:rPr lang="es-ES_tradnl" dirty="0" err="1"/>
              <a:t>countries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Nearly half of companies support in some 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significant, since preliminary research conducted in 2016 found few companies with public statements of support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Relatively few companies – 18 – but include a range of globally significant oil and mining multinationals: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 four partially state-owned companies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EITI Board Members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EITI Supporting Companies.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calibre and the breadth of operations of this group of companies suggest that their leadership on this issue can set important precedents for the behaviour of peer companies.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2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40 companies studied, 22 had either no policy statements on contract disclosure or statements against contract disclosure.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majority of these companies (13) are EITI Supporting Companies, however, their support for transparency via EITI does not appear to extend to the topic of contract disclosure.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despite the fact that most of the companies already have contracts in the public domain, operate in at least one country that legally requires contract disclosure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71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40 companies studied, 22 had either no policy statements on contract disclosure or statements against contract disclosure.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majority of these companies (13) are EITI Supporting Companies, however, their support for transparency via EITI does not appear to extend to the topic of contract disclosure.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1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22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 </a:t>
            </a:r>
            <a:r>
              <a:rPr lang="es-ES_tradnl" dirty="0" err="1"/>
              <a:t>handy</a:t>
            </a:r>
            <a:r>
              <a:rPr lang="es-ES_tradnl" dirty="0"/>
              <a:t> chart </a:t>
            </a:r>
            <a:r>
              <a:rPr lang="es-ES_tradnl" dirty="0" err="1"/>
              <a:t>on</a:t>
            </a:r>
            <a:r>
              <a:rPr lang="es-ES_tradnl" dirty="0"/>
              <a:t> P. 44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summarizes</a:t>
            </a:r>
            <a:r>
              <a:rPr lang="es-ES_tradnl" dirty="0"/>
              <a:t> and </a:t>
            </a:r>
            <a:r>
              <a:rPr lang="es-ES_tradnl" dirty="0" err="1"/>
              <a:t>categorizes</a:t>
            </a:r>
            <a:r>
              <a:rPr lang="es-ES_tradnl" dirty="0"/>
              <a:t> </a:t>
            </a:r>
            <a:r>
              <a:rPr lang="es-ES_tradnl" dirty="0" err="1"/>
              <a:t>company</a:t>
            </a:r>
            <a:r>
              <a:rPr lang="es-ES_tradnl" dirty="0"/>
              <a:t> </a:t>
            </a:r>
            <a:r>
              <a:rPr lang="es-ES_tradnl" dirty="0" err="1"/>
              <a:t>statements</a:t>
            </a:r>
            <a:r>
              <a:rPr lang="es-ES_tradnl" dirty="0"/>
              <a:t> </a:t>
            </a:r>
            <a:r>
              <a:rPr lang="es-ES_tradnl" dirty="0" err="1"/>
              <a:t>but</a:t>
            </a:r>
            <a:r>
              <a:rPr lang="es-ES_tradnl" dirty="0"/>
              <a:t> I </a:t>
            </a:r>
            <a:r>
              <a:rPr lang="es-ES_tradnl" dirty="0" err="1"/>
              <a:t>would</a:t>
            </a:r>
            <a:r>
              <a:rPr lang="es-ES_tradnl" dirty="0"/>
              <a:t> </a:t>
            </a:r>
            <a:r>
              <a:rPr lang="es-ES_tradnl" dirty="0" err="1"/>
              <a:t>like</a:t>
            </a:r>
            <a:r>
              <a:rPr lang="es-ES_tradnl" dirty="0"/>
              <a:t> to </a:t>
            </a:r>
            <a:r>
              <a:rPr lang="es-ES_tradnl" dirty="0" err="1"/>
              <a:t>highlight</a:t>
            </a:r>
            <a:r>
              <a:rPr lang="es-ES_tradnl" dirty="0"/>
              <a:t> a </a:t>
            </a:r>
            <a:r>
              <a:rPr lang="es-ES_tradnl" dirty="0" err="1"/>
              <a:t>few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33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98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25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17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5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Why</a:t>
            </a:r>
            <a:r>
              <a:rPr lang="es-ES_tradnl" dirty="0"/>
              <a:t> do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care</a:t>
            </a:r>
            <a:r>
              <a:rPr lang="es-ES_tradnl" dirty="0"/>
              <a:t>? </a:t>
            </a:r>
            <a:r>
              <a:rPr lang="es-ES_tradnl" dirty="0" err="1"/>
              <a:t>It’s</a:t>
            </a:r>
            <a:r>
              <a:rPr lang="es-ES_tradnl" dirty="0"/>
              <a:t> </a:t>
            </a:r>
            <a:r>
              <a:rPr lang="es-ES_tradnl" dirty="0" err="1"/>
              <a:t>about</a:t>
            </a:r>
            <a:r>
              <a:rPr lang="es-ES_tradnl" dirty="0"/>
              <a:t> </a:t>
            </a:r>
            <a:r>
              <a:rPr lang="es-ES_tradnl" dirty="0" err="1"/>
              <a:t>money</a:t>
            </a:r>
            <a:r>
              <a:rPr lang="es-ES_tradnl" dirty="0"/>
              <a:t> – </a:t>
            </a:r>
            <a:r>
              <a:rPr lang="es-ES_tradnl" dirty="0" err="1"/>
              <a:t>contracts</a:t>
            </a:r>
            <a:r>
              <a:rPr lang="es-ES_tradnl" dirty="0"/>
              <a:t> define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volume</a:t>
            </a:r>
            <a:r>
              <a:rPr lang="es-ES_tradnl" dirty="0"/>
              <a:t> and </a:t>
            </a:r>
            <a:r>
              <a:rPr lang="es-ES_tradnl" dirty="0" err="1"/>
              <a:t>timing</a:t>
            </a:r>
            <a:r>
              <a:rPr lang="es-ES_tradnl" dirty="0"/>
              <a:t> of </a:t>
            </a:r>
            <a:r>
              <a:rPr lang="es-ES_tradnl" dirty="0" err="1"/>
              <a:t>government</a:t>
            </a:r>
            <a:r>
              <a:rPr lang="es-ES_tradnl" dirty="0"/>
              <a:t> </a:t>
            </a:r>
            <a:r>
              <a:rPr lang="es-ES_tradnl" dirty="0" err="1"/>
              <a:t>revenues</a:t>
            </a:r>
            <a:r>
              <a:rPr lang="es-ES_tradnl" dirty="0"/>
              <a:t> at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national</a:t>
            </a:r>
            <a:r>
              <a:rPr lang="es-ES_tradnl" dirty="0"/>
              <a:t> and </a:t>
            </a:r>
            <a:r>
              <a:rPr lang="es-ES_tradnl" dirty="0" err="1"/>
              <a:t>level</a:t>
            </a:r>
            <a:r>
              <a:rPr lang="es-ES_tradnl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69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67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46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25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64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91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99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More </a:t>
            </a:r>
            <a:r>
              <a:rPr lang="es-ES_tradnl" dirty="0" err="1"/>
              <a:t>than</a:t>
            </a:r>
            <a:r>
              <a:rPr lang="es-ES_tradnl" dirty="0"/>
              <a:t> </a:t>
            </a:r>
            <a:r>
              <a:rPr lang="es-ES_tradnl" dirty="0" err="1"/>
              <a:t>half</a:t>
            </a:r>
            <a:r>
              <a:rPr lang="es-ES_tradnl" dirty="0"/>
              <a:t> of ICMM </a:t>
            </a:r>
            <a:r>
              <a:rPr lang="es-ES_tradnl" dirty="0" err="1"/>
              <a:t>members</a:t>
            </a:r>
            <a:r>
              <a:rPr lang="es-ES_tradnl" dirty="0"/>
              <a:t> </a:t>
            </a:r>
            <a:r>
              <a:rPr lang="es-ES_tradnl" dirty="0" err="1"/>
              <a:t>support</a:t>
            </a:r>
            <a:r>
              <a:rPr lang="es-ES_tradnl" dirty="0"/>
              <a:t> – </a:t>
            </a:r>
            <a:r>
              <a:rPr lang="es-ES_tradnl" dirty="0" err="1"/>
              <a:t>Luke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get</a:t>
            </a:r>
            <a:r>
              <a:rPr lang="es-ES_tradnl" dirty="0"/>
              <a:t> </a:t>
            </a:r>
            <a:r>
              <a:rPr lang="es-ES_tradnl" dirty="0" err="1"/>
              <a:t>into</a:t>
            </a:r>
            <a:r>
              <a:rPr lang="es-ES_tradnl" dirty="0"/>
              <a:t> more </a:t>
            </a:r>
            <a:r>
              <a:rPr lang="es-ES_tradnl" dirty="0" err="1"/>
              <a:t>details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5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5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Contract</a:t>
            </a:r>
            <a:r>
              <a:rPr lang="es-ES_tradnl" dirty="0"/>
              <a:t> </a:t>
            </a:r>
            <a:r>
              <a:rPr lang="es-ES_tradnl" dirty="0" err="1"/>
              <a:t>disclosure</a:t>
            </a:r>
            <a:r>
              <a:rPr lang="es-ES_tradnl" dirty="0"/>
              <a:t> </a:t>
            </a:r>
            <a:r>
              <a:rPr lang="es-ES_tradnl" dirty="0" err="1"/>
              <a:t>allows</a:t>
            </a:r>
            <a:r>
              <a:rPr lang="es-ES_tradnl" dirty="0"/>
              <a:t> </a:t>
            </a:r>
            <a:r>
              <a:rPr lang="es-ES_tradnl" dirty="0" err="1"/>
              <a:t>communities</a:t>
            </a:r>
            <a:r>
              <a:rPr lang="es-ES_tradnl" dirty="0"/>
              <a:t> to </a:t>
            </a:r>
            <a:r>
              <a:rPr lang="es-ES_tradnl" dirty="0" err="1"/>
              <a:t>diagnose</a:t>
            </a:r>
            <a:r>
              <a:rPr lang="es-ES_tradnl" dirty="0"/>
              <a:t> </a:t>
            </a:r>
            <a:r>
              <a:rPr lang="es-ES_tradnl" dirty="0" err="1"/>
              <a:t>whether</a:t>
            </a:r>
            <a:r>
              <a:rPr lang="es-ES_tradnl" dirty="0"/>
              <a:t> </a:t>
            </a:r>
            <a:r>
              <a:rPr lang="es-ES_tradnl" dirty="0" err="1"/>
              <a:t>they</a:t>
            </a:r>
            <a:r>
              <a:rPr lang="es-ES_tradnl" dirty="0"/>
              <a:t> </a:t>
            </a:r>
            <a:r>
              <a:rPr lang="es-ES_tradnl" dirty="0" err="1"/>
              <a:t>were</a:t>
            </a:r>
            <a:r>
              <a:rPr lang="es-ES_tradnl" dirty="0"/>
              <a:t> </a:t>
            </a:r>
            <a:r>
              <a:rPr lang="es-ES_tradnl" dirty="0" err="1"/>
              <a:t>able</a:t>
            </a:r>
            <a:r>
              <a:rPr lang="es-ES_tradnl" dirty="0"/>
              <a:t> to </a:t>
            </a:r>
            <a:r>
              <a:rPr lang="es-ES_tradnl" dirty="0" err="1"/>
              <a:t>effectively</a:t>
            </a:r>
            <a:r>
              <a:rPr lang="es-ES_tradnl" dirty="0"/>
              <a:t> </a:t>
            </a:r>
            <a:r>
              <a:rPr lang="es-ES_tradnl" dirty="0" err="1"/>
              <a:t>participate</a:t>
            </a:r>
            <a:r>
              <a:rPr lang="es-ES_tradnl" dirty="0"/>
              <a:t> and </a:t>
            </a:r>
            <a:r>
              <a:rPr lang="es-ES_tradnl" dirty="0" err="1"/>
              <a:t>influence</a:t>
            </a:r>
            <a:r>
              <a:rPr lang="es-ES_tradnl" dirty="0"/>
              <a:t> </a:t>
            </a:r>
            <a:r>
              <a:rPr lang="es-ES_tradnl" dirty="0" err="1"/>
              <a:t>projects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were</a:t>
            </a:r>
            <a:r>
              <a:rPr lang="es-ES_tradnl" dirty="0"/>
              <a:t> </a:t>
            </a:r>
            <a:r>
              <a:rPr lang="es-ES_tradnl" dirty="0" err="1"/>
              <a:t>licensed</a:t>
            </a:r>
            <a:r>
              <a:rPr lang="es-ES_tradnl" dirty="0"/>
              <a:t>, </a:t>
            </a:r>
            <a:r>
              <a:rPr lang="es-ES_tradnl" dirty="0" err="1"/>
              <a:t>allowing</a:t>
            </a:r>
            <a:r>
              <a:rPr lang="es-ES_tradnl" dirty="0"/>
              <a:t> </a:t>
            </a:r>
            <a:r>
              <a:rPr lang="es-ES_tradnl" dirty="0" err="1"/>
              <a:t>them</a:t>
            </a:r>
            <a:r>
              <a:rPr lang="es-ES_tradnl" dirty="0"/>
              <a:t> to </a:t>
            </a:r>
            <a:r>
              <a:rPr lang="es-ES_tradnl" dirty="0" err="1"/>
              <a:t>identify</a:t>
            </a:r>
            <a:r>
              <a:rPr lang="es-ES_tradnl" dirty="0"/>
              <a:t> </a:t>
            </a:r>
            <a:r>
              <a:rPr lang="es-ES_tradnl" dirty="0" err="1"/>
              <a:t>potential</a:t>
            </a:r>
            <a:r>
              <a:rPr lang="es-ES_tradnl" dirty="0"/>
              <a:t> </a:t>
            </a:r>
            <a:r>
              <a:rPr lang="es-ES_tradnl" dirty="0" err="1"/>
              <a:t>risks</a:t>
            </a:r>
            <a:r>
              <a:rPr lang="es-ES_tradnl" dirty="0"/>
              <a:t> and </a:t>
            </a:r>
            <a:r>
              <a:rPr lang="es-ES_tradnl" dirty="0" err="1"/>
              <a:t>opportunities</a:t>
            </a:r>
            <a:r>
              <a:rPr lang="es-ES_tradnl" dirty="0"/>
              <a:t> to </a:t>
            </a:r>
            <a:r>
              <a:rPr lang="es-ES_tradnl" dirty="0" err="1"/>
              <a:t>engage</a:t>
            </a:r>
            <a:r>
              <a:rPr lang="es-ES_tradnl" dirty="0"/>
              <a:t> in </a:t>
            </a:r>
            <a:r>
              <a:rPr lang="es-ES_tradnl" dirty="0" err="1"/>
              <a:t>future</a:t>
            </a:r>
            <a:r>
              <a:rPr lang="es-ES_tradnl" dirty="0"/>
              <a:t> </a:t>
            </a:r>
            <a:r>
              <a:rPr lang="es-ES_tradnl" dirty="0" err="1"/>
              <a:t>decision-making</a:t>
            </a:r>
            <a:r>
              <a:rPr lang="es-ES_tradnl" dirty="0"/>
              <a:t>. </a:t>
            </a:r>
          </a:p>
          <a:p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impact</a:t>
            </a:r>
            <a:r>
              <a:rPr lang="es-ES_tradnl" dirty="0"/>
              <a:t> of </a:t>
            </a:r>
            <a:r>
              <a:rPr lang="es-ES_tradnl" dirty="0" err="1"/>
              <a:t>extractives</a:t>
            </a:r>
            <a:r>
              <a:rPr lang="es-ES_tradnl" dirty="0"/>
              <a:t> </a:t>
            </a:r>
            <a:r>
              <a:rPr lang="es-ES_tradnl" dirty="0" err="1"/>
              <a:t>projects</a:t>
            </a:r>
            <a:r>
              <a:rPr lang="es-ES_tradnl" dirty="0"/>
              <a:t> are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gender</a:t>
            </a:r>
            <a:r>
              <a:rPr lang="es-ES_tradnl" dirty="0"/>
              <a:t> neutral. </a:t>
            </a:r>
            <a:r>
              <a:rPr lang="es-ES_tradnl" dirty="0" err="1"/>
              <a:t>Those</a:t>
            </a:r>
            <a:r>
              <a:rPr lang="es-ES_tradnl" dirty="0"/>
              <a:t> </a:t>
            </a:r>
            <a:r>
              <a:rPr lang="es-ES_tradnl" dirty="0" err="1"/>
              <a:t>working</a:t>
            </a:r>
            <a:r>
              <a:rPr lang="es-ES_tradnl" dirty="0"/>
              <a:t> to </a:t>
            </a:r>
            <a:r>
              <a:rPr lang="es-ES_tradnl" dirty="0" err="1"/>
              <a:t>protect</a:t>
            </a:r>
            <a:r>
              <a:rPr lang="es-ES_tradnl" dirty="0"/>
              <a:t> </a:t>
            </a:r>
            <a:r>
              <a:rPr lang="es-ES_tradnl" dirty="0" err="1"/>
              <a:t>women’s</a:t>
            </a:r>
            <a:r>
              <a:rPr lang="es-ES_tradnl" dirty="0"/>
              <a:t> </a:t>
            </a:r>
            <a:r>
              <a:rPr lang="es-ES_tradnl" dirty="0" err="1"/>
              <a:t>rights</a:t>
            </a:r>
            <a:r>
              <a:rPr lang="es-ES_tradnl" dirty="0"/>
              <a:t> </a:t>
            </a:r>
            <a:r>
              <a:rPr lang="es-ES_tradnl" dirty="0" err="1"/>
              <a:t>must</a:t>
            </a:r>
            <a:r>
              <a:rPr lang="es-ES_tradnl" dirty="0"/>
              <a:t> </a:t>
            </a:r>
            <a:r>
              <a:rPr lang="es-ES_tradnl" dirty="0" err="1"/>
              <a:t>understand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contrat</a:t>
            </a:r>
            <a:r>
              <a:rPr lang="es-ES_tradnl" dirty="0"/>
              <a:t> </a:t>
            </a:r>
            <a:r>
              <a:rPr lang="es-ES_tradnl" dirty="0" err="1"/>
              <a:t>terms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fefine</a:t>
            </a:r>
            <a:r>
              <a:rPr lang="es-ES_tradnl" dirty="0"/>
              <a:t> </a:t>
            </a:r>
            <a:r>
              <a:rPr lang="es-ES_tradnl" dirty="0" err="1"/>
              <a:t>project</a:t>
            </a:r>
            <a:r>
              <a:rPr lang="es-ES_tradnl" dirty="0"/>
              <a:t> </a:t>
            </a:r>
            <a:r>
              <a:rPr lang="es-ES_tradnl" dirty="0" err="1"/>
              <a:t>plans</a:t>
            </a:r>
            <a:r>
              <a:rPr lang="es-ES_tradnl" dirty="0"/>
              <a:t>, </a:t>
            </a:r>
            <a:r>
              <a:rPr lang="es-ES_tradnl" dirty="0" err="1"/>
              <a:t>benefits</a:t>
            </a:r>
            <a:r>
              <a:rPr lang="es-ES_tradnl" dirty="0"/>
              <a:t> and </a:t>
            </a:r>
            <a:r>
              <a:rPr lang="es-ES_tradnl" dirty="0" err="1"/>
              <a:t>liability</a:t>
            </a:r>
            <a:r>
              <a:rPr lang="es-ES_tradnl" dirty="0"/>
              <a:t> and </a:t>
            </a:r>
            <a:r>
              <a:rPr lang="es-ES_tradnl" dirty="0" err="1"/>
              <a:t>compensation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impacgs</a:t>
            </a:r>
            <a:r>
              <a:rPr lang="es-ES_tradnl" dirty="0"/>
              <a:t>, as </a:t>
            </a:r>
            <a:r>
              <a:rPr lang="es-ES_tradnl" dirty="0" err="1"/>
              <a:t>well</a:t>
            </a:r>
            <a:r>
              <a:rPr lang="es-ES_tradnl" dirty="0"/>
              <a:t> as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volume</a:t>
            </a:r>
            <a:r>
              <a:rPr lang="es-ES_tradnl" dirty="0"/>
              <a:t> and </a:t>
            </a:r>
            <a:r>
              <a:rPr lang="es-ES_tradnl" dirty="0" err="1"/>
              <a:t>timing</a:t>
            </a:r>
            <a:r>
              <a:rPr lang="es-ES_tradnl" dirty="0"/>
              <a:t> of </a:t>
            </a:r>
            <a:r>
              <a:rPr lang="es-ES_tradnl" dirty="0" err="1"/>
              <a:t>revenues</a:t>
            </a:r>
            <a:r>
              <a:rPr lang="es-ES_tradnl" dirty="0"/>
              <a:t> and </a:t>
            </a:r>
            <a:r>
              <a:rPr lang="es-ES_tradnl" dirty="0" err="1"/>
              <a:t>other</a:t>
            </a:r>
            <a:r>
              <a:rPr lang="es-ES_tradnl" dirty="0"/>
              <a:t> </a:t>
            </a:r>
            <a:r>
              <a:rPr lang="es-ES_tradnl" dirty="0" err="1"/>
              <a:t>economic</a:t>
            </a:r>
            <a:r>
              <a:rPr lang="es-ES_tradnl" dirty="0"/>
              <a:t> </a:t>
            </a:r>
            <a:r>
              <a:rPr lang="es-ES_tradnl" dirty="0" err="1"/>
              <a:t>benefits</a:t>
            </a:r>
            <a:r>
              <a:rPr lang="es-ES_tradnl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797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3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happens when we get it wrong – people hit the streets - Conflict is expensive – and it can derail democracy, empower corrupt elites and destabilize whole regions – Contract secrecy can drive conflict</a:t>
            </a:r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8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9" name="Shape 5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Conflict is expensive – and it can derail democracy, empower corrupt elites and destabilize whole regions – Contract secrecy can drive conflict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1273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about future generations - oil, gas and mining projects can last decades, many times they outlast most governments – and the agreements that govern them can impact generations of citizens.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30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support full text disclosure of contracts in line with the EITI recommendation.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38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8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Contract</a:t>
            </a:r>
            <a:r>
              <a:rPr lang="es-ES_tradnl" dirty="0"/>
              <a:t> </a:t>
            </a:r>
            <a:r>
              <a:rPr lang="es-ES_tradnl" dirty="0" err="1"/>
              <a:t>disclosure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not</a:t>
            </a:r>
            <a:r>
              <a:rPr lang="es-ES_tradnl" dirty="0"/>
              <a:t> a radical concept - </a:t>
            </a:r>
            <a:r>
              <a:rPr lang="es-ES_tradnl" dirty="0" err="1"/>
              <a:t>it’s</a:t>
            </a:r>
            <a:r>
              <a:rPr lang="es-ES_tradnl" dirty="0"/>
              <a:t> </a:t>
            </a:r>
            <a:r>
              <a:rPr lang="es-ES_tradnl" dirty="0" err="1"/>
              <a:t>been</a:t>
            </a:r>
            <a:r>
              <a:rPr lang="es-ES_tradnl" dirty="0"/>
              <a:t> </a:t>
            </a:r>
            <a:r>
              <a:rPr lang="es-ES_tradnl" dirty="0" err="1"/>
              <a:t>endorsed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IMF </a:t>
            </a:r>
            <a:r>
              <a:rPr lang="es-ES_tradnl" dirty="0" err="1"/>
              <a:t>for</a:t>
            </a:r>
            <a:r>
              <a:rPr lang="es-ES_tradnl" dirty="0"/>
              <a:t> more </a:t>
            </a:r>
            <a:r>
              <a:rPr lang="es-ES_tradnl" dirty="0" err="1"/>
              <a:t>than</a:t>
            </a:r>
            <a:r>
              <a:rPr lang="es-ES_tradnl" dirty="0"/>
              <a:t> a </a:t>
            </a:r>
            <a:r>
              <a:rPr lang="es-ES_tradnl" dirty="0" err="1"/>
              <a:t>decade</a:t>
            </a:r>
            <a:endParaRPr lang="es-ES_tradnl" dirty="0"/>
          </a:p>
          <a:p>
            <a:r>
              <a:rPr lang="es-ES_tradnl" dirty="0" err="1"/>
              <a:t>Again</a:t>
            </a:r>
            <a:r>
              <a:rPr lang="es-ES_tradnl" dirty="0"/>
              <a:t>, </a:t>
            </a:r>
            <a:r>
              <a:rPr lang="es-ES_tradnl" dirty="0" err="1"/>
              <a:t>please</a:t>
            </a:r>
            <a:r>
              <a:rPr lang="es-ES_tradnl" dirty="0"/>
              <a:t> </a:t>
            </a:r>
            <a:r>
              <a:rPr lang="es-ES_tradnl" dirty="0" err="1"/>
              <a:t>check</a:t>
            </a:r>
            <a:r>
              <a:rPr lang="es-ES_tradnl" dirty="0"/>
              <a:t> </a:t>
            </a:r>
            <a:r>
              <a:rPr lang="es-ES_tradnl" dirty="0" err="1"/>
              <a:t>out</a:t>
            </a:r>
            <a:r>
              <a:rPr lang="es-ES_tradnl" dirty="0"/>
              <a:t> </a:t>
            </a:r>
            <a:r>
              <a:rPr lang="es-ES_tradnl" dirty="0" err="1"/>
              <a:t>Section</a:t>
            </a:r>
            <a:r>
              <a:rPr lang="es-ES_tradnl" dirty="0"/>
              <a:t> 3 of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report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much</a:t>
            </a:r>
            <a:r>
              <a:rPr lang="es-ES_tradnl" dirty="0"/>
              <a:t> more </a:t>
            </a:r>
            <a:r>
              <a:rPr lang="es-ES_tradnl" dirty="0" err="1"/>
              <a:t>detail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this</a:t>
            </a:r>
            <a:r>
              <a:rPr lang="es-ES_tradnl" dirty="0"/>
              <a:t>, </a:t>
            </a:r>
            <a:r>
              <a:rPr lang="es-ES_tradnl" dirty="0" err="1"/>
              <a:t>but</a:t>
            </a:r>
            <a:r>
              <a:rPr lang="es-ES_tradnl" dirty="0"/>
              <a:t> </a:t>
            </a:r>
            <a:r>
              <a:rPr lang="es-ES_tradnl" dirty="0" err="1"/>
              <a:t>I’d</a:t>
            </a:r>
            <a:r>
              <a:rPr lang="es-ES_tradnl" dirty="0"/>
              <a:t> </a:t>
            </a:r>
            <a:r>
              <a:rPr lang="es-ES_tradnl" dirty="0" err="1"/>
              <a:t>like</a:t>
            </a:r>
            <a:r>
              <a:rPr lang="es-ES_tradnl" dirty="0"/>
              <a:t> to </a:t>
            </a:r>
            <a:r>
              <a:rPr lang="es-ES_tradnl" dirty="0" err="1"/>
              <a:t>highlight</a:t>
            </a:r>
            <a:r>
              <a:rPr lang="es-ES_tradnl" dirty="0"/>
              <a:t> a </a:t>
            </a:r>
            <a:r>
              <a:rPr lang="es-ES_tradnl" dirty="0" err="1"/>
              <a:t>few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1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C31A3-9DE7-594D-8C12-7656F4531C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1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OX_VL_W.eps">
            <a:extLst>
              <a:ext uri="{FF2B5EF4-FFF2-40B4-BE49-F238E27FC236}">
                <a16:creationId xmlns:a16="http://schemas.microsoft.com/office/drawing/2014/main" id="{BF7AFBA2-1BCA-FA4E-86E8-A783ECBF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450" y="5502275"/>
            <a:ext cx="9191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95288" y="2852738"/>
            <a:ext cx="8466137" cy="165576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>
              <a:defRPr sz="6000" b="1">
                <a:solidFill>
                  <a:schemeClr val="bg1"/>
                </a:solidFill>
                <a:latin typeface="Oxfam Global Headline Regular"/>
                <a:cs typeface="Oxfam Global Headline Regular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95288" y="4737100"/>
            <a:ext cx="8380412" cy="504825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05300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480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03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03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02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3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087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78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78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562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89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84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47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112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437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525EB40-3E2B-0644-80F3-0CFC54EFD5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D3DA615-B8BE-0647-B27D-8696CE73B2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2" name="Picture 7" descr="Black logo_060212">
            <a:extLst>
              <a:ext uri="{FF2B5EF4-FFF2-40B4-BE49-F238E27FC236}">
                <a16:creationId xmlns:a16="http://schemas.microsoft.com/office/drawing/2014/main" id="{A35BA813-20BA-AF47-9997-E19DAB8165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4200" y="6005513"/>
            <a:ext cx="6000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9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4">
            <a:extLst>
              <a:ext uri="{FF2B5EF4-FFF2-40B4-BE49-F238E27FC236}">
                <a16:creationId xmlns:a16="http://schemas.microsoft.com/office/drawing/2014/main" id="{89D59A89-D1B6-604E-A575-97083559AE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9175" y="331110"/>
            <a:ext cx="8466137" cy="1655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Oxfam Global Headline Regular" pitchFamily="1" charset="0"/>
                <a:ea typeface="ＭＳ Ｐゴシック" panose="020B0600070205080204" pitchFamily="34" charset="-128"/>
              </a:rPr>
              <a:t>OXFAM </a:t>
            </a:r>
            <a:br>
              <a:rPr lang="en-US" altLang="en-US" dirty="0">
                <a:latin typeface="Oxfam Global Headline Regular" pitchFamily="1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Oxfam Global Headline Regular" pitchFamily="1" charset="0"/>
                <a:ea typeface="ＭＳ Ｐゴシック" panose="020B0600070205080204" pitchFamily="34" charset="-128"/>
              </a:rPr>
              <a:t>CONTRACT </a:t>
            </a:r>
            <a:br>
              <a:rPr lang="en-US" altLang="en-US" dirty="0">
                <a:latin typeface="Oxfam Global Headline Regular" pitchFamily="1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Oxfam Global Headline Regular" pitchFamily="1" charset="0"/>
                <a:ea typeface="ＭＳ Ｐゴシック" panose="020B0600070205080204" pitchFamily="34" charset="-128"/>
              </a:rPr>
              <a:t>DISCLOSURE </a:t>
            </a:r>
            <a:br>
              <a:rPr lang="en-US" altLang="en-US" dirty="0">
                <a:latin typeface="Oxfam Global Headline Regular" pitchFamily="1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Oxfam Global Headline Regular" pitchFamily="1" charset="0"/>
                <a:ea typeface="ＭＳ Ｐゴシック" panose="020B0600070205080204" pitchFamily="34" charset="-128"/>
              </a:rPr>
              <a:t>SURVEY </a:t>
            </a:r>
            <a:br>
              <a:rPr lang="en-US" altLang="en-US" dirty="0">
                <a:latin typeface="Oxfam Global Headline Regular" pitchFamily="1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Oxfam Global Headline Regular" pitchFamily="1" charset="0"/>
                <a:ea typeface="ＭＳ Ｐゴシック" panose="020B0600070205080204" pitchFamily="34" charset="-128"/>
              </a:rPr>
              <a:t>2018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58808609-7967-C349-9463-717F5EFC914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42037" y="5013176"/>
            <a:ext cx="8380412" cy="5048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Berlin EITI Board Meeting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JUNE 28, 2018</a:t>
            </a:r>
          </a:p>
          <a:p>
            <a:pPr eaLnBrk="1" hangingPunct="1">
              <a:defRPr/>
            </a:pPr>
            <a:r>
              <a:rPr lang="en-US" i="1" dirty="0">
                <a:cs typeface="+mn-cs"/>
              </a:rPr>
              <a:t>#</a:t>
            </a:r>
            <a:r>
              <a:rPr lang="en-US" i="1" dirty="0" err="1">
                <a:cs typeface="+mn-cs"/>
              </a:rPr>
              <a:t>NoSecretDeals</a:t>
            </a:r>
            <a:endParaRPr lang="en-US" i="1" dirty="0">
              <a:cs typeface="+mn-cs"/>
            </a:endParaRPr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DFCA4212-9279-CC4F-8E6B-AE1F9EA31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805264"/>
            <a:ext cx="3587750" cy="85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hangingPunct="0">
              <a:lnSpc>
                <a:spcPct val="95000"/>
              </a:lnSpc>
              <a:defRPr/>
            </a:pPr>
            <a:endParaRPr lang="en-GB" sz="20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F952B03-75E5-1041-991E-A1D095DDC7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528" y="1916832"/>
            <a:ext cx="3888680" cy="1655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GB" altLang="en-US" sz="35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POSITION OF OIL, GAS AND MINING COMPANIES</a:t>
            </a:r>
            <a:endParaRPr lang="en-GB" altLang="en-US" sz="35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C5555-7CD1-0646-A62F-715ED345A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399" y="-171400"/>
            <a:ext cx="4694155" cy="70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6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874FE8A-7A98-544B-B467-FCB169259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620688"/>
            <a:ext cx="8229600" cy="719137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cs typeface="+mj-cs"/>
              </a:rPr>
              <a:t>Corporate support for contract disclosure is advancing, but work remains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DFE05B-EECE-C64F-84C8-01E717DE8B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661752"/>
              </p:ext>
            </p:extLst>
          </p:nvPr>
        </p:nvGraphicFramePr>
        <p:xfrm>
          <a:off x="1583668" y="2276872"/>
          <a:ext cx="5976663" cy="3672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3966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DFE05B-EECE-C64F-84C8-01E717DE8B58}"/>
              </a:ext>
            </a:extLst>
          </p:cNvPr>
          <p:cNvGraphicFramePr/>
          <p:nvPr/>
        </p:nvGraphicFramePr>
        <p:xfrm>
          <a:off x="1583668" y="2276872"/>
          <a:ext cx="5976663" cy="3672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8AA80F6A-F173-CB40-A829-CB4D5CBA3D70}"/>
              </a:ext>
            </a:extLst>
          </p:cNvPr>
          <p:cNvGrpSpPr/>
          <p:nvPr/>
        </p:nvGrpSpPr>
        <p:grpSpPr>
          <a:xfrm>
            <a:off x="5434633" y="4116355"/>
            <a:ext cx="2520241" cy="2580299"/>
            <a:chOff x="5434633" y="4116355"/>
            <a:chExt cx="2520241" cy="25802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F330BA-203D-6245-B64C-C7E0E0145BDC}"/>
                </a:ext>
              </a:extLst>
            </p:cNvPr>
            <p:cNvSpPr txBox="1"/>
            <p:nvPr/>
          </p:nvSpPr>
          <p:spPr>
            <a:xfrm>
              <a:off x="5434633" y="5373215"/>
              <a:ext cx="25202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bg2"/>
                  </a:solidFill>
                </a:rPr>
                <a:t>Includes </a:t>
              </a:r>
            </a:p>
            <a:p>
              <a:pPr algn="ctr"/>
              <a:r>
                <a:rPr lang="en-US" sz="2000" b="1" i="1" dirty="0">
                  <a:solidFill>
                    <a:schemeClr val="bg2"/>
                  </a:solidFill>
                </a:rPr>
                <a:t>16 EITI Supporting </a:t>
              </a:r>
            </a:p>
            <a:p>
              <a:pPr algn="ctr"/>
              <a:r>
                <a:rPr lang="en-US" sz="2000" b="1" i="1" dirty="0">
                  <a:solidFill>
                    <a:schemeClr val="bg2"/>
                  </a:solidFill>
                </a:rPr>
                <a:t>Companies</a:t>
              </a:r>
            </a:p>
            <a:p>
              <a:pPr algn="ctr"/>
              <a:r>
                <a:rPr lang="en-US" sz="2000" b="1" i="1" dirty="0">
                  <a:solidFill>
                    <a:schemeClr val="bg2"/>
                  </a:solidFill>
                </a:rPr>
                <a:t>(88%)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A488C83-24D3-EF40-B71E-A54270C211C8}"/>
                </a:ext>
              </a:extLst>
            </p:cNvPr>
            <p:cNvCxnSpPr/>
            <p:nvPr/>
          </p:nvCxnSpPr>
          <p:spPr>
            <a:xfrm>
              <a:off x="6694754" y="4116355"/>
              <a:ext cx="0" cy="12602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9910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DFE05B-EECE-C64F-84C8-01E717DE8B58}"/>
              </a:ext>
            </a:extLst>
          </p:cNvPr>
          <p:cNvGraphicFramePr/>
          <p:nvPr/>
        </p:nvGraphicFramePr>
        <p:xfrm>
          <a:off x="1583668" y="2276872"/>
          <a:ext cx="5976663" cy="3672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8AA80F6A-F173-CB40-A829-CB4D5CBA3D70}"/>
              </a:ext>
            </a:extLst>
          </p:cNvPr>
          <p:cNvGrpSpPr/>
          <p:nvPr/>
        </p:nvGrpSpPr>
        <p:grpSpPr>
          <a:xfrm>
            <a:off x="5434633" y="4116355"/>
            <a:ext cx="2520241" cy="2580299"/>
            <a:chOff x="5434633" y="4116355"/>
            <a:chExt cx="2520241" cy="25802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F330BA-203D-6245-B64C-C7E0E0145BDC}"/>
                </a:ext>
              </a:extLst>
            </p:cNvPr>
            <p:cNvSpPr txBox="1"/>
            <p:nvPr/>
          </p:nvSpPr>
          <p:spPr>
            <a:xfrm>
              <a:off x="5434633" y="5373215"/>
              <a:ext cx="25202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 dirty="0">
                  <a:solidFill>
                    <a:schemeClr val="bg2"/>
                  </a:solidFill>
                </a:rPr>
                <a:t>Includes </a:t>
              </a:r>
            </a:p>
            <a:p>
              <a:pPr algn="ctr"/>
              <a:r>
                <a:rPr lang="en-US" sz="2000" b="1" i="1" dirty="0">
                  <a:solidFill>
                    <a:schemeClr val="bg2"/>
                  </a:solidFill>
                </a:rPr>
                <a:t>16 EITI Supporting </a:t>
              </a:r>
            </a:p>
            <a:p>
              <a:pPr algn="ctr"/>
              <a:r>
                <a:rPr lang="en-US" sz="2000" b="1" i="1" dirty="0">
                  <a:solidFill>
                    <a:schemeClr val="bg2"/>
                  </a:solidFill>
                </a:rPr>
                <a:t>Companies</a:t>
              </a:r>
            </a:p>
            <a:p>
              <a:pPr algn="ctr"/>
              <a:r>
                <a:rPr lang="en-US" sz="2000" b="1" i="1" dirty="0">
                  <a:solidFill>
                    <a:schemeClr val="bg2"/>
                  </a:solidFill>
                </a:rPr>
                <a:t>(88%)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A488C83-24D3-EF40-B71E-A54270C211C8}"/>
                </a:ext>
              </a:extLst>
            </p:cNvPr>
            <p:cNvCxnSpPr/>
            <p:nvPr/>
          </p:nvCxnSpPr>
          <p:spPr>
            <a:xfrm>
              <a:off x="6694754" y="4116355"/>
              <a:ext cx="0" cy="12602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6904C7-C33F-4342-81A9-0F5D68D4FBB4}"/>
              </a:ext>
            </a:extLst>
          </p:cNvPr>
          <p:cNvCxnSpPr>
            <a:cxnSpLocks/>
          </p:cNvCxnSpPr>
          <p:nvPr/>
        </p:nvCxnSpPr>
        <p:spPr>
          <a:xfrm flipV="1">
            <a:off x="7784802" y="5225772"/>
            <a:ext cx="233256" cy="432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9FC1959-14DE-F645-B220-B31C4B5AEB65}"/>
              </a:ext>
            </a:extLst>
          </p:cNvPr>
          <p:cNvSpPr txBox="1"/>
          <p:nvPr/>
        </p:nvSpPr>
        <p:spPr>
          <a:xfrm>
            <a:off x="7453359" y="4149080"/>
            <a:ext cx="1367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2"/>
                </a:solidFill>
              </a:rPr>
              <a:t>7/9 EITI Board Members</a:t>
            </a:r>
          </a:p>
        </p:txBody>
      </p:sp>
    </p:spTree>
    <p:extLst>
      <p:ext uri="{BB962C8B-B14F-4D97-AF65-F5344CB8AC3E}">
        <p14:creationId xmlns:p14="http://schemas.microsoft.com/office/powerpoint/2010/main" val="300671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9BA6E22-DB95-AE43-83F0-73A02CF09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599618"/>
              </p:ext>
            </p:extLst>
          </p:nvPr>
        </p:nvGraphicFramePr>
        <p:xfrm>
          <a:off x="0" y="13679"/>
          <a:ext cx="8964488" cy="7054486"/>
        </p:xfrm>
        <a:graphic>
          <a:graphicData uri="http://schemas.openxmlformats.org/drawingml/2006/table">
            <a:tbl>
              <a:tblPr firstRow="1" firstCol="1" bandRow="1"/>
              <a:tblGrid>
                <a:gridCol w="1563959">
                  <a:extLst>
                    <a:ext uri="{9D8B030D-6E8A-4147-A177-3AD203B41FA5}">
                      <a16:colId xmlns:a16="http://schemas.microsoft.com/office/drawing/2014/main" val="2815765137"/>
                    </a:ext>
                  </a:extLst>
                </a:gridCol>
                <a:gridCol w="1874727">
                  <a:extLst>
                    <a:ext uri="{9D8B030D-6E8A-4147-A177-3AD203B41FA5}">
                      <a16:colId xmlns:a16="http://schemas.microsoft.com/office/drawing/2014/main" val="3071559981"/>
                    </a:ext>
                  </a:extLst>
                </a:gridCol>
                <a:gridCol w="1772670">
                  <a:extLst>
                    <a:ext uri="{9D8B030D-6E8A-4147-A177-3AD203B41FA5}">
                      <a16:colId xmlns:a16="http://schemas.microsoft.com/office/drawing/2014/main" val="267798477"/>
                    </a:ext>
                  </a:extLst>
                </a:gridCol>
                <a:gridCol w="1160844">
                  <a:extLst>
                    <a:ext uri="{9D8B030D-6E8A-4147-A177-3AD203B41FA5}">
                      <a16:colId xmlns:a16="http://schemas.microsoft.com/office/drawing/2014/main" val="31639547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108820880"/>
                    </a:ext>
                  </a:extLst>
                </a:gridCol>
              </a:tblGrid>
              <a:tr h="450185">
                <a:tc>
                  <a:txBody>
                    <a:bodyPr/>
                    <a:lstStyle/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LEADERS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34199" marB="341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21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RUNNERS UP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34199" marB="341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7B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NOTABLE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34199" marB="341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A5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WEAK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34199" marB="341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4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 SUPPORTIVE STATEMENTS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34199" marB="341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28188"/>
                  </a:ext>
                </a:extLst>
              </a:tr>
              <a:tr h="6277504">
                <a:tc>
                  <a:txBody>
                    <a:bodyPr/>
                    <a:lstStyle/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Kosmos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Tullow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34199" marB="3419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PanAust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Rio Tinto </a:t>
                      </a:r>
                      <a:r>
                        <a:rPr lang="en-US" sz="1600" b="1" dirty="0">
                          <a:solidFill>
                            <a:srgbClr val="F16422"/>
                          </a:solidFill>
                          <a:effectLst/>
                          <a:latin typeface="Wingdings" pitchFamily="2" charset="2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en-US" sz="1600" b="1" dirty="0">
                          <a:solidFill>
                            <a:srgbClr val="F16422"/>
                          </a:solidFill>
                          <a:effectLst/>
                          <a:latin typeface="Wingdings" pitchFamily="2" charset="2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34199" marB="3419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Angkor Gold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A.P.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ø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ller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Maersk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BP </a:t>
                      </a:r>
                      <a:r>
                        <a:rPr lang="en-US" sz="1600" b="1" dirty="0">
                          <a:solidFill>
                            <a:srgbClr val="F16422"/>
                          </a:solidFill>
                          <a:effectLst/>
                          <a:latin typeface="Wingdings" pitchFamily="2" charset="2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Freeport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McMoran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16422"/>
                          </a:solidFill>
                          <a:effectLst/>
                          <a:latin typeface="Wingdings" pitchFamily="2" charset="2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BHP Billiton </a:t>
                      </a:r>
                      <a:r>
                        <a:rPr lang="en-US" sz="1600" b="1" dirty="0">
                          <a:solidFill>
                            <a:srgbClr val="F16422"/>
                          </a:solidFill>
                          <a:effectLst/>
                          <a:latin typeface="Wingdings" pitchFamily="2" charset="2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Goldcorp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Newmont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Petrobras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Repsol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Royal Dutch Shell </a:t>
                      </a:r>
                      <a:r>
                        <a:rPr lang="en-US" sz="1600" b="1" dirty="0">
                          <a:solidFill>
                            <a:srgbClr val="F16422"/>
                          </a:solidFill>
                          <a:effectLst/>
                          <a:latin typeface="Wingdings" pitchFamily="2" charset="2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Statoil </a:t>
                      </a:r>
                      <a:r>
                        <a:rPr lang="en-US" sz="1600" b="1" dirty="0">
                          <a:solidFill>
                            <a:srgbClr val="F16422"/>
                          </a:solidFill>
                          <a:effectLst/>
                          <a:latin typeface="Wingdings" pitchFamily="2" charset="2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34199" marB="3419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Barrick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Vale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34199" marB="3419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Anadarko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AngloAmerican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AngloGold Ashanti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Chevron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16422"/>
                          </a:solidFill>
                          <a:effectLst/>
                          <a:latin typeface="Wingdings" pitchFamily="2" charset="2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Shenhua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Energy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CNOOC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ConocoPhillips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Eni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ExxonMobil </a:t>
                      </a:r>
                      <a:r>
                        <a:rPr lang="en-US" sz="1600" b="1" dirty="0">
                          <a:solidFill>
                            <a:srgbClr val="F16422"/>
                          </a:solidFill>
                          <a:effectLst/>
                          <a:latin typeface="Wingdings" pitchFamily="2" charset="2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First Quantum Minerals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Glencore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Gold Fields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IAMGOLD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KrisEnergy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MMG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Newcrest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Occidental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OceanaGold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Orano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Group/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Areva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s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PetroChina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s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Pluspetrol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s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Teck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23" marR="54623" marT="34199" marB="3419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105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053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F952B03-75E5-1041-991E-A1D095DDC7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GB" altLang="en-US" sz="4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COMPANY STATEMENT HIGHLIGHTS</a:t>
            </a:r>
            <a:endParaRPr lang="en-GB" altLang="en-US" sz="4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0491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B3E5E-9602-A240-8DC0-89A3D757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719137"/>
          </a:xfrm>
        </p:spPr>
        <p:txBody>
          <a:bodyPr/>
          <a:lstStyle/>
          <a:p>
            <a:r>
              <a:rPr lang="en-GB" dirty="0"/>
              <a:t>Supportive companies: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BD0B1-C749-6040-B8D8-3DDC0602C4BE}"/>
              </a:ext>
            </a:extLst>
          </p:cNvPr>
          <p:cNvSpPr txBox="1"/>
          <p:nvPr/>
        </p:nvSpPr>
        <p:spPr>
          <a:xfrm>
            <a:off x="539552" y="1124744"/>
            <a:ext cx="79208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Most support is rhetorical</a:t>
            </a:r>
            <a:r>
              <a:rPr lang="en-US" sz="2200" dirty="0"/>
              <a:t>, next step is policy and implementation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Most</a:t>
            </a:r>
            <a:r>
              <a:rPr lang="en-US" sz="2200" dirty="0"/>
              <a:t> </a:t>
            </a:r>
            <a:r>
              <a:rPr lang="en-US" sz="2200" b="1" dirty="0"/>
              <a:t>focused on supporting government action</a:t>
            </a:r>
            <a:r>
              <a:rPr lang="en-US" sz="2200" dirty="0"/>
              <a:t>, rather than their own disclosure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Several included concept of </a:t>
            </a:r>
            <a:r>
              <a:rPr lang="en-US" sz="2200" b="1" dirty="0"/>
              <a:t>government advocacy</a:t>
            </a:r>
            <a:endParaRPr lang="en-US" sz="2200" dirty="0"/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Several included efforts to ensure </a:t>
            </a:r>
            <a:r>
              <a:rPr lang="en-US" sz="2200" b="1" dirty="0"/>
              <a:t>transparency clauses are proactively included </a:t>
            </a:r>
            <a:r>
              <a:rPr lang="en-US" sz="2200" dirty="0"/>
              <a:t>in contracts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Inclusion of </a:t>
            </a:r>
            <a:r>
              <a:rPr lang="en-US" sz="2200" b="1" dirty="0"/>
              <a:t>commitment to dialogue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Careful language to address </a:t>
            </a:r>
            <a:r>
              <a:rPr lang="en-US" sz="2200" b="1" dirty="0"/>
              <a:t>confidentiality &amp; commercially sensitive</a:t>
            </a:r>
            <a:r>
              <a:rPr lang="en-US" sz="2200" dirty="0"/>
              <a:t> info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25841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8D88424E-2D46-BA4A-8FC9-CB206833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7824" y="1268760"/>
            <a:ext cx="6048672" cy="5589240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1400" i="1" dirty="0">
                <a:ea typeface="ＭＳ Ｐゴシック" panose="020B0600070205080204" pitchFamily="34" charset="-128"/>
              </a:rPr>
              <a:t>“</a:t>
            </a:r>
            <a:r>
              <a:rPr lang="en-GB" sz="1600" i="1" dirty="0"/>
              <a:t>Where it is legally possible and acceptable to our host governments, we also </a:t>
            </a:r>
            <a:r>
              <a:rPr lang="en-GB" sz="1600" b="1" i="1" dirty="0"/>
              <a:t>prefer to make the material terms of our Petroleum Agreements and Production Sharing (PCs) publicly available.”</a:t>
            </a:r>
          </a:p>
          <a:p>
            <a:pPr marL="0" indent="0" eaLnBrk="1" hangingPunct="1">
              <a:buNone/>
            </a:pPr>
            <a:endParaRPr lang="en-GB" sz="1600" i="1" dirty="0"/>
          </a:p>
          <a:p>
            <a:pPr marL="0" indent="0" eaLnBrk="1" hangingPunct="1">
              <a:buNone/>
            </a:pPr>
            <a:r>
              <a:rPr lang="en-GB" sz="1600" i="1" dirty="0"/>
              <a:t>“Tullow </a:t>
            </a:r>
            <a:r>
              <a:rPr lang="en-GB" sz="1600" b="1" i="1" dirty="0"/>
              <a:t>supports disclosure of production sharing agreements</a:t>
            </a:r>
            <a:r>
              <a:rPr lang="en-GB" sz="1600" i="1" dirty="0"/>
              <a:t>, but will only do so with the express support and agreement of our Government partners.”</a:t>
            </a:r>
            <a:r>
              <a:rPr lang="en-GB" sz="1600" dirty="0"/>
              <a:t> </a:t>
            </a:r>
          </a:p>
          <a:p>
            <a:pPr marL="0" indent="0" eaLnBrk="1" hangingPunct="1">
              <a:buNone/>
            </a:pPr>
            <a:endParaRPr lang="en-GB" sz="1600" dirty="0"/>
          </a:p>
          <a:p>
            <a:pPr marL="0" indent="0" eaLnBrk="1" hangingPunct="1">
              <a:buNone/>
            </a:pPr>
            <a:r>
              <a:rPr lang="en-GB" sz="1600" dirty="0"/>
              <a:t>“</a:t>
            </a:r>
            <a:r>
              <a:rPr lang="en-GB" sz="1600" i="1" dirty="0"/>
              <a:t>Rio Tinto </a:t>
            </a:r>
            <a:r>
              <a:rPr lang="en-GB" sz="1600" b="1" i="1" dirty="0"/>
              <a:t>supports countries publicly disclosing contracts and licences </a:t>
            </a:r>
            <a:r>
              <a:rPr lang="en-GB" sz="1600" i="1" dirty="0"/>
              <a:t>for the exploitation of oil, gas and minerals, as outlined in the EITI standard. Many of Rio Tinto’s major contracts for resource development are publicly available.’ </a:t>
            </a:r>
          </a:p>
          <a:p>
            <a:pPr marL="0" indent="0" eaLnBrk="1" hangingPunct="1">
              <a:buNone/>
            </a:pPr>
            <a:endParaRPr lang="en-GB" sz="1600" i="1" dirty="0"/>
          </a:p>
          <a:p>
            <a:pPr marL="0" indent="0" eaLnBrk="1" hangingPunct="1">
              <a:buNone/>
            </a:pPr>
            <a:r>
              <a:rPr lang="en-GB" sz="1600" i="1" dirty="0"/>
              <a:t>“When it comes to contracts, </a:t>
            </a:r>
            <a:r>
              <a:rPr lang="en-GB" sz="1600" b="1" i="1" dirty="0"/>
              <a:t>we are happy to operate in an environment, in a country, that has full contract disclosure. </a:t>
            </a:r>
            <a:r>
              <a:rPr lang="en-GB" sz="1600" i="1" dirty="0"/>
              <a:t>We actually come from a country where we have full disclosure of the contract conditions and we have a concession agreement where all details are public.”</a:t>
            </a:r>
          </a:p>
          <a:p>
            <a:pPr marL="0" indent="0" eaLnBrk="1" hangingPunct="1">
              <a:buNone/>
            </a:pPr>
            <a:endParaRPr lang="en-GB" sz="1600" i="1" dirty="0"/>
          </a:p>
          <a:p>
            <a:pPr marL="0" indent="0" eaLnBrk="1" hangingPunct="1">
              <a:buNone/>
            </a:pPr>
            <a:endParaRPr lang="en-GB" altLang="en-US" sz="1400" i="1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GB" altLang="en-US" sz="1400" i="1" dirty="0">
              <a:ea typeface="ＭＳ Ｐゴシック" panose="020B0600070205080204" pitchFamily="34" charset="-128"/>
            </a:endParaRPr>
          </a:p>
        </p:txBody>
      </p:sp>
      <p:sp>
        <p:nvSpPr>
          <p:cNvPr id="4" name="Transparency &amp; Governance Work">
            <a:extLst>
              <a:ext uri="{FF2B5EF4-FFF2-40B4-BE49-F238E27FC236}">
                <a16:creationId xmlns:a16="http://schemas.microsoft.com/office/drawing/2014/main" id="{51C52022-8B2C-124C-84D1-59740F09AF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Company statement highlights</a:t>
            </a:r>
            <a:endParaRPr dirty="0"/>
          </a:p>
        </p:txBody>
      </p:sp>
      <p:pic>
        <p:nvPicPr>
          <p:cNvPr id="6" name="image76.png" descr="image76.png">
            <a:extLst>
              <a:ext uri="{FF2B5EF4-FFF2-40B4-BE49-F238E27FC236}">
                <a16:creationId xmlns:a16="http://schemas.microsoft.com/office/drawing/2014/main" id="{530923B5-DC41-6F46-9766-B3A8619A4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568" y="1556792"/>
            <a:ext cx="1943363" cy="535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3AABCACC-E7E5-E647-A60B-1AE22D868A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208" y="4080028"/>
            <a:ext cx="1603078" cy="7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FD9394-34B7-8D44-B0F9-88A54053CA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41" y="2655597"/>
            <a:ext cx="1157212" cy="869834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6BD4AB87-780D-904F-9966-3650CD7F79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208" y="5445224"/>
            <a:ext cx="1841104" cy="104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Bracket 1">
            <a:extLst>
              <a:ext uri="{FF2B5EF4-FFF2-40B4-BE49-F238E27FC236}">
                <a16:creationId xmlns:a16="http://schemas.microsoft.com/office/drawing/2014/main" id="{34020983-852B-BA49-8A40-9C8E27DD7A66}"/>
              </a:ext>
            </a:extLst>
          </p:cNvPr>
          <p:cNvSpPr/>
          <p:nvPr/>
        </p:nvSpPr>
        <p:spPr>
          <a:xfrm>
            <a:off x="495924" y="1231957"/>
            <a:ext cx="72008" cy="2376264"/>
          </a:xfrm>
          <a:prstGeom prst="leftBracket">
            <a:avLst/>
          </a:prstGeom>
          <a:ln w="412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8474668B-838F-3544-A6F8-80FBAAE54A75}"/>
              </a:ext>
            </a:extLst>
          </p:cNvPr>
          <p:cNvSpPr/>
          <p:nvPr/>
        </p:nvSpPr>
        <p:spPr>
          <a:xfrm>
            <a:off x="492292" y="4005064"/>
            <a:ext cx="45719" cy="1008112"/>
          </a:xfrm>
          <a:prstGeom prst="leftBracket">
            <a:avLst/>
          </a:prstGeom>
          <a:ln w="412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79B41E3F-4DF2-0547-ACCF-A51A94B0B0FC}"/>
              </a:ext>
            </a:extLst>
          </p:cNvPr>
          <p:cNvSpPr/>
          <p:nvPr/>
        </p:nvSpPr>
        <p:spPr>
          <a:xfrm>
            <a:off x="501984" y="5445224"/>
            <a:ext cx="83668" cy="1050728"/>
          </a:xfrm>
          <a:prstGeom prst="leftBracket">
            <a:avLst/>
          </a:prstGeom>
          <a:ln w="412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8D88424E-2D46-BA4A-8FC9-CB206833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7824" y="1268760"/>
            <a:ext cx="6048672" cy="558924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2000" i="1" dirty="0"/>
              <a:t>“Total </a:t>
            </a:r>
            <a:r>
              <a:rPr lang="en-GB" sz="2000" b="1" i="1" dirty="0"/>
              <a:t>supports government efforts </a:t>
            </a:r>
            <a:r>
              <a:rPr lang="en-GB" sz="2000" i="1" dirty="0"/>
              <a:t>towards advancing transparency in accordance with the EITI framework, </a:t>
            </a:r>
            <a:r>
              <a:rPr lang="en-GB" sz="2000" b="1" i="1" dirty="0"/>
              <a:t>and advocates for the public disclosure by countries of their Petroleum contracts and licenses</a:t>
            </a:r>
            <a:r>
              <a:rPr lang="en-GB" sz="2000" i="1" dirty="0"/>
              <a:t>. To do this, Total strives to:</a:t>
            </a:r>
            <a:endParaRPr lang="en-US" sz="2000" i="1" dirty="0"/>
          </a:p>
          <a:p>
            <a:pPr lvl="0"/>
            <a:r>
              <a:rPr lang="en-GB" sz="2000" b="1" i="1" dirty="0"/>
              <a:t>Foster dialogue</a:t>
            </a:r>
            <a:r>
              <a:rPr lang="en-GB" sz="2000" i="1" dirty="0"/>
              <a:t> between the relevant Group officials and representatives of States, civil society and the EITI;</a:t>
            </a:r>
            <a:endParaRPr lang="en-US" sz="2000" i="1" dirty="0"/>
          </a:p>
          <a:p>
            <a:pPr lvl="0"/>
            <a:r>
              <a:rPr lang="en-GB" sz="2000" b="1" i="1" dirty="0"/>
              <a:t>Participate in the efforts</a:t>
            </a:r>
            <a:r>
              <a:rPr lang="en-GB" sz="2000" i="1" dirty="0"/>
              <a:t> of the EITI Board;</a:t>
            </a:r>
            <a:endParaRPr lang="en-US" sz="2000" i="1" dirty="0"/>
          </a:p>
          <a:p>
            <a:pPr lvl="0"/>
            <a:r>
              <a:rPr lang="en-GB" sz="2000" b="1" i="1" dirty="0"/>
              <a:t>Promote the EITI and its principles</a:t>
            </a:r>
            <a:r>
              <a:rPr lang="en-GB" sz="2000" i="1" dirty="0"/>
              <a:t> among the States in which it operates and, more generally, whenever it has the opportunity;</a:t>
            </a:r>
            <a:endParaRPr lang="en-US" sz="2000" i="1" dirty="0"/>
          </a:p>
          <a:p>
            <a:r>
              <a:rPr lang="en-GB" sz="2000" b="1" i="1" dirty="0"/>
              <a:t>Share resources and recommendations</a:t>
            </a:r>
            <a:r>
              <a:rPr lang="en-GB" sz="2000" i="1" dirty="0"/>
              <a:t> based on our experience”</a:t>
            </a:r>
            <a:endParaRPr lang="en-GB" sz="1400" i="1" dirty="0"/>
          </a:p>
          <a:p>
            <a:pPr marL="0" indent="0" eaLnBrk="1" hangingPunct="1">
              <a:buNone/>
            </a:pPr>
            <a:endParaRPr lang="en-GB" altLang="en-US" sz="1200" i="1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GB" altLang="en-US" sz="1200" i="1" dirty="0">
              <a:ea typeface="ＭＳ Ｐゴシック" panose="020B0600070205080204" pitchFamily="34" charset="-128"/>
            </a:endParaRPr>
          </a:p>
        </p:txBody>
      </p:sp>
      <p:sp>
        <p:nvSpPr>
          <p:cNvPr id="4" name="Transparency &amp; Governance Work">
            <a:extLst>
              <a:ext uri="{FF2B5EF4-FFF2-40B4-BE49-F238E27FC236}">
                <a16:creationId xmlns:a16="http://schemas.microsoft.com/office/drawing/2014/main" id="{51C52022-8B2C-124C-84D1-59740F09AF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Company statement highlights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8F34A-0066-6445-8BE1-CE1B98E82D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484784"/>
            <a:ext cx="1302371" cy="162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47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8D88424E-2D46-BA4A-8FC9-CB206833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43808" y="1484784"/>
            <a:ext cx="6048672" cy="518457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i="1" dirty="0"/>
              <a:t>“</a:t>
            </a:r>
            <a:r>
              <a:rPr lang="en-GB" b="1" i="1" dirty="0"/>
              <a:t>BP supports contract transparency </a:t>
            </a:r>
            <a:r>
              <a:rPr lang="en-GB" i="1" dirty="0"/>
              <a:t>and recognizes that it can help to promote accountability and transparency. </a:t>
            </a:r>
            <a:r>
              <a:rPr lang="en-GB" b="1" i="1" dirty="0"/>
              <a:t>BP</a:t>
            </a:r>
            <a:r>
              <a:rPr lang="en-GB" i="1" dirty="0"/>
              <a:t> </a:t>
            </a:r>
            <a:r>
              <a:rPr lang="en-GB" b="1" i="1" dirty="0"/>
              <a:t>has proactively disclosed contracts</a:t>
            </a:r>
            <a:r>
              <a:rPr lang="en-GB" i="1" dirty="0"/>
              <a:t> for its Caspian operations on its website, and is considering preparing a formal policy on contract disclosure. </a:t>
            </a:r>
            <a:endParaRPr lang="en-US" i="1" dirty="0"/>
          </a:p>
          <a:p>
            <a:pPr marL="0" indent="0">
              <a:buNone/>
            </a:pPr>
            <a:r>
              <a:rPr lang="en-GB" b="1" i="1" dirty="0"/>
              <a:t>We see contract disclosure as being led by the host government</a:t>
            </a:r>
            <a:r>
              <a:rPr lang="en-GB" i="1" dirty="0"/>
              <a:t>, </a:t>
            </a:r>
            <a:r>
              <a:rPr lang="en-GB" b="1" i="1" dirty="0"/>
              <a:t>however, we are supportive, and to the extent we can, we will support the mechanics of contract disclosure. </a:t>
            </a:r>
            <a:r>
              <a:rPr lang="en-GB" i="1" dirty="0"/>
              <a:t>We recognize that EITI Standard implementation has </a:t>
            </a:r>
            <a:r>
              <a:rPr lang="en-GB" b="1" i="1" dirty="0"/>
              <a:t>moved beyond ‘encouragement’ </a:t>
            </a:r>
            <a:r>
              <a:rPr lang="en-GB" i="1" dirty="0"/>
              <a:t>of contract disclosure.”</a:t>
            </a:r>
            <a:endParaRPr lang="en-US" i="1" dirty="0"/>
          </a:p>
          <a:p>
            <a:pPr marL="0" indent="0" eaLnBrk="1" hangingPunct="1">
              <a:buNone/>
            </a:pPr>
            <a:endParaRPr lang="en-GB" altLang="en-US" sz="1200" i="1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GB" altLang="en-US" sz="1200" i="1" dirty="0">
              <a:ea typeface="ＭＳ Ｐゴシック" panose="020B0600070205080204" pitchFamily="34" charset="-128"/>
            </a:endParaRPr>
          </a:p>
        </p:txBody>
      </p:sp>
      <p:sp>
        <p:nvSpPr>
          <p:cNvPr id="4" name="Transparency &amp; Governance Work">
            <a:extLst>
              <a:ext uri="{FF2B5EF4-FFF2-40B4-BE49-F238E27FC236}">
                <a16:creationId xmlns:a16="http://schemas.microsoft.com/office/drawing/2014/main" id="{51C52022-8B2C-124C-84D1-59740F09AF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Company statement highlights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6CD9C6-692C-EC41-A5B3-183A61E9B5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1" y="1700808"/>
            <a:ext cx="130190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2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F7F4D3-E3FE-A442-B60E-8E0032DB4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5" y="-1"/>
            <a:ext cx="6516216" cy="81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9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8D88424E-2D46-BA4A-8FC9-CB206833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59105" y="1700808"/>
            <a:ext cx="4373311" cy="417646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2000" i="1" dirty="0">
                <a:ea typeface="ＭＳ Ｐゴシック" panose="020B0600070205080204" pitchFamily="34" charset="-128"/>
              </a:rPr>
              <a:t>“Ideally, tax exemptions and reliefs should be specified by law and generally available to all market participants.</a:t>
            </a:r>
          </a:p>
          <a:p>
            <a:pPr marL="0" indent="0" eaLnBrk="1" hangingPunct="1">
              <a:buNone/>
            </a:pPr>
            <a:r>
              <a:rPr lang="en-GB" altLang="en-US" sz="2000" b="1" i="1" dirty="0">
                <a:ea typeface="ＭＳ Ｐゴシック" panose="020B0600070205080204" pitchFamily="34" charset="-128"/>
              </a:rPr>
              <a:t>Where there are exceptions, we will work with relevant authorities to encourage publication of those incentives and contracts</a:t>
            </a:r>
            <a:r>
              <a:rPr lang="en-GB" altLang="en-US" sz="2000" i="1" dirty="0">
                <a:ea typeface="ＭＳ Ｐゴシック" panose="020B0600070205080204" pitchFamily="34" charset="-128"/>
              </a:rPr>
              <a:t>.”</a:t>
            </a:r>
          </a:p>
          <a:p>
            <a:pPr marL="0" indent="0" eaLnBrk="1" hangingPunct="1">
              <a:buNone/>
            </a:pPr>
            <a:r>
              <a:rPr lang="en-GB" altLang="en-US" sz="2000" i="1" dirty="0">
                <a:ea typeface="ＭＳ Ｐゴシック" panose="020B0600070205080204" pitchFamily="34" charset="-128"/>
              </a:rPr>
              <a:t>Feb 2018</a:t>
            </a:r>
          </a:p>
        </p:txBody>
      </p:sp>
      <p:sp>
        <p:nvSpPr>
          <p:cNvPr id="4" name="Transparency &amp; Governance Work">
            <a:extLst>
              <a:ext uri="{FF2B5EF4-FFF2-40B4-BE49-F238E27FC236}">
                <a16:creationId xmlns:a16="http://schemas.microsoft.com/office/drawing/2014/main" id="{51C52022-8B2C-124C-84D1-59740F09AF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Highlights of progress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2C966-5020-C040-80E7-D833768B1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0808"/>
            <a:ext cx="4303145" cy="2520280"/>
          </a:xfrm>
          <a:prstGeom prst="rect">
            <a:avLst/>
          </a:prstGeom>
        </p:spPr>
      </p:pic>
      <p:pic>
        <p:nvPicPr>
          <p:cNvPr id="6" name="image52.png" descr="image52.png">
            <a:extLst>
              <a:ext uri="{FF2B5EF4-FFF2-40B4-BE49-F238E27FC236}">
                <a16:creationId xmlns:a16="http://schemas.microsoft.com/office/drawing/2014/main" id="{D489C681-506A-764A-96B8-2AAF653EC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0043" y="5331913"/>
            <a:ext cx="1738123" cy="1090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1D09EEEF-8A2E-0A4D-BC9D-ECAE72656F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090" y="5498920"/>
            <a:ext cx="836422" cy="83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F17298-D6F2-4941-A774-4C3D2B2C3D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5498920"/>
            <a:ext cx="1218498" cy="1085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DA7AFD-E208-B248-B188-2C763F8568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16" y="5287794"/>
            <a:ext cx="876806" cy="10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6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8D88424E-2D46-BA4A-8FC9-CB206833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71800" y="1195300"/>
            <a:ext cx="6228184" cy="561807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sz="1800" i="1" dirty="0"/>
              <a:t>“When legally permitted and consented to by host governments, </a:t>
            </a:r>
            <a:r>
              <a:rPr lang="en-GB" sz="1800" b="1" i="1" dirty="0" err="1"/>
              <a:t>PanAust</a:t>
            </a:r>
            <a:r>
              <a:rPr lang="en-GB" sz="1800" b="1" i="1" dirty="0"/>
              <a:t> supports making the material terms of its contracts publically available</a:t>
            </a:r>
            <a:r>
              <a:rPr lang="en-GB" sz="1800" i="1" dirty="0"/>
              <a:t> (in line with EITI requirements).”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“</a:t>
            </a:r>
            <a:r>
              <a:rPr lang="en-US" sz="1800" i="1" dirty="0"/>
              <a:t>Petrobras is committed to good corporate governance practices, which are based on greater transparency and accountability. In this context, </a:t>
            </a:r>
            <a:r>
              <a:rPr lang="en-US" sz="1800" b="1" i="1" dirty="0"/>
              <a:t>we proactively publish in our Transparency Portal information on the contracts where Petrobras acts as contractor</a:t>
            </a:r>
            <a:r>
              <a:rPr lang="en-US" sz="1800" i="1" dirty="0"/>
              <a:t>, in compliance with the Law on Access to Information…” </a:t>
            </a:r>
          </a:p>
          <a:p>
            <a:pPr marL="0" indent="0">
              <a:buNone/>
            </a:pPr>
            <a:endParaRPr lang="en-GB" sz="1800" i="1" dirty="0"/>
          </a:p>
          <a:p>
            <a:pPr marL="0" indent="0">
              <a:buNone/>
            </a:pPr>
            <a:r>
              <a:rPr lang="en-GB" sz="1800" i="1" dirty="0"/>
              <a:t>“Vale would </a:t>
            </a:r>
            <a:r>
              <a:rPr lang="en-GB" sz="1800" b="1" i="1" dirty="0"/>
              <a:t>support conditional contract transparency </a:t>
            </a:r>
            <a:r>
              <a:rPr lang="en-GB" sz="1800" i="1" dirty="0"/>
              <a:t>and would be willing to take part in discussion groups and initiatives to develop the concept of contract transparency…”</a:t>
            </a:r>
            <a:r>
              <a:rPr lang="en-GB" sz="1800" dirty="0"/>
              <a:t> </a:t>
            </a:r>
            <a:endParaRPr lang="en-US" sz="1800" i="1" dirty="0"/>
          </a:p>
          <a:p>
            <a:pPr marL="0" indent="0">
              <a:buNone/>
            </a:pPr>
            <a:endParaRPr lang="en-US" sz="1800" i="1" dirty="0"/>
          </a:p>
        </p:txBody>
      </p:sp>
      <p:sp>
        <p:nvSpPr>
          <p:cNvPr id="4" name="Transparency &amp; Governance Work">
            <a:extLst>
              <a:ext uri="{FF2B5EF4-FFF2-40B4-BE49-F238E27FC236}">
                <a16:creationId xmlns:a16="http://schemas.microsoft.com/office/drawing/2014/main" id="{51C52022-8B2C-124C-84D1-59740F09AF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Company statement highlights</a:t>
            </a:r>
            <a:endParaRPr dirty="0"/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6C5BA0D3-8B68-8B4B-AFB6-39FF6CCE15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111524"/>
            <a:ext cx="1656184" cy="98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852074E2-5261-6446-A9BA-E2D56D24A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93" y="5085184"/>
            <a:ext cx="1362470" cy="68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0DB219-C833-EE4B-9641-DF2CA4061F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93" y="1195300"/>
            <a:ext cx="1091906" cy="1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43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F952B03-75E5-1041-991E-A1D095DDC7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GB" altLang="en-US" sz="4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RECOMMENDATIONS</a:t>
            </a:r>
            <a:endParaRPr lang="en-GB" altLang="en-US" sz="4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3596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874FE8A-7A98-544B-B467-FCB169259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cs typeface="+mj-cs"/>
              </a:rPr>
              <a:t>RECOMMENDATIONS FOR EITI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D88424E-2D46-BA4A-8FC9-CB206833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1196752"/>
            <a:ext cx="3826768" cy="4278313"/>
          </a:xfrm>
        </p:spPr>
        <p:txBody>
          <a:bodyPr/>
          <a:lstStyle/>
          <a:p>
            <a:pPr lvl="0"/>
            <a:r>
              <a:rPr lang="en-GB" sz="2400" b="1" dirty="0"/>
              <a:t>Require contract disclosure</a:t>
            </a:r>
            <a:r>
              <a:rPr lang="en-GB" sz="2400" dirty="0"/>
              <a:t>. </a:t>
            </a:r>
          </a:p>
          <a:p>
            <a:pPr marL="0" lvl="0" indent="0">
              <a:buNone/>
            </a:pPr>
            <a:endParaRPr lang="en-GB" sz="2400" dirty="0"/>
          </a:p>
          <a:p>
            <a:pPr lvl="0"/>
            <a:r>
              <a:rPr lang="en-GB" sz="2400" b="1" dirty="0"/>
              <a:t>Require companies to make public their policies and actively support contract disclosure</a:t>
            </a:r>
            <a:r>
              <a:rPr lang="en-GB" sz="2400" dirty="0"/>
              <a:t>.</a:t>
            </a:r>
          </a:p>
          <a:p>
            <a:pPr marL="0" lvl="0" indent="0">
              <a:buNone/>
            </a:pPr>
            <a:endParaRPr lang="en-GB" sz="2400" b="1" dirty="0"/>
          </a:p>
          <a:p>
            <a:pPr lvl="0"/>
            <a:r>
              <a:rPr lang="en-GB" sz="2400" b="1" dirty="0"/>
              <a:t>Highlight and promote leadership</a:t>
            </a:r>
            <a:r>
              <a:rPr lang="en-GB" sz="2400" dirty="0"/>
              <a:t>.</a:t>
            </a:r>
          </a:p>
          <a:p>
            <a:pPr marL="0" lvl="0" indent="0">
              <a:buNone/>
            </a:pPr>
            <a:endParaRPr lang="en-GB" sz="2400" dirty="0"/>
          </a:p>
          <a:p>
            <a:pPr marL="0" lvl="0" indent="0">
              <a:buNone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61DB3-9D49-6E4C-8704-E62FBBFD0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3582291"/>
            <a:ext cx="669674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47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Isabel Munilla…"/>
          <p:cNvSpPr txBox="1">
            <a:spLocks noGrp="1"/>
          </p:cNvSpPr>
          <p:nvPr>
            <p:ph type="body" sz="quarter" idx="1"/>
          </p:nvPr>
        </p:nvSpPr>
        <p:spPr>
          <a:xfrm>
            <a:off x="365126" y="3516926"/>
            <a:ext cx="8380411" cy="262869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365760">
              <a:spcBef>
                <a:spcPts val="300"/>
              </a:spcBef>
              <a:defRPr sz="1120" b="0">
                <a:solidFill>
                  <a:srgbClr val="000000"/>
                </a:solidFill>
              </a:defRPr>
            </a:pPr>
            <a:endParaRPr lang="en-US" sz="3200" dirty="0"/>
          </a:p>
          <a:p>
            <a:pPr algn="ctr" defTabSz="365760">
              <a:spcBef>
                <a:spcPts val="300"/>
              </a:spcBef>
              <a:defRPr sz="1120" b="0">
                <a:solidFill>
                  <a:srgbClr val="000000"/>
                </a:solidFill>
              </a:defRPr>
            </a:pPr>
            <a:r>
              <a:rPr sz="3200" dirty="0"/>
              <a:t>Isabel </a:t>
            </a:r>
            <a:r>
              <a:rPr sz="3200" dirty="0" err="1"/>
              <a:t>Munilla</a:t>
            </a:r>
            <a:endParaRPr sz="3200" dirty="0"/>
          </a:p>
          <a:p>
            <a:pPr algn="ctr" defTabSz="365760">
              <a:spcBef>
                <a:spcPts val="300"/>
              </a:spcBef>
              <a:defRPr sz="1120" b="0">
                <a:solidFill>
                  <a:srgbClr val="000000"/>
                </a:solidFill>
              </a:defRPr>
            </a:pPr>
            <a:r>
              <a:rPr lang="en-US" sz="3200" dirty="0" err="1"/>
              <a:t>Isabel.munilla@Oxfam.</a:t>
            </a:r>
            <a:r>
              <a:rPr sz="3200" dirty="0" err="1"/>
              <a:t>org</a:t>
            </a:r>
            <a:endParaRPr sz="3200" dirty="0"/>
          </a:p>
          <a:p>
            <a:pPr algn="ctr" defTabSz="365760">
              <a:spcBef>
                <a:spcPts val="300"/>
              </a:spcBef>
              <a:defRPr sz="1120" b="0">
                <a:solidFill>
                  <a:srgbClr val="000000"/>
                </a:solidFill>
              </a:defRPr>
            </a:pPr>
            <a:r>
              <a:rPr sz="3200" dirty="0"/>
              <a:t>Twitter: @</a:t>
            </a:r>
            <a:r>
              <a:rPr sz="3200" dirty="0" err="1"/>
              <a:t>IsabelMunilla</a:t>
            </a:r>
            <a:endParaRPr sz="3200" dirty="0"/>
          </a:p>
          <a:p>
            <a:pPr algn="ctr" defTabSz="365760">
              <a:spcBef>
                <a:spcPts val="300"/>
              </a:spcBef>
              <a:defRPr sz="1120"/>
            </a:pPr>
            <a:r>
              <a:rPr sz="3200" dirty="0"/>
              <a:t> </a:t>
            </a:r>
            <a:endParaRPr dirty="0"/>
          </a:p>
        </p:txBody>
      </p:sp>
      <p:sp>
        <p:nvSpPr>
          <p:cNvPr id="502" name="THANK YOU"/>
          <p:cNvSpPr txBox="1"/>
          <p:nvPr/>
        </p:nvSpPr>
        <p:spPr>
          <a:xfrm>
            <a:off x="592137" y="393158"/>
            <a:ext cx="8153401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defRPr sz="54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  <a:p>
            <a:pPr algn="ctr" defTabSz="914400">
              <a:defRPr sz="54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THANK YOU</a:t>
            </a:r>
            <a:endParaRPr lang="en-US" dirty="0"/>
          </a:p>
          <a:p>
            <a:pPr algn="ctr" defTabSz="914400">
              <a:defRPr sz="54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lang="en-US" i="1" dirty="0"/>
          </a:p>
          <a:p>
            <a:pPr algn="ctr" defTabSz="914400">
              <a:defRPr sz="54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br>
              <a:rPr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3218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8D88424E-2D46-BA4A-8FC9-CB206833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15816" y="1628800"/>
            <a:ext cx="6048672" cy="511256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GB" i="1" dirty="0"/>
              <a:t>“We understand the connection between this tax and royalty disclosure (which enables citizens to see what a company has paid) and </a:t>
            </a:r>
            <a:r>
              <a:rPr lang="en-GB" b="1" i="1" dirty="0"/>
              <a:t>contract transparency (enabling citizens to compare actual payments against what is contractually required to be paid</a:t>
            </a:r>
            <a:r>
              <a:rPr lang="en-GB" i="1" dirty="0"/>
              <a:t>).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Accordingly, </a:t>
            </a:r>
            <a:r>
              <a:rPr lang="en-GB" b="1" i="1" dirty="0"/>
              <a:t>BHP would support a host government’s initiative to disclose the content of its licences or contracts for the exploitation of oil, gas or minerals that forms the basis for an extraction company’s payment liabilities</a:t>
            </a:r>
            <a:r>
              <a:rPr lang="en-GB" i="1" dirty="0"/>
              <a:t>.”</a:t>
            </a:r>
            <a:r>
              <a:rPr lang="en-GB" i="1" baseline="30000" dirty="0"/>
              <a:t> </a:t>
            </a:r>
            <a:endParaRPr lang="en-GB" altLang="en-US" sz="1200" i="1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GB" altLang="en-US" sz="1200" i="1" dirty="0">
              <a:ea typeface="ＭＳ Ｐゴシック" panose="020B0600070205080204" pitchFamily="34" charset="-128"/>
            </a:endParaRPr>
          </a:p>
        </p:txBody>
      </p:sp>
      <p:sp>
        <p:nvSpPr>
          <p:cNvPr id="4" name="Transparency &amp; Governance Work">
            <a:extLst>
              <a:ext uri="{FF2B5EF4-FFF2-40B4-BE49-F238E27FC236}">
                <a16:creationId xmlns:a16="http://schemas.microsoft.com/office/drawing/2014/main" id="{51C52022-8B2C-124C-84D1-59740F09AF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Company statement highlights</a:t>
            </a:r>
            <a:endParaRPr dirty="0"/>
          </a:p>
        </p:txBody>
      </p:sp>
      <p:pic>
        <p:nvPicPr>
          <p:cNvPr id="6" name="image52.png" descr="image52.png">
            <a:extLst>
              <a:ext uri="{FF2B5EF4-FFF2-40B4-BE49-F238E27FC236}">
                <a16:creationId xmlns:a16="http://schemas.microsoft.com/office/drawing/2014/main" id="{0BFE05E8-ACC4-804E-8091-E3C6D712C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592" y="1775915"/>
            <a:ext cx="1601548" cy="10050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2614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8D88424E-2D46-BA4A-8FC9-CB206833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87824" y="1484784"/>
            <a:ext cx="6048672" cy="597666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2000" i="1" dirty="0">
                <a:ea typeface="ＭＳ Ｐゴシック" panose="020B0600070205080204" pitchFamily="34" charset="-128"/>
              </a:rPr>
              <a:t>“Although it’s not a condition of ICMM membership, </a:t>
            </a:r>
            <a:r>
              <a:rPr lang="en-GB" altLang="en-US" sz="2000" b="1" i="1" dirty="0">
                <a:ea typeface="ＭＳ Ｐゴシック" panose="020B0600070205080204" pitchFamily="34" charset="-128"/>
              </a:rPr>
              <a:t>the majority of our members are willing to make public the general terms of their contract in any specific country</a:t>
            </a:r>
            <a:r>
              <a:rPr lang="en-GB" altLang="en-US" sz="2000" i="1" dirty="0">
                <a:ea typeface="ＭＳ Ｐゴシック" panose="020B0600070205080204" pitchFamily="34" charset="-128"/>
              </a:rPr>
              <a:t>, assuming that proper protection for competitively-sensitive information is in place. </a:t>
            </a:r>
            <a:r>
              <a:rPr lang="en-GB" altLang="en-US" sz="2000" b="1" i="1" dirty="0">
                <a:ea typeface="ＭＳ Ｐゴシック" panose="020B0600070205080204" pitchFamily="34" charset="-128"/>
              </a:rPr>
              <a:t>This is a good practice that we support.”</a:t>
            </a:r>
          </a:p>
          <a:p>
            <a:pPr marL="0" indent="0" eaLnBrk="1" hangingPunct="1">
              <a:buNone/>
            </a:pPr>
            <a:endParaRPr lang="en-GB" altLang="en-US" sz="2000" i="1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en-GB" altLang="en-US" sz="2000" i="1" dirty="0">
                <a:ea typeface="ＭＳ Ｐゴシック" panose="020B0600070205080204" pitchFamily="34" charset="-128"/>
              </a:rPr>
              <a:t>“ICMM company members </a:t>
            </a:r>
            <a:r>
              <a:rPr lang="en-GB" altLang="en-US" sz="2000" b="1" i="1" dirty="0">
                <a:ea typeface="ＭＳ Ｐゴシック" panose="020B0600070205080204" pitchFamily="34" charset="-128"/>
              </a:rPr>
              <a:t>commit to engage constructively in appropriate forums </a:t>
            </a:r>
            <a:r>
              <a:rPr lang="en-GB" altLang="en-US" sz="2000" i="1" dirty="0">
                <a:ea typeface="ＭＳ Ｐゴシック" panose="020B0600070205080204" pitchFamily="34" charset="-128"/>
              </a:rPr>
              <a:t>to improve the transparency of mineral revenues – including their management, distribution or spending – </a:t>
            </a:r>
            <a:r>
              <a:rPr lang="en-GB" altLang="en-US" sz="2000" b="1" i="1" dirty="0">
                <a:ea typeface="ＭＳ Ｐゴシック" panose="020B0600070205080204" pitchFamily="34" charset="-128"/>
              </a:rPr>
              <a:t>or of contractual provisions on a level playing-field basis, </a:t>
            </a:r>
            <a:r>
              <a:rPr lang="en-GB" altLang="en-US" sz="2000" i="1" dirty="0">
                <a:ea typeface="ＭＳ Ｐゴシック" panose="020B0600070205080204" pitchFamily="34" charset="-128"/>
              </a:rPr>
              <a:t>either individually or collectively through ICMM.”</a:t>
            </a:r>
          </a:p>
          <a:p>
            <a:pPr marL="0" indent="0" eaLnBrk="1" hangingPunct="1">
              <a:buNone/>
            </a:pPr>
            <a:endParaRPr lang="en-GB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4" name="Transparency &amp; Governance Work">
            <a:extLst>
              <a:ext uri="{FF2B5EF4-FFF2-40B4-BE49-F238E27FC236}">
                <a16:creationId xmlns:a16="http://schemas.microsoft.com/office/drawing/2014/main" id="{51C52022-8B2C-124C-84D1-59740F09AF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Highlights of progress</a:t>
            </a:r>
            <a:endParaRPr dirty="0"/>
          </a:p>
        </p:txBody>
      </p:sp>
      <p:pic>
        <p:nvPicPr>
          <p:cNvPr id="6" name="image11.png" descr="image11.png">
            <a:extLst>
              <a:ext uri="{FF2B5EF4-FFF2-40B4-BE49-F238E27FC236}">
                <a16:creationId xmlns:a16="http://schemas.microsoft.com/office/drawing/2014/main" id="{EABF38E3-B159-6449-A669-A0E186FB1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528" y="2852936"/>
            <a:ext cx="2457758" cy="13681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4264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874FE8A-7A98-544B-B467-FCB169259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cs typeface="+mj-cs"/>
              </a:rPr>
              <a:t>BENEFITS FOR COMPANIES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D88424E-2D46-BA4A-8FC9-CB206833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4420" y="1412776"/>
            <a:ext cx="7355160" cy="4278313"/>
          </a:xfrm>
        </p:spPr>
        <p:txBody>
          <a:bodyPr/>
          <a:lstStyle/>
          <a:p>
            <a:pPr eaLnBrk="1" hangingPunct="1"/>
            <a:r>
              <a:rPr lang="en-GB" altLang="en-US" sz="2800" b="1" dirty="0">
                <a:ea typeface="ＭＳ Ｐゴシック" panose="020B0600070205080204" pitchFamily="34" charset="-128"/>
              </a:rPr>
              <a:t>Strengthens a company’s social license </a:t>
            </a:r>
            <a:r>
              <a:rPr lang="en-GB" altLang="en-US" sz="2800" dirty="0">
                <a:ea typeface="ＭＳ Ｐゴシック" panose="020B0600070205080204" pitchFamily="34" charset="-128"/>
              </a:rPr>
              <a:t>to operate by dispelling suspicion &amp; fostering trust</a:t>
            </a:r>
          </a:p>
          <a:p>
            <a:pPr eaLnBrk="1" hangingPunct="1"/>
            <a:r>
              <a:rPr lang="en-GB" altLang="en-US" sz="2800" b="1" dirty="0">
                <a:ea typeface="ＭＳ Ｐゴシック" panose="020B0600070205080204" pitchFamily="34" charset="-128"/>
              </a:rPr>
              <a:t>Increases stability </a:t>
            </a:r>
            <a:r>
              <a:rPr lang="en-GB" altLang="en-US" sz="2800" dirty="0">
                <a:ea typeface="ＭＳ Ｐゴシック" panose="020B0600070205080204" pitchFamily="34" charset="-128"/>
              </a:rPr>
              <a:t>and help protect companies from the risk of future scandals</a:t>
            </a:r>
          </a:p>
          <a:p>
            <a:pPr eaLnBrk="1" hangingPunct="1"/>
            <a:r>
              <a:rPr lang="en-GB" altLang="en-US" sz="2800" b="1" dirty="0">
                <a:ea typeface="ＭＳ Ｐゴシック" panose="020B0600070205080204" pitchFamily="34" charset="-128"/>
              </a:rPr>
              <a:t>Complements</a:t>
            </a:r>
            <a:r>
              <a:rPr lang="en-GB" altLang="en-US" sz="2800" dirty="0">
                <a:ea typeface="ＭＳ Ｐゴシック" panose="020B0600070205080204" pitchFamily="34" charset="-128"/>
              </a:rPr>
              <a:t> community consultation and consent policies</a:t>
            </a:r>
          </a:p>
          <a:p>
            <a:pPr eaLnBrk="1" hangingPunct="1"/>
            <a:r>
              <a:rPr lang="en-GB" altLang="en-US" sz="2800" b="1" dirty="0">
                <a:ea typeface="ＭＳ Ｐゴシック" panose="020B0600070205080204" pitchFamily="34" charset="-128"/>
              </a:rPr>
              <a:t>Serves as an insurance policy</a:t>
            </a:r>
            <a:r>
              <a:rPr lang="en-GB" altLang="en-US" sz="2800" dirty="0">
                <a:ea typeface="ＭＳ Ｐゴシック" panose="020B0600070205080204" pitchFamily="34" charset="-128"/>
              </a:rPr>
              <a:t> to insulate companies from those that would force them to be complicit in corruption</a:t>
            </a:r>
          </a:p>
        </p:txBody>
      </p:sp>
    </p:spTree>
    <p:extLst>
      <p:ext uri="{BB962C8B-B14F-4D97-AF65-F5344CB8AC3E}">
        <p14:creationId xmlns:p14="http://schemas.microsoft.com/office/powerpoint/2010/main" val="3230312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874FE8A-7A98-544B-B467-FCB169259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cs typeface="+mj-cs"/>
              </a:rPr>
              <a:t>BENEFITS FOR COMMUNITIES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D88424E-2D46-BA4A-8FC9-CB206833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504" y="1555551"/>
            <a:ext cx="4978896" cy="4680519"/>
          </a:xfrm>
        </p:spPr>
        <p:txBody>
          <a:bodyPr/>
          <a:lstStyle/>
          <a:p>
            <a:pPr eaLnBrk="1" hangingPunct="1"/>
            <a:r>
              <a:rPr lang="en-GB" altLang="en-US" sz="2400" b="1" dirty="0">
                <a:ea typeface="ＭＳ Ｐゴシック" panose="020B0600070205080204" pitchFamily="34" charset="-128"/>
              </a:rPr>
              <a:t>Empowers citizens </a:t>
            </a:r>
            <a:r>
              <a:rPr lang="en-GB" altLang="en-US" sz="2400" dirty="0">
                <a:ea typeface="ＭＳ Ｐゴシック" panose="020B0600070205080204" pitchFamily="34" charset="-128"/>
              </a:rPr>
              <a:t>to play their oversight role</a:t>
            </a:r>
          </a:p>
          <a:p>
            <a:pPr eaLnBrk="1" hangingPunct="1"/>
            <a:r>
              <a:rPr lang="en-GB" altLang="en-US" sz="2400" b="1" dirty="0">
                <a:ea typeface="ＭＳ Ｐゴシック" panose="020B0600070205080204" pitchFamily="34" charset="-128"/>
              </a:rPr>
              <a:t>Informs communities of potential risks </a:t>
            </a:r>
            <a:r>
              <a:rPr lang="en-GB" altLang="en-US" sz="2400" dirty="0">
                <a:ea typeface="ＭＳ Ｐゴシック" panose="020B0600070205080204" pitchFamily="34" charset="-128"/>
              </a:rPr>
              <a:t>to property rights &amp; livelihood</a:t>
            </a:r>
          </a:p>
          <a:p>
            <a:pPr eaLnBrk="1" hangingPunct="1"/>
            <a:r>
              <a:rPr lang="en-GB" altLang="en-US" sz="2400" b="1" dirty="0">
                <a:ea typeface="ＭＳ Ｐゴシック" panose="020B0600070205080204" pitchFamily="34" charset="-128"/>
              </a:rPr>
              <a:t>Necessary for gender justice    </a:t>
            </a:r>
            <a:r>
              <a:rPr lang="en-GB" altLang="en-US" sz="2400" dirty="0">
                <a:ea typeface="ＭＳ Ｐゴシック" panose="020B0600070205080204" pitchFamily="34" charset="-128"/>
              </a:rPr>
              <a:t>around EI projects</a:t>
            </a:r>
          </a:p>
          <a:p>
            <a:pPr eaLnBrk="1" hangingPunct="1"/>
            <a:r>
              <a:rPr lang="en-GB" altLang="en-US" sz="2400" dirty="0">
                <a:ea typeface="ＭＳ Ｐゴシック" panose="020B0600070205080204" pitchFamily="34" charset="-128"/>
              </a:rPr>
              <a:t>Provides critical information for </a:t>
            </a:r>
            <a:r>
              <a:rPr lang="en-GB" altLang="en-US" sz="2400" b="1" dirty="0">
                <a:ea typeface="ＭＳ Ｐゴシック" panose="020B0600070205080204" pitchFamily="34" charset="-128"/>
              </a:rPr>
              <a:t>communities engaging in FPIC </a:t>
            </a:r>
          </a:p>
          <a:p>
            <a:pPr eaLnBrk="1" hangingPunct="1"/>
            <a:r>
              <a:rPr lang="en-GB" altLang="en-US" sz="2400" dirty="0">
                <a:ea typeface="ＭＳ Ｐゴシック" panose="020B0600070205080204" pitchFamily="34" charset="-128"/>
              </a:rPr>
              <a:t>Necessary for communities to </a:t>
            </a:r>
            <a:r>
              <a:rPr lang="en-GB" altLang="en-US" sz="2400" b="1" dirty="0">
                <a:ea typeface="ＭＳ Ｐゴシック" panose="020B0600070205080204" pitchFamily="34" charset="-128"/>
              </a:rPr>
              <a:t>protect rights to a just climate</a:t>
            </a:r>
          </a:p>
        </p:txBody>
      </p:sp>
      <p:pic>
        <p:nvPicPr>
          <p:cNvPr id="4" name="Picture 8" descr="Shivankoreni">
            <a:extLst>
              <a:ext uri="{FF2B5EF4-FFF2-40B4-BE49-F238E27FC236}">
                <a16:creationId xmlns:a16="http://schemas.microsoft.com/office/drawing/2014/main" id="{E8C09812-C51D-EA47-8069-6C420A052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6400" y="1555551"/>
            <a:ext cx="4313742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9210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C8A45-BAC0-1B46-969F-967E94422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OF CORPORATE PUBLIC POLICIES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2E5E8-2B34-4547-81AD-B5172E7EEF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External: </a:t>
            </a:r>
          </a:p>
          <a:p>
            <a:r>
              <a:rPr lang="en-GB" sz="2400" b="1" dirty="0"/>
              <a:t>Demonstrates real commitment </a:t>
            </a:r>
            <a:r>
              <a:rPr lang="en-GB" sz="2400" dirty="0"/>
              <a:t>to public accountability </a:t>
            </a:r>
          </a:p>
          <a:p>
            <a:r>
              <a:rPr lang="en-GB" sz="2400" b="1" dirty="0"/>
              <a:t>Sets standards </a:t>
            </a:r>
            <a:r>
              <a:rPr lang="en-GB" sz="2400" dirty="0"/>
              <a:t>against which stakeholders can hold company accountable</a:t>
            </a:r>
          </a:p>
          <a:p>
            <a:r>
              <a:rPr lang="en-GB" sz="2400" b="1" dirty="0"/>
              <a:t>Helps shift norms </a:t>
            </a:r>
            <a:r>
              <a:rPr lang="en-GB" sz="2400" dirty="0"/>
              <a:t>across the industry and in host countries </a:t>
            </a:r>
            <a:endParaRPr lang="en-US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2C38A-46CF-1043-AA52-88A5866546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Internal:</a:t>
            </a:r>
          </a:p>
          <a:p>
            <a:r>
              <a:rPr lang="en-GB" sz="2400" b="1" dirty="0"/>
              <a:t>Creates consistency </a:t>
            </a:r>
            <a:r>
              <a:rPr lang="en-GB" sz="2400" dirty="0"/>
              <a:t>in internal policy regardless of staff turnover </a:t>
            </a:r>
          </a:p>
          <a:p>
            <a:r>
              <a:rPr lang="en-GB" sz="2400" b="1" dirty="0"/>
              <a:t>Improves understanding </a:t>
            </a:r>
            <a:r>
              <a:rPr lang="en-GB" sz="2400" dirty="0"/>
              <a:t>at senior and board levels </a:t>
            </a:r>
          </a:p>
          <a:p>
            <a:r>
              <a:rPr lang="en-GB" sz="2400" b="1" dirty="0"/>
              <a:t>Shift operating culture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58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ABE23-EC68-4345-9AFD-7EBB86129C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13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image8.png" descr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7200"/>
            <a:ext cx="9144000" cy="5931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24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RS47141_oroya4.JPG">
            <a:extLst>
              <a:ext uri="{FF2B5EF4-FFF2-40B4-BE49-F238E27FC236}">
                <a16:creationId xmlns:a16="http://schemas.microsoft.com/office/drawing/2014/main" id="{EA43C0ED-CF5F-224E-84D4-FBB219A0F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82234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27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1EAFFD3-B3E3-3D43-AB90-D071CBBA64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71600" y="620688"/>
            <a:ext cx="7422529" cy="59046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GB" altLang="en-US" sz="3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Oxfam’s Position on Contract Disclosure: </a:t>
            </a:r>
            <a:br>
              <a:rPr lang="en-GB" altLang="en-US" sz="3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GB" altLang="en-US" sz="3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GB" altLang="en-US" sz="3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Oxfam believes that citizens have a right to know the full terms under which oil, gas and mineral resources are developed and sold. </a:t>
            </a:r>
            <a:br>
              <a:rPr lang="en-GB" altLang="en-US" sz="3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GB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GB" altLang="en-US" sz="309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GB" altLang="en-US" sz="309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71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F952B03-75E5-1041-991E-A1D095DDC7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GB" altLang="en-US" sz="4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CONTRACT DISCLOSURE IS </a:t>
            </a:r>
            <a:br>
              <a:rPr lang="en-GB" altLang="en-US" sz="4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GB" altLang="en-US" sz="4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 EMERGING GLOBAL NORM</a:t>
            </a:r>
            <a:endParaRPr lang="en-GB" altLang="en-US" sz="4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2388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8D88424E-2D46-BA4A-8FC9-CB206833B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1124744"/>
            <a:ext cx="8229600" cy="532859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b="1" dirty="0">
                <a:ea typeface="ＭＳ Ｐゴシック" panose="020B0600070205080204" pitchFamily="34" charset="-128"/>
              </a:rPr>
              <a:t>2005</a:t>
            </a:r>
            <a:r>
              <a:rPr lang="en-GB" altLang="en-US" dirty="0">
                <a:ea typeface="ＭＳ Ｐゴシック" panose="020B0600070205080204" pitchFamily="34" charset="-128"/>
              </a:rPr>
              <a:t> – IMF Guide for Resource Revenue Transparency</a:t>
            </a:r>
          </a:p>
          <a:p>
            <a:pPr marL="0" indent="0" eaLnBrk="1" hangingPunct="1">
              <a:buNone/>
            </a:pPr>
            <a:r>
              <a:rPr lang="en-GB" altLang="en-US" b="1" dirty="0">
                <a:ea typeface="ＭＳ Ｐゴシック" panose="020B0600070205080204" pitchFamily="34" charset="-128"/>
              </a:rPr>
              <a:t>2007</a:t>
            </a:r>
            <a:r>
              <a:rPr lang="en-GB" altLang="en-US" dirty="0">
                <a:ea typeface="ＭＳ Ｐゴシック" panose="020B0600070205080204" pitchFamily="34" charset="-128"/>
              </a:rPr>
              <a:t> – IMF Code of Good Practices on Fiscal Transparency</a:t>
            </a:r>
          </a:p>
          <a:p>
            <a:pPr marL="0" indent="0" eaLnBrk="1" hangingPunct="1">
              <a:buNone/>
            </a:pPr>
            <a:r>
              <a:rPr lang="en-GB" altLang="en-US" b="1" dirty="0">
                <a:ea typeface="ＭＳ Ｐゴシック" panose="020B0600070205080204" pitchFamily="34" charset="-128"/>
              </a:rPr>
              <a:t>2009</a:t>
            </a:r>
            <a:r>
              <a:rPr lang="en-GB" altLang="en-US" dirty="0">
                <a:ea typeface="ＭＳ Ｐゴシック" panose="020B0600070205080204" pitchFamily="34" charset="-128"/>
              </a:rPr>
              <a:t> – International Conference on EI Contracts – Oxfam et al</a:t>
            </a:r>
          </a:p>
          <a:p>
            <a:pPr marL="0" indent="0" eaLnBrk="1" hangingPunct="1">
              <a:buNone/>
            </a:pPr>
            <a:r>
              <a:rPr lang="en-GB" altLang="en-US" b="1" dirty="0">
                <a:ea typeface="ＭＳ Ｐゴシック" panose="020B0600070205080204" pitchFamily="34" charset="-128"/>
              </a:rPr>
              <a:t>2010</a:t>
            </a:r>
            <a:r>
              <a:rPr lang="en-GB" altLang="en-US" dirty="0">
                <a:ea typeface="ＭＳ Ｐゴシック" panose="020B0600070205080204" pitchFamily="34" charset="-128"/>
              </a:rPr>
              <a:t> – UN Principles for Responsible Contracts</a:t>
            </a:r>
          </a:p>
          <a:p>
            <a:pPr marL="0" indent="0" eaLnBrk="1" hangingPunct="1">
              <a:buNone/>
            </a:pPr>
            <a:r>
              <a:rPr lang="en-GB" altLang="en-US" b="1" dirty="0">
                <a:ea typeface="ＭＳ Ｐゴシック" panose="020B0600070205080204" pitchFamily="34" charset="-128"/>
              </a:rPr>
              <a:t>2011</a:t>
            </a:r>
            <a:r>
              <a:rPr lang="en-GB" altLang="en-US" dirty="0">
                <a:ea typeface="ＭＳ Ｐゴシック" panose="020B0600070205080204" pitchFamily="34" charset="-128"/>
              </a:rPr>
              <a:t> – International Bar Association Model Mining Agreement</a:t>
            </a:r>
          </a:p>
          <a:p>
            <a:pPr marL="0" indent="0" eaLnBrk="1" hangingPunct="1">
              <a:buNone/>
            </a:pPr>
            <a:r>
              <a:rPr lang="en-GB" altLang="en-US" b="1" dirty="0">
                <a:ea typeface="ＭＳ Ｐゴシック" panose="020B0600070205080204" pitchFamily="34" charset="-128"/>
              </a:rPr>
              <a:t>2012</a:t>
            </a:r>
            <a:r>
              <a:rPr lang="en-GB" altLang="en-US" dirty="0">
                <a:ea typeface="ＭＳ Ｐゴシック" panose="020B0600070205080204" pitchFamily="34" charset="-128"/>
              </a:rPr>
              <a:t> – World Bank IFC requirement </a:t>
            </a:r>
          </a:p>
          <a:p>
            <a:pPr marL="0" indent="0" eaLnBrk="1" hangingPunct="1">
              <a:buNone/>
            </a:pPr>
            <a:r>
              <a:rPr lang="en-GB" altLang="en-US" b="1" dirty="0">
                <a:ea typeface="ＭＳ Ｐゴシック" panose="020B0600070205080204" pitchFamily="34" charset="-128"/>
              </a:rPr>
              <a:t>2013</a:t>
            </a:r>
            <a:r>
              <a:rPr lang="en-GB" altLang="en-US" dirty="0">
                <a:ea typeface="ＭＳ Ｐゴシック" panose="020B0600070205080204" pitchFamily="34" charset="-128"/>
              </a:rPr>
              <a:t> – </a:t>
            </a:r>
            <a:r>
              <a:rPr lang="en-GB" altLang="en-US" b="1" dirty="0">
                <a:ea typeface="ＭＳ Ｐゴシック" panose="020B0600070205080204" pitchFamily="34" charset="-128"/>
              </a:rPr>
              <a:t>EITI Standard update</a:t>
            </a:r>
          </a:p>
          <a:p>
            <a:pPr marL="0" indent="0" eaLnBrk="1" hangingPunct="1">
              <a:buNone/>
            </a:pPr>
            <a:r>
              <a:rPr lang="en-GB" altLang="en-US" dirty="0">
                <a:ea typeface="ＭＳ Ｐゴシック" panose="020B0600070205080204" pitchFamily="34" charset="-128"/>
              </a:rPr>
              <a:t>         -- European Bank for Reconstruction &amp; Development	</a:t>
            </a:r>
          </a:p>
          <a:p>
            <a:pPr marL="0" indent="0" eaLnBrk="1" hangingPunct="1">
              <a:buNone/>
            </a:pPr>
            <a:r>
              <a:rPr lang="en-GB" altLang="en-US" b="1" dirty="0">
                <a:ea typeface="ＭＳ Ｐゴシック" panose="020B0600070205080204" pitchFamily="34" charset="-128"/>
              </a:rPr>
              <a:t>2018</a:t>
            </a:r>
            <a:r>
              <a:rPr lang="en-GB" altLang="en-US" dirty="0">
                <a:ea typeface="ＭＳ Ｐゴシック" panose="020B0600070205080204" pitchFamily="34" charset="-128"/>
              </a:rPr>
              <a:t> – B Team Responsible Tax Principles</a:t>
            </a:r>
          </a:p>
          <a:p>
            <a:pPr marL="0" indent="0" eaLnBrk="1" hangingPunct="1">
              <a:buNone/>
            </a:pPr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" name="Transparency &amp; Governance Work">
            <a:extLst>
              <a:ext uri="{FF2B5EF4-FFF2-40B4-BE49-F238E27FC236}">
                <a16:creationId xmlns:a16="http://schemas.microsoft.com/office/drawing/2014/main" id="{51C52022-8B2C-124C-84D1-59740F09AF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191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An emerging global norm</a:t>
            </a:r>
            <a:endParaRPr dirty="0"/>
          </a:p>
        </p:txBody>
      </p:sp>
      <p:pic>
        <p:nvPicPr>
          <p:cNvPr id="6" name="image16.png" descr="image16.png">
            <a:extLst>
              <a:ext uri="{FF2B5EF4-FFF2-40B4-BE49-F238E27FC236}">
                <a16:creationId xmlns:a16="http://schemas.microsoft.com/office/drawing/2014/main" id="{8ADA8B96-C1BA-7C4E-820A-5DB3870A2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8218" y="5291210"/>
            <a:ext cx="1584177" cy="1406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8.png" descr="image18.png">
            <a:extLst>
              <a:ext uri="{FF2B5EF4-FFF2-40B4-BE49-F238E27FC236}">
                <a16:creationId xmlns:a16="http://schemas.microsoft.com/office/drawing/2014/main" id="{F9BE143D-469C-CA41-996C-60E1110D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79912" y="5724124"/>
            <a:ext cx="3174561" cy="66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8AF6F5-D7F8-E74E-9651-3893729A06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5354089"/>
            <a:ext cx="1257557" cy="1280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90A252-9136-9A44-A073-780532964B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611" y="5241703"/>
            <a:ext cx="1152128" cy="13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20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1EAFFD3-B3E3-3D43-AB90-D071CBBA64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6443" y="908720"/>
            <a:ext cx="5473709" cy="20882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Autofit/>
          </a:bodyPr>
          <a:lstStyle/>
          <a:p>
            <a:pPr algn="ctr" eaLnBrk="1" hangingPunct="1"/>
            <a:r>
              <a:rPr lang="en-GB" altLang="en-US" sz="3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“Contract transparency should be simply treated as a normal aspect of doing business.”</a:t>
            </a:r>
            <a:br>
              <a:rPr lang="en-GB" altLang="en-US" sz="3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GB" altLang="en-US" sz="3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GB" altLang="en-US" sz="3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GB" altLang="en-US" sz="3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GB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GB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GB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en-GB" altLang="en-US" sz="3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GB" altLang="en-US" sz="32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AA794-900E-0541-8949-2FC486F9E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460" y="0"/>
            <a:ext cx="2830540" cy="399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C14218-D976-F341-8864-080098328A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4521152"/>
            <a:ext cx="1704193" cy="160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5571B1-14A7-3541-A1FA-09C7C7BE57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68" y="4415111"/>
            <a:ext cx="884196" cy="1790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1874CF-1091-E74C-BBEC-C256A854B8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5" y="5024215"/>
            <a:ext cx="2376264" cy="6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9728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xfam Global Identity">
      <a:dk1>
        <a:srgbClr val="000000"/>
      </a:dk1>
      <a:lt1>
        <a:srgbClr val="FFFFFF"/>
      </a:lt1>
      <a:dk2>
        <a:srgbClr val="61A534"/>
      </a:dk2>
      <a:lt2>
        <a:srgbClr val="0C884A"/>
      </a:lt2>
      <a:accent1>
        <a:srgbClr val="F16422"/>
      </a:accent1>
      <a:accent2>
        <a:srgbClr val="E70052"/>
      </a:accent2>
      <a:accent3>
        <a:srgbClr val="53297D"/>
      </a:accent3>
      <a:accent4>
        <a:srgbClr val="630235"/>
      </a:accent4>
      <a:accent5>
        <a:srgbClr val="5AC6E9"/>
      </a:accent5>
      <a:accent6>
        <a:srgbClr val="E43989"/>
      </a:accent6>
      <a:hlink>
        <a:srgbClr val="44841A"/>
      </a:hlink>
      <a:folHlink>
        <a:srgbClr val="F164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61A534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61A534"/>
        </a:dk2>
        <a:lt2>
          <a:srgbClr val="009A4C"/>
        </a:lt2>
        <a:accent1>
          <a:srgbClr val="53297D"/>
        </a:accent1>
        <a:accent2>
          <a:srgbClr val="E43989"/>
        </a:accent2>
        <a:accent3>
          <a:srgbClr val="FFFFFF"/>
        </a:accent3>
        <a:accent4>
          <a:srgbClr val="000000"/>
        </a:accent4>
        <a:accent5>
          <a:srgbClr val="B3ACBF"/>
        </a:accent5>
        <a:accent6>
          <a:srgbClr val="CF337C"/>
        </a:accent6>
        <a:hlink>
          <a:srgbClr val="630235"/>
        </a:hlink>
        <a:folHlink>
          <a:srgbClr val="F164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xfam Global Identity">
    <a:dk1>
      <a:srgbClr val="000000"/>
    </a:dk1>
    <a:lt1>
      <a:srgbClr val="FFFFFF"/>
    </a:lt1>
    <a:dk2>
      <a:srgbClr val="009A4C"/>
    </a:dk2>
    <a:lt2>
      <a:srgbClr val="61A534"/>
    </a:lt2>
    <a:accent1>
      <a:srgbClr val="53297D"/>
    </a:accent1>
    <a:accent2>
      <a:srgbClr val="E43989"/>
    </a:accent2>
    <a:accent3>
      <a:srgbClr val="630235"/>
    </a:accent3>
    <a:accent4>
      <a:srgbClr val="F16422"/>
    </a:accent4>
    <a:accent5>
      <a:srgbClr val="5AC6E9"/>
    </a:accent5>
    <a:accent6>
      <a:srgbClr val="E70052"/>
    </a:accent6>
    <a:hlink>
      <a:srgbClr val="BECE45"/>
    </a:hlink>
    <a:folHlink>
      <a:srgbClr val="FBC43A"/>
    </a:folHlink>
  </a:clrScheme>
  <a:fontScheme name="2 No bullets">
    <a:majorFont>
      <a:latin typeface="Arial"/>
      <a:ea typeface="ＭＳ Ｐゴシック"/>
      <a:cs typeface="Arial"/>
    </a:majorFont>
    <a:minorFont>
      <a:latin typeface="Arial"/>
      <a:ea typeface="ＭＳ Ｐゴシック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xfam Global Identity">
    <a:dk1>
      <a:srgbClr val="000000"/>
    </a:dk1>
    <a:lt1>
      <a:srgbClr val="FFFFFF"/>
    </a:lt1>
    <a:dk2>
      <a:srgbClr val="009A4C"/>
    </a:dk2>
    <a:lt2>
      <a:srgbClr val="61A534"/>
    </a:lt2>
    <a:accent1>
      <a:srgbClr val="53297D"/>
    </a:accent1>
    <a:accent2>
      <a:srgbClr val="E43989"/>
    </a:accent2>
    <a:accent3>
      <a:srgbClr val="630235"/>
    </a:accent3>
    <a:accent4>
      <a:srgbClr val="F16422"/>
    </a:accent4>
    <a:accent5>
      <a:srgbClr val="5AC6E9"/>
    </a:accent5>
    <a:accent6>
      <a:srgbClr val="E70052"/>
    </a:accent6>
    <a:hlink>
      <a:srgbClr val="BECE45"/>
    </a:hlink>
    <a:folHlink>
      <a:srgbClr val="FBC43A"/>
    </a:folHlink>
  </a:clrScheme>
  <a:fontScheme name="2 No bullets">
    <a:majorFont>
      <a:latin typeface="Arial"/>
      <a:ea typeface="ＭＳ Ｐゴシック"/>
      <a:cs typeface="Arial"/>
    </a:majorFont>
    <a:minorFont>
      <a:latin typeface="Arial"/>
      <a:ea typeface="ＭＳ Ｐゴシック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xfam Global Identity">
    <a:dk1>
      <a:srgbClr val="000000"/>
    </a:dk1>
    <a:lt1>
      <a:srgbClr val="FFFFFF"/>
    </a:lt1>
    <a:dk2>
      <a:srgbClr val="009A4C"/>
    </a:dk2>
    <a:lt2>
      <a:srgbClr val="61A534"/>
    </a:lt2>
    <a:accent1>
      <a:srgbClr val="53297D"/>
    </a:accent1>
    <a:accent2>
      <a:srgbClr val="E43989"/>
    </a:accent2>
    <a:accent3>
      <a:srgbClr val="630235"/>
    </a:accent3>
    <a:accent4>
      <a:srgbClr val="F16422"/>
    </a:accent4>
    <a:accent5>
      <a:srgbClr val="5AC6E9"/>
    </a:accent5>
    <a:accent6>
      <a:srgbClr val="E70052"/>
    </a:accent6>
    <a:hlink>
      <a:srgbClr val="BECE45"/>
    </a:hlink>
    <a:folHlink>
      <a:srgbClr val="FBC43A"/>
    </a:folHlink>
  </a:clrScheme>
  <a:fontScheme name="2 No bullets">
    <a:majorFont>
      <a:latin typeface="Arial"/>
      <a:ea typeface="ＭＳ Ｐゴシック"/>
      <a:cs typeface="Arial"/>
    </a:majorFont>
    <a:minorFont>
      <a:latin typeface="Arial"/>
      <a:ea typeface="ＭＳ Ｐゴシック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30620</TotalTime>
  <Words>1810</Words>
  <Application>Microsoft Macintosh PowerPoint</Application>
  <PresentationFormat>On-screen Show (4:3)</PresentationFormat>
  <Paragraphs>228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Oxfam Global Headline Regular</vt:lpstr>
      <vt:lpstr>Times New Roman</vt:lpstr>
      <vt:lpstr>Wingdings</vt:lpstr>
      <vt:lpstr>Default Design</vt:lpstr>
      <vt:lpstr>OXFAM  CONTRACT  DISCLOSURE  SURVEY  2018</vt:lpstr>
      <vt:lpstr>PowerPoint Presentation</vt:lpstr>
      <vt:lpstr>PowerPoint Presentation</vt:lpstr>
      <vt:lpstr>PowerPoint Presentation</vt:lpstr>
      <vt:lpstr>PowerPoint Presentation</vt:lpstr>
      <vt:lpstr>Oxfam’s Position on Contract Disclosure:   Oxfam believes that citizens have a right to know the full terms under which oil, gas and mineral resources are developed and sold.    </vt:lpstr>
      <vt:lpstr>CONTRACT DISCLOSURE IS  AN EMERGING GLOBAL NORM</vt:lpstr>
      <vt:lpstr>An emerging global norm</vt:lpstr>
      <vt:lpstr>“Contract transparency should be simply treated as a normal aspect of doing business.”        </vt:lpstr>
      <vt:lpstr>THE POSITION OF OIL, GAS AND MINING COMPANIES</vt:lpstr>
      <vt:lpstr>Corporate support for contract disclosure is advancing, but work remains</vt:lpstr>
      <vt:lpstr>PowerPoint Presentation</vt:lpstr>
      <vt:lpstr>PowerPoint Presentation</vt:lpstr>
      <vt:lpstr>PowerPoint Presentation</vt:lpstr>
      <vt:lpstr>COMPANY STATEMENT HIGHLIGHTS</vt:lpstr>
      <vt:lpstr>Supportive companies:</vt:lpstr>
      <vt:lpstr>Company statement highlights</vt:lpstr>
      <vt:lpstr>Company statement highlights</vt:lpstr>
      <vt:lpstr>Company statement highlights</vt:lpstr>
      <vt:lpstr>Highlights of progress</vt:lpstr>
      <vt:lpstr>Company statement highlights</vt:lpstr>
      <vt:lpstr>RECOMMENDATIONS</vt:lpstr>
      <vt:lpstr>RECOMMENDATIONS FOR EITI</vt:lpstr>
      <vt:lpstr>PowerPoint Presentation</vt:lpstr>
      <vt:lpstr>Company statement highlights</vt:lpstr>
      <vt:lpstr>Highlights of progress</vt:lpstr>
      <vt:lpstr>BENEFITS FOR COMPANIES</vt:lpstr>
      <vt:lpstr>BENEFITS FOR COMMUNITIES</vt:lpstr>
      <vt:lpstr>ROLE OF CORPORATE PUBLIC POLICIES</vt:lpstr>
    </vt:vector>
  </TitlesOfParts>
  <Manager/>
  <Company>OXFAM</Company>
  <LinksUpToDate>false</LinksUpToDate>
  <SharedDoc>false</SharedDoc>
  <HyperlinkBase/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goes here</dc:title>
  <dc:subject/>
  <dc:creator>Administrator</dc:creator>
  <cp:keywords/>
  <dc:description/>
  <cp:lastModifiedBy>isabel.munilla@oxfam.org</cp:lastModifiedBy>
  <cp:revision>143</cp:revision>
  <cp:lastPrinted>2018-06-28T08:59:18Z</cp:lastPrinted>
  <dcterms:created xsi:type="dcterms:W3CDTF">2012-06-04T14:40:36Z</dcterms:created>
  <dcterms:modified xsi:type="dcterms:W3CDTF">2018-06-28T08:59:58Z</dcterms:modified>
  <cp:category/>
</cp:coreProperties>
</file>