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4" r:id="rId4"/>
  </p:sldMasterIdLst>
  <p:notesMasterIdLst>
    <p:notesMasterId r:id="rId21"/>
  </p:notesMasterIdLst>
  <p:sldIdLst>
    <p:sldId id="256" r:id="rId5"/>
    <p:sldId id="257" r:id="rId6"/>
    <p:sldId id="258" r:id="rId7"/>
    <p:sldId id="259" r:id="rId8"/>
    <p:sldId id="260" r:id="rId9"/>
    <p:sldId id="261" r:id="rId10"/>
    <p:sldId id="264" r:id="rId11"/>
    <p:sldId id="262" r:id="rId12"/>
    <p:sldId id="263" r:id="rId13"/>
    <p:sldId id="265" r:id="rId14"/>
    <p:sldId id="266" r:id="rId15"/>
    <p:sldId id="271" r:id="rId16"/>
    <p:sldId id="268" r:id="rId17"/>
    <p:sldId id="269" r:id="rId18"/>
    <p:sldId id="273"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p:scale>
          <a:sx n="86" d="100"/>
          <a:sy n="86" d="100"/>
        </p:scale>
        <p:origin x="-198" y="4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1400" dirty="0"/>
              <a:t>Assessment of </a:t>
            </a:r>
            <a:r>
              <a:rPr lang="en-US" sz="1400" baseline="0" dirty="0"/>
              <a:t>Mineral Resource contribution to Per Capita in 32 EITI  Implementing Countries</a:t>
            </a:r>
            <a:endParaRPr lang="en-US" sz="1400" dirty="0"/>
          </a:p>
        </c:rich>
      </c:tx>
      <c:layout>
        <c:manualLayout>
          <c:xMode val="edge"/>
          <c:yMode val="edge"/>
          <c:x val="0.15060406629004724"/>
          <c:y val="0"/>
        </c:manualLayout>
      </c:layout>
      <c:overlay val="0"/>
      <c:spPr>
        <a:noFill/>
        <a:ln>
          <a:noFill/>
        </a:ln>
        <a:effectLst/>
      </c:spPr>
    </c:title>
    <c:autoTitleDeleted val="0"/>
    <c:plotArea>
      <c:layout>
        <c:manualLayout>
          <c:layoutTarget val="inner"/>
          <c:xMode val="edge"/>
          <c:yMode val="edge"/>
          <c:x val="0.30446490052329245"/>
          <c:y val="9.8301857801923284E-2"/>
          <c:w val="0.74327484477674899"/>
          <c:h val="0.69651258661118043"/>
        </c:manualLayout>
      </c:layout>
      <c:barChart>
        <c:barDir val="col"/>
        <c:grouping val="clustered"/>
        <c:varyColors val="0"/>
        <c:ser>
          <c:idx val="0"/>
          <c:order val="0"/>
          <c:tx>
            <c:strRef>
              <c:f>Sheet1!$B$1</c:f>
              <c:strCache>
                <c:ptCount val="1"/>
                <c:pt idx="0">
                  <c:v>No. of EITI Implementing Countries </c:v>
                </c:pt>
              </c:strCache>
            </c:strRef>
          </c:tx>
          <c:spPr>
            <a:solidFill>
              <a:schemeClr val="accent5">
                <a:lumMod val="40000"/>
                <a:lumOff val="60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Sheet1!$A$2:$A$7</c:f>
              <c:strCache>
                <c:ptCount val="6"/>
                <c:pt idx="0">
                  <c:v>0 - 5</c:v>
                </c:pt>
                <c:pt idx="1">
                  <c:v>06-Oct</c:v>
                </c:pt>
                <c:pt idx="2">
                  <c:v>11- 100</c:v>
                </c:pt>
                <c:pt idx="3">
                  <c:v>101 - 500</c:v>
                </c:pt>
                <c:pt idx="4">
                  <c:v>501 - 1000</c:v>
                </c:pt>
                <c:pt idx="5">
                  <c:v>Over US$10,000.00</c:v>
                </c:pt>
              </c:strCache>
            </c:strRef>
          </c:cat>
          <c:val>
            <c:numRef>
              <c:f>Sheet1!$B$2:$B$7</c:f>
              <c:numCache>
                <c:formatCode>General</c:formatCode>
                <c:ptCount val="6"/>
                <c:pt idx="0">
                  <c:v>6</c:v>
                </c:pt>
                <c:pt idx="1">
                  <c:v>4</c:v>
                </c:pt>
                <c:pt idx="2">
                  <c:v>9</c:v>
                </c:pt>
                <c:pt idx="3">
                  <c:v>3</c:v>
                </c:pt>
                <c:pt idx="4">
                  <c:v>5</c:v>
                </c:pt>
                <c:pt idx="5">
                  <c:v>1</c:v>
                </c:pt>
              </c:numCache>
            </c:numRef>
          </c:val>
        </c:ser>
        <c:dLbls>
          <c:dLblPos val="inEnd"/>
          <c:showLegendKey val="0"/>
          <c:showVal val="1"/>
          <c:showCatName val="0"/>
          <c:showSerName val="0"/>
          <c:showPercent val="0"/>
          <c:showBubbleSize val="0"/>
        </c:dLbls>
        <c:gapWidth val="41"/>
        <c:axId val="119763328"/>
        <c:axId val="119766400"/>
      </c:barChart>
      <c:catAx>
        <c:axId val="119763328"/>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dirty="0"/>
                  <a:t>Per Capita in US$</a:t>
                </a:r>
              </a:p>
            </c:rich>
          </c:tx>
          <c:layout>
            <c:manualLayout>
              <c:xMode val="edge"/>
              <c:yMode val="edge"/>
              <c:x val="0.52176660591369084"/>
              <c:y val="0.9580352898216217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19766400"/>
        <c:crosses val="autoZero"/>
        <c:auto val="1"/>
        <c:lblAlgn val="ctr"/>
        <c:lblOffset val="100"/>
        <c:noMultiLvlLbl val="0"/>
      </c:catAx>
      <c:valAx>
        <c:axId val="119766400"/>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GB" dirty="0"/>
                  <a:t>no. of Countries</a:t>
                </a:r>
              </a:p>
            </c:rich>
          </c:tx>
          <c:layout/>
          <c:overlay val="0"/>
          <c:spPr>
            <a:noFill/>
            <a:ln>
              <a:noFill/>
            </a:ln>
            <a:effectLst/>
          </c:spPr>
        </c:title>
        <c:numFmt formatCode="General" sourceLinked="1"/>
        <c:majorTickMark val="none"/>
        <c:minorTickMark val="none"/>
        <c:tickLblPos val="nextTo"/>
        <c:crossAx val="119763328"/>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DBA7D-964D-4871-BD78-3B0A4C160703}" type="datetimeFigureOut">
              <a:rPr lang="en-GB" smtClean="0"/>
              <a:t>13/06/2013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A6B43-3F37-4328-A468-C21295EE8A43}" type="slidenum">
              <a:rPr lang="en-GB" smtClean="0"/>
              <a:t>‹#›</a:t>
            </a:fld>
            <a:endParaRPr lang="en-GB"/>
          </a:p>
        </p:txBody>
      </p:sp>
    </p:spTree>
    <p:extLst>
      <p:ext uri="{BB962C8B-B14F-4D97-AF65-F5344CB8AC3E}">
        <p14:creationId xmlns:p14="http://schemas.microsoft.com/office/powerpoint/2010/main" val="1029922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5A6B43-3F37-4328-A468-C21295EE8A43}" type="slidenum">
              <a:rPr lang="en-GB" smtClean="0"/>
              <a:t>4</a:t>
            </a:fld>
            <a:endParaRPr lang="en-GB"/>
          </a:p>
        </p:txBody>
      </p:sp>
    </p:spTree>
    <p:extLst>
      <p:ext uri="{BB962C8B-B14F-4D97-AF65-F5344CB8AC3E}">
        <p14:creationId xmlns:p14="http://schemas.microsoft.com/office/powerpoint/2010/main" val="146930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EA135A-4B2F-4543-8146-B71C1D4E1039}"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953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6D1C89-8E57-49B5-8FFB-424644179A83}"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414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1E32DC-846F-4A49-8660-3DCEF0469E4A}"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6798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766859-15AB-4078-A7CF-E9803551E38D}"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8748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0A96BF-DABA-46A7-9613-EAFE1AFB09BD}"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42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2C9FC-20A6-46CA-A8EC-7DFF385013C1}"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858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82655-840C-493C-B803-0E424369DEF3}"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1663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DFF966-BF0C-436A-9D51-FB5CEEF212C6}"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01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3BDE31-B930-4B1E-B379-26C029F92FF4}"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6235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A163D5-1021-4575-AB26-6F94662A84E4}"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064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4F0016-BC0D-4E51-A8E0-44D6FF1E5347}" type="datetime1">
              <a:rPr lang="en-US" smtClean="0"/>
              <a:t>6/13/2013</a:t>
            </a:fld>
            <a:endParaRPr lang="en-US" dirty="0"/>
          </a:p>
        </p:txBody>
      </p:sp>
      <p:sp>
        <p:nvSpPr>
          <p:cNvPr id="6" name="Footer Placeholder 5"/>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50909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BFCEB0-C511-4E67-81EC-F8E53E06E8EA}" type="datetime1">
              <a:rPr lang="en-US" smtClean="0"/>
              <a:t>6/13/2013</a:t>
            </a:fld>
            <a:endParaRPr lang="en-US" dirty="0"/>
          </a:p>
        </p:txBody>
      </p:sp>
      <p:sp>
        <p:nvSpPr>
          <p:cNvPr id="8" name="Footer Placeholder 7"/>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656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293997-1AA6-4016-9DE7-6F648C017CBD}" type="datetime1">
              <a:rPr lang="en-US" smtClean="0"/>
              <a:t>6/13/2013</a:t>
            </a:fld>
            <a:endParaRPr lang="en-US" dirty="0"/>
          </a:p>
        </p:txBody>
      </p:sp>
      <p:sp>
        <p:nvSpPr>
          <p:cNvPr id="4" name="Footer Placeholder 3"/>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785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4CCA-F0EF-4B1A-956E-BC0628354FA0}" type="datetime1">
              <a:rPr lang="en-US" smtClean="0"/>
              <a:t>6/13/2013</a:t>
            </a:fld>
            <a:endParaRPr lang="en-US" dirty="0"/>
          </a:p>
        </p:txBody>
      </p:sp>
      <p:sp>
        <p:nvSpPr>
          <p:cNvPr id="3" name="Footer Placeholder 2"/>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424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ED0DC-B9F6-4860-8161-F19F0CE6365A}" type="datetime1">
              <a:rPr lang="en-US" smtClean="0"/>
              <a:t>6/13/2013</a:t>
            </a:fld>
            <a:endParaRPr lang="en-US" dirty="0"/>
          </a:p>
        </p:txBody>
      </p:sp>
      <p:sp>
        <p:nvSpPr>
          <p:cNvPr id="6" name="Footer Placeholder 5"/>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014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519EC-6CA0-4257-99A6-019811D476BB}" type="datetime1">
              <a:rPr lang="en-US" smtClean="0"/>
              <a:t>6/13/2013</a:t>
            </a:fld>
            <a:endParaRPr lang="en-US" dirty="0"/>
          </a:p>
        </p:txBody>
      </p:sp>
      <p:sp>
        <p:nvSpPr>
          <p:cNvPr id="6" name="Footer Placeholder 5"/>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098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3D342A-B2BD-4628-8B6C-08C473F00CC5}" type="datetime1">
              <a:rPr lang="en-US" smtClean="0"/>
              <a:t>6/13/2013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849598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3600" b="1" dirty="0"/>
              <a:t>EXPLORING THE OPPORTUNITIES TO MAKE BETTER USE OF EITI REPORTS – ACCESSIBILITY, </a:t>
            </a:r>
            <a:r>
              <a:rPr lang="en-GB" sz="3600" b="1" dirty="0" smtClean="0"/>
              <a:t>INFLUENCE </a:t>
            </a:r>
            <a:r>
              <a:rPr lang="en-GB" sz="3600" b="1" dirty="0"/>
              <a:t>AND RELEVANCE OF </a:t>
            </a:r>
            <a:r>
              <a:rPr lang="en-GB" sz="3600" b="1" dirty="0" smtClean="0"/>
              <a:t>REPORTS</a:t>
            </a:r>
            <a:r>
              <a:rPr lang="en-GB" b="1" dirty="0" smtClean="0"/>
              <a:t> </a:t>
            </a:r>
            <a:r>
              <a:rPr lang="en-GB" dirty="0"/>
              <a:t/>
            </a:r>
            <a:br>
              <a:rPr lang="en-GB" dirty="0"/>
            </a:br>
            <a:endParaRPr lang="en-GB" dirty="0"/>
          </a:p>
        </p:txBody>
      </p:sp>
      <p:sp>
        <p:nvSpPr>
          <p:cNvPr id="3" name="Subtitle 2"/>
          <p:cNvSpPr>
            <a:spLocks noGrp="1"/>
          </p:cNvSpPr>
          <p:nvPr>
            <p:ph type="subTitle" idx="1"/>
          </p:nvPr>
        </p:nvSpPr>
        <p:spPr/>
        <p:txBody>
          <a:bodyPr/>
          <a:lstStyle/>
          <a:p>
            <a:pPr algn="ctr"/>
            <a:r>
              <a:rPr lang="en-GB" b="1" dirty="0"/>
              <a:t>BY HANNAH </a:t>
            </a:r>
            <a:r>
              <a:rPr lang="en-GB" b="1" dirty="0" smtClean="0"/>
              <a:t>OWUSU-KORANTENG </a:t>
            </a:r>
          </a:p>
          <a:p>
            <a:pPr algn="ctr"/>
            <a:r>
              <a:rPr lang="en-GB" b="1" dirty="0" smtClean="0"/>
              <a:t>ASSOCIATE </a:t>
            </a:r>
            <a:r>
              <a:rPr lang="en-GB" b="1" dirty="0"/>
              <a:t>EXECUTIVE DIRECTOR, WACAM, GHANA</a:t>
            </a:r>
            <a:endParaRPr lang="en-GB" dirty="0"/>
          </a:p>
        </p:txBody>
      </p:sp>
      <p:pic>
        <p:nvPicPr>
          <p:cNvPr id="1026" name="Picture 2" descr="Description: Description: pics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330" y="0"/>
            <a:ext cx="3299929" cy="233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330" y="2288249"/>
            <a:ext cx="3299929" cy="236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slideImage" descr="http://environmentreport.org/story_images/big_ghanagold3.jpg"/>
          <p:cNvPicPr>
            <a:picLocks/>
          </p:cNvPicPr>
          <p:nvPr/>
        </p:nvPicPr>
        <p:blipFill>
          <a:blip r:embed="rId4"/>
          <a:stretch>
            <a:fillRect/>
          </a:stretch>
        </p:blipFill>
        <p:spPr bwMode="auto">
          <a:xfrm>
            <a:off x="8939330" y="4690534"/>
            <a:ext cx="3252670" cy="2161186"/>
          </a:xfrm>
          <a:prstGeom prst="rect">
            <a:avLst/>
          </a:prstGeom>
          <a:noFill/>
          <a:ln w="9525">
            <a:noFill/>
            <a:miter lim="800000"/>
            <a:headEnd/>
            <a:tailEnd/>
          </a:ln>
        </p:spPr>
      </p:pic>
    </p:spTree>
    <p:extLst>
      <p:ext uri="{BB962C8B-B14F-4D97-AF65-F5344CB8AC3E}">
        <p14:creationId xmlns:p14="http://schemas.microsoft.com/office/powerpoint/2010/main" val="58509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How do we report to make them relevant</a:t>
            </a:r>
            <a:r>
              <a:rPr lang="en-GB" b="1" dirty="0" smtClean="0"/>
              <a:t>?</a:t>
            </a:r>
            <a:endParaRPr lang="en-GB" dirty="0"/>
          </a:p>
        </p:txBody>
      </p:sp>
      <p:sp>
        <p:nvSpPr>
          <p:cNvPr id="3" name="Content Placeholder 2"/>
          <p:cNvSpPr>
            <a:spLocks noGrp="1"/>
          </p:cNvSpPr>
          <p:nvPr>
            <p:ph idx="1"/>
          </p:nvPr>
        </p:nvSpPr>
        <p:spPr/>
        <p:txBody>
          <a:bodyPr>
            <a:normAutofit lnSpcReduction="10000"/>
          </a:bodyPr>
          <a:lstStyle/>
          <a:p>
            <a:pPr lvl="0"/>
            <a:r>
              <a:rPr lang="en-GB" dirty="0" smtClean="0"/>
              <a:t>Are the reports </a:t>
            </a:r>
            <a:r>
              <a:rPr lang="en-GB" dirty="0"/>
              <a:t>aggregated </a:t>
            </a:r>
            <a:r>
              <a:rPr lang="en-GB" dirty="0" smtClean="0"/>
              <a:t> </a:t>
            </a:r>
            <a:r>
              <a:rPr lang="en-GB" dirty="0"/>
              <a:t>or disaggregated to assess the performance of the companies and government receipts</a:t>
            </a:r>
            <a:r>
              <a:rPr lang="en-GB" dirty="0" smtClean="0"/>
              <a:t>?</a:t>
            </a:r>
          </a:p>
          <a:p>
            <a:pPr marL="0" lvl="0" indent="0">
              <a:buNone/>
            </a:pPr>
            <a:endParaRPr lang="en-GB" dirty="0"/>
          </a:p>
          <a:p>
            <a:pPr lvl="0"/>
            <a:r>
              <a:rPr lang="en-GB" dirty="0"/>
              <a:t>Does the report cover the social, economic and environmental cost of the financial receipts</a:t>
            </a:r>
            <a:r>
              <a:rPr lang="en-GB" dirty="0" smtClean="0"/>
              <a:t>?</a:t>
            </a:r>
          </a:p>
          <a:p>
            <a:pPr marL="0" lvl="0" indent="0">
              <a:buNone/>
            </a:pPr>
            <a:endParaRPr lang="en-GB" dirty="0"/>
          </a:p>
          <a:p>
            <a:pPr lvl="0"/>
            <a:r>
              <a:rPr lang="en-GB" dirty="0" smtClean="0"/>
              <a:t>Are the reports </a:t>
            </a:r>
            <a:r>
              <a:rPr lang="en-GB" dirty="0"/>
              <a:t>based on  project by project and how host communities should assess information on how much benefits they derive and cost that is externalised to them</a:t>
            </a:r>
            <a:r>
              <a:rPr lang="en-GB" dirty="0" smtClean="0"/>
              <a:t>?</a:t>
            </a:r>
          </a:p>
          <a:p>
            <a:pPr marL="0" lvl="0" indent="0">
              <a:buNone/>
            </a:pPr>
            <a:endParaRPr lang="en-GB" dirty="0"/>
          </a:p>
          <a:p>
            <a:pPr lvl="0"/>
            <a:r>
              <a:rPr lang="en-GB" dirty="0"/>
              <a:t>What are the ways in which the information are disseminated </a:t>
            </a:r>
            <a:r>
              <a:rPr lang="en-GB" dirty="0" smtClean="0"/>
              <a:t>could be improved for use by  stakeholders?</a:t>
            </a:r>
            <a:endParaRPr lang="en-GB" dirty="0"/>
          </a:p>
          <a:p>
            <a:endParaRPr lang="en-GB" dirty="0"/>
          </a:p>
        </p:txBody>
      </p:sp>
      <p:sp>
        <p:nvSpPr>
          <p:cNvPr id="4" name="Date Placeholder 3"/>
          <p:cNvSpPr>
            <a:spLocks noGrp="1"/>
          </p:cNvSpPr>
          <p:nvPr>
            <p:ph type="dt" sz="half" idx="10"/>
          </p:nvPr>
        </p:nvSpPr>
        <p:spPr/>
        <p:txBody>
          <a:bodyPr/>
          <a:lstStyle/>
          <a:p>
            <a:fld id="{4C75A2BF-BA66-4F2A-B758-06DEE4F24A7B}"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10</a:t>
            </a:fld>
            <a:endParaRPr lang="en-US" dirty="0"/>
          </a:p>
        </p:txBody>
      </p:sp>
    </p:spTree>
    <p:extLst>
      <p:ext uri="{BB962C8B-B14F-4D97-AF65-F5344CB8AC3E}">
        <p14:creationId xmlns:p14="http://schemas.microsoft.com/office/powerpoint/2010/main" val="352281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2311"/>
            <a:ext cx="8904548" cy="1320800"/>
          </a:xfrm>
        </p:spPr>
        <p:txBody>
          <a:bodyPr>
            <a:normAutofit fontScale="90000"/>
          </a:bodyPr>
          <a:lstStyle/>
          <a:p>
            <a:r>
              <a:rPr lang="en-GB" b="1" dirty="0"/>
              <a:t>Using the EITI reports to influence transparency in natural resource </a:t>
            </a:r>
            <a:r>
              <a:rPr lang="en-GB" b="1" dirty="0" smtClean="0"/>
              <a:t>governance</a:t>
            </a:r>
            <a:endParaRPr lang="en-GB" dirty="0"/>
          </a:p>
        </p:txBody>
      </p:sp>
      <p:sp>
        <p:nvSpPr>
          <p:cNvPr id="3" name="Content Placeholder 2"/>
          <p:cNvSpPr>
            <a:spLocks noGrp="1"/>
          </p:cNvSpPr>
          <p:nvPr>
            <p:ph idx="1"/>
          </p:nvPr>
        </p:nvSpPr>
        <p:spPr>
          <a:xfrm>
            <a:off x="677334" y="1874147"/>
            <a:ext cx="8596668" cy="3880773"/>
          </a:xfrm>
        </p:spPr>
        <p:txBody>
          <a:bodyPr>
            <a:noAutofit/>
          </a:bodyPr>
          <a:lstStyle/>
          <a:p>
            <a:pPr fontAlgn="base"/>
            <a:r>
              <a:rPr lang="en-GB" b="1" dirty="0" smtClean="0"/>
              <a:t>Principle </a:t>
            </a:r>
            <a:r>
              <a:rPr lang="en-GB" b="1" dirty="0"/>
              <a:t>Five:</a:t>
            </a:r>
            <a:r>
              <a:rPr lang="en-GB" dirty="0"/>
              <a:t> Underlines the importance of transparency by governments and companies in the extractive industries and the need to enhance public financial management and accountability</a:t>
            </a:r>
            <a:r>
              <a:rPr lang="en-GB" dirty="0" smtClean="0"/>
              <a:t>.</a:t>
            </a:r>
          </a:p>
          <a:p>
            <a:pPr marL="0" indent="0" fontAlgn="base">
              <a:buNone/>
            </a:pPr>
            <a:endParaRPr lang="en-GB" dirty="0"/>
          </a:p>
          <a:p>
            <a:pPr fontAlgn="base"/>
            <a:r>
              <a:rPr lang="en-GB" dirty="0"/>
              <a:t>Using appropriate tools for dissemination of information based on the country’s reality is important to achieve the </a:t>
            </a:r>
            <a:r>
              <a:rPr lang="en-GB" dirty="0" smtClean="0"/>
              <a:t>following;</a:t>
            </a:r>
          </a:p>
          <a:p>
            <a:pPr marL="0" indent="0" fontAlgn="base">
              <a:buNone/>
            </a:pPr>
            <a:endParaRPr lang="en-GB" dirty="0"/>
          </a:p>
          <a:p>
            <a:pPr lvl="1"/>
            <a:r>
              <a:rPr lang="en-GB" dirty="0"/>
              <a:t>Citizens’ participation in EITI process to ensure transparency and improving accountability to bring about sustainable development; </a:t>
            </a:r>
          </a:p>
          <a:p>
            <a:pPr marL="0" indent="0">
              <a:buNone/>
            </a:pPr>
            <a:endParaRPr lang="en-GB" dirty="0"/>
          </a:p>
          <a:p>
            <a:pPr lvl="1"/>
            <a:r>
              <a:rPr lang="en-GB" dirty="0"/>
              <a:t>Achieving transparency and accountability through  extensive disclosure of information, finer disaggregation of reporting and auditing of the entire value chain; </a:t>
            </a:r>
          </a:p>
        </p:txBody>
      </p:sp>
      <p:sp>
        <p:nvSpPr>
          <p:cNvPr id="4" name="Date Placeholder 3"/>
          <p:cNvSpPr>
            <a:spLocks noGrp="1"/>
          </p:cNvSpPr>
          <p:nvPr>
            <p:ph type="dt" sz="half" idx="10"/>
          </p:nvPr>
        </p:nvSpPr>
        <p:spPr/>
        <p:txBody>
          <a:bodyPr/>
          <a:lstStyle/>
          <a:p>
            <a:fld id="{E3678F4D-AF2D-4C8F-A630-0605BCE63A50}"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221344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04548" cy="1320800"/>
          </a:xfrm>
        </p:spPr>
        <p:txBody>
          <a:bodyPr>
            <a:normAutofit fontScale="90000"/>
          </a:bodyPr>
          <a:lstStyle/>
          <a:p>
            <a:r>
              <a:rPr lang="en-GB" b="1" dirty="0"/>
              <a:t>Using the EITI reports to influence transparency in natural resource governance</a:t>
            </a:r>
            <a:endParaRPr lang="en-GB" dirty="0"/>
          </a:p>
        </p:txBody>
      </p:sp>
      <p:sp>
        <p:nvSpPr>
          <p:cNvPr id="3" name="Content Placeholder 2"/>
          <p:cNvSpPr>
            <a:spLocks noGrp="1"/>
          </p:cNvSpPr>
          <p:nvPr>
            <p:ph idx="1"/>
          </p:nvPr>
        </p:nvSpPr>
        <p:spPr/>
        <p:txBody>
          <a:bodyPr>
            <a:normAutofit lnSpcReduction="10000"/>
          </a:bodyPr>
          <a:lstStyle/>
          <a:p>
            <a:pPr lvl="1"/>
            <a:r>
              <a:rPr lang="en-GB" sz="2000" dirty="0" smtClean="0"/>
              <a:t>States</a:t>
            </a:r>
            <a:r>
              <a:rPr lang="en-GB" dirty="0" smtClean="0"/>
              <a:t> </a:t>
            </a:r>
            <a:r>
              <a:rPr lang="en-GB" sz="2000" dirty="0"/>
              <a:t>building capacities of different stakeholders to monitor funds flows for more effective engagement and </a:t>
            </a:r>
            <a:r>
              <a:rPr lang="en-GB" sz="2000" dirty="0" smtClean="0"/>
              <a:t>interaction.  </a:t>
            </a:r>
            <a:endParaRPr lang="en-GB" sz="2000" dirty="0"/>
          </a:p>
          <a:p>
            <a:pPr marL="0" indent="0">
              <a:buNone/>
            </a:pPr>
            <a:endParaRPr lang="en-GB" sz="2000" dirty="0"/>
          </a:p>
          <a:p>
            <a:pPr lvl="1"/>
            <a:r>
              <a:rPr lang="en-GB" sz="2000" dirty="0" smtClean="0"/>
              <a:t>States reviewing </a:t>
            </a:r>
            <a:r>
              <a:rPr lang="en-GB" sz="2000" dirty="0"/>
              <a:t>the reports, making recommendations and advocating for policy changes that would promote sustainable development that would benefit citizens?. </a:t>
            </a:r>
          </a:p>
          <a:p>
            <a:pPr marL="0" indent="0">
              <a:buNone/>
            </a:pPr>
            <a:endParaRPr lang="en-GB" sz="2000" dirty="0"/>
          </a:p>
          <a:p>
            <a:pPr lvl="1"/>
            <a:r>
              <a:rPr lang="en-GB" sz="2000" dirty="0"/>
              <a:t>Transparency goes beyond financial reporting and ten years of EITI </a:t>
            </a:r>
            <a:r>
              <a:rPr lang="en-GB" sz="2000" dirty="0" smtClean="0"/>
              <a:t>requires that we develop </a:t>
            </a:r>
            <a:r>
              <a:rPr lang="en-GB" sz="2000" dirty="0"/>
              <a:t>progressive strategies for </a:t>
            </a:r>
            <a:r>
              <a:rPr lang="en-GB" sz="2000" dirty="0" smtClean="0"/>
              <a:t>move  </a:t>
            </a:r>
            <a:r>
              <a:rPr lang="en-GB" sz="2000" dirty="0"/>
              <a:t>to full disclosure along the value </a:t>
            </a:r>
            <a:r>
              <a:rPr lang="en-GB" sz="2000" dirty="0" smtClean="0"/>
              <a:t>chain and expand the scope of the reports to </a:t>
            </a:r>
            <a:r>
              <a:rPr lang="en-GB" sz="2000" smtClean="0"/>
              <a:t>reflect that.</a:t>
            </a:r>
            <a:endParaRPr lang="en-GB" sz="2000" dirty="0"/>
          </a:p>
        </p:txBody>
      </p:sp>
      <p:sp>
        <p:nvSpPr>
          <p:cNvPr id="4" name="Date Placeholder 3"/>
          <p:cNvSpPr>
            <a:spLocks noGrp="1"/>
          </p:cNvSpPr>
          <p:nvPr>
            <p:ph type="dt" sz="half" idx="10"/>
          </p:nvPr>
        </p:nvSpPr>
        <p:spPr/>
        <p:txBody>
          <a:bodyPr/>
          <a:lstStyle/>
          <a:p>
            <a:fld id="{FCCB1DA0-D6E3-4FB1-B30E-981534C50D8A}"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124345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341" y="746975"/>
            <a:ext cx="7921442" cy="5885645"/>
          </a:xfrm>
        </p:spPr>
      </p:pic>
      <p:sp>
        <p:nvSpPr>
          <p:cNvPr id="3" name="Date Placeholder 2"/>
          <p:cNvSpPr>
            <a:spLocks noGrp="1"/>
          </p:cNvSpPr>
          <p:nvPr>
            <p:ph type="dt" sz="half" idx="10"/>
          </p:nvPr>
        </p:nvSpPr>
        <p:spPr/>
        <p:txBody>
          <a:bodyPr/>
          <a:lstStyle/>
          <a:p>
            <a:fld id="{94603668-C635-49F7-B5BE-AC39BFADE6EE}" type="datetime1">
              <a:rPr lang="en-US" smtClean="0"/>
              <a:t>6/13/2013</a:t>
            </a:fld>
            <a:endParaRPr lang="en-US" dirty="0"/>
          </a:p>
        </p:txBody>
      </p:sp>
      <p:sp>
        <p:nvSpPr>
          <p:cNvPr id="4" name="Footer Placeholder 3"/>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256371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794" t="2129" r="800" b="7067"/>
          <a:stretch/>
        </p:blipFill>
        <p:spPr>
          <a:xfrm>
            <a:off x="115909" y="55084"/>
            <a:ext cx="10400417" cy="6645499"/>
          </a:xfrm>
        </p:spPr>
      </p:pic>
      <p:sp>
        <p:nvSpPr>
          <p:cNvPr id="3" name="Date Placeholder 2"/>
          <p:cNvSpPr>
            <a:spLocks noGrp="1"/>
          </p:cNvSpPr>
          <p:nvPr>
            <p:ph type="dt" sz="half" idx="10"/>
          </p:nvPr>
        </p:nvSpPr>
        <p:spPr/>
        <p:txBody>
          <a:bodyPr/>
          <a:lstStyle/>
          <a:p>
            <a:fld id="{04C9673A-2321-497C-B104-72F6FF94FFDC}" type="datetime1">
              <a:rPr lang="en-US" smtClean="0"/>
              <a:t>6/13/2013</a:t>
            </a:fld>
            <a:endParaRPr lang="en-US" dirty="0"/>
          </a:p>
        </p:txBody>
      </p:sp>
      <p:sp>
        <p:nvSpPr>
          <p:cNvPr id="4" name="Footer Placeholder 3"/>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14</a:t>
            </a:fld>
            <a:endParaRPr lang="en-US" dirty="0"/>
          </a:p>
        </p:txBody>
      </p:sp>
    </p:spTree>
    <p:extLst>
      <p:ext uri="{BB962C8B-B14F-4D97-AF65-F5344CB8AC3E}">
        <p14:creationId xmlns:p14="http://schemas.microsoft.com/office/powerpoint/2010/main" val="301158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7" descr="da.t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577" y="91051"/>
            <a:ext cx="9882854" cy="679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065773DB-271B-4569-B1A3-A1659928BBDD}"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15</a:t>
            </a:fld>
            <a:endParaRPr lang="en-US" dirty="0"/>
          </a:p>
        </p:txBody>
      </p:sp>
    </p:spTree>
    <p:extLst>
      <p:ext uri="{BB962C8B-B14F-4D97-AF65-F5344CB8AC3E}">
        <p14:creationId xmlns:p14="http://schemas.microsoft.com/office/powerpoint/2010/main" val="354479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258458"/>
            <a:ext cx="8596668" cy="3782904"/>
          </a:xfrm>
        </p:spPr>
        <p:txBody>
          <a:bodyPr>
            <a:noAutofit/>
          </a:bodyPr>
          <a:lstStyle/>
          <a:p>
            <a:pPr marL="0" indent="0" algn="ctr">
              <a:buNone/>
            </a:pPr>
            <a:r>
              <a:rPr lang="en-GB" sz="9600" dirty="0" smtClean="0"/>
              <a:t>Thank you</a:t>
            </a:r>
            <a:endParaRPr lang="en-GB" sz="9600" dirty="0"/>
          </a:p>
        </p:txBody>
      </p:sp>
      <p:sp>
        <p:nvSpPr>
          <p:cNvPr id="2" name="Date Placeholder 1"/>
          <p:cNvSpPr>
            <a:spLocks noGrp="1"/>
          </p:cNvSpPr>
          <p:nvPr>
            <p:ph type="dt" sz="half" idx="10"/>
          </p:nvPr>
        </p:nvSpPr>
        <p:spPr/>
        <p:txBody>
          <a:bodyPr/>
          <a:lstStyle/>
          <a:p>
            <a:fld id="{EFD63439-931C-48E0-981C-B6DE5ED3BDAF}" type="datetime1">
              <a:rPr lang="en-US" smtClean="0"/>
              <a:t>6/13/2013</a:t>
            </a:fld>
            <a:endParaRPr lang="en-US" dirty="0"/>
          </a:p>
        </p:txBody>
      </p:sp>
      <p:sp>
        <p:nvSpPr>
          <p:cNvPr id="4" name="Footer Placeholder 3"/>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5" name="Slide Number Placeholder 4"/>
          <p:cNvSpPr>
            <a:spLocks noGrp="1"/>
          </p:cNvSpPr>
          <p:nvPr>
            <p:ph type="sldNum" sz="quarter" idx="12"/>
          </p:nvPr>
        </p:nvSpPr>
        <p:spPr/>
        <p:txBody>
          <a:bodyPr/>
          <a:lstStyle/>
          <a:p>
            <a:fld id="{E97799C9-84D9-46D2-A11E-BCF8A720529D}" type="slidenum">
              <a:rPr lang="en-US" smtClean="0"/>
              <a:t>16</a:t>
            </a:fld>
            <a:endParaRPr lang="en-US" dirty="0"/>
          </a:p>
        </p:txBody>
      </p:sp>
    </p:spTree>
    <p:extLst>
      <p:ext uri="{BB962C8B-B14F-4D97-AF65-F5344CB8AC3E}">
        <p14:creationId xmlns:p14="http://schemas.microsoft.com/office/powerpoint/2010/main" val="1763126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Outline of </a:t>
            </a:r>
            <a:r>
              <a:rPr lang="en-GB" b="1" dirty="0" smtClean="0"/>
              <a:t>Presentation</a:t>
            </a:r>
            <a:endParaRPr lang="en-GB" dirty="0"/>
          </a:p>
        </p:txBody>
      </p:sp>
      <p:sp>
        <p:nvSpPr>
          <p:cNvPr id="3" name="Content Placeholder 2"/>
          <p:cNvSpPr>
            <a:spLocks noGrp="1"/>
          </p:cNvSpPr>
          <p:nvPr>
            <p:ph idx="1"/>
          </p:nvPr>
        </p:nvSpPr>
        <p:spPr>
          <a:xfrm>
            <a:off x="677334" y="1565671"/>
            <a:ext cx="8596668" cy="3880773"/>
          </a:xfrm>
        </p:spPr>
        <p:txBody>
          <a:bodyPr>
            <a:normAutofit fontScale="85000" lnSpcReduction="20000"/>
          </a:bodyPr>
          <a:lstStyle/>
          <a:p>
            <a:r>
              <a:rPr lang="en-GB" sz="2600" dirty="0"/>
              <a:t>Introduction </a:t>
            </a:r>
            <a:endParaRPr lang="en-GB" sz="2600" dirty="0" smtClean="0"/>
          </a:p>
          <a:p>
            <a:pPr marL="0" indent="0">
              <a:buNone/>
            </a:pPr>
            <a:endParaRPr lang="en-GB" sz="2600" dirty="0"/>
          </a:p>
          <a:p>
            <a:r>
              <a:rPr lang="en-GB" sz="2600" dirty="0"/>
              <a:t>Objective of the </a:t>
            </a:r>
            <a:r>
              <a:rPr lang="en-GB" sz="2600" dirty="0" smtClean="0"/>
              <a:t>reports</a:t>
            </a:r>
          </a:p>
          <a:p>
            <a:pPr marL="0" indent="0">
              <a:buNone/>
            </a:pPr>
            <a:endParaRPr lang="en-GB" sz="2600" dirty="0"/>
          </a:p>
          <a:p>
            <a:r>
              <a:rPr lang="en-GB" sz="2600" dirty="0" smtClean="0"/>
              <a:t>How </a:t>
            </a:r>
            <a:r>
              <a:rPr lang="en-GB" sz="2600" dirty="0"/>
              <a:t>do we report to make them relevant</a:t>
            </a:r>
            <a:r>
              <a:rPr lang="en-GB" sz="2600" dirty="0" smtClean="0"/>
              <a:t>?</a:t>
            </a:r>
          </a:p>
          <a:p>
            <a:pPr marL="0" indent="0">
              <a:buNone/>
            </a:pPr>
            <a:endParaRPr lang="en-GB" sz="2600" dirty="0" smtClean="0"/>
          </a:p>
          <a:p>
            <a:r>
              <a:rPr lang="en-GB" sz="2600" dirty="0"/>
              <a:t>How is the information packaged and </a:t>
            </a:r>
            <a:r>
              <a:rPr lang="en-GB" sz="2600" dirty="0" smtClean="0"/>
              <a:t>disseminated?</a:t>
            </a:r>
          </a:p>
          <a:p>
            <a:pPr marL="0" indent="0">
              <a:buNone/>
            </a:pPr>
            <a:endParaRPr lang="en-GB" sz="2600" dirty="0" smtClean="0"/>
          </a:p>
          <a:p>
            <a:r>
              <a:rPr lang="en-GB" sz="2600" dirty="0" smtClean="0"/>
              <a:t>Using </a:t>
            </a:r>
            <a:r>
              <a:rPr lang="en-GB" sz="2600" dirty="0"/>
              <a:t>the EITI reports to influence transparency in natural resource governance</a:t>
            </a:r>
          </a:p>
          <a:p>
            <a:pPr marL="0" indent="0">
              <a:buNone/>
            </a:pPr>
            <a:endParaRPr lang="en-GB" dirty="0"/>
          </a:p>
        </p:txBody>
      </p:sp>
      <p:sp>
        <p:nvSpPr>
          <p:cNvPr id="4" name="Date Placeholder 3"/>
          <p:cNvSpPr>
            <a:spLocks noGrp="1"/>
          </p:cNvSpPr>
          <p:nvPr>
            <p:ph type="dt" sz="half" idx="10"/>
          </p:nvPr>
        </p:nvSpPr>
        <p:spPr/>
        <p:txBody>
          <a:bodyPr/>
          <a:lstStyle/>
          <a:p>
            <a:fld id="{2565ED93-67CE-45D8-A3F8-6AF65E8A873A}"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153292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Introduction </a:t>
            </a:r>
            <a:r>
              <a:rPr lang="en-GB" dirty="0"/>
              <a:t/>
            </a:r>
            <a:br>
              <a:rPr lang="en-GB" dirty="0"/>
            </a:br>
            <a:endParaRPr lang="en-GB" dirty="0"/>
          </a:p>
        </p:txBody>
      </p:sp>
      <p:sp>
        <p:nvSpPr>
          <p:cNvPr id="3" name="Content Placeholder 2"/>
          <p:cNvSpPr>
            <a:spLocks noGrp="1"/>
          </p:cNvSpPr>
          <p:nvPr>
            <p:ph idx="1"/>
          </p:nvPr>
        </p:nvSpPr>
        <p:spPr>
          <a:xfrm>
            <a:off x="386367" y="1635618"/>
            <a:ext cx="9375820" cy="4610636"/>
          </a:xfrm>
        </p:spPr>
        <p:txBody>
          <a:bodyPr>
            <a:noAutofit/>
          </a:bodyPr>
          <a:lstStyle/>
          <a:p>
            <a:r>
              <a:rPr lang="en-GB" sz="2000" dirty="0" smtClean="0"/>
              <a:t>The EITI reports </a:t>
            </a:r>
            <a:r>
              <a:rPr lang="en-GB" sz="2000" dirty="0"/>
              <a:t>reveal that 3.5 billion people live in countries rich in oil, gas and minerals who stand to benefit from disclosure and transparency. </a:t>
            </a:r>
            <a:endParaRPr lang="en-GB" sz="2000" dirty="0" smtClean="0"/>
          </a:p>
          <a:p>
            <a:pPr marL="0" indent="0">
              <a:buNone/>
            </a:pPr>
            <a:endParaRPr lang="en-GB" sz="2000" dirty="0"/>
          </a:p>
          <a:p>
            <a:r>
              <a:rPr lang="en-GB" sz="2000" dirty="0" smtClean="0"/>
              <a:t>The </a:t>
            </a:r>
            <a:r>
              <a:rPr lang="en-GB" sz="2000" dirty="0"/>
              <a:t>EITI has won the support of over 80 global investment institutions that collectively manage over US $19 trillion. </a:t>
            </a:r>
            <a:endParaRPr lang="en-GB" sz="2000" dirty="0" smtClean="0"/>
          </a:p>
          <a:p>
            <a:endParaRPr lang="en-GB" sz="2000" dirty="0"/>
          </a:p>
          <a:p>
            <a:r>
              <a:rPr lang="en-GB" sz="2000" dirty="0" smtClean="0"/>
              <a:t>37 </a:t>
            </a:r>
            <a:r>
              <a:rPr lang="en-GB" sz="2000" dirty="0"/>
              <a:t>countries </a:t>
            </a:r>
            <a:r>
              <a:rPr lang="en-GB" sz="2000" dirty="0" smtClean="0"/>
              <a:t>(and counting) are </a:t>
            </a:r>
            <a:r>
              <a:rPr lang="en-GB" sz="2000" dirty="0"/>
              <a:t>already well underway in implementing the EITI. </a:t>
            </a:r>
            <a:endParaRPr lang="en-GB" sz="2000" dirty="0" smtClean="0"/>
          </a:p>
          <a:p>
            <a:endParaRPr lang="en-GB" sz="2000" dirty="0"/>
          </a:p>
          <a:p>
            <a:r>
              <a:rPr lang="en-GB" sz="2000" dirty="0" smtClean="0"/>
              <a:t>As </a:t>
            </a:r>
            <a:r>
              <a:rPr lang="en-GB" sz="2000" dirty="0"/>
              <a:t>of 2013, the total wealth of revenue disclosed in the report amounted to </a:t>
            </a:r>
            <a:r>
              <a:rPr lang="en-GB" sz="2000" dirty="0" smtClean="0"/>
              <a:t>US$ 1 trillion </a:t>
            </a:r>
            <a:r>
              <a:rPr lang="en-GB" sz="2000" dirty="0"/>
              <a:t>compared to $200 billion in 2009.</a:t>
            </a:r>
          </a:p>
        </p:txBody>
      </p:sp>
      <p:sp>
        <p:nvSpPr>
          <p:cNvPr id="4" name="Date Placeholder 3"/>
          <p:cNvSpPr>
            <a:spLocks noGrp="1"/>
          </p:cNvSpPr>
          <p:nvPr>
            <p:ph type="dt" sz="half" idx="10"/>
          </p:nvPr>
        </p:nvSpPr>
        <p:spPr/>
        <p:txBody>
          <a:bodyPr/>
          <a:lstStyle/>
          <a:p>
            <a:fld id="{E2ABD86D-9F89-4EA0-9B41-2D69E112E103}"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26898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29629"/>
          </a:xfrm>
        </p:spPr>
        <p:txBody>
          <a:bodyPr>
            <a:normAutofit/>
          </a:bodyPr>
          <a:lstStyle/>
          <a:p>
            <a:r>
              <a:rPr lang="en-GB" b="1" dirty="0"/>
              <a:t>Objective of the </a:t>
            </a:r>
            <a:r>
              <a:rPr lang="en-GB" b="1" dirty="0" smtClean="0"/>
              <a:t>reports</a:t>
            </a:r>
            <a:endParaRPr lang="en-GB" dirty="0"/>
          </a:p>
        </p:txBody>
      </p:sp>
      <p:sp>
        <p:nvSpPr>
          <p:cNvPr id="3" name="Content Placeholder 2"/>
          <p:cNvSpPr>
            <a:spLocks noGrp="1"/>
          </p:cNvSpPr>
          <p:nvPr>
            <p:ph idx="1"/>
          </p:nvPr>
        </p:nvSpPr>
        <p:spPr>
          <a:xfrm>
            <a:off x="677334" y="1451940"/>
            <a:ext cx="9213798" cy="4402133"/>
          </a:xfrm>
        </p:spPr>
        <p:txBody>
          <a:bodyPr>
            <a:normAutofit lnSpcReduction="10000"/>
          </a:bodyPr>
          <a:lstStyle/>
          <a:p>
            <a:r>
              <a:rPr lang="en-GB" sz="2000" dirty="0" smtClean="0"/>
              <a:t>Natural </a:t>
            </a:r>
            <a:r>
              <a:rPr lang="en-GB" sz="2000" dirty="0"/>
              <a:t>Resource endowed countries are confronted with resource curse. </a:t>
            </a:r>
            <a:endParaRPr lang="en-GB" sz="2000" dirty="0" smtClean="0"/>
          </a:p>
          <a:p>
            <a:pPr marL="0" indent="0">
              <a:buNone/>
            </a:pPr>
            <a:endParaRPr lang="en-GB" sz="2000" dirty="0" smtClean="0"/>
          </a:p>
          <a:p>
            <a:r>
              <a:rPr lang="en-GB" sz="2000" dirty="0" smtClean="0"/>
              <a:t>Transparency </a:t>
            </a:r>
            <a:r>
              <a:rPr lang="en-GB" sz="2000" dirty="0"/>
              <a:t>and accountability are important elements for promoting good governance, democracy and reducing corruption in resource rich countries. </a:t>
            </a:r>
            <a:endParaRPr lang="en-GB" sz="2000" dirty="0" smtClean="0"/>
          </a:p>
          <a:p>
            <a:endParaRPr lang="en-GB" sz="2000" dirty="0"/>
          </a:p>
          <a:p>
            <a:r>
              <a:rPr lang="en-GB" sz="2000" dirty="0" smtClean="0"/>
              <a:t>EITI </a:t>
            </a:r>
            <a:r>
              <a:rPr lang="en-GB" sz="2000" dirty="0"/>
              <a:t>reports are meant to contribute to </a:t>
            </a:r>
            <a:endParaRPr lang="en-GB" sz="2000" dirty="0" smtClean="0"/>
          </a:p>
          <a:p>
            <a:pPr lvl="1"/>
            <a:r>
              <a:rPr lang="en-GB" sz="1800" dirty="0" smtClean="0"/>
              <a:t>deepening </a:t>
            </a:r>
            <a:r>
              <a:rPr lang="en-GB" sz="1800" dirty="0"/>
              <a:t>the rule of law, </a:t>
            </a:r>
            <a:endParaRPr lang="en-GB" sz="1800" dirty="0" smtClean="0"/>
          </a:p>
          <a:p>
            <a:pPr lvl="1"/>
            <a:r>
              <a:rPr lang="en-GB" sz="1800" dirty="0" smtClean="0"/>
              <a:t>promoting </a:t>
            </a:r>
            <a:r>
              <a:rPr lang="en-GB" sz="1800" dirty="0"/>
              <a:t>active citizenship, </a:t>
            </a:r>
            <a:endParaRPr lang="en-GB" sz="1800" dirty="0" smtClean="0"/>
          </a:p>
          <a:p>
            <a:pPr lvl="1"/>
            <a:r>
              <a:rPr lang="en-GB" sz="1800" dirty="0" smtClean="0"/>
              <a:t>reducing </a:t>
            </a:r>
            <a:r>
              <a:rPr lang="en-GB" sz="1800" dirty="0"/>
              <a:t>conflicts around natural resources extraction, </a:t>
            </a:r>
            <a:endParaRPr lang="en-GB" sz="1800" dirty="0" smtClean="0"/>
          </a:p>
          <a:p>
            <a:pPr lvl="1"/>
            <a:r>
              <a:rPr lang="en-GB" sz="1800" dirty="0" smtClean="0"/>
              <a:t>promoting </a:t>
            </a:r>
            <a:r>
              <a:rPr lang="en-GB" sz="1800" dirty="0"/>
              <a:t>transparency and accountability in natural resource management and </a:t>
            </a:r>
            <a:endParaRPr lang="en-GB" sz="1800" dirty="0" smtClean="0"/>
          </a:p>
          <a:p>
            <a:pPr lvl="1"/>
            <a:r>
              <a:rPr lang="en-GB" sz="1800" dirty="0" smtClean="0"/>
              <a:t>Sustained economic </a:t>
            </a:r>
            <a:r>
              <a:rPr lang="en-GB" sz="1800" dirty="0"/>
              <a:t>development. </a:t>
            </a:r>
          </a:p>
          <a:p>
            <a:endParaRPr lang="en-GB" dirty="0"/>
          </a:p>
        </p:txBody>
      </p:sp>
      <p:sp>
        <p:nvSpPr>
          <p:cNvPr id="4" name="Date Placeholder 3"/>
          <p:cNvSpPr>
            <a:spLocks noGrp="1"/>
          </p:cNvSpPr>
          <p:nvPr>
            <p:ph type="dt" sz="half" idx="10"/>
          </p:nvPr>
        </p:nvSpPr>
        <p:spPr/>
        <p:txBody>
          <a:bodyPr/>
          <a:lstStyle/>
          <a:p>
            <a:fld id="{C2FDEDE7-B162-4BA0-91E3-86FFAEBA0670}"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dirty="0"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4550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9268"/>
          </a:xfrm>
        </p:spPr>
        <p:txBody>
          <a:bodyPr/>
          <a:lstStyle/>
          <a:p>
            <a:r>
              <a:rPr lang="en-GB" b="1" dirty="0"/>
              <a:t>Objective of the reports</a:t>
            </a:r>
            <a:endParaRPr lang="en-GB" dirty="0"/>
          </a:p>
        </p:txBody>
      </p:sp>
      <p:sp>
        <p:nvSpPr>
          <p:cNvPr id="3" name="Content Placeholder 2"/>
          <p:cNvSpPr>
            <a:spLocks noGrp="1"/>
          </p:cNvSpPr>
          <p:nvPr>
            <p:ph idx="1"/>
          </p:nvPr>
        </p:nvSpPr>
        <p:spPr>
          <a:xfrm>
            <a:off x="677334" y="1538869"/>
            <a:ext cx="8596668" cy="4502494"/>
          </a:xfrm>
        </p:spPr>
        <p:txBody>
          <a:bodyPr>
            <a:normAutofit fontScale="92500" lnSpcReduction="10000"/>
          </a:bodyPr>
          <a:lstStyle/>
          <a:p>
            <a:pPr lvl="0"/>
            <a:r>
              <a:rPr lang="en-GB" sz="2400" dirty="0" smtClean="0"/>
              <a:t>Reports should be structures to serve the following purposes: </a:t>
            </a:r>
          </a:p>
          <a:p>
            <a:pPr lvl="1"/>
            <a:r>
              <a:rPr lang="en-GB" sz="2200" dirty="0" smtClean="0"/>
              <a:t>Governments/State </a:t>
            </a:r>
            <a:r>
              <a:rPr lang="en-GB" sz="2200" dirty="0"/>
              <a:t>institutions/Regulatory agencies- To compute revenues from companies and for </a:t>
            </a:r>
            <a:r>
              <a:rPr lang="en-GB" sz="2200" dirty="0" smtClean="0"/>
              <a:t>regulation</a:t>
            </a:r>
          </a:p>
          <a:p>
            <a:pPr marL="400050" lvl="1" indent="0">
              <a:buNone/>
            </a:pPr>
            <a:endParaRPr lang="en-GB" sz="2200" dirty="0"/>
          </a:p>
          <a:p>
            <a:pPr lvl="1"/>
            <a:r>
              <a:rPr lang="en-GB" sz="2200" dirty="0"/>
              <a:t> CSOs </a:t>
            </a:r>
            <a:r>
              <a:rPr lang="en-GB" sz="2200" dirty="0" smtClean="0"/>
              <a:t>for </a:t>
            </a:r>
            <a:r>
              <a:rPr lang="en-GB" sz="2200" dirty="0"/>
              <a:t>advocacy </a:t>
            </a:r>
            <a:r>
              <a:rPr lang="en-GB" sz="2200" dirty="0" smtClean="0"/>
              <a:t>that would influence policy for disclosure and accountability</a:t>
            </a:r>
          </a:p>
          <a:p>
            <a:pPr marL="400050" lvl="1" indent="0">
              <a:buNone/>
            </a:pPr>
            <a:endParaRPr lang="en-GB" sz="2200" dirty="0"/>
          </a:p>
          <a:p>
            <a:pPr lvl="1"/>
            <a:r>
              <a:rPr lang="en-GB" sz="2200" dirty="0"/>
              <a:t>Affected Communities for advocacy on protection of </a:t>
            </a:r>
            <a:r>
              <a:rPr lang="en-GB" sz="2200" dirty="0" smtClean="0"/>
              <a:t>rights, accountability </a:t>
            </a:r>
            <a:r>
              <a:rPr lang="en-GB" sz="2200" dirty="0"/>
              <a:t>and local level </a:t>
            </a:r>
            <a:r>
              <a:rPr lang="en-GB" sz="2200" dirty="0" smtClean="0"/>
              <a:t>development</a:t>
            </a:r>
          </a:p>
          <a:p>
            <a:pPr marL="400050" lvl="1" indent="0">
              <a:buNone/>
            </a:pPr>
            <a:endParaRPr lang="en-GB" sz="2200" dirty="0"/>
          </a:p>
          <a:p>
            <a:pPr lvl="1"/>
            <a:r>
              <a:rPr lang="en-GB" sz="2200" dirty="0"/>
              <a:t>Researchers and media –for academic work and educating the public</a:t>
            </a:r>
          </a:p>
          <a:p>
            <a:endParaRPr lang="en-GB" dirty="0"/>
          </a:p>
        </p:txBody>
      </p:sp>
      <p:sp>
        <p:nvSpPr>
          <p:cNvPr id="4" name="Date Placeholder 3"/>
          <p:cNvSpPr>
            <a:spLocks noGrp="1"/>
          </p:cNvSpPr>
          <p:nvPr>
            <p:ph type="dt" sz="half" idx="10"/>
          </p:nvPr>
        </p:nvSpPr>
        <p:spPr/>
        <p:txBody>
          <a:bodyPr/>
          <a:lstStyle/>
          <a:p>
            <a:fld id="{817F564C-0BC1-4F97-9E46-7EBA83C768B7}"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38285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120" y="245885"/>
            <a:ext cx="8596668" cy="1320800"/>
          </a:xfrm>
        </p:spPr>
        <p:txBody>
          <a:bodyPr>
            <a:normAutofit/>
          </a:bodyPr>
          <a:lstStyle/>
          <a:p>
            <a:r>
              <a:rPr lang="en-GB" b="1" dirty="0"/>
              <a:t>How do we report to make them relevant</a:t>
            </a:r>
            <a:r>
              <a:rPr lang="en-GB" b="1" dirty="0" smtClean="0"/>
              <a:t>?</a:t>
            </a:r>
            <a:endParaRPr lang="en-GB" dirty="0"/>
          </a:p>
        </p:txBody>
      </p:sp>
      <p:sp>
        <p:nvSpPr>
          <p:cNvPr id="3" name="Content Placeholder 2"/>
          <p:cNvSpPr>
            <a:spLocks noGrp="1"/>
          </p:cNvSpPr>
          <p:nvPr>
            <p:ph idx="1"/>
          </p:nvPr>
        </p:nvSpPr>
        <p:spPr>
          <a:xfrm>
            <a:off x="390895" y="1664836"/>
            <a:ext cx="8596668" cy="3880773"/>
          </a:xfrm>
        </p:spPr>
        <p:txBody>
          <a:bodyPr>
            <a:noAutofit/>
          </a:bodyPr>
          <a:lstStyle/>
          <a:p>
            <a:r>
              <a:rPr lang="en-GB" sz="1600" dirty="0" smtClean="0"/>
              <a:t>Information </a:t>
            </a:r>
            <a:r>
              <a:rPr lang="en-GB" sz="1600" dirty="0"/>
              <a:t>in any form is good and provides citizens with tools to work with</a:t>
            </a:r>
            <a:r>
              <a:rPr lang="en-GB" sz="1600" dirty="0" smtClean="0"/>
              <a:t>. However, the reports must be packaged in forms that could benefit all stakeholders. Reports must be </a:t>
            </a:r>
          </a:p>
          <a:p>
            <a:pPr lvl="1"/>
            <a:r>
              <a:rPr lang="en-GB" dirty="0" smtClean="0"/>
              <a:t>Accessible  </a:t>
            </a:r>
          </a:p>
          <a:p>
            <a:pPr lvl="1"/>
            <a:r>
              <a:rPr lang="en-GB" dirty="0" smtClean="0"/>
              <a:t>Package for effective use and</a:t>
            </a:r>
          </a:p>
          <a:p>
            <a:pPr lvl="1"/>
            <a:r>
              <a:rPr lang="en-GB" dirty="0" smtClean="0"/>
              <a:t>To influence policy. </a:t>
            </a:r>
          </a:p>
          <a:p>
            <a:pPr lvl="1"/>
            <a:endParaRPr lang="en-GB" dirty="0" smtClean="0"/>
          </a:p>
          <a:p>
            <a:r>
              <a:rPr lang="en-GB" sz="1600" dirty="0" smtClean="0"/>
              <a:t> </a:t>
            </a:r>
            <a:r>
              <a:rPr lang="en-GB" sz="1600" dirty="0"/>
              <a:t>The relevance of the reports is pivoted on the agreed principles of EITI which among others </a:t>
            </a:r>
            <a:r>
              <a:rPr lang="en-GB" sz="1600" dirty="0" smtClean="0"/>
              <a:t>include;</a:t>
            </a:r>
          </a:p>
          <a:p>
            <a:pPr lvl="1"/>
            <a:r>
              <a:rPr lang="en-GB" b="1" dirty="0" smtClean="0"/>
              <a:t>Principle </a:t>
            </a:r>
            <a:r>
              <a:rPr lang="en-GB" b="1" dirty="0"/>
              <a:t>Two:</a:t>
            </a:r>
            <a:r>
              <a:rPr lang="en-GB" dirty="0"/>
              <a:t> Affirmation of management of natural resource wealth for the </a:t>
            </a:r>
            <a:r>
              <a:rPr lang="en-GB" dirty="0" smtClean="0"/>
              <a:t>benefit </a:t>
            </a:r>
            <a:r>
              <a:rPr lang="en-GB" dirty="0"/>
              <a:t>of a country’s citizens which lies in the domain of sovereign governments to be exercised in the interests of their national development</a:t>
            </a:r>
            <a:r>
              <a:rPr lang="en-GB" dirty="0" smtClean="0"/>
              <a:t>.</a:t>
            </a:r>
          </a:p>
          <a:p>
            <a:pPr lvl="1" fontAlgn="base"/>
            <a:r>
              <a:rPr lang="en-GB" b="1" dirty="0" smtClean="0"/>
              <a:t>Principle </a:t>
            </a:r>
            <a:r>
              <a:rPr lang="en-GB" b="1" dirty="0"/>
              <a:t>Six:</a:t>
            </a:r>
            <a:r>
              <a:rPr lang="en-GB" dirty="0"/>
              <a:t> Recognises that achievement of greater transparency must be set in the context of respect for contracts and </a:t>
            </a:r>
            <a:r>
              <a:rPr lang="en-GB" dirty="0" smtClean="0"/>
              <a:t>laws.</a:t>
            </a:r>
            <a:endParaRPr lang="en-GB" dirty="0"/>
          </a:p>
        </p:txBody>
      </p:sp>
      <p:sp>
        <p:nvSpPr>
          <p:cNvPr id="4" name="Date Placeholder 3"/>
          <p:cNvSpPr>
            <a:spLocks noGrp="1"/>
          </p:cNvSpPr>
          <p:nvPr>
            <p:ph type="dt" sz="half" idx="10"/>
          </p:nvPr>
        </p:nvSpPr>
        <p:spPr/>
        <p:txBody>
          <a:bodyPr/>
          <a:lstStyle/>
          <a:p>
            <a:fld id="{9F61F87A-BD6D-4C17-BA7E-9336ECE62F48}"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dirty="0" smtClean="0"/>
              <a:t>Executive Session 2: What EITI Reports tell us (and what is missing)</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286820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6042"/>
            <a:ext cx="8596668" cy="1320800"/>
          </a:xfrm>
        </p:spPr>
        <p:txBody>
          <a:bodyPr>
            <a:normAutofit/>
          </a:bodyPr>
          <a:lstStyle/>
          <a:p>
            <a:r>
              <a:rPr lang="en-GB" b="1" dirty="0"/>
              <a:t>How do we report to make them relevant</a:t>
            </a:r>
            <a:r>
              <a:rPr lang="en-GB" b="1" dirty="0" smtClean="0"/>
              <a:t>?</a:t>
            </a:r>
            <a:endParaRPr lang="en-GB" dirty="0"/>
          </a:p>
        </p:txBody>
      </p:sp>
      <p:sp>
        <p:nvSpPr>
          <p:cNvPr id="3" name="Content Placeholder 2"/>
          <p:cNvSpPr>
            <a:spLocks noGrp="1"/>
          </p:cNvSpPr>
          <p:nvPr>
            <p:ph idx="1"/>
          </p:nvPr>
        </p:nvSpPr>
        <p:spPr>
          <a:xfrm>
            <a:off x="677334" y="1839951"/>
            <a:ext cx="8596668" cy="4201411"/>
          </a:xfrm>
        </p:spPr>
        <p:txBody>
          <a:bodyPr>
            <a:normAutofit/>
          </a:bodyPr>
          <a:lstStyle/>
          <a:p>
            <a:r>
              <a:rPr lang="en-GB" dirty="0" smtClean="0"/>
              <a:t>At </a:t>
            </a:r>
            <a:r>
              <a:rPr lang="en-GB" dirty="0"/>
              <a:t>best the report provide information on benefits based on per capita</a:t>
            </a:r>
            <a:r>
              <a:rPr lang="en-GB" dirty="0" smtClean="0"/>
              <a:t>.</a:t>
            </a:r>
          </a:p>
          <a:p>
            <a:pPr marL="0" indent="0">
              <a:buNone/>
            </a:pPr>
            <a:endParaRPr lang="en-GB" dirty="0"/>
          </a:p>
        </p:txBody>
      </p:sp>
      <p:sp>
        <p:nvSpPr>
          <p:cNvPr id="4" name="Date Placeholder 3"/>
          <p:cNvSpPr>
            <a:spLocks noGrp="1"/>
          </p:cNvSpPr>
          <p:nvPr>
            <p:ph type="dt" sz="half" idx="10"/>
          </p:nvPr>
        </p:nvSpPr>
        <p:spPr/>
        <p:txBody>
          <a:bodyPr/>
          <a:lstStyle/>
          <a:p>
            <a:fld id="{40E3EE30-C49B-4472-BF3E-DF35448E4ECB}"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7</a:t>
            </a:fld>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4250956131"/>
              </p:ext>
            </p:extLst>
          </p:nvPr>
        </p:nvGraphicFramePr>
        <p:xfrm>
          <a:off x="1048215" y="2237678"/>
          <a:ext cx="7901699" cy="38036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997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How do we report to make them relevant?</a:t>
            </a:r>
            <a:r>
              <a:rPr lang="en-GB" dirty="0"/>
              <a:t/>
            </a:r>
            <a:br>
              <a:rPr lang="en-GB" dirty="0"/>
            </a:br>
            <a:endParaRPr lang="en-GB" dirty="0"/>
          </a:p>
        </p:txBody>
      </p:sp>
      <p:sp>
        <p:nvSpPr>
          <p:cNvPr id="3" name="Date Placeholder 2"/>
          <p:cNvSpPr>
            <a:spLocks noGrp="1"/>
          </p:cNvSpPr>
          <p:nvPr>
            <p:ph type="dt" sz="half" idx="10"/>
          </p:nvPr>
        </p:nvSpPr>
        <p:spPr/>
        <p:txBody>
          <a:bodyPr/>
          <a:lstStyle/>
          <a:p>
            <a:fld id="{765FEF93-439B-4258-89D9-4B6120860C84}" type="datetime1">
              <a:rPr lang="en-US" smtClean="0"/>
              <a:t>6/13/2013</a:t>
            </a:fld>
            <a:endParaRPr lang="en-US" dirty="0"/>
          </a:p>
        </p:txBody>
      </p:sp>
      <p:sp>
        <p:nvSpPr>
          <p:cNvPr id="4" name="Footer Placeholder 3"/>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5" name="Slide Number Placeholder 4"/>
          <p:cNvSpPr>
            <a:spLocks noGrp="1"/>
          </p:cNvSpPr>
          <p:nvPr>
            <p:ph type="sldNum" sz="quarter" idx="12"/>
          </p:nvPr>
        </p:nvSpPr>
        <p:spPr/>
        <p:txBody>
          <a:bodyPr/>
          <a:lstStyle/>
          <a:p>
            <a:fld id="{E97799C9-84D9-46D2-A11E-BCF8A720529D}" type="slidenum">
              <a:rPr lang="en-US" smtClean="0"/>
              <a:t>8</a:t>
            </a:fld>
            <a:endParaRPr lang="en-US" dirty="0"/>
          </a:p>
        </p:txBody>
      </p:sp>
      <p:sp>
        <p:nvSpPr>
          <p:cNvPr id="7" name="Content Placeholder 6"/>
          <p:cNvSpPr>
            <a:spLocks noGrp="1"/>
          </p:cNvSpPr>
          <p:nvPr>
            <p:ph idx="1"/>
          </p:nvPr>
        </p:nvSpPr>
        <p:spPr>
          <a:xfrm>
            <a:off x="611233" y="1543644"/>
            <a:ext cx="8596668" cy="3880773"/>
          </a:xfrm>
        </p:spPr>
        <p:txBody>
          <a:bodyPr/>
          <a:lstStyle/>
          <a:p>
            <a:r>
              <a:rPr lang="en-GB" sz="2000" dirty="0"/>
              <a:t>The report should help implementing countries to analyse how they are faring in poverty reduction determined by the HDI. </a:t>
            </a:r>
          </a:p>
          <a:p>
            <a:pPr marL="0" indent="0">
              <a:buNone/>
            </a:pPr>
            <a:endParaRPr lang="en-GB" sz="2000" dirty="0"/>
          </a:p>
          <a:p>
            <a:r>
              <a:rPr lang="en-GB" sz="2000" dirty="0"/>
              <a:t>Information is to enhance good governance which would lead to proper management of resources for poverty reduction to eliminate resource curse</a:t>
            </a:r>
            <a:r>
              <a:rPr lang="en-GB" sz="2000" dirty="0" smtClean="0"/>
              <a:t>.</a:t>
            </a:r>
          </a:p>
          <a:p>
            <a:pPr marL="0" indent="0">
              <a:buNone/>
            </a:pPr>
            <a:r>
              <a:rPr lang="en-GB" sz="2000" dirty="0" smtClean="0"/>
              <a:t> </a:t>
            </a:r>
            <a:endParaRPr lang="en-GB" sz="2000" dirty="0"/>
          </a:p>
          <a:p>
            <a:pPr lvl="1" fontAlgn="base"/>
            <a:r>
              <a:rPr lang="en-GB" sz="1800" b="1" dirty="0"/>
              <a:t>Principle One:</a:t>
            </a:r>
            <a:r>
              <a:rPr lang="en-GB" sz="1800" dirty="0"/>
              <a:t> A belief that the prudent use of natural resource wealth should be an important engine for sustainable economic growth that contributes to sustainable development and poverty reduction, but if not managed properly, can create negative economic and social impacts</a:t>
            </a:r>
          </a:p>
          <a:p>
            <a:endParaRPr lang="en-GB" dirty="0"/>
          </a:p>
        </p:txBody>
      </p:sp>
    </p:spTree>
    <p:extLst>
      <p:ext uri="{BB962C8B-B14F-4D97-AF65-F5344CB8AC3E}">
        <p14:creationId xmlns:p14="http://schemas.microsoft.com/office/powerpoint/2010/main" val="333443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How do we report to make them relevant</a:t>
            </a:r>
            <a:r>
              <a:rPr lang="en-GB" b="1" dirty="0" smtClean="0"/>
              <a:t>?</a:t>
            </a:r>
            <a:endParaRPr lang="en-GB" dirty="0"/>
          </a:p>
        </p:txBody>
      </p:sp>
      <p:sp>
        <p:nvSpPr>
          <p:cNvPr id="3" name="Content Placeholder 2"/>
          <p:cNvSpPr>
            <a:spLocks noGrp="1"/>
          </p:cNvSpPr>
          <p:nvPr>
            <p:ph idx="1"/>
          </p:nvPr>
        </p:nvSpPr>
        <p:spPr/>
        <p:txBody>
          <a:bodyPr>
            <a:normAutofit/>
          </a:bodyPr>
          <a:lstStyle/>
          <a:p>
            <a:r>
              <a:rPr lang="en-GB" dirty="0" smtClean="0"/>
              <a:t>Reports </a:t>
            </a:r>
            <a:r>
              <a:rPr lang="en-GB" dirty="0"/>
              <a:t>are presented without reference to existing contracts and in some cases the </a:t>
            </a:r>
            <a:r>
              <a:rPr lang="en-GB" dirty="0" smtClean="0"/>
              <a:t>law</a:t>
            </a:r>
          </a:p>
          <a:p>
            <a:pPr marL="0" indent="0">
              <a:buNone/>
            </a:pPr>
            <a:endParaRPr lang="en-GB" dirty="0"/>
          </a:p>
          <a:p>
            <a:r>
              <a:rPr lang="en-GB" dirty="0"/>
              <a:t>The reports in its form are not very clear on whether mineral endowments of developing countries have contributed to poverty reduction or exacerbated it.</a:t>
            </a:r>
          </a:p>
          <a:p>
            <a:pPr marL="0" indent="0">
              <a:buNone/>
            </a:pPr>
            <a:endParaRPr lang="en-GB" dirty="0"/>
          </a:p>
          <a:p>
            <a:pPr lvl="0"/>
            <a:r>
              <a:rPr lang="en-GB" dirty="0" smtClean="0"/>
              <a:t>Information </a:t>
            </a:r>
            <a:r>
              <a:rPr lang="en-GB" dirty="0"/>
              <a:t>is a right especially if it is around common resource such as natural wealth / capital of the state; thus reports on EITI should be accessible to all</a:t>
            </a:r>
            <a:r>
              <a:rPr lang="en-GB" dirty="0" smtClean="0"/>
              <a:t>.</a:t>
            </a:r>
          </a:p>
          <a:p>
            <a:pPr marL="0" lvl="0" indent="0">
              <a:buNone/>
            </a:pPr>
            <a:endParaRPr lang="en-GB" dirty="0"/>
          </a:p>
          <a:p>
            <a:pPr lvl="0"/>
            <a:r>
              <a:rPr lang="en-GB" dirty="0"/>
              <a:t>Are the reports too technical </a:t>
            </a:r>
            <a:r>
              <a:rPr lang="en-GB" dirty="0" smtClean="0"/>
              <a:t> </a:t>
            </a:r>
            <a:r>
              <a:rPr lang="en-GB" dirty="0"/>
              <a:t>to be useful to the marginalised in society? </a:t>
            </a:r>
          </a:p>
          <a:p>
            <a:endParaRPr lang="en-GB" dirty="0"/>
          </a:p>
        </p:txBody>
      </p:sp>
      <p:sp>
        <p:nvSpPr>
          <p:cNvPr id="4" name="Date Placeholder 3"/>
          <p:cNvSpPr>
            <a:spLocks noGrp="1"/>
          </p:cNvSpPr>
          <p:nvPr>
            <p:ph type="dt" sz="half" idx="10"/>
          </p:nvPr>
        </p:nvSpPr>
        <p:spPr/>
        <p:txBody>
          <a:bodyPr/>
          <a:lstStyle/>
          <a:p>
            <a:fld id="{FD25F2F4-01ED-482F-BDCC-BAB72E628796}" type="datetime1">
              <a:rPr lang="en-US" smtClean="0"/>
              <a:t>6/13/2013</a:t>
            </a:fld>
            <a:endParaRPr lang="en-US" dirty="0"/>
          </a:p>
        </p:txBody>
      </p:sp>
      <p:sp>
        <p:nvSpPr>
          <p:cNvPr id="5" name="Footer Placeholder 4"/>
          <p:cNvSpPr>
            <a:spLocks noGrp="1"/>
          </p:cNvSpPr>
          <p:nvPr>
            <p:ph type="ftr" sz="quarter" idx="11"/>
          </p:nvPr>
        </p:nvSpPr>
        <p:spPr/>
        <p:txBody>
          <a:bodyPr/>
          <a:lstStyle/>
          <a:p>
            <a:r>
              <a:rPr lang="en-GB" smtClean="0"/>
              <a:t>Executive Session 2: What EITI Reports tell us (and what is missing) HOK Docs</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6691132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DACE739233BB499185E9201691D117" ma:contentTypeVersion="45" ma:contentTypeDescription="Create a new document." ma:contentTypeScope="" ma:versionID="88ecb0ee6f29b09597a0e7b1e55a6cca">
  <xsd:schema xmlns:xsd="http://www.w3.org/2001/XMLSchema" xmlns:xs="http://www.w3.org/2001/XMLSchema" xmlns:p="http://schemas.microsoft.com/office/2006/metadata/properties" targetNamespace="http://schemas.microsoft.com/office/2006/metadata/properties" ma:root="true" ma:fieldsID="f1a82f06c22c89f3d86a4c0538cd215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541C3B-09AB-4D95-8250-4AB08DF7DCD8}">
  <ds:schemaRefs>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ACAB681-7DAD-4A1F-9DBB-467789BA5A22}">
  <ds:schemaRefs>
    <ds:schemaRef ds:uri="http://schemas.microsoft.com/sharepoint/v3/contenttype/forms"/>
  </ds:schemaRefs>
</ds:datastoreItem>
</file>

<file path=customXml/itemProps3.xml><?xml version="1.0" encoding="utf-8"?>
<ds:datastoreItem xmlns:ds="http://schemas.openxmlformats.org/officeDocument/2006/customXml" ds:itemID="{4EA00A2A-46CC-44CE-9B07-EF5AFB635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383</TotalTime>
  <Words>1208</Words>
  <Application>Microsoft Office PowerPoint</Application>
  <PresentationFormat>Custom</PresentationFormat>
  <Paragraphs>138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EXPLORING THE OPPORTUNITIES TO MAKE BETTER USE OF EITI REPORTS – ACCESSIBILITY, INFLUENCE AND RELEVANCE OF REPORTS  </vt:lpstr>
      <vt:lpstr>Outline of Presentation</vt:lpstr>
      <vt:lpstr>Introduction  </vt:lpstr>
      <vt:lpstr>Objective of the reports</vt:lpstr>
      <vt:lpstr>Objective of the reports</vt:lpstr>
      <vt:lpstr>How do we report to make them relevant?</vt:lpstr>
      <vt:lpstr>How do we report to make them relevant?</vt:lpstr>
      <vt:lpstr>How do we report to make them relevant? </vt:lpstr>
      <vt:lpstr>How do we report to make them relevant?</vt:lpstr>
      <vt:lpstr>How do we report to make them relevant?</vt:lpstr>
      <vt:lpstr>Using the EITI reports to influence transparency in natural resource governance</vt:lpstr>
      <vt:lpstr>Using the EITI reports to influence transparency in natural resource governance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OPPORTUNITIES TO MAKE BETTER USE OF EITI REPORTS – ACCESSIBILITY, INFLUENTIAL AND RELEVANCE OF REPORTS</dc:title>
  <dc:creator>Hannah</dc:creator>
  <cp:lastModifiedBy>Shemshat Kasimova</cp:lastModifiedBy>
  <cp:revision>25</cp:revision>
  <dcterms:created xsi:type="dcterms:W3CDTF">2013-05-16T16:33:23Z</dcterms:created>
  <dcterms:modified xsi:type="dcterms:W3CDTF">2013-06-13T14:21:05Z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0x0101004FDACE739233BB499185E9201691D117</vt:lpwstr>
  </property>
</Properties>
</file>