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301" r:id="rId12"/>
    <p:sldId id="295" r:id="rId13"/>
    <p:sldId id="296" r:id="rId14"/>
    <p:sldId id="297" r:id="rId15"/>
    <p:sldId id="298" r:id="rId16"/>
    <p:sldId id="299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2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5620" autoAdjust="0"/>
  </p:normalViewPr>
  <p:slideViewPr>
    <p:cSldViewPr snapToGrid="0" snapToObjects="1">
      <p:cViewPr>
        <p:scale>
          <a:sx n="150" d="100"/>
          <a:sy n="150" d="100"/>
        </p:scale>
        <p:origin x="464" y="424"/>
      </p:cViewPr>
      <p:guideLst>
        <p:guide orient="horz" pos="1002"/>
        <p:guide pos="3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E08B-13F9-CD46-85DA-E01FE1676A83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5BF3-D8EB-D545-B907-A9EDF1A238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78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MS PGothic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B0668177-E7AC-724F-B4B5-70D24C33BDA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22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MS PGothic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F72E30E0-90AA-574E-9FA3-CE41E648F65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03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MS PGothic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EA5533E7-C73E-9B4D-8552-5DB53701B35B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56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MS PGothic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C7A9673F-13BE-CA45-A345-E145A5F70DD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7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MS PGothic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1BB3A982-E31C-1A43-B500-9D0EDFAB503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6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MS PGothic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08AA0C0E-0EA8-C14C-98D0-53551DEE449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12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MS PGothic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505F2AD9-2B94-1948-9E61-E1977DE6AACF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68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9274" y="1592263"/>
            <a:ext cx="7908926" cy="1845205"/>
          </a:xfrm>
        </p:spPr>
        <p:txBody>
          <a:bodyPr lIns="0" rIns="0" anchor="b" anchorCtr="0">
            <a:normAutofit/>
          </a:bodyPr>
          <a:lstStyle>
            <a:lvl1pPr>
              <a:defRPr sz="4000" b="0" i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299858"/>
            <a:ext cx="7908926" cy="1338942"/>
          </a:xfrm>
        </p:spPr>
        <p:txBody>
          <a:bodyPr lIns="0" rIns="0" anchor="b" anchorCtr="0">
            <a:normAutofit/>
          </a:bodyPr>
          <a:lstStyle>
            <a:lvl1pPr marL="0" indent="0" algn="l">
              <a:buNone/>
              <a:defRPr sz="2600" i="1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 smtClean="0">
                <a:solidFill>
                  <a:srgbClr val="FFFFFF"/>
                </a:solidFill>
                <a:latin typeface="Frutiger LT 57 Cn" charset="0"/>
              </a:rPr>
              <a:t> </a:t>
            </a:r>
            <a:endParaRPr lang="en-GB" sz="3600" noProof="0">
              <a:solidFill>
                <a:srgbClr val="FFFFFF"/>
              </a:solidFill>
              <a:latin typeface="Frutiger LT 57 Cn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 smtClean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3" descr="big-twitter-bird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11" y="3931155"/>
            <a:ext cx="675622" cy="5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 userDrawn="1"/>
        </p:nvSpPr>
        <p:spPr>
          <a:xfrm>
            <a:off x="3234262" y="3345560"/>
            <a:ext cx="25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000" i="1" noProof="0" smtClean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</a:p>
          <a:p>
            <a:pPr algn="ctr">
              <a:lnSpc>
                <a:spcPct val="100000"/>
              </a:lnSpc>
            </a:pPr>
            <a:r>
              <a:rPr lang="en-GB" sz="3000" i="1" noProof="0" smtClean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@EITIorg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 smtClean="0">
                <a:solidFill>
                  <a:srgbClr val="FFFFFF"/>
                </a:solidFill>
                <a:latin typeface="Frutiger LT 57 Cn" charset="0"/>
              </a:rPr>
              <a:t> </a:t>
            </a:r>
            <a:endParaRPr lang="en-GB" sz="3600" noProof="0">
              <a:solidFill>
                <a:srgbClr val="FFFFFF"/>
              </a:solidFill>
              <a:latin typeface="Frutiger LT 57 Cn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 smtClean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549274" y="2045755"/>
            <a:ext cx="7908926" cy="1470025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GB" sz="5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all"/>
            </a:lvl1pPr>
          </a:lstStyle>
          <a:p>
            <a:r>
              <a:rPr lang="en-GB" noProof="0" smtClean="0"/>
              <a:t>Section header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1337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6732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033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33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381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381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3050"/>
            <a:ext cx="29162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9275" y="1435100"/>
            <a:ext cx="29162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GB" noProof="0" smtClean="0"/>
              <a:t>Cliquez et modifiez le titre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7875058" cy="2062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75" y="6411615"/>
            <a:ext cx="848810" cy="268585"/>
          </a:xfrm>
          <a:prstGeom prst="rect">
            <a:avLst/>
          </a:prstGeom>
        </p:spPr>
      </p:pic>
      <p:grpSp>
        <p:nvGrpSpPr>
          <p:cNvPr id="11" name="Grouper 10"/>
          <p:cNvGrpSpPr/>
          <p:nvPr userDrawn="1"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 noProof="0" smtClean="0">
                  <a:solidFill>
                    <a:srgbClr val="FFFFFF"/>
                  </a:solidFill>
                  <a:latin typeface="Frutiger LT 57 Cn" charset="0"/>
                </a:rPr>
                <a:t> </a:t>
              </a:r>
              <a:endParaRPr lang="en-GB" sz="3600" noProof="0">
                <a:solidFill>
                  <a:srgbClr val="FFFFFF"/>
                </a:solidFill>
                <a:latin typeface="Frutiger LT 57 Cn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6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Font typeface="Arial"/>
        <a:buNone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3pPr>
      <a:lvl4pPr marL="972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4pPr>
      <a:lvl5pPr marL="1296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hyperlink" Target="http://sierraleone.revenuesystems.org/login/auth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hyperlink" Target="http://www.nocal.com.lr/operations/block-statu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hyperlink" Target="http://www.laohamutuk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anp-tl.org/webs/anptlweb.nsf/vwAll/JPDA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anp-tl.org/webs/anptlweb.nsf/pgLafaekDataGasListHTML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://www.anp-tl.org/webs/anptlweb.nsf/pgLafaekFTPList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bancocentral.tl/Download/Publications/Quarter-Report39_en.pdf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NULL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budgettransparency.gov.tl/public/index?&amp;lang=en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Mainstreaming – entrenching EITI reporting into government systems </a:t>
            </a:r>
            <a:endParaRPr lang="en-US" altLang="en-US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Regional EITI Workshop in Abuja, Nigeria</a:t>
            </a:r>
          </a:p>
          <a:p>
            <a:r>
              <a:rPr lang="en-GB" dirty="0" smtClean="0"/>
              <a:t>03 November 2016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Warning Sign clip art - vector clip art online, royalty free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75" y="1693333"/>
            <a:ext cx="19140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553200" y="3662303"/>
            <a:ext cx="2590800" cy="232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 change to disclosure requirements.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 compromise on reliability and comprehensiveness of data.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ea typeface="Calibri" charset="0"/>
                <a:cs typeface="Calibri" charset="0"/>
              </a:rPr>
              <a:t>Why mainstreaming ?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1600200"/>
            <a:ext cx="5927725" cy="206210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2800" dirty="0"/>
              <a:t>Transparency should be an integral part of how governments manage their sector.  EITI reports are not the only tool for bringing about transparency. </a:t>
            </a:r>
            <a:endParaRPr lang="en-GB" altLang="en-US" sz="2800" dirty="0" smtClean="0"/>
          </a:p>
          <a:p>
            <a:pPr lvl="0">
              <a:lnSpc>
                <a:spcPct val="100000"/>
              </a:lnSpc>
              <a:spcBef>
                <a:spcPct val="0"/>
              </a:spcBef>
              <a:buClrTx/>
            </a:pPr>
            <a:endParaRPr lang="en-GB" altLang="en-US" sz="2800" dirty="0"/>
          </a:p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S PGothic" panose="020B0600070205080204" pitchFamily="34" charset="-128"/>
              </a:rPr>
              <a:t>Some benefits: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Flexibility </a:t>
            </a:r>
            <a:r>
              <a:rPr lang="en-GB" sz="2800" dirty="0">
                <a:latin typeface="Calibri" panose="020F0502020204030204" pitchFamily="34" charset="0"/>
                <a:ea typeface="MS PGothic" panose="020B0600070205080204" pitchFamily="34" charset="-128"/>
              </a:rPr>
              <a:t>in approach to disclosure method of EITI data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800" dirty="0" err="1">
                <a:latin typeface="Calibri" panose="020F0502020204030204" pitchFamily="34" charset="0"/>
                <a:ea typeface="MS PGothic" panose="020B0600070205080204" pitchFamily="34" charset="-128"/>
              </a:rPr>
              <a:t>Cheaper</a:t>
            </a:r>
            <a:r>
              <a:rPr lang="nb-NO" sz="2800" dirty="0">
                <a:latin typeface="Calibri" panose="020F0502020204030204" pitchFamily="34" charset="0"/>
                <a:ea typeface="MS PGothic" panose="020B0600070205080204" pitchFamily="34" charset="-128"/>
              </a:rPr>
              <a:t> – </a:t>
            </a:r>
            <a:r>
              <a:rPr lang="nb-NO" sz="2800" dirty="0" err="1">
                <a:latin typeface="Calibri" panose="020F0502020204030204" pitchFamily="34" charset="0"/>
                <a:ea typeface="MS PGothic" panose="020B0600070205080204" pitchFamily="34" charset="-128"/>
              </a:rPr>
              <a:t>avr</a:t>
            </a:r>
            <a:r>
              <a:rPr lang="nb-NO" sz="2800" dirty="0">
                <a:latin typeface="Calibri" panose="020F0502020204030204" pitchFamily="34" charset="0"/>
                <a:ea typeface="MS PGothic" panose="020B0600070205080204" pitchFamily="34" charset="-128"/>
              </a:rPr>
              <a:t>. </a:t>
            </a:r>
            <a:r>
              <a:rPr lang="nb-NO" sz="2800" dirty="0" err="1">
                <a:latin typeface="Calibri" panose="020F0502020204030204" pitchFamily="34" charset="0"/>
                <a:ea typeface="MS PGothic" panose="020B0600070205080204" pitchFamily="34" charset="-128"/>
              </a:rPr>
              <a:t>cost</a:t>
            </a:r>
            <a:r>
              <a:rPr lang="nb-NO" sz="2800" dirty="0">
                <a:latin typeface="Calibri" panose="020F0502020204030204" pitchFamily="34" charset="0"/>
                <a:ea typeface="MS PGothic" panose="020B0600070205080204" pitchFamily="34" charset="-128"/>
              </a:rPr>
              <a:t> EITI Report $130k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800" dirty="0">
                <a:latin typeface="Calibri" panose="020F0502020204030204" pitchFamily="34" charset="0"/>
                <a:ea typeface="MS PGothic" panose="020B0600070205080204" pitchFamily="34" charset="-128"/>
              </a:rPr>
              <a:t>More up-to date </a:t>
            </a:r>
            <a:r>
              <a:rPr lang="nb-NO" sz="2800" dirty="0" err="1">
                <a:latin typeface="Calibri" panose="020F0502020204030204" pitchFamily="34" charset="0"/>
                <a:ea typeface="MS PGothic" panose="020B0600070205080204" pitchFamily="34" charset="-128"/>
              </a:rPr>
              <a:t>information</a:t>
            </a:r>
            <a:endParaRPr lang="nb-NO" sz="28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800" dirty="0" err="1">
                <a:latin typeface="Calibri" panose="020F0502020204030204" pitchFamily="34" charset="0"/>
                <a:ea typeface="MS PGothic" panose="020B0600070205080204" pitchFamily="34" charset="-128"/>
              </a:rPr>
              <a:t>Avoids</a:t>
            </a:r>
            <a:r>
              <a:rPr lang="nb-NO" sz="28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nb-NO" sz="2800" dirty="0" err="1">
                <a:latin typeface="Calibri" panose="020F0502020204030204" pitchFamily="34" charset="0"/>
                <a:ea typeface="MS PGothic" panose="020B0600070205080204" pitchFamily="34" charset="-128"/>
              </a:rPr>
              <a:t>duplication</a:t>
            </a:r>
            <a:endParaRPr lang="en-GB" sz="28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2400" dirty="0" smtClean="0"/>
              <a:t> </a:t>
            </a:r>
            <a:endParaRPr lang="en-GB" altLang="en-US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435102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914400"/>
            <a:ext cx="830174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ea typeface="Calibri" charset="0"/>
                <a:cs typeface="Calibri" charset="0"/>
              </a:rPr>
              <a:t>Further examples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59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2" y="1037796"/>
            <a:ext cx="8618008" cy="53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525992" y="6397625"/>
            <a:ext cx="582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3"/>
              </a:rPr>
              <a:t>http://</a:t>
            </a:r>
            <a:r>
              <a:rPr lang="en-GB" altLang="en-US" sz="1800" dirty="0">
                <a:hlinkClick r:id="rId3"/>
              </a:rPr>
              <a:t>sierraleone.revenuesystems.org/login/auth</a:t>
            </a:r>
            <a:r>
              <a:rPr lang="en-GB" altLang="en-US" sz="1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ea typeface="Calibri" charset="0"/>
                <a:cs typeface="Calibri" charset="0"/>
              </a:rPr>
              <a:t>Further examples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12082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16000"/>
            <a:ext cx="5738813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408781" y="6413500"/>
            <a:ext cx="601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3"/>
              </a:rPr>
              <a:t>http://www.nocal.com.lr/operations/block-status</a:t>
            </a:r>
            <a:r>
              <a:rPr lang="en-GB" altLang="en-US" sz="180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1143000"/>
          </a:xfrm>
        </p:spPr>
        <p:txBody>
          <a:bodyPr/>
          <a:lstStyle/>
          <a:p>
            <a:r>
              <a:rPr lang="en-AU" altLang="en-US" dirty="0">
                <a:ea typeface="Calibri" charset="0"/>
                <a:cs typeface="Calibri" charset="0"/>
              </a:rPr>
              <a:t>Further examples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8147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159934"/>
            <a:ext cx="8630156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ea typeface="Calibri" charset="0"/>
                <a:cs typeface="Calibri" charset="0"/>
              </a:rPr>
              <a:t>Further examples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4959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549275" y="1222904"/>
            <a:ext cx="48768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>
                <a:ea typeface="MS PGothic" panose="020B0600070205080204" pitchFamily="34" charset="-128"/>
              </a:rPr>
              <a:t>Under EITI Requirement 4.9c, the multi-stakeholder group can avoid reconciliation by an independent administrator if…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>
                <a:ea typeface="MS PGothic" panose="020B0600070205080204" pitchFamily="34" charset="-128"/>
              </a:rPr>
              <a:t> 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romanLcParenR"/>
              <a:defRPr/>
            </a:pPr>
            <a:r>
              <a:rPr lang="en-GB" altLang="en-US" sz="2400" dirty="0">
                <a:ea typeface="MS PGothic" panose="020B0600070205080204" pitchFamily="34" charset="-128"/>
              </a:rPr>
              <a:t>there is routine disclosure of the data … and 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romanLcParenR"/>
              <a:defRPr/>
            </a:pPr>
            <a:r>
              <a:rPr lang="en-GB" altLang="en-US" sz="2400" dirty="0">
                <a:ea typeface="MS PGothic" panose="020B0600070205080204" pitchFamily="34" charset="-128"/>
              </a:rPr>
              <a:t>the financial data is subject to credible, independent audit, applying international standards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b="1" dirty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>
                <a:ea typeface="MS PGothic" panose="020B0600070205080204" pitchFamily="34" charset="-128"/>
              </a:rPr>
              <a:t>then…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ea typeface="MS PGothic" panose="020B0600070205080204" pitchFamily="34" charset="-128"/>
              </a:rPr>
              <a:t>The MSG may seek Board approval to mainstream EITI implementation.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ea typeface="Calibri" charset="0"/>
                <a:cs typeface="Calibri" charset="0"/>
              </a:rPr>
              <a:t>EITI Standard &amp; mainstreaming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36" y="1312332"/>
            <a:ext cx="3299386" cy="46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9879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l"/>
            <a:r>
              <a:rPr lang="en-AU" altLang="en-US" sz="3600" dirty="0">
                <a:ea typeface="Calibri" charset="0"/>
                <a:cs typeface="Calibri" charset="0"/>
              </a:rPr>
              <a:t>Discussion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What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are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the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advantages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of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mainstreaming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 for </a:t>
            </a: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your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 country?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3200" dirty="0" err="1" smtClean="0">
                <a:latin typeface="Calibri" panose="020F0502020204030204" pitchFamily="34" charset="0"/>
                <a:ea typeface="MS PGothic" panose="020B0600070205080204" pitchFamily="34" charset="-128"/>
              </a:rPr>
              <a:t>What</a:t>
            </a:r>
            <a:r>
              <a:rPr lang="nb-NO" sz="32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would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 be </a:t>
            </a: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the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challenges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with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mainstreaming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nb-NO" sz="3200" dirty="0" err="1">
                <a:latin typeface="Calibri" panose="020F0502020204030204" pitchFamily="34" charset="0"/>
                <a:ea typeface="MS PGothic" panose="020B0600070205080204" pitchFamily="34" charset="-128"/>
              </a:rPr>
              <a:t>transparency</a:t>
            </a:r>
            <a:r>
              <a:rPr lang="nb-NO" sz="3200" dirty="0">
                <a:latin typeface="Calibri" panose="020F0502020204030204" pitchFamily="34" charset="0"/>
                <a:ea typeface="MS PGothic" panose="020B0600070205080204" pitchFamily="34" charset="-128"/>
              </a:rPr>
              <a:t>? </a:t>
            </a:r>
          </a:p>
          <a:p>
            <a:pPr>
              <a:defRPr/>
            </a:pPr>
            <a:endParaRPr lang="en-GB" sz="28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7722299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en-US" b="1" dirty="0"/>
              <a:t>Why mainstreaming? </a:t>
            </a:r>
            <a:br>
              <a:rPr lang="en-AU" altLang="en-US" b="1" dirty="0"/>
            </a:br>
            <a:r>
              <a:rPr lang="en-AU" altLang="en-US" b="1" dirty="0"/>
              <a:t>Timor </a:t>
            </a:r>
            <a:r>
              <a:rPr lang="en-AU" altLang="en-US" b="1" dirty="0" err="1"/>
              <a:t>Leste</a:t>
            </a:r>
            <a:r>
              <a:rPr lang="en-AU" altLang="en-US" b="1" dirty="0"/>
              <a:t> case study</a:t>
            </a:r>
            <a:r>
              <a:rPr lang="en-GB" altLang="en-US" dirty="0"/>
              <a:t/>
            </a:r>
            <a:br>
              <a:rPr lang="en-GB" altLang="en-US" dirty="0"/>
            </a:br>
            <a:endParaRPr lang="fr-FR" dirty="0"/>
          </a:p>
        </p:txBody>
      </p:sp>
      <p:pic>
        <p:nvPicPr>
          <p:cNvPr id="5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58" y="1600200"/>
            <a:ext cx="8412480" cy="237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5667" y="4241800"/>
            <a:ext cx="7298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1"/>
              <a:t>Source: Timor-Leste Institute for Development Monitoring and Analysis, </a:t>
            </a:r>
            <a:r>
              <a:rPr lang="en-GB" altLang="en-US" sz="1600" i="1">
                <a:hlinkClick r:id="rId3"/>
              </a:rPr>
              <a:t>http://</a:t>
            </a:r>
            <a:r>
              <a:rPr lang="en-GB" altLang="en-US" sz="1600" i="1" dirty="0">
                <a:hlinkClick r:id="rId3"/>
              </a:rPr>
              <a:t>www.laohamutuk.org/</a:t>
            </a:r>
            <a:r>
              <a:rPr lang="en-GB" altLang="en-US" sz="1600" i="1" dirty="0"/>
              <a:t> </a:t>
            </a:r>
            <a:r>
              <a:rPr lang="en-GB" altLang="en-US" sz="1600" b="1" dirty="0"/>
              <a:t/>
            </a:r>
            <a:br>
              <a:rPr lang="en-GB" altLang="en-US" sz="1600" b="1" dirty="0"/>
            </a:b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9443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289300"/>
            <a:ext cx="33543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20175836">
            <a:off x="2233613" y="2487613"/>
            <a:ext cx="106680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886200" y="5715000"/>
            <a:ext cx="5219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National Petroleum Authority, </a:t>
            </a:r>
            <a:r>
              <a:rPr lang="en-GB" altLang="en-US" sz="1800">
                <a:hlinkClick r:id="rId4"/>
              </a:rPr>
              <a:t>http://www.anp-tl.org/webs/anptlweb.nsf/vwAll/JPDA</a:t>
            </a:r>
            <a:r>
              <a:rPr lang="en-GB" altLang="en-US" sz="1800"/>
              <a:t> </a:t>
            </a:r>
          </a:p>
        </p:txBody>
      </p:sp>
      <p:pic>
        <p:nvPicPr>
          <p:cNvPr id="1946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192213"/>
            <a:ext cx="5662612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dirty="0"/>
              <a:t>Mainstreaming </a:t>
            </a:r>
            <a:r>
              <a:rPr lang="en-AU" altLang="en-US" dirty="0" smtClean="0"/>
              <a:t>transparency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54587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289300"/>
            <a:ext cx="33543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9225540">
            <a:off x="2809875" y="2376488"/>
            <a:ext cx="977900" cy="4222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4152900" y="5715000"/>
            <a:ext cx="495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National Petroleum Authority, </a:t>
            </a:r>
            <a:r>
              <a:rPr lang="en-GB" altLang="en-US" sz="1800">
                <a:hlinkClick r:id="rId4"/>
              </a:rPr>
              <a:t>http://www.anp-tl.org/webs/anptlweb.nsf/pgLafaekDataGasListHTML</a:t>
            </a:r>
            <a:r>
              <a:rPr lang="en-GB" altLang="en-US" sz="1800"/>
              <a:t> </a:t>
            </a:r>
          </a:p>
        </p:txBody>
      </p:sp>
      <p:pic>
        <p:nvPicPr>
          <p:cNvPr id="215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36713"/>
            <a:ext cx="4806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317625"/>
            <a:ext cx="48069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Mainstreaming transparency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78726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00363"/>
            <a:ext cx="3735388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9225540">
            <a:off x="3054350" y="2132013"/>
            <a:ext cx="106680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235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587500"/>
            <a:ext cx="47275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127125"/>
            <a:ext cx="472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4235450" y="6056313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National Petroleum Authority, </a:t>
            </a:r>
            <a:r>
              <a:rPr lang="en-GB" altLang="en-US" sz="1800">
                <a:hlinkClick r:id="rId6"/>
              </a:rPr>
              <a:t>http://www.anp-tl.org/webs/anptlweb.nsf/pgLafaekFTPListl</a:t>
            </a:r>
            <a:r>
              <a:rPr lang="en-GB" altLang="en-US" sz="180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Mainstreaming</a:t>
            </a:r>
            <a:r>
              <a:rPr lang="fr-FR" dirty="0" smtClean="0"/>
              <a:t> </a:t>
            </a:r>
            <a:r>
              <a:rPr lang="fr-FR" dirty="0" err="1" smtClean="0"/>
              <a:t>transparency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6522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00363"/>
            <a:ext cx="3735388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9225540">
            <a:off x="1898650" y="2141538"/>
            <a:ext cx="106680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3467100" y="6334125"/>
            <a:ext cx="567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Central Bank, </a:t>
            </a:r>
            <a:r>
              <a:rPr lang="en-GB" altLang="en-US" sz="1400">
                <a:hlinkClick r:id="rId4"/>
              </a:rPr>
              <a:t>http://www.bancocentral.tl/Download/Publications/Quarter-Report39_en.pdf</a:t>
            </a:r>
            <a:r>
              <a:rPr lang="en-GB" altLang="en-US" sz="1400"/>
              <a:t> </a:t>
            </a:r>
          </a:p>
        </p:txBody>
      </p:sp>
      <p:pic>
        <p:nvPicPr>
          <p:cNvPr id="2560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692400"/>
            <a:ext cx="502602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827088"/>
            <a:ext cx="362902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070225" y="4324350"/>
            <a:ext cx="1066800" cy="484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1143000"/>
          </a:xfrm>
        </p:spPr>
        <p:txBody>
          <a:bodyPr/>
          <a:lstStyle/>
          <a:p>
            <a:r>
              <a:rPr lang="en-AU" altLang="en-US" dirty="0"/>
              <a:t>Mainstreaming transparency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37697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37353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3467100" y="6334125"/>
            <a:ext cx="5676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Timor GAP, </a:t>
            </a:r>
            <a:r>
              <a:rPr lang="en-GB" altLang="en-US" sz="1200">
                <a:hlinkClick r:id="rId4" invalidUrl="http://www.timorgap.com/databases/website.nsf/vwAll/Annual Reports"/>
              </a:rPr>
              <a:t>http://www.timorgap.com/databases/website.nsf/vwAll/Annual%20Reports</a:t>
            </a:r>
            <a:r>
              <a:rPr lang="en-GB" altLang="en-US" sz="1200"/>
              <a:t> </a:t>
            </a:r>
          </a:p>
        </p:txBody>
      </p:sp>
      <p:pic>
        <p:nvPicPr>
          <p:cNvPr id="2765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2928938"/>
            <a:ext cx="5153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219200"/>
            <a:ext cx="1730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20382033">
            <a:off x="3367088" y="2989263"/>
            <a:ext cx="106680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1143000"/>
          </a:xfrm>
        </p:spPr>
        <p:txBody>
          <a:bodyPr/>
          <a:lstStyle/>
          <a:p>
            <a:r>
              <a:rPr lang="en-AU" altLang="en-US" dirty="0"/>
              <a:t>Mainstreaming transparency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71475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37353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4038600" y="6216650"/>
            <a:ext cx="468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hlinkClick r:id="rId4"/>
              </a:rPr>
              <a:t>http://www.budgettransparency.gov.tl/public/index?&amp;lang=en</a:t>
            </a:r>
            <a:endParaRPr lang="en-GB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/>
          </a:p>
        </p:txBody>
      </p:sp>
      <p:sp>
        <p:nvSpPr>
          <p:cNvPr id="11" name="Right Arrow 10"/>
          <p:cNvSpPr/>
          <p:nvPr/>
        </p:nvSpPr>
        <p:spPr>
          <a:xfrm rot="19994697">
            <a:off x="2616200" y="2416175"/>
            <a:ext cx="1066800" cy="485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2970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1047750"/>
            <a:ext cx="50736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49275" y="283105"/>
            <a:ext cx="7875058" cy="1143000"/>
          </a:xfrm>
        </p:spPr>
        <p:txBody>
          <a:bodyPr/>
          <a:lstStyle/>
          <a:p>
            <a:r>
              <a:rPr lang="en-AU" altLang="en-US" dirty="0"/>
              <a:t>Mainstreaming transparency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76052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8" y="923131"/>
            <a:ext cx="30861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8" y="4300821"/>
            <a:ext cx="4278842" cy="254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995363"/>
            <a:ext cx="353536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3998119"/>
            <a:ext cx="3327930" cy="292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dirty="0"/>
              <a:t>EITI – still important platform for </a:t>
            </a:r>
            <a:r>
              <a:rPr lang="en-AU" altLang="en-US" dirty="0" smtClean="0"/>
              <a:t>dialogue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83475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TI theme">
  <a:themeElements>
    <a:clrScheme name="EITI palette 2015">
      <a:dk1>
        <a:srgbClr val="404040"/>
      </a:dk1>
      <a:lt1>
        <a:sysClr val="window" lastClr="FFFFFF"/>
      </a:lt1>
      <a:dk2>
        <a:srgbClr val="625648"/>
      </a:dk2>
      <a:lt2>
        <a:srgbClr val="E6E6E6"/>
      </a:lt2>
      <a:accent1>
        <a:srgbClr val="0076AF"/>
      </a:accent1>
      <a:accent2>
        <a:srgbClr val="8AB9E2"/>
      </a:accent2>
      <a:accent3>
        <a:srgbClr val="D54D35"/>
      </a:accent3>
      <a:accent4>
        <a:srgbClr val="FAA627"/>
      </a:accent4>
      <a:accent5>
        <a:srgbClr val="2D8B2A"/>
      </a:accent5>
      <a:accent6>
        <a:srgbClr val="84AD42"/>
      </a:accent6>
      <a:hlink>
        <a:srgbClr val="0084B4"/>
      </a:hlink>
      <a:folHlink>
        <a:srgbClr val="00919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EITI_Presentation_template_Light_v2015_07_10</Template>
  <TotalTime>13</TotalTime>
  <Words>262</Words>
  <Application>Microsoft Macintosh PowerPoint</Application>
  <PresentationFormat>On-screen Show (4:3)</PresentationFormat>
  <Paragraphs>53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Frutiger LT 57 Cn</vt:lpstr>
      <vt:lpstr>MS PGothic</vt:lpstr>
      <vt:lpstr>Myriad Pro Light</vt:lpstr>
      <vt:lpstr>Arial</vt:lpstr>
      <vt:lpstr>Calibri</vt:lpstr>
      <vt:lpstr>EITI theme</vt:lpstr>
      <vt:lpstr>Mainstreaming – entrenching EITI reporting into government systems </vt:lpstr>
      <vt:lpstr>Why mainstreaming?  Timor Leste case study </vt:lpstr>
      <vt:lpstr>Mainstreaming transparency</vt:lpstr>
      <vt:lpstr>Mainstreaming transparency</vt:lpstr>
      <vt:lpstr>Mainstreaming transparency</vt:lpstr>
      <vt:lpstr>Mainstreaming transparency</vt:lpstr>
      <vt:lpstr>Mainstreaming transparency</vt:lpstr>
      <vt:lpstr>Mainstreaming transparency</vt:lpstr>
      <vt:lpstr>EITI – still important platform for dialogue</vt:lpstr>
      <vt:lpstr>Why mainstreaming ?</vt:lpstr>
      <vt:lpstr>Further examples</vt:lpstr>
      <vt:lpstr>Further examples</vt:lpstr>
      <vt:lpstr>Further examples</vt:lpstr>
      <vt:lpstr>Further examples</vt:lpstr>
      <vt:lpstr>EITI Standard &amp; mainstreaming</vt:lpstr>
      <vt:lpstr>Discussion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comes here and may wrap across two lines</dc:title>
  <dc:creator>Christina Berger</dc:creator>
  <cp:lastModifiedBy>Christina Berger</cp:lastModifiedBy>
  <cp:revision>14</cp:revision>
  <dcterms:created xsi:type="dcterms:W3CDTF">2016-11-14T09:48:49Z</dcterms:created>
  <dcterms:modified xsi:type="dcterms:W3CDTF">2016-11-14T10:02:42Z</dcterms:modified>
</cp:coreProperties>
</file>