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21"/>
  </p:notesMasterIdLst>
  <p:handoutMasterIdLst>
    <p:handoutMasterId r:id="rId22"/>
  </p:handoutMasterIdLst>
  <p:sldIdLst>
    <p:sldId id="319" r:id="rId3"/>
    <p:sldId id="431" r:id="rId4"/>
    <p:sldId id="430" r:id="rId5"/>
    <p:sldId id="411" r:id="rId6"/>
    <p:sldId id="412" r:id="rId7"/>
    <p:sldId id="413" r:id="rId8"/>
    <p:sldId id="426" r:id="rId9"/>
    <p:sldId id="415" r:id="rId10"/>
    <p:sldId id="417" r:id="rId11"/>
    <p:sldId id="418" r:id="rId12"/>
    <p:sldId id="432" r:id="rId13"/>
    <p:sldId id="420" r:id="rId14"/>
    <p:sldId id="422" r:id="rId15"/>
    <p:sldId id="425" r:id="rId16"/>
    <p:sldId id="427" r:id="rId17"/>
    <p:sldId id="429" r:id="rId18"/>
    <p:sldId id="428" r:id="rId19"/>
    <p:sldId id="318" r:id="rId20"/>
  </p:sldIdLst>
  <p:sldSz cx="9144000" cy="6858000" type="screen4x3"/>
  <p:notesSz cx="6662738"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27">
          <p15:clr>
            <a:srgbClr val="A4A3A4"/>
          </p15:clr>
        </p15:guide>
        <p15:guide id="2" orient="horz" pos="4156">
          <p15:clr>
            <a:srgbClr val="A4A3A4"/>
          </p15:clr>
        </p15:guide>
        <p15:guide id="3" orient="horz" pos="935">
          <p15:clr>
            <a:srgbClr val="A4A3A4"/>
          </p15:clr>
        </p15:guide>
        <p15:guide id="4" orient="horz" pos="1661">
          <p15:clr>
            <a:srgbClr val="A4A3A4"/>
          </p15:clr>
        </p15:guide>
        <p15:guide id="5" orient="horz" pos="1434">
          <p15:clr>
            <a:srgbClr val="A4A3A4"/>
          </p15:clr>
        </p15:guide>
        <p15:guide id="6" pos="5329">
          <p15:clr>
            <a:srgbClr val="A4A3A4"/>
          </p15:clr>
        </p15:guide>
        <p15:guide id="7" pos="431">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s"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8987"/>
    <a:srgbClr val="F4F85A"/>
    <a:srgbClr val="D2A000"/>
    <a:srgbClr val="C80F0F"/>
    <a:srgbClr val="FF9966"/>
    <a:srgbClr val="FF0000"/>
    <a:srgbClr val="6E6452"/>
    <a:srgbClr val="A49688"/>
    <a:srgbClr val="AD9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9429" autoAdjust="0"/>
  </p:normalViewPr>
  <p:slideViewPr>
    <p:cSldViewPr>
      <p:cViewPr varScale="1">
        <p:scale>
          <a:sx n="68" d="100"/>
          <a:sy n="68" d="100"/>
        </p:scale>
        <p:origin x="1468" y="64"/>
      </p:cViewPr>
      <p:guideLst>
        <p:guide orient="horz" pos="527"/>
        <p:guide orient="horz" pos="4156"/>
        <p:guide orient="horz" pos="935"/>
        <p:guide orient="horz" pos="1661"/>
        <p:guide orient="horz" pos="1434"/>
        <p:guide pos="5329"/>
        <p:guide pos="431"/>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3528" y="106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fld id="{D52E1863-98BE-4EA5-8E70-C9B5C80FC7C1}" type="datetimeFigureOut">
              <a:rPr lang="de-DE" smtClean="0"/>
              <a:pPr/>
              <a:t>04.12.2017</a:t>
            </a:fld>
            <a:endParaRPr lang="de-DE"/>
          </a:p>
        </p:txBody>
      </p:sp>
      <p:sp>
        <p:nvSpPr>
          <p:cNvPr id="4" name="Fußzeilenplatzhalter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fld id="{BEC3DFA2-0F61-4A26-A226-311B0A0F28B4}" type="slidenum">
              <a:rPr lang="de-DE" smtClean="0"/>
              <a:pPr/>
              <a:t>‹#›</a:t>
            </a:fld>
            <a:endParaRPr lang="de-DE"/>
          </a:p>
        </p:txBody>
      </p:sp>
    </p:spTree>
    <p:extLst>
      <p:ext uri="{BB962C8B-B14F-4D97-AF65-F5344CB8AC3E}">
        <p14:creationId xmlns:p14="http://schemas.microsoft.com/office/powerpoint/2010/main" val="3597491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7186"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de-DE"/>
          </a:p>
        </p:txBody>
      </p:sp>
      <p:sp>
        <p:nvSpPr>
          <p:cNvPr id="3" name="Datumsplatzhalter 2"/>
          <p:cNvSpPr>
            <a:spLocks noGrp="1"/>
          </p:cNvSpPr>
          <p:nvPr>
            <p:ph type="dt" idx="1"/>
          </p:nvPr>
        </p:nvSpPr>
        <p:spPr>
          <a:xfrm>
            <a:off x="3774010" y="0"/>
            <a:ext cx="2887186"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37C0EE7-551C-4211-8275-00FE25D5828C}" type="datetimeFigureOut">
              <a:rPr lang="de-DE"/>
              <a:pPr>
                <a:defRPr/>
              </a:pPr>
              <a:t>04.12.2017</a:t>
            </a:fld>
            <a:endParaRPr lang="de-DE"/>
          </a:p>
        </p:txBody>
      </p:sp>
      <p:sp>
        <p:nvSpPr>
          <p:cNvPr id="4" name="Folienbildplatzhalt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de-DE"/>
          </a:p>
        </p:txBody>
      </p:sp>
      <p:sp>
        <p:nvSpPr>
          <p:cNvPr id="7" name="Foliennummernplatzhalt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5458312-5DEE-4544-9875-5AE6DDE8772D}" type="slidenum">
              <a:rPr lang="de-DE"/>
              <a:pPr>
                <a:defRPr/>
              </a:pPr>
              <a:t>‹#›</a:t>
            </a:fld>
            <a:endParaRPr lang="de-DE"/>
          </a:p>
        </p:txBody>
      </p:sp>
    </p:spTree>
    <p:extLst>
      <p:ext uri="{BB962C8B-B14F-4D97-AF65-F5344CB8AC3E}">
        <p14:creationId xmlns:p14="http://schemas.microsoft.com/office/powerpoint/2010/main" val="3703656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7"/>
          <p:cNvSpPr txBox="1">
            <a:spLocks noGrp="1" noChangeArrowheads="1"/>
          </p:cNvSpPr>
          <p:nvPr/>
        </p:nvSpPr>
        <p:spPr bwMode="auto">
          <a:xfrm>
            <a:off x="3775354" y="9430845"/>
            <a:ext cx="2887385" cy="495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5" tIns="45293" rIns="90585" bIns="45293" anchor="b"/>
          <a:lstStyle>
            <a:lvl1pPr defTabSz="954088">
              <a:defRPr sz="2400">
                <a:solidFill>
                  <a:schemeClr val="tx1"/>
                </a:solidFill>
                <a:latin typeface="Times" pitchFamily="18" charset="0"/>
              </a:defRPr>
            </a:lvl1pPr>
            <a:lvl2pPr marL="742950" indent="-285750" defTabSz="954088">
              <a:defRPr sz="2400">
                <a:solidFill>
                  <a:schemeClr val="tx1"/>
                </a:solidFill>
                <a:latin typeface="Times" pitchFamily="18" charset="0"/>
              </a:defRPr>
            </a:lvl2pPr>
            <a:lvl3pPr marL="1143000" indent="-228600" defTabSz="954088">
              <a:defRPr sz="2400">
                <a:solidFill>
                  <a:schemeClr val="tx1"/>
                </a:solidFill>
                <a:latin typeface="Times" pitchFamily="18" charset="0"/>
              </a:defRPr>
            </a:lvl3pPr>
            <a:lvl4pPr marL="1600200" indent="-228600" defTabSz="954088">
              <a:defRPr sz="2400">
                <a:solidFill>
                  <a:schemeClr val="tx1"/>
                </a:solidFill>
                <a:latin typeface="Times" pitchFamily="18" charset="0"/>
              </a:defRPr>
            </a:lvl4pPr>
            <a:lvl5pPr marL="2057400" indent="-228600" defTabSz="954088">
              <a:defRPr sz="2400">
                <a:solidFill>
                  <a:schemeClr val="tx1"/>
                </a:solidFill>
                <a:latin typeface="Times" pitchFamily="18" charset="0"/>
              </a:defRPr>
            </a:lvl5pPr>
            <a:lvl6pPr marL="2514600" indent="-228600" defTabSz="954088" eaLnBrk="0" fontAlgn="base" hangingPunct="0">
              <a:spcBef>
                <a:spcPct val="0"/>
              </a:spcBef>
              <a:spcAft>
                <a:spcPct val="0"/>
              </a:spcAft>
              <a:defRPr sz="2400">
                <a:solidFill>
                  <a:schemeClr val="tx1"/>
                </a:solidFill>
                <a:latin typeface="Times" pitchFamily="18" charset="0"/>
              </a:defRPr>
            </a:lvl6pPr>
            <a:lvl7pPr marL="2971800" indent="-228600" defTabSz="954088" eaLnBrk="0" fontAlgn="base" hangingPunct="0">
              <a:spcBef>
                <a:spcPct val="0"/>
              </a:spcBef>
              <a:spcAft>
                <a:spcPct val="0"/>
              </a:spcAft>
              <a:defRPr sz="2400">
                <a:solidFill>
                  <a:schemeClr val="tx1"/>
                </a:solidFill>
                <a:latin typeface="Times" pitchFamily="18" charset="0"/>
              </a:defRPr>
            </a:lvl7pPr>
            <a:lvl8pPr marL="3429000" indent="-228600" defTabSz="954088" eaLnBrk="0" fontAlgn="base" hangingPunct="0">
              <a:spcBef>
                <a:spcPct val="0"/>
              </a:spcBef>
              <a:spcAft>
                <a:spcPct val="0"/>
              </a:spcAft>
              <a:defRPr sz="2400">
                <a:solidFill>
                  <a:schemeClr val="tx1"/>
                </a:solidFill>
                <a:latin typeface="Times" pitchFamily="18" charset="0"/>
              </a:defRPr>
            </a:lvl8pPr>
            <a:lvl9pPr marL="3886200" indent="-228600" defTabSz="954088" eaLnBrk="0" fontAlgn="base" hangingPunct="0">
              <a:spcBef>
                <a:spcPct val="0"/>
              </a:spcBef>
              <a:spcAft>
                <a:spcPct val="0"/>
              </a:spcAft>
              <a:defRPr sz="2400">
                <a:solidFill>
                  <a:schemeClr val="tx1"/>
                </a:solidFill>
                <a:latin typeface="Times" pitchFamily="18" charset="0"/>
              </a:defRPr>
            </a:lvl9pPr>
          </a:lstStyle>
          <a:p>
            <a:pPr algn="r"/>
            <a:fld id="{4787E980-22D2-4301-9BD6-BBB059BA4926}" type="slidenum">
              <a:rPr lang="de-DE" sz="1200">
                <a:cs typeface="Arial" charset="0"/>
              </a:rPr>
              <a:pPr algn="r"/>
              <a:t>1</a:t>
            </a:fld>
            <a:endParaRPr lang="de-DE" sz="1200" dirty="0">
              <a:cs typeface="Arial"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p:spPr>
        <p:txBody>
          <a:bodyPr lIns="90585" tIns="45293" rIns="90585" bIns="45293"/>
          <a:lstStyle/>
          <a:p>
            <a:pPr eaLnBrk="1" hangingPunct="1"/>
            <a:endParaRPr lang="en-B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a:defRPr/>
            </a:pPr>
            <a:fld id="{25458312-5DEE-4544-9875-5AE6DDE8772D}" type="slidenum">
              <a:rPr lang="de-DE" smtClean="0"/>
              <a:pPr>
                <a:defRPr/>
              </a:pPr>
              <a:t>8</a:t>
            </a:fld>
            <a:endParaRPr lang="de-DE"/>
          </a:p>
        </p:txBody>
      </p:sp>
    </p:spTree>
    <p:extLst>
      <p:ext uri="{BB962C8B-B14F-4D97-AF65-F5344CB8AC3E}">
        <p14:creationId xmlns:p14="http://schemas.microsoft.com/office/powerpoint/2010/main" val="13720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liennummernplatzhalter 3"/>
          <p:cNvSpPr>
            <a:spLocks noGrp="1"/>
          </p:cNvSpPr>
          <p:nvPr>
            <p:ph type="sldNum" sz="quarter" idx="5"/>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200" b="1">
                <a:solidFill>
                  <a:srgbClr val="999999"/>
                </a:solidFill>
                <a:latin typeface="Arial" charset="0"/>
                <a:cs typeface="Arial" charset="0"/>
              </a:defRPr>
            </a:lvl1pPr>
            <a:lvl2pPr marL="739607" indent="-284464" eaLnBrk="0" hangingPunct="0">
              <a:defRPr sz="2200" b="1">
                <a:solidFill>
                  <a:srgbClr val="999999"/>
                </a:solidFill>
                <a:latin typeface="Arial" charset="0"/>
                <a:cs typeface="Arial" charset="0"/>
              </a:defRPr>
            </a:lvl2pPr>
            <a:lvl3pPr marL="1137857" indent="-227571" eaLnBrk="0" hangingPunct="0">
              <a:defRPr sz="2200" b="1">
                <a:solidFill>
                  <a:srgbClr val="999999"/>
                </a:solidFill>
                <a:latin typeface="Arial" charset="0"/>
                <a:cs typeface="Arial" charset="0"/>
              </a:defRPr>
            </a:lvl3pPr>
            <a:lvl4pPr marL="1592999" indent="-227571" eaLnBrk="0" hangingPunct="0">
              <a:defRPr sz="2200" b="1">
                <a:solidFill>
                  <a:srgbClr val="999999"/>
                </a:solidFill>
                <a:latin typeface="Arial" charset="0"/>
                <a:cs typeface="Arial" charset="0"/>
              </a:defRPr>
            </a:lvl4pPr>
            <a:lvl5pPr marL="2048142" indent="-227571" eaLnBrk="0" hangingPunct="0">
              <a:defRPr sz="2200" b="1">
                <a:solidFill>
                  <a:srgbClr val="999999"/>
                </a:solidFill>
                <a:latin typeface="Arial" charset="0"/>
                <a:cs typeface="Arial" charset="0"/>
              </a:defRPr>
            </a:lvl5pPr>
            <a:lvl6pPr marL="2503284" indent="-227571" eaLnBrk="0" fontAlgn="base" hangingPunct="0">
              <a:spcBef>
                <a:spcPct val="0"/>
              </a:spcBef>
              <a:spcAft>
                <a:spcPct val="0"/>
              </a:spcAft>
              <a:defRPr sz="2200" b="1">
                <a:solidFill>
                  <a:srgbClr val="999999"/>
                </a:solidFill>
                <a:latin typeface="Arial" charset="0"/>
                <a:cs typeface="Arial" charset="0"/>
              </a:defRPr>
            </a:lvl6pPr>
            <a:lvl7pPr marL="2958427" indent="-227571" eaLnBrk="0" fontAlgn="base" hangingPunct="0">
              <a:spcBef>
                <a:spcPct val="0"/>
              </a:spcBef>
              <a:spcAft>
                <a:spcPct val="0"/>
              </a:spcAft>
              <a:defRPr sz="2200" b="1">
                <a:solidFill>
                  <a:srgbClr val="999999"/>
                </a:solidFill>
                <a:latin typeface="Arial" charset="0"/>
                <a:cs typeface="Arial" charset="0"/>
              </a:defRPr>
            </a:lvl7pPr>
            <a:lvl8pPr marL="3413570" indent="-227571" eaLnBrk="0" fontAlgn="base" hangingPunct="0">
              <a:spcBef>
                <a:spcPct val="0"/>
              </a:spcBef>
              <a:spcAft>
                <a:spcPct val="0"/>
              </a:spcAft>
              <a:defRPr sz="2200" b="1">
                <a:solidFill>
                  <a:srgbClr val="999999"/>
                </a:solidFill>
                <a:latin typeface="Arial" charset="0"/>
                <a:cs typeface="Arial" charset="0"/>
              </a:defRPr>
            </a:lvl8pPr>
            <a:lvl9pPr marL="3868712" indent="-227571" eaLnBrk="0" fontAlgn="base" hangingPunct="0">
              <a:spcBef>
                <a:spcPct val="0"/>
              </a:spcBef>
              <a:spcAft>
                <a:spcPct val="0"/>
              </a:spcAft>
              <a:defRPr sz="2200" b="1">
                <a:solidFill>
                  <a:srgbClr val="999999"/>
                </a:solidFill>
                <a:latin typeface="Arial" charset="0"/>
                <a:cs typeface="Arial" charset="0"/>
              </a:defRPr>
            </a:lvl9pPr>
          </a:lstStyle>
          <a:p>
            <a:fld id="{E3C40307-248C-4D59-B476-5FCC690B5994}" type="slidenum">
              <a:rPr sz="1000">
                <a:solidFill>
                  <a:schemeClr val="bg1"/>
                </a:solidFill>
              </a:rPr>
              <a:pPr/>
              <a:t>18</a:t>
            </a:fld>
            <a:endParaRPr sz="1000">
              <a:solidFill>
                <a:schemeClr val="bg1"/>
              </a:solidFill>
            </a:endParaRPr>
          </a:p>
        </p:txBody>
      </p:sp>
      <p:sp>
        <p:nvSpPr>
          <p:cNvPr id="18435" name="Notizenplatzhalt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a:latin typeface="Arial" charset="0"/>
                <a:cs typeface="Arial" charset="0"/>
              </a:rPr>
              <a:t>Terms of use</a:t>
            </a:r>
          </a:p>
          <a:p>
            <a:r>
              <a:rPr lang="en-GB" b="0" dirty="0">
                <a:latin typeface="Arial" charset="0"/>
                <a:cs typeface="Arial" charset="0"/>
              </a:rPr>
              <a:t>This training material is property of GIZ. You may not alter this slide, add or delete any content nor change the master slides. The GIZ logo may not be removed or displaced nor may any other logo or information be placed in the header or footer area of the master slides. Before adding any information to this training </a:t>
            </a:r>
            <a:r>
              <a:rPr lang="en-GB" b="0" dirty="0" err="1">
                <a:latin typeface="Arial" charset="0"/>
                <a:cs typeface="Arial" charset="0"/>
              </a:rPr>
              <a:t>mazerial</a:t>
            </a:r>
            <a:r>
              <a:rPr lang="en-GB" b="0" dirty="0">
                <a:latin typeface="Arial" charset="0"/>
                <a:cs typeface="Arial" charset="0"/>
              </a:rPr>
              <a:t>, please contact climate@giz.de.</a:t>
            </a:r>
          </a:p>
        </p:txBody>
      </p:sp>
      <p:sp>
        <p:nvSpPr>
          <p:cNvPr id="18436" name="Folienbildplatzhalter 6"/>
          <p:cNvSpPr>
            <a:spLocks noGrp="1" noRot="1" noChangeAspect="1" noTextEdit="1"/>
          </p:cNvSpPr>
          <p:nvPr>
            <p:ph type="sldImg"/>
          </p:nvPr>
        </p:nvSpPr>
        <p:spPr>
          <a:xfrm>
            <a:off x="455613" y="311150"/>
            <a:ext cx="5718175" cy="4289425"/>
          </a:xfr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73688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934784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Headlines, Subheadline, Bulletpoints">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4000" y="1484784"/>
            <a:ext cx="7772400" cy="936103"/>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br>
              <a:rPr lang="en-US" dirty="0"/>
            </a:br>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5"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33176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Headlines, Bulletpoints">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4000" y="1484784"/>
            <a:ext cx="7772400" cy="936103"/>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br>
              <a:rPr lang="en-US" dirty="0"/>
            </a:br>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5"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902461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
        <p:nvSpPr>
          <p:cNvPr id="4" name="Inhaltsplatzhalter 2"/>
          <p:cNvSpPr>
            <a:spLocks noGrp="1"/>
          </p:cNvSpPr>
          <p:nvPr>
            <p:ph idx="11" hasCustomPrompt="1"/>
          </p:nvPr>
        </p:nvSpPr>
        <p:spPr>
          <a:xfrm>
            <a:off x="4716016"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3686353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
        <p:nvSpPr>
          <p:cNvPr id="4" name="Inhaltsplatzhalter 2"/>
          <p:cNvSpPr>
            <a:spLocks noGrp="1"/>
          </p:cNvSpPr>
          <p:nvPr>
            <p:ph idx="11" hasCustomPrompt="1"/>
          </p:nvPr>
        </p:nvSpPr>
        <p:spPr>
          <a:xfrm>
            <a:off x="4716016"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2862863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Tree>
    <p:extLst>
      <p:ext uri="{BB962C8B-B14F-4D97-AF65-F5344CB8AC3E}">
        <p14:creationId xmlns:p14="http://schemas.microsoft.com/office/powerpoint/2010/main" val="261829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1005715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Headlines, Subheadline, Bulletpoints">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4000" y="1484784"/>
            <a:ext cx="7772400" cy="936103"/>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br>
              <a:rPr lang="en-US" dirty="0"/>
            </a:br>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5"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Headlines, Bulletpoints">
    <p:spTree>
      <p:nvGrpSpPr>
        <p:cNvPr id="1" name=""/>
        <p:cNvGrpSpPr/>
        <p:nvPr/>
      </p:nvGrpSpPr>
      <p:grpSpPr>
        <a:xfrm>
          <a:off x="0" y="0"/>
          <a:ext cx="0" cy="0"/>
          <a:chOff x="0" y="0"/>
          <a:chExt cx="0" cy="0"/>
        </a:xfrm>
      </p:grpSpPr>
      <p:sp>
        <p:nvSpPr>
          <p:cNvPr id="4" name="Titel 1"/>
          <p:cNvSpPr>
            <a:spLocks noGrp="1"/>
          </p:cNvSpPr>
          <p:nvPr>
            <p:ph type="ctrTitle" hasCustomPrompt="1"/>
          </p:nvPr>
        </p:nvSpPr>
        <p:spPr>
          <a:xfrm>
            <a:off x="684000" y="1484784"/>
            <a:ext cx="7772400" cy="936103"/>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br>
              <a:rPr lang="en-US" dirty="0"/>
            </a:br>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5" name="Inhaltsplatzhalter 2"/>
          <p:cNvSpPr>
            <a:spLocks noGrp="1"/>
          </p:cNvSpPr>
          <p:nvPr>
            <p:ph idx="10" hasCustomPrompt="1"/>
          </p:nvPr>
        </p:nvSpPr>
        <p:spPr>
          <a:xfrm>
            <a:off x="684213" y="2448000"/>
            <a:ext cx="7775575"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222170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
        <p:nvSpPr>
          <p:cNvPr id="4" name="Inhaltsplatzhalter 2"/>
          <p:cNvSpPr>
            <a:spLocks noGrp="1"/>
          </p:cNvSpPr>
          <p:nvPr>
            <p:ph idx="11" hasCustomPrompt="1"/>
          </p:nvPr>
        </p:nvSpPr>
        <p:spPr>
          <a:xfrm>
            <a:off x="4716016"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0"/>
            <a:r>
              <a:rPr lang="en-US" dirty="0"/>
              <a:t>Text </a:t>
            </a:r>
            <a:r>
              <a:rPr lang="en-US" dirty="0" err="1"/>
              <a:t>durch</a:t>
            </a:r>
            <a:r>
              <a:rPr lang="en-US" dirty="0"/>
              <a:t> </a:t>
            </a:r>
            <a:r>
              <a:rPr lang="en-US" dirty="0" err="1"/>
              <a:t>klicken</a:t>
            </a:r>
            <a:r>
              <a:rPr lang="en-US" dirty="0"/>
              <a:t> </a:t>
            </a:r>
            <a:r>
              <a:rPr lang="en-US" dirty="0" err="1"/>
              <a:t>hinzufügen</a:t>
            </a:r>
            <a:endParaRPr lang="en-US" dirty="0"/>
          </a:p>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134860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
        <p:nvSpPr>
          <p:cNvPr id="12" name="Inhaltsplatzhalter 2"/>
          <p:cNvSpPr>
            <a:spLocks noGrp="1"/>
          </p:cNvSpPr>
          <p:nvPr>
            <p:ph idx="10" hasCustomPrompt="1"/>
          </p:nvPr>
        </p:nvSpPr>
        <p:spPr>
          <a:xfrm>
            <a:off x="684213"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
        <p:nvSpPr>
          <p:cNvPr id="4" name="Inhaltsplatzhalter 2"/>
          <p:cNvSpPr>
            <a:spLocks noGrp="1"/>
          </p:cNvSpPr>
          <p:nvPr>
            <p:ph idx="11" hasCustomPrompt="1"/>
          </p:nvPr>
        </p:nvSpPr>
        <p:spPr>
          <a:xfrm>
            <a:off x="4716016" y="2448000"/>
            <a:ext cx="3743771" cy="3312368"/>
          </a:xfrm>
          <a:prstGeom prst="rect">
            <a:avLst/>
          </a:prstGeom>
        </p:spPr>
        <p:txBody>
          <a:bodyPr/>
          <a:lstStyle>
            <a:lvl1pPr marL="0" indent="0">
              <a:lnSpc>
                <a:spcPct val="100000"/>
              </a:lnSpc>
              <a:spcBef>
                <a:spcPts val="400"/>
              </a:spcBef>
              <a:spcAft>
                <a:spcPts val="800"/>
              </a:spcAft>
              <a:buClr>
                <a:srgbClr val="6E6452"/>
              </a:buClr>
              <a:buFont typeface="Arial" pitchFamily="34" charset="0"/>
              <a:buNone/>
              <a:defRPr sz="1800">
                <a:solidFill>
                  <a:srgbClr val="6E6452"/>
                </a:solidFill>
                <a:latin typeface="Arial" pitchFamily="34" charset="0"/>
                <a:cs typeface="Arial" pitchFamily="34" charset="0"/>
              </a:defRPr>
            </a:lvl1pPr>
            <a:lvl2pPr marL="36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2pPr>
            <a:lvl3pPr marL="72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3pPr>
            <a:lvl4pPr marL="1080000" indent="-360000">
              <a:lnSpc>
                <a:spcPct val="100000"/>
              </a:lnSpc>
              <a:spcBef>
                <a:spcPts val="400"/>
              </a:spcBef>
              <a:spcAft>
                <a:spcPts val="800"/>
              </a:spcAft>
              <a:buClr>
                <a:srgbClr val="6E6452"/>
              </a:buClr>
              <a:buFont typeface="Arial" pitchFamily="34" charset="0"/>
              <a:buChar char="•"/>
              <a:defRPr sz="1800">
                <a:solidFill>
                  <a:srgbClr val="6E6452"/>
                </a:solidFill>
                <a:latin typeface="Arial" pitchFamily="34" charset="0"/>
                <a:cs typeface="Arial" pitchFamily="34" charset="0"/>
              </a:defRPr>
            </a:lvl4pPr>
            <a:lvl5pPr>
              <a:defRPr sz="1800">
                <a:solidFill>
                  <a:srgbClr val="6E6452"/>
                </a:solidFill>
              </a:defRPr>
            </a:lvl5pPr>
          </a:lstStyle>
          <a:p>
            <a:pPr lvl="1"/>
            <a:r>
              <a:rPr lang="en-US" dirty="0" err="1"/>
              <a:t>Erste</a:t>
            </a:r>
            <a:r>
              <a:rPr lang="en-US" dirty="0"/>
              <a:t> </a:t>
            </a:r>
            <a:r>
              <a:rPr lang="en-US" dirty="0" err="1"/>
              <a:t>Ebene</a:t>
            </a:r>
            <a:endParaRPr lang="en-US" dirty="0"/>
          </a:p>
          <a:p>
            <a:pPr lvl="2"/>
            <a:r>
              <a:rPr lang="en-US" dirty="0" err="1"/>
              <a:t>Zweite</a:t>
            </a:r>
            <a:r>
              <a:rPr lang="en-US" dirty="0"/>
              <a:t> </a:t>
            </a:r>
            <a:r>
              <a:rPr lang="en-US" dirty="0" err="1"/>
              <a:t>Ebene</a:t>
            </a:r>
            <a:endParaRPr lang="en-US" dirty="0"/>
          </a:p>
          <a:p>
            <a:pPr lvl="3"/>
            <a:r>
              <a:rPr lang="en-US" dirty="0" err="1"/>
              <a:t>Dritte</a:t>
            </a:r>
            <a:r>
              <a:rPr lang="en-US" dirty="0"/>
              <a:t> </a:t>
            </a:r>
            <a:r>
              <a:rPr lang="en-US" dirty="0" err="1"/>
              <a:t>Ebene</a:t>
            </a:r>
            <a:endParaRPr lang="en-US" dirty="0"/>
          </a:p>
        </p:txBody>
      </p:sp>
    </p:spTree>
    <p:extLst>
      <p:ext uri="{BB962C8B-B14F-4D97-AF65-F5344CB8AC3E}">
        <p14:creationId xmlns:p14="http://schemas.microsoft.com/office/powerpoint/2010/main" val="416583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684000" y="1484785"/>
            <a:ext cx="7772400" cy="504056"/>
          </a:xfrm>
          <a:prstGeom prst="rect">
            <a:avLst/>
          </a:prstGeom>
        </p:spPr>
        <p:txBody>
          <a:bodyPr/>
          <a:lstStyle>
            <a:lvl1pPr algn="l">
              <a:defRPr sz="2400" b="0">
                <a:solidFill>
                  <a:srgbClr val="6E6452"/>
                </a:solidFill>
                <a:latin typeface="Arial" pitchFamily="34" charset="0"/>
                <a:cs typeface="Arial" pitchFamily="34" charset="0"/>
              </a:defRPr>
            </a:lvl1pPr>
          </a:lstStyle>
          <a:p>
            <a:r>
              <a:rPr lang="en-US" dirty="0" err="1"/>
              <a:t>Titel</a:t>
            </a:r>
            <a:r>
              <a:rPr lang="en-US" dirty="0"/>
              <a:t> </a:t>
            </a:r>
            <a:r>
              <a:rPr lang="en-US" dirty="0" err="1"/>
              <a:t>durch</a:t>
            </a:r>
            <a:r>
              <a:rPr lang="en-US" dirty="0"/>
              <a:t> </a:t>
            </a:r>
            <a:r>
              <a:rPr lang="en-US" dirty="0" err="1"/>
              <a:t>Klicken</a:t>
            </a:r>
            <a:r>
              <a:rPr lang="en-US" dirty="0"/>
              <a:t> </a:t>
            </a:r>
            <a:r>
              <a:rPr lang="en-US" dirty="0" err="1"/>
              <a:t>hinzufügen</a:t>
            </a:r>
            <a:endParaRPr lang="de-DE" dirty="0"/>
          </a:p>
        </p:txBody>
      </p:sp>
    </p:spTree>
    <p:extLst>
      <p:ext uri="{BB962C8B-B14F-4D97-AF65-F5344CB8AC3E}">
        <p14:creationId xmlns:p14="http://schemas.microsoft.com/office/powerpoint/2010/main" val="437385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pic>
        <p:nvPicPr>
          <p:cNvPr id="2" name="Grafik 6"/>
          <p:cNvPicPr>
            <a:picLocks noChangeAspect="1"/>
          </p:cNvPicPr>
          <p:nvPr userDrawn="1"/>
        </p:nvPicPr>
        <p:blipFill>
          <a:blip r:embed="rId2" cstate="print"/>
          <a:srcRect/>
          <a:stretch>
            <a:fillRect/>
          </a:stretch>
        </p:blipFill>
        <p:spPr bwMode="auto">
          <a:xfrm>
            <a:off x="0" y="1588"/>
            <a:ext cx="9144000" cy="1116012"/>
          </a:xfrm>
          <a:prstGeom prst="rect">
            <a:avLst/>
          </a:prstGeom>
          <a:noFill/>
          <a:ln w="9525">
            <a:noFill/>
            <a:miter lim="800000"/>
            <a:headEnd/>
            <a:tailEnd/>
          </a:ln>
        </p:spPr>
      </p:pic>
      <p:pic>
        <p:nvPicPr>
          <p:cNvPr id="5" name="Grafik 7"/>
          <p:cNvPicPr>
            <a:picLocks noChangeAspect="1"/>
          </p:cNvPicPr>
          <p:nvPr userDrawn="1"/>
        </p:nvPicPr>
        <p:blipFill>
          <a:blip r:embed="rId3" cstate="print"/>
          <a:srcRect/>
          <a:stretch>
            <a:fillRect/>
          </a:stretch>
        </p:blipFill>
        <p:spPr bwMode="auto">
          <a:xfrm>
            <a:off x="6715140" y="285728"/>
            <a:ext cx="2106612" cy="877888"/>
          </a:xfrm>
          <a:prstGeom prst="rect">
            <a:avLst/>
          </a:prstGeom>
          <a:noFill/>
          <a:ln w="9525">
            <a:noFill/>
            <a:miter lim="800000"/>
            <a:headEnd/>
            <a:tailEnd/>
          </a:ln>
        </p:spPr>
      </p:pic>
    </p:spTree>
    <p:extLst>
      <p:ext uri="{BB962C8B-B14F-4D97-AF65-F5344CB8AC3E}">
        <p14:creationId xmlns:p14="http://schemas.microsoft.com/office/powerpoint/2010/main" val="98859955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8" name="Rectangle 16"/>
          <p:cNvSpPr>
            <a:spLocks noGrp="1" noChangeArrowheads="1"/>
          </p:cNvSpPr>
          <p:nvPr>
            <p:ph type="subTitle" sz="quarter" idx="1" hasCustomPrompt="1"/>
          </p:nvPr>
        </p:nvSpPr>
        <p:spPr>
          <a:xfrm>
            <a:off x="1040400" y="3239022"/>
            <a:ext cx="7034400" cy="1752600"/>
          </a:xfrm>
          <a:prstGeom prst="rect">
            <a:avLst/>
          </a:prstGeom>
        </p:spPr>
        <p:txBody>
          <a:bodyPr/>
          <a:lstStyle>
            <a:lvl1pPr marL="0" indent="0" algn="ctr">
              <a:buFont typeface="Wingdings" pitchFamily="2" charset="2"/>
              <a:buNone/>
              <a:defRPr sz="2800" baseline="0"/>
            </a:lvl1pPr>
          </a:lstStyle>
          <a:p>
            <a:r>
              <a:rPr lang="de-DE" dirty="0"/>
              <a:t>Untertitel durch Klicken hinzufügen</a:t>
            </a:r>
          </a:p>
        </p:txBody>
      </p:sp>
      <p:sp>
        <p:nvSpPr>
          <p:cNvPr id="9" name="Rectangle 15"/>
          <p:cNvSpPr>
            <a:spLocks noGrp="1" noChangeArrowheads="1"/>
          </p:cNvSpPr>
          <p:nvPr>
            <p:ph type="ctrTitle" sz="quarter" hasCustomPrompt="1"/>
          </p:nvPr>
        </p:nvSpPr>
        <p:spPr>
          <a:xfrm>
            <a:off x="1040400" y="1993726"/>
            <a:ext cx="7034400" cy="1143000"/>
          </a:xfrm>
          <a:prstGeom prst="rect">
            <a:avLst/>
          </a:prstGeom>
        </p:spPr>
        <p:txBody>
          <a:bodyPr anchor="ctr"/>
          <a:lstStyle>
            <a:lvl1pPr algn="ctr">
              <a:defRPr sz="3600"/>
            </a:lvl1pPr>
          </a:lstStyle>
          <a:p>
            <a:r>
              <a:rPr lang="de-DE" dirty="0"/>
              <a:t>Titel durch Klicken hinzufügen</a:t>
            </a:r>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spTree>
    <p:extLst>
      <p:ext uri="{BB962C8B-B14F-4D97-AF65-F5344CB8AC3E}">
        <p14:creationId xmlns:p14="http://schemas.microsoft.com/office/powerpoint/2010/main" val="252036865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g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3.gif"/><Relationship Id="rId5" Type="http://schemas.openxmlformats.org/officeDocument/2006/relationships/slideLayout" Target="../slideLayouts/slideLayout14.xml"/><Relationship Id="rId10" Type="http://schemas.openxmlformats.org/officeDocument/2006/relationships/image" Target="../media/image2.gif"/><Relationship Id="rId4" Type="http://schemas.openxmlformats.org/officeDocument/2006/relationships/slideLayout" Target="../slideLayouts/slideLayout13.xml"/><Relationship Id="rId9"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Grafik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3075" name="Grafik 7"/>
          <p:cNvPicPr>
            <a:picLocks noChangeAspect="1"/>
          </p:cNvPicPr>
          <p:nvPr/>
        </p:nvPicPr>
        <p:blipFill>
          <a:blip r:embed="rId12" cstate="print"/>
          <a:srcRect/>
          <a:stretch>
            <a:fillRect/>
          </a:stretch>
        </p:blipFill>
        <p:spPr bwMode="auto">
          <a:xfrm>
            <a:off x="6618288" y="304800"/>
            <a:ext cx="2106612" cy="877888"/>
          </a:xfrm>
          <a:prstGeom prst="rect">
            <a:avLst/>
          </a:prstGeom>
          <a:noFill/>
          <a:ln w="9525">
            <a:noFill/>
            <a:miter lim="800000"/>
            <a:headEnd/>
            <a:tailEnd/>
          </a:ln>
        </p:spPr>
      </p:pic>
      <p:pic>
        <p:nvPicPr>
          <p:cNvPr id="3076" name="Grafik 8"/>
          <p:cNvPicPr>
            <a:picLocks noChangeAspect="1"/>
          </p:cNvPicPr>
          <p:nvPr/>
        </p:nvPicPr>
        <p:blipFill>
          <a:blip r:embed="rId13" cstate="print"/>
          <a:srcRect/>
          <a:stretch>
            <a:fillRect/>
          </a:stretch>
        </p:blipFill>
        <p:spPr bwMode="auto">
          <a:xfrm>
            <a:off x="0" y="5851525"/>
            <a:ext cx="9144000" cy="7381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5" r:id="rId1"/>
    <p:sldLayoutId id="2147483658" r:id="rId2"/>
    <p:sldLayoutId id="2147483652" r:id="rId3"/>
    <p:sldLayoutId id="2147483659" r:id="rId4"/>
    <p:sldLayoutId id="2147483656" r:id="rId5"/>
    <p:sldLayoutId id="2147483660" r:id="rId6"/>
    <p:sldLayoutId id="2147483657" r:id="rId7"/>
    <p:sldLayoutId id="2147483674" r:id="rId8"/>
    <p:sldLayoutId id="2147483677" r:id="rId9"/>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Grafik 6"/>
          <p:cNvPicPr>
            <a:picLocks noChangeAspect="1"/>
          </p:cNvPicPr>
          <p:nvPr/>
        </p:nvPicPr>
        <p:blipFill>
          <a:blip r:embed="rId9" cstate="print"/>
          <a:srcRect/>
          <a:stretch>
            <a:fillRect/>
          </a:stretch>
        </p:blipFill>
        <p:spPr bwMode="auto">
          <a:xfrm>
            <a:off x="0" y="0"/>
            <a:ext cx="9144000" cy="1119188"/>
          </a:xfrm>
          <a:prstGeom prst="rect">
            <a:avLst/>
          </a:prstGeom>
          <a:noFill/>
          <a:ln w="9525">
            <a:noFill/>
            <a:miter lim="800000"/>
            <a:headEnd/>
            <a:tailEnd/>
          </a:ln>
        </p:spPr>
      </p:pic>
      <p:pic>
        <p:nvPicPr>
          <p:cNvPr id="3075" name="Grafik 7"/>
          <p:cNvPicPr>
            <a:picLocks noChangeAspect="1"/>
          </p:cNvPicPr>
          <p:nvPr/>
        </p:nvPicPr>
        <p:blipFill>
          <a:blip r:embed="rId10" cstate="print"/>
          <a:srcRect/>
          <a:stretch>
            <a:fillRect/>
          </a:stretch>
        </p:blipFill>
        <p:spPr bwMode="auto">
          <a:xfrm>
            <a:off x="6618288" y="304800"/>
            <a:ext cx="2106612" cy="877888"/>
          </a:xfrm>
          <a:prstGeom prst="rect">
            <a:avLst/>
          </a:prstGeom>
          <a:noFill/>
          <a:ln w="9525">
            <a:noFill/>
            <a:miter lim="800000"/>
            <a:headEnd/>
            <a:tailEnd/>
          </a:ln>
        </p:spPr>
      </p:pic>
      <p:pic>
        <p:nvPicPr>
          <p:cNvPr id="3076" name="Grafik 8"/>
          <p:cNvPicPr>
            <a:picLocks noChangeAspect="1"/>
          </p:cNvPicPr>
          <p:nvPr/>
        </p:nvPicPr>
        <p:blipFill>
          <a:blip r:embed="rId11" cstate="print"/>
          <a:srcRect/>
          <a:stretch>
            <a:fillRect/>
          </a:stretch>
        </p:blipFill>
        <p:spPr bwMode="auto">
          <a:xfrm>
            <a:off x="0" y="5851525"/>
            <a:ext cx="9144000" cy="738188"/>
          </a:xfrm>
          <a:prstGeom prst="rect">
            <a:avLst/>
          </a:prstGeom>
          <a:noFill/>
          <a:ln w="9525">
            <a:noFill/>
            <a:miter lim="800000"/>
            <a:headEnd/>
            <a:tailEnd/>
          </a:ln>
        </p:spPr>
      </p:pic>
      <p:sp>
        <p:nvSpPr>
          <p:cNvPr id="10" name="Text Box 3"/>
          <p:cNvSpPr txBox="1">
            <a:spLocks noChangeArrowheads="1"/>
          </p:cNvSpPr>
          <p:nvPr/>
        </p:nvSpPr>
        <p:spPr bwMode="auto">
          <a:xfrm>
            <a:off x="6470650" y="6591300"/>
            <a:ext cx="1981200"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defRPr/>
            </a:pPr>
            <a:r>
              <a:rPr lang="de-DE" sz="1000" b="0" spc="70" dirty="0">
                <a:solidFill>
                  <a:srgbClr val="6E6452"/>
                </a:solidFill>
                <a:latin typeface="Arial Narrow" pitchFamily="34" charset="0"/>
              </a:rPr>
              <a:t>Seite</a:t>
            </a:r>
            <a:r>
              <a:rPr lang="fr" sz="1000" b="0" spc="70" dirty="0">
                <a:solidFill>
                  <a:srgbClr val="6E6452"/>
                </a:solidFill>
                <a:latin typeface="Arial Narrow" pitchFamily="34" charset="0"/>
              </a:rPr>
              <a:t> </a:t>
            </a:r>
            <a:fld id="{124715DD-6EFF-4A0B-B27B-7476F868716E}" type="slidenum">
              <a:rPr lang="fr" sz="1000" b="0" spc="70" smtClean="0">
                <a:solidFill>
                  <a:srgbClr val="6E6452"/>
                </a:solidFill>
                <a:latin typeface="Arial Narrow" pitchFamily="34" charset="0"/>
              </a:rPr>
              <a:pPr algn="r">
                <a:defRPr/>
              </a:pPr>
              <a:t>‹#›</a:t>
            </a:fld>
            <a:endParaRPr lang="fr" sz="1000" b="0" spc="70" dirty="0">
              <a:solidFill>
                <a:srgbClr val="6E6452"/>
              </a:solidFill>
              <a:latin typeface="Arial Narrow" pitchFamily="34" charset="0"/>
            </a:endParaRPr>
          </a:p>
        </p:txBody>
      </p:sp>
      <p:sp>
        <p:nvSpPr>
          <p:cNvPr id="11" name="Rechteck 10"/>
          <p:cNvSpPr/>
          <p:nvPr/>
        </p:nvSpPr>
        <p:spPr>
          <a:xfrm>
            <a:off x="1692275" y="6591300"/>
            <a:ext cx="5759450" cy="246063"/>
          </a:xfrm>
          <a:prstGeom prst="rect">
            <a:avLst/>
          </a:prstGeom>
        </p:spPr>
        <p:txBody>
          <a:bodyPr>
            <a:spAutoFit/>
          </a:bodyPr>
          <a:lstStyle/>
          <a:p>
            <a:pPr algn="ctr" fontAlgn="auto">
              <a:spcBef>
                <a:spcPts val="0"/>
              </a:spcBef>
              <a:spcAft>
                <a:spcPts val="0"/>
              </a:spcAft>
              <a:defRPr/>
            </a:pPr>
            <a:r>
              <a:rPr lang="de-DE" sz="1000" spc="70" dirty="0">
                <a:solidFill>
                  <a:srgbClr val="6E6452"/>
                </a:solidFill>
                <a:latin typeface="Arial Narrow" pitchFamily="34" charset="0"/>
              </a:rPr>
              <a:t>Unternehmenspräsentation 2012</a:t>
            </a:r>
          </a:p>
        </p:txBody>
      </p:sp>
      <p:sp>
        <p:nvSpPr>
          <p:cNvPr id="12" name="Text Box 3"/>
          <p:cNvSpPr txBox="1">
            <a:spLocks noChangeArrowheads="1"/>
          </p:cNvSpPr>
          <p:nvPr/>
        </p:nvSpPr>
        <p:spPr bwMode="auto">
          <a:xfrm>
            <a:off x="684213" y="6591300"/>
            <a:ext cx="1008062" cy="246063"/>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defRPr/>
            </a:pPr>
            <a:fld id="{DD2E1EE0-AADB-4EC1-904C-9AC546C60E7F}" type="datetime1">
              <a:rPr lang="fr" sz="1000" b="0" spc="70" smtClean="0">
                <a:solidFill>
                  <a:srgbClr val="6E6452"/>
                </a:solidFill>
                <a:latin typeface="Arial Narrow" pitchFamily="34" charset="0"/>
              </a:rPr>
              <a:pPr>
                <a:defRPr/>
              </a:pPr>
              <a:t>04/12/2017</a:t>
            </a:fld>
            <a:endParaRPr lang="fr" sz="1000" b="0" spc="70" dirty="0">
              <a:solidFill>
                <a:srgbClr val="6E6452"/>
              </a:solidFill>
              <a:latin typeface="Arial Narrow" pitchFamily="34" charset="0"/>
            </a:endParaRPr>
          </a:p>
        </p:txBody>
      </p:sp>
    </p:spTree>
    <p:extLst>
      <p:ext uri="{BB962C8B-B14F-4D97-AF65-F5344CB8AC3E}">
        <p14:creationId xmlns:p14="http://schemas.microsoft.com/office/powerpoint/2010/main" val="8340731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image" Target="../media/image7.gi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notesSlide" Target="../notesSlides/notesSlide1.xml"/><Relationship Id="rId10" Type="http://schemas.openxmlformats.org/officeDocument/2006/relationships/image" Target="../media/image9.jpeg"/><Relationship Id="rId4" Type="http://schemas.openxmlformats.org/officeDocument/2006/relationships/slideLayout" Target="../slideLayouts/slideLayout8.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atacvr.virk.dk/data/?language=en-gb&amp;" TargetMode="Externa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hyperlink" Target="https://danishbusinessauthority.dk/beneficial-owner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read.pwc.nl/i/707148-the-conflict-between-transparency-and-privacy" TargetMode="Externa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hyperlink" Target="https://www.pwc.co.uk/forensic-services/assets/navigating-a-path-to-trust-and-transparency.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globalwitness.org/en/blog/what-does-uk-beneficial-ownership-data-show-us/" TargetMode="Externa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danishbusinessauthority.dk/beneficial-owners" TargetMode="External"/><Relationship Id="rId3" Type="http://schemas.openxmlformats.org/officeDocument/2006/relationships/hyperlink" Target="http://cifar.eu/wp-content/uploads/2017/03/Beneficial-ownership-the-state-of-play-2017.pdf" TargetMode="External"/><Relationship Id="rId7" Type="http://schemas.openxmlformats.org/officeDocument/2006/relationships/hyperlink" Target="https://ed.ted.com/lessons/how-exposing-anonymous-companies-could-cut-down-on-crime-global-witness" TargetMode="External"/><Relationship Id="rId2" Type="http://schemas.openxmlformats.org/officeDocument/2006/relationships/hyperlink" Target="https://www.b20germany.org/fileadmin/user_upload/documents/B20/b20-ctg-rbac-policy-paper.pdf" TargetMode="External"/><Relationship Id="rId1" Type="http://schemas.openxmlformats.org/officeDocument/2006/relationships/slideLayout" Target="../slideLayouts/slideLayout9.xml"/><Relationship Id="rId6" Type="http://schemas.openxmlformats.org/officeDocument/2006/relationships/hyperlink" Target="http://www.fatf-gafi.org/media/fatf/documents/reports/G20-Beneficial-Ownership-Sept-2016.pdf" TargetMode="External"/><Relationship Id="rId5" Type="http://schemas.openxmlformats.org/officeDocument/2006/relationships/hyperlink" Target="http://www.bmjv.de/SharedDocs/Downloads/EN/G20/Interim_Accountability_Report_2017.pdf?__blob=publicationFile&amp;v=1" TargetMode="External"/><Relationship Id="rId4" Type="http://schemas.openxmlformats.org/officeDocument/2006/relationships/hyperlink" Target="http://www.bmjv.de/SharedDocs/Downloads/EN/G20/G20%20ACWG%20Action%20Plan%202017-2018.pdf?__blob=publicationFile&amp;v=2" TargetMode="External"/><Relationship Id="rId9"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mailto:victor.garzon@giz.d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minsu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ownershiptransparency.com/"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transparency.eu/wp-content/uploads/2017/04/EBOT-REPORT-TIE-014-16_clean.pdf" TargetMode="Externa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9" name="Picture 21" descr="C:\Users\clgramcko\Desktop\ELdZ_Chi_Office_Farbe_sp.BMP"/>
          <p:cNvPicPr>
            <a:picLocks noChangeAspect="1" noChangeArrowheads="1"/>
          </p:cNvPicPr>
          <p:nvPr/>
        </p:nvPicPr>
        <p:blipFill>
          <a:blip r:embed="rId6" cstate="print"/>
          <a:srcRect/>
          <a:stretch>
            <a:fillRect/>
          </a:stretch>
        </p:blipFill>
        <p:spPr bwMode="auto">
          <a:xfrm>
            <a:off x="2786050" y="3060700"/>
            <a:ext cx="2343163" cy="1546554"/>
          </a:xfrm>
          <a:prstGeom prst="rect">
            <a:avLst/>
          </a:prstGeom>
          <a:noFill/>
        </p:spPr>
      </p:pic>
      <p:pic>
        <p:nvPicPr>
          <p:cNvPr id="14" name="Grafik 4"/>
          <p:cNvPicPr>
            <a:picLocks noChangeAspect="1"/>
          </p:cNvPicPr>
          <p:nvPr/>
        </p:nvPicPr>
        <p:blipFill>
          <a:blip r:embed="rId7" cstate="print">
            <a:lum/>
            <a:extLst>
              <a:ext uri="{28A0092B-C50C-407E-A947-70E740481C1C}">
                <a14:useLocalDpi xmlns:a14="http://schemas.microsoft.com/office/drawing/2010/main" val="0"/>
              </a:ext>
            </a:extLst>
          </a:blip>
          <a:srcRect l="28236" r="2450" b="5481"/>
          <a:stretch>
            <a:fillRect/>
          </a:stretch>
        </p:blipFill>
        <p:spPr>
          <a:xfrm>
            <a:off x="142843" y="1500174"/>
            <a:ext cx="9001157" cy="4219321"/>
          </a:xfrm>
          <a:prstGeom prst="rect">
            <a:avLst/>
          </a:prstGeom>
        </p:spPr>
      </p:pic>
      <p:graphicFrame>
        <p:nvGraphicFramePr>
          <p:cNvPr id="2050" name="Rectangle 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380" name="think-cell Slide" r:id="rId8" imgW="0" imgH="0" progId="">
                  <p:embed/>
                </p:oleObj>
              </mc:Choice>
              <mc:Fallback>
                <p:oleObj name="think-cell Slide" r:id="rId8"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2" name="Rectangle 6"/>
          <p:cNvSpPr>
            <a:spLocks noGrp="1" noChangeArrowheads="1"/>
          </p:cNvSpPr>
          <p:nvPr>
            <p:ph type="ctrTitle" sz="quarter" idx="4294967295"/>
            <p:custDataLst>
              <p:tags r:id="rId3"/>
            </p:custDataLst>
          </p:nvPr>
        </p:nvSpPr>
        <p:spPr bwMode="auto">
          <a:xfrm>
            <a:off x="1628301" y="2009746"/>
            <a:ext cx="6746522" cy="3970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l" eaLnBrk="1" hangingPunct="1"/>
            <a:r>
              <a:rPr lang="de-DE" altLang="ja-JP" sz="3200" b="1" dirty="0" err="1">
                <a:solidFill>
                  <a:schemeClr val="tx1">
                    <a:lumMod val="75000"/>
                    <a:lumOff val="25000"/>
                  </a:schemeClr>
                </a:solidFill>
                <a:latin typeface="Avenir Light"/>
                <a:cs typeface="Avenir Light"/>
              </a:rPr>
              <a:t>Avances</a:t>
            </a:r>
            <a:r>
              <a:rPr lang="de-DE" altLang="ja-JP" sz="3200" b="1" dirty="0">
                <a:solidFill>
                  <a:schemeClr val="tx1">
                    <a:lumMod val="75000"/>
                    <a:lumOff val="25000"/>
                  </a:schemeClr>
                </a:solidFill>
                <a:latin typeface="Avenir Light"/>
                <a:cs typeface="Avenir Light"/>
              </a:rPr>
              <a:t> y </a:t>
            </a:r>
            <a:r>
              <a:rPr lang="de-DE" altLang="ja-JP" sz="3200" b="1" dirty="0" err="1">
                <a:solidFill>
                  <a:schemeClr val="tx1">
                    <a:lumMod val="75000"/>
                    <a:lumOff val="25000"/>
                  </a:schemeClr>
                </a:solidFill>
                <a:latin typeface="Avenir Light"/>
                <a:cs typeface="Avenir Light"/>
              </a:rPr>
              <a:t>retos</a:t>
            </a:r>
            <a:r>
              <a:rPr lang="de-DE" altLang="ja-JP" sz="3200" b="1" dirty="0">
                <a:solidFill>
                  <a:schemeClr val="tx1">
                    <a:lumMod val="75000"/>
                    <a:lumOff val="25000"/>
                  </a:schemeClr>
                </a:solidFill>
                <a:latin typeface="Avenir Light"/>
                <a:cs typeface="Avenir Light"/>
              </a:rPr>
              <a:t> en la </a:t>
            </a:r>
            <a:r>
              <a:rPr lang="de-DE" altLang="ja-JP" sz="3200" b="1" dirty="0" err="1">
                <a:solidFill>
                  <a:schemeClr val="tx1">
                    <a:lumMod val="75000"/>
                    <a:lumOff val="25000"/>
                  </a:schemeClr>
                </a:solidFill>
                <a:latin typeface="Avenir Light"/>
                <a:cs typeface="Avenir Light"/>
              </a:rPr>
              <a:t>identificación</a:t>
            </a:r>
            <a:r>
              <a:rPr lang="de-DE" altLang="ja-JP" sz="3200" b="1" dirty="0">
                <a:solidFill>
                  <a:schemeClr val="tx1">
                    <a:lumMod val="75000"/>
                    <a:lumOff val="25000"/>
                  </a:schemeClr>
                </a:solidFill>
                <a:latin typeface="Avenir Light"/>
                <a:cs typeface="Avenir Light"/>
              </a:rPr>
              <a:t> y </a:t>
            </a:r>
            <a:r>
              <a:rPr lang="de-DE" altLang="ja-JP" sz="3200" b="1" dirty="0" err="1">
                <a:solidFill>
                  <a:schemeClr val="tx1">
                    <a:lumMod val="75000"/>
                    <a:lumOff val="25000"/>
                  </a:schemeClr>
                </a:solidFill>
                <a:latin typeface="Avenir Light"/>
                <a:cs typeface="Avenir Light"/>
              </a:rPr>
              <a:t>registro</a:t>
            </a:r>
            <a:r>
              <a:rPr lang="de-DE" altLang="ja-JP" sz="3200" b="1" dirty="0">
                <a:solidFill>
                  <a:schemeClr val="tx1">
                    <a:lumMod val="75000"/>
                    <a:lumOff val="25000"/>
                  </a:schemeClr>
                </a:solidFill>
                <a:latin typeface="Avenir Light"/>
                <a:cs typeface="Avenir Light"/>
              </a:rPr>
              <a:t> de </a:t>
            </a:r>
            <a:r>
              <a:rPr lang="de-DE" altLang="ja-JP" sz="3200" b="1" dirty="0" err="1">
                <a:solidFill>
                  <a:schemeClr val="tx1">
                    <a:lumMod val="75000"/>
                    <a:lumOff val="25000"/>
                  </a:schemeClr>
                </a:solidFill>
                <a:latin typeface="Avenir Light"/>
                <a:cs typeface="Avenir Light"/>
              </a:rPr>
              <a:t>beneficiarios</a:t>
            </a:r>
            <a:r>
              <a:rPr lang="de-DE" altLang="ja-JP" sz="3200" b="1" dirty="0">
                <a:solidFill>
                  <a:schemeClr val="tx1">
                    <a:lumMod val="75000"/>
                    <a:lumOff val="25000"/>
                  </a:schemeClr>
                </a:solidFill>
                <a:latin typeface="Avenir Light"/>
                <a:cs typeface="Avenir Light"/>
              </a:rPr>
              <a:t> reales</a:t>
            </a:r>
            <a:br>
              <a:rPr lang="de-DE" altLang="ja-JP" sz="3200" b="1" dirty="0">
                <a:solidFill>
                  <a:schemeClr val="tx1">
                    <a:lumMod val="75000"/>
                    <a:lumOff val="25000"/>
                  </a:schemeClr>
                </a:solidFill>
                <a:latin typeface="Avenir Light"/>
                <a:cs typeface="Avenir Light"/>
              </a:rPr>
            </a:br>
            <a:br>
              <a:rPr lang="de-DE" altLang="ja-JP" sz="3200" b="1" kern="1200" dirty="0">
                <a:solidFill>
                  <a:schemeClr val="tx1">
                    <a:lumMod val="75000"/>
                    <a:lumOff val="25000"/>
                  </a:schemeClr>
                </a:solidFill>
                <a:latin typeface="Avenir Light"/>
                <a:cs typeface="Avenir Light"/>
              </a:rPr>
            </a:br>
            <a:r>
              <a:rPr lang="es-ES" sz="2400" b="1" dirty="0">
                <a:solidFill>
                  <a:schemeClr val="tx1">
                    <a:lumMod val="75000"/>
                    <a:lumOff val="25000"/>
                  </a:schemeClr>
                </a:solidFill>
                <a:latin typeface="Avenir Light"/>
                <a:cs typeface="Avenir Light"/>
              </a:rPr>
              <a:t>Víctor Andrés Garzón </a:t>
            </a:r>
            <a:br>
              <a:rPr lang="de-DE" altLang="ja-JP" sz="2400" b="1" kern="1200" dirty="0">
                <a:solidFill>
                  <a:schemeClr val="tx1">
                    <a:lumMod val="75000"/>
                    <a:lumOff val="25000"/>
                  </a:schemeClr>
                </a:solidFill>
                <a:latin typeface="Avenir Light"/>
                <a:cs typeface="Avenir Light"/>
              </a:rPr>
            </a:br>
            <a:br>
              <a:rPr lang="de-DE" altLang="ja-JP" sz="3200" b="1" kern="1200" dirty="0">
                <a:solidFill>
                  <a:srgbClr val="6E6452"/>
                </a:solidFill>
                <a:latin typeface="Avenir Light"/>
                <a:cs typeface="Avenir Light"/>
              </a:rPr>
            </a:br>
            <a:br>
              <a:rPr lang="de-DE" altLang="ja-JP" sz="3200" kern="1200" dirty="0">
                <a:solidFill>
                  <a:srgbClr val="6E6452"/>
                </a:solidFill>
                <a:latin typeface="Avenir Light"/>
                <a:cs typeface="Avenir Light"/>
              </a:rPr>
            </a:br>
            <a:r>
              <a:rPr lang="en-BZ" altLang="ja-JP" sz="1400" dirty="0">
                <a:solidFill>
                  <a:schemeClr val="tx1">
                    <a:lumMod val="75000"/>
                    <a:lumOff val="25000"/>
                  </a:schemeClr>
                </a:solidFill>
                <a:latin typeface="Avenir Light"/>
                <a:cs typeface="Avenir Light"/>
              </a:rPr>
              <a:t>30 de </a:t>
            </a:r>
            <a:r>
              <a:rPr lang="en-BZ" altLang="ja-JP" sz="1400" dirty="0" err="1">
                <a:solidFill>
                  <a:schemeClr val="tx1">
                    <a:lumMod val="75000"/>
                    <a:lumOff val="25000"/>
                  </a:schemeClr>
                </a:solidFill>
                <a:latin typeface="Avenir Light"/>
                <a:cs typeface="Avenir Light"/>
              </a:rPr>
              <a:t>noviembre</a:t>
            </a:r>
            <a:r>
              <a:rPr lang="en-BZ" altLang="ja-JP" sz="1400" dirty="0">
                <a:solidFill>
                  <a:schemeClr val="tx1">
                    <a:lumMod val="75000"/>
                    <a:lumOff val="25000"/>
                  </a:schemeClr>
                </a:solidFill>
                <a:latin typeface="Avenir Light"/>
                <a:cs typeface="Avenir Light"/>
              </a:rPr>
              <a:t> de 2017</a:t>
            </a:r>
            <a:br>
              <a:rPr lang="en-BZ" altLang="ja-JP" sz="1400" dirty="0">
                <a:solidFill>
                  <a:schemeClr val="tx1">
                    <a:lumMod val="75000"/>
                    <a:lumOff val="25000"/>
                  </a:schemeClr>
                </a:solidFill>
                <a:latin typeface="Avenir Light"/>
                <a:cs typeface="Avenir Light"/>
              </a:rPr>
            </a:br>
            <a:r>
              <a:rPr lang="en-BZ" altLang="ja-JP" sz="1400" dirty="0" err="1">
                <a:solidFill>
                  <a:schemeClr val="tx1">
                    <a:lumMod val="75000"/>
                    <a:lumOff val="25000"/>
                  </a:schemeClr>
                </a:solidFill>
                <a:latin typeface="Avenir Light"/>
                <a:cs typeface="Avenir Light"/>
              </a:rPr>
              <a:t>Cooperación</a:t>
            </a:r>
            <a:r>
              <a:rPr lang="en-BZ" altLang="ja-JP" sz="1400" dirty="0">
                <a:solidFill>
                  <a:schemeClr val="tx1">
                    <a:lumMod val="75000"/>
                    <a:lumOff val="25000"/>
                  </a:schemeClr>
                </a:solidFill>
                <a:latin typeface="Avenir Light"/>
                <a:cs typeface="Avenir Light"/>
              </a:rPr>
              <a:t> </a:t>
            </a:r>
            <a:r>
              <a:rPr lang="en-BZ" altLang="ja-JP" sz="1400" dirty="0" err="1">
                <a:solidFill>
                  <a:schemeClr val="tx1">
                    <a:lumMod val="75000"/>
                    <a:lumOff val="25000"/>
                  </a:schemeClr>
                </a:solidFill>
                <a:latin typeface="Avenir Light"/>
                <a:cs typeface="Avenir Light"/>
              </a:rPr>
              <a:t>alemana</a:t>
            </a:r>
            <a:r>
              <a:rPr lang="en-BZ" altLang="ja-JP" sz="1400" dirty="0">
                <a:solidFill>
                  <a:schemeClr val="tx1">
                    <a:lumMod val="75000"/>
                    <a:lumOff val="25000"/>
                  </a:schemeClr>
                </a:solidFill>
                <a:latin typeface="Avenir Light"/>
                <a:cs typeface="Avenir Light"/>
              </a:rPr>
              <a:t> al </a:t>
            </a:r>
            <a:r>
              <a:rPr lang="en-BZ" altLang="ja-JP" sz="1400" dirty="0" err="1">
                <a:solidFill>
                  <a:schemeClr val="tx1">
                    <a:lumMod val="75000"/>
                    <a:lumOff val="25000"/>
                  </a:schemeClr>
                </a:solidFill>
                <a:latin typeface="Avenir Light"/>
                <a:cs typeface="Avenir Light"/>
              </a:rPr>
              <a:t>desarrollo</a:t>
            </a:r>
            <a:endParaRPr lang="en-BZ" sz="1400" b="1" dirty="0">
              <a:solidFill>
                <a:schemeClr val="tx1">
                  <a:lumMod val="75000"/>
                  <a:lumOff val="25000"/>
                </a:schemeClr>
              </a:solidFill>
              <a:latin typeface="Avenir Light"/>
              <a:cs typeface="Avenir Light"/>
            </a:endParaRPr>
          </a:p>
        </p:txBody>
      </p:sp>
      <p:sp>
        <p:nvSpPr>
          <p:cNvPr id="5" name="4 Rectángulo redondeado"/>
          <p:cNvSpPr/>
          <p:nvPr/>
        </p:nvSpPr>
        <p:spPr bwMode="auto">
          <a:xfrm>
            <a:off x="72430" y="2071678"/>
            <a:ext cx="1619250" cy="4664075"/>
          </a:xfrm>
          <a:prstGeom prst="roundRect">
            <a:avLst/>
          </a:prstGeom>
          <a:solidFill>
            <a:schemeClr val="bg2">
              <a:lumMod val="20000"/>
              <a:lumOff val="80000"/>
            </a:schemeClr>
          </a:solidFill>
          <a:ln w="9525" cap="flat" cmpd="sng" algn="ctr">
            <a:noFill/>
            <a:prstDash val="solid"/>
            <a:round/>
            <a:headEnd type="none" w="med" len="med"/>
            <a:tailEnd type="none" w="med" len="med"/>
          </a:ln>
          <a:effectLst/>
        </p:spPr>
        <p:txBody>
          <a:bodyPr/>
          <a:lstStyle/>
          <a:p>
            <a:pPr eaLnBrk="0" hangingPunct="0">
              <a:defRPr/>
            </a:pPr>
            <a:endParaRPr lang="es-CL" dirty="0">
              <a:cs typeface="+mn-cs"/>
            </a:endParaRPr>
          </a:p>
        </p:txBody>
      </p:sp>
      <p:sp>
        <p:nvSpPr>
          <p:cNvPr id="2" name="AutoShape 51" descr="Resultado de imagen para mineria en chil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2"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417" y="2348880"/>
            <a:ext cx="1373247" cy="84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9512" y="3429000"/>
            <a:ext cx="1357322" cy="1071570"/>
          </a:xfrm>
          <a:prstGeom prst="rect">
            <a:avLst/>
          </a:prstGeom>
        </p:spPr>
      </p:pic>
      <p:pic>
        <p:nvPicPr>
          <p:cNvPr id="4" name="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1520" y="4752528"/>
            <a:ext cx="1277657" cy="1052736"/>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331476"/>
            <a:ext cx="7056784" cy="369332"/>
          </a:xfrm>
          <a:prstGeom prst="rect">
            <a:avLst/>
          </a:prstGeom>
        </p:spPr>
        <p:txBody>
          <a:bodyPr wrap="square">
            <a:spAutoFit/>
          </a:bodyPr>
          <a:lstStyle/>
          <a:p>
            <a:r>
              <a:rPr lang="es-CL" b="1" dirty="0">
                <a:solidFill>
                  <a:srgbClr val="C00000"/>
                </a:solidFill>
              </a:rPr>
              <a:t>Homonimia</a:t>
            </a:r>
          </a:p>
        </p:txBody>
      </p:sp>
      <p:sp>
        <p:nvSpPr>
          <p:cNvPr id="5" name="4 CuadroTexto"/>
          <p:cNvSpPr txBox="1"/>
          <p:nvPr/>
        </p:nvSpPr>
        <p:spPr>
          <a:xfrm>
            <a:off x="4399289" y="6381328"/>
            <a:ext cx="4061143" cy="253916"/>
          </a:xfrm>
          <a:prstGeom prst="rect">
            <a:avLst/>
          </a:prstGeom>
          <a:noFill/>
        </p:spPr>
        <p:txBody>
          <a:bodyPr wrap="square" rtlCol="0">
            <a:spAutoFit/>
          </a:bodyPr>
          <a:lstStyle/>
          <a:p>
            <a:pPr algn="r"/>
            <a:r>
              <a:rPr lang="es-CL" sz="1050" dirty="0"/>
              <a:t>Fuente: https://register.openownership.org</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063" t="10821" r="12204" b="6250"/>
          <a:stretch/>
        </p:blipFill>
        <p:spPr bwMode="auto">
          <a:xfrm>
            <a:off x="971600" y="1817258"/>
            <a:ext cx="7324150" cy="45091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7352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771653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67544" y="1331476"/>
            <a:ext cx="7056784" cy="369332"/>
          </a:xfrm>
          <a:prstGeom prst="rect">
            <a:avLst/>
          </a:prstGeom>
        </p:spPr>
        <p:txBody>
          <a:bodyPr wrap="square">
            <a:spAutoFit/>
          </a:bodyPr>
          <a:lstStyle/>
          <a:p>
            <a:r>
              <a:rPr lang="es-CL" b="1" dirty="0">
                <a:solidFill>
                  <a:srgbClr val="C00000"/>
                </a:solidFill>
              </a:rPr>
              <a:t>Homonimia</a:t>
            </a:r>
          </a:p>
        </p:txBody>
      </p:sp>
      <p:sp>
        <p:nvSpPr>
          <p:cNvPr id="6" name="5 CuadroTexto"/>
          <p:cNvSpPr txBox="1"/>
          <p:nvPr/>
        </p:nvSpPr>
        <p:spPr>
          <a:xfrm>
            <a:off x="4399289" y="6381328"/>
            <a:ext cx="4061143" cy="415498"/>
          </a:xfrm>
          <a:prstGeom prst="rect">
            <a:avLst/>
          </a:prstGeom>
          <a:noFill/>
        </p:spPr>
        <p:txBody>
          <a:bodyPr wrap="square" rtlCol="0">
            <a:spAutoFit/>
          </a:bodyPr>
          <a:lstStyle/>
          <a:p>
            <a:pPr algn="r"/>
            <a:r>
              <a:rPr lang="es-CL" sz="1050" dirty="0"/>
              <a:t>Fuente: </a:t>
            </a:r>
            <a:r>
              <a:rPr lang="es-CL" sz="1050" dirty="0">
                <a:hlinkClick r:id="rId4"/>
              </a:rPr>
              <a:t>https://danishbusinessauthority.dk/beneficial-owners</a:t>
            </a:r>
            <a:endParaRPr lang="es-CL" sz="1050" dirty="0"/>
          </a:p>
          <a:p>
            <a:pPr algn="r"/>
            <a:endParaRPr lang="es-CL" sz="1050"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4867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1331476"/>
            <a:ext cx="7632848" cy="369332"/>
          </a:xfrm>
          <a:prstGeom prst="rect">
            <a:avLst/>
          </a:prstGeom>
        </p:spPr>
        <p:txBody>
          <a:bodyPr wrap="square">
            <a:spAutoFit/>
          </a:bodyPr>
          <a:lstStyle/>
          <a:p>
            <a:r>
              <a:rPr lang="es-CL" b="1" dirty="0">
                <a:solidFill>
                  <a:srgbClr val="C00000"/>
                </a:solidFill>
              </a:rPr>
              <a:t>La estructura de las empresas no es sencilla</a:t>
            </a:r>
          </a:p>
        </p:txBody>
      </p:sp>
      <p:pic>
        <p:nvPicPr>
          <p:cNvPr id="5122" name="Picture 2" descr="Resultado de imagen para Reckitt Benckiser structure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830" y="1772816"/>
            <a:ext cx="6772275" cy="46482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979712" y="6453336"/>
            <a:ext cx="5717327" cy="253916"/>
          </a:xfrm>
          <a:prstGeom prst="rect">
            <a:avLst/>
          </a:prstGeom>
          <a:noFill/>
        </p:spPr>
        <p:txBody>
          <a:bodyPr wrap="square" rtlCol="0">
            <a:spAutoFit/>
          </a:bodyPr>
          <a:lstStyle/>
          <a:p>
            <a:pPr algn="r"/>
            <a:r>
              <a:rPr lang="es-CL" sz="1050" dirty="0"/>
              <a:t>Estructura de la empresa </a:t>
            </a:r>
            <a:r>
              <a:rPr lang="es-CL" sz="1050" dirty="0" err="1"/>
              <a:t>Reckitt</a:t>
            </a:r>
            <a:r>
              <a:rPr lang="es-CL" sz="1050" dirty="0"/>
              <a:t> </a:t>
            </a:r>
            <a:r>
              <a:rPr lang="es-CL" sz="1050" dirty="0" err="1"/>
              <a:t>Benckiser</a:t>
            </a:r>
            <a:r>
              <a:rPr lang="es-CL" sz="1050" dirty="0"/>
              <a:t>, en el </a:t>
            </a:r>
            <a:r>
              <a:rPr lang="es-CL" sz="1050" dirty="0" err="1"/>
              <a:t>ReinoUnido</a:t>
            </a:r>
            <a:r>
              <a:rPr lang="es-CL" sz="1050" dirty="0"/>
              <a:t>. Fuente: Global </a:t>
            </a:r>
            <a:r>
              <a:rPr lang="es-CL" sz="1050" dirty="0" err="1"/>
              <a:t>witness</a:t>
            </a:r>
            <a:endParaRPr lang="es-CL" sz="1050"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797928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1331476"/>
            <a:ext cx="7632848" cy="369332"/>
          </a:xfrm>
          <a:prstGeom prst="rect">
            <a:avLst/>
          </a:prstGeom>
        </p:spPr>
        <p:txBody>
          <a:bodyPr wrap="square">
            <a:spAutoFit/>
          </a:bodyPr>
          <a:lstStyle/>
          <a:p>
            <a:r>
              <a:rPr lang="es-CL" b="1" dirty="0">
                <a:solidFill>
                  <a:srgbClr val="C00000"/>
                </a:solidFill>
              </a:rPr>
              <a:t>La respuesta del sector privado</a:t>
            </a:r>
          </a:p>
        </p:txBody>
      </p:sp>
      <p:pic>
        <p:nvPicPr>
          <p:cNvPr id="307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761" t="20564" r="43403" b="20928"/>
          <a:stretch/>
        </p:blipFill>
        <p:spPr bwMode="auto">
          <a:xfrm>
            <a:off x="611560" y="2204864"/>
            <a:ext cx="3937379" cy="300933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075" r="58149"/>
          <a:stretch/>
        </p:blipFill>
        <p:spPr bwMode="auto">
          <a:xfrm>
            <a:off x="5237832" y="2204864"/>
            <a:ext cx="2862560" cy="40633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5 CuadroTexto"/>
          <p:cNvSpPr txBox="1"/>
          <p:nvPr/>
        </p:nvSpPr>
        <p:spPr>
          <a:xfrm>
            <a:off x="1979712" y="6453336"/>
            <a:ext cx="5717327" cy="253916"/>
          </a:xfrm>
          <a:prstGeom prst="rect">
            <a:avLst/>
          </a:prstGeom>
          <a:noFill/>
        </p:spPr>
        <p:txBody>
          <a:bodyPr wrap="square" rtlCol="0">
            <a:spAutoFit/>
          </a:bodyPr>
          <a:lstStyle/>
          <a:p>
            <a:pPr algn="r"/>
            <a:r>
              <a:rPr lang="es-CL" sz="1050" dirty="0"/>
              <a:t>Fuente: </a:t>
            </a:r>
            <a:r>
              <a:rPr lang="es-CL" sz="1050" dirty="0" err="1"/>
              <a:t>PwC</a:t>
            </a:r>
            <a:r>
              <a:rPr lang="es-CL" sz="1050" dirty="0"/>
              <a:t> Holanda</a:t>
            </a: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40102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331476"/>
            <a:ext cx="7632848" cy="369332"/>
          </a:xfrm>
          <a:prstGeom prst="rect">
            <a:avLst/>
          </a:prstGeom>
        </p:spPr>
        <p:txBody>
          <a:bodyPr wrap="square">
            <a:spAutoFit/>
          </a:bodyPr>
          <a:lstStyle/>
          <a:p>
            <a:r>
              <a:rPr lang="es-CL" b="1" dirty="0">
                <a:solidFill>
                  <a:srgbClr val="C00000"/>
                </a:solidFill>
              </a:rPr>
              <a:t>Asegurar la calidad y puntualidad de los datos</a:t>
            </a:r>
          </a:p>
        </p:txBody>
      </p:sp>
      <p:pic>
        <p:nvPicPr>
          <p:cNvPr id="307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015" t="29585" r="55433" b="52372"/>
          <a:stretch/>
        </p:blipFill>
        <p:spPr bwMode="auto">
          <a:xfrm>
            <a:off x="502876" y="2115403"/>
            <a:ext cx="8176722" cy="152962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5 CuadroTexto"/>
          <p:cNvSpPr txBox="1"/>
          <p:nvPr/>
        </p:nvSpPr>
        <p:spPr>
          <a:xfrm>
            <a:off x="4591237" y="5445224"/>
            <a:ext cx="4061143" cy="261610"/>
          </a:xfrm>
          <a:prstGeom prst="rect">
            <a:avLst/>
          </a:prstGeom>
          <a:noFill/>
        </p:spPr>
        <p:txBody>
          <a:bodyPr wrap="square" rtlCol="0">
            <a:spAutoFit/>
          </a:bodyPr>
          <a:lstStyle/>
          <a:p>
            <a:pPr algn="r"/>
            <a:r>
              <a:rPr lang="es-CL" sz="1050" dirty="0"/>
              <a:t>Fuente: Global </a:t>
            </a:r>
            <a:r>
              <a:rPr lang="es-CL" sz="1050" dirty="0" err="1"/>
              <a:t>witness</a:t>
            </a:r>
            <a:endParaRPr lang="es-CL" sz="1050" dirty="0"/>
          </a:p>
        </p:txBody>
      </p:sp>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105" t="25472" r="55358" b="61767"/>
          <a:stretch/>
        </p:blipFill>
        <p:spPr bwMode="auto">
          <a:xfrm>
            <a:off x="508592" y="4255419"/>
            <a:ext cx="8143788" cy="104578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0404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sz="quarter" idx="1"/>
          </p:nvPr>
        </p:nvSpPr>
        <p:spPr>
          <a:xfrm>
            <a:off x="611560" y="1916832"/>
            <a:ext cx="7848872" cy="1752600"/>
          </a:xfrm>
        </p:spPr>
        <p:txBody>
          <a:bodyPr/>
          <a:lstStyle/>
          <a:p>
            <a:pPr marL="285750" indent="-285750" algn="just">
              <a:buClr>
                <a:srgbClr val="C00000"/>
              </a:buClr>
              <a:buFont typeface="Arial" panose="020B0604020202020204" pitchFamily="34" charset="0"/>
              <a:buChar char="•"/>
            </a:pPr>
            <a:r>
              <a:rPr lang="es-CL" sz="1800" dirty="0">
                <a:latin typeface="Arial" panose="020B0604020202020204" pitchFamily="34" charset="0"/>
                <a:cs typeface="Arial" panose="020B0604020202020204" pitchFamily="34" charset="0"/>
              </a:rPr>
              <a:t>A pesar de que la estructura corporativa es compleja (</a:t>
            </a:r>
            <a:r>
              <a:rPr lang="es-CL" sz="1800" dirty="0" err="1">
                <a:latin typeface="Arial" panose="020B0604020202020204" pitchFamily="34" charset="0"/>
                <a:cs typeface="Arial" panose="020B0604020202020204" pitchFamily="34" charset="0"/>
              </a:rPr>
              <a:t>hubs</a:t>
            </a:r>
            <a:r>
              <a:rPr lang="es-CL" sz="1800" dirty="0">
                <a:latin typeface="Arial" panose="020B0604020202020204" pitchFamily="34" charset="0"/>
                <a:cs typeface="Arial" panose="020B0604020202020204" pitchFamily="34" charset="0"/>
              </a:rPr>
              <a:t>), muchas de las grandes empresas se listan en bolsa, por lo que la información es más accesible. Queda la pregunta para las empresas familiares, o las proveedoras de bienes y servicios; y el alcance del EITI.</a:t>
            </a:r>
          </a:p>
          <a:p>
            <a:pPr marL="285750" indent="-285750" algn="just">
              <a:buClr>
                <a:srgbClr val="C00000"/>
              </a:buClr>
              <a:buFont typeface="Arial" panose="020B0604020202020204" pitchFamily="34" charset="0"/>
              <a:buChar char="•"/>
            </a:pPr>
            <a:r>
              <a:rPr lang="es-CL" sz="1800" dirty="0">
                <a:latin typeface="Arial" panose="020B0604020202020204" pitchFamily="34" charset="0"/>
                <a:cs typeface="Arial" panose="020B0604020202020204" pitchFamily="34" charset="0"/>
              </a:rPr>
              <a:t>Los procesos EITI sin duda han puesto sobre la mesa el tema y la discusión </a:t>
            </a:r>
            <a:r>
              <a:rPr lang="es-CL" sz="1800" dirty="0" err="1">
                <a:latin typeface="Arial" panose="020B0604020202020204" pitchFamily="34" charset="0"/>
                <a:cs typeface="Arial" panose="020B0604020202020204" pitchFamily="34" charset="0"/>
              </a:rPr>
              <a:t>multiactor</a:t>
            </a:r>
            <a:r>
              <a:rPr lang="es-CL" sz="1800" dirty="0">
                <a:latin typeface="Arial" panose="020B0604020202020204" pitchFamily="34" charset="0"/>
                <a:cs typeface="Arial" panose="020B0604020202020204" pitchFamily="34" charset="0"/>
              </a:rPr>
              <a:t> enriquece el enfoque. Sin embargo, este es un asunto que no es exclusivamente sectorial; por lo que serán necesarias coordinaciones y un esfuerzo importante por parte de los secretariados nacionales.</a:t>
            </a:r>
          </a:p>
          <a:p>
            <a:pPr marL="285750" indent="-285750" algn="just">
              <a:buClr>
                <a:srgbClr val="C00000"/>
              </a:buClr>
              <a:buFont typeface="Arial" panose="020B0604020202020204" pitchFamily="34" charset="0"/>
              <a:buChar char="•"/>
            </a:pPr>
            <a:r>
              <a:rPr lang="es-CL" sz="1800" dirty="0">
                <a:latin typeface="Arial" panose="020B0604020202020204" pitchFamily="34" charset="0"/>
                <a:cs typeface="Arial" panose="020B0604020202020204" pitchFamily="34" charset="0"/>
              </a:rPr>
              <a:t>Este es sólo uno de los requisitos del EITI, por lo que se deberá pensar en una estrategia de implementación que permita a la vez cubrir los otros requisitos.  </a:t>
            </a:r>
          </a:p>
          <a:p>
            <a:pPr marL="285750" indent="-285750" algn="just">
              <a:buClr>
                <a:srgbClr val="C00000"/>
              </a:buClr>
              <a:buFont typeface="Arial" panose="020B0604020202020204" pitchFamily="34" charset="0"/>
              <a:buChar char="•"/>
            </a:pPr>
            <a:r>
              <a:rPr lang="es-CL" sz="1800" dirty="0">
                <a:latin typeface="Arial" panose="020B0604020202020204" pitchFamily="34" charset="0"/>
                <a:cs typeface="Arial" panose="020B0604020202020204" pitchFamily="34" charset="0"/>
              </a:rPr>
              <a:t> Las hojas de ruta muestran un camino, pero su implementación estará sujeta a condiciones internas y externas que las pueden modificar.</a:t>
            </a:r>
          </a:p>
          <a:p>
            <a:pPr marL="285750" indent="-285750" algn="just">
              <a:buClr>
                <a:srgbClr val="C00000"/>
              </a:buClr>
              <a:buFont typeface="Arial" panose="020B0604020202020204" pitchFamily="34" charset="0"/>
              <a:buChar char="•"/>
            </a:pPr>
            <a:endParaRPr lang="es-CL" sz="1800" dirty="0">
              <a:latin typeface="Arial" panose="020B0604020202020204" pitchFamily="34" charset="0"/>
              <a:cs typeface="Arial" panose="020B0604020202020204" pitchFamily="34" charset="0"/>
            </a:endParaRPr>
          </a:p>
        </p:txBody>
      </p:sp>
      <p:sp>
        <p:nvSpPr>
          <p:cNvPr id="4" name="3 Rectángulo"/>
          <p:cNvSpPr/>
          <p:nvPr/>
        </p:nvSpPr>
        <p:spPr>
          <a:xfrm>
            <a:off x="467544" y="1331476"/>
            <a:ext cx="7632848" cy="369332"/>
          </a:xfrm>
          <a:prstGeom prst="rect">
            <a:avLst/>
          </a:prstGeom>
        </p:spPr>
        <p:txBody>
          <a:bodyPr wrap="square">
            <a:spAutoFit/>
          </a:bodyPr>
          <a:lstStyle/>
          <a:p>
            <a:r>
              <a:rPr lang="es-CL" b="1" dirty="0">
                <a:solidFill>
                  <a:srgbClr val="C00000"/>
                </a:solidFill>
              </a:rPr>
              <a:t>¿Y en la industria extractiva?</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9729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331476"/>
            <a:ext cx="7632848" cy="369332"/>
          </a:xfrm>
          <a:prstGeom prst="rect">
            <a:avLst/>
          </a:prstGeom>
        </p:spPr>
        <p:txBody>
          <a:bodyPr wrap="square">
            <a:spAutoFit/>
          </a:bodyPr>
          <a:lstStyle/>
          <a:p>
            <a:r>
              <a:rPr lang="es-CL" b="1" dirty="0">
                <a:solidFill>
                  <a:srgbClr val="C00000"/>
                </a:solidFill>
              </a:rPr>
              <a:t>Otros retos</a:t>
            </a:r>
          </a:p>
        </p:txBody>
      </p:sp>
      <p:sp>
        <p:nvSpPr>
          <p:cNvPr id="5" name="4 Rectángulo"/>
          <p:cNvSpPr/>
          <p:nvPr/>
        </p:nvSpPr>
        <p:spPr>
          <a:xfrm>
            <a:off x="467544" y="1859340"/>
            <a:ext cx="7992888" cy="3139321"/>
          </a:xfrm>
          <a:prstGeom prst="rect">
            <a:avLst/>
          </a:prstGeom>
        </p:spPr>
        <p:txBody>
          <a:bodyPr wrap="square">
            <a:spAutoFit/>
          </a:bodyPr>
          <a:lstStyle/>
          <a:p>
            <a:pPr marL="285750" indent="-285750" algn="just">
              <a:buFont typeface="Arial" panose="020B0604020202020204" pitchFamily="34" charset="0"/>
              <a:buChar char="•"/>
            </a:pPr>
            <a:r>
              <a:rPr lang="es-CL" dirty="0"/>
              <a:t>Necesidad de modificación de la legislación.</a:t>
            </a:r>
          </a:p>
          <a:p>
            <a:pPr algn="just"/>
            <a:endParaRPr lang="es-CL" dirty="0"/>
          </a:p>
          <a:p>
            <a:pPr marL="285750" indent="-285750" algn="just">
              <a:buFont typeface="Arial" panose="020B0604020202020204" pitchFamily="34" charset="0"/>
              <a:buChar char="•"/>
            </a:pPr>
            <a:r>
              <a:rPr lang="es-CL" dirty="0"/>
              <a:t>Los fideicomisos siguen siendo arreglos difíciles de comprender / rastrear.</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La respuesta al ¿Para qué tener esta información?, aún debe ser más clara.</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Definir el nivel de publicidad de los datos.</a:t>
            </a:r>
          </a:p>
          <a:p>
            <a:pPr marL="285750" indent="-285750" algn="just">
              <a:buFont typeface="Arial" panose="020B0604020202020204" pitchFamily="34" charset="0"/>
              <a:buChar char="•"/>
            </a:pPr>
            <a:endParaRPr lang="es-CL" dirty="0"/>
          </a:p>
          <a:p>
            <a:pPr marL="285750" indent="-285750" algn="just">
              <a:buFont typeface="Arial" panose="020B0604020202020204" pitchFamily="34" charset="0"/>
              <a:buChar char="•"/>
            </a:pPr>
            <a:r>
              <a:rPr lang="es-CL" dirty="0"/>
              <a:t>Establecer alianzas en la región (</a:t>
            </a:r>
            <a:r>
              <a:rPr lang="es-CL" dirty="0" err="1"/>
              <a:t>p.ej</a:t>
            </a:r>
            <a:r>
              <a:rPr lang="es-CL" dirty="0"/>
              <a:t> GAFILAT y el intercambio de información)</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8214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sz="quarter" idx="1"/>
          </p:nvPr>
        </p:nvSpPr>
        <p:spPr>
          <a:xfrm>
            <a:off x="611560" y="1916832"/>
            <a:ext cx="7034400" cy="1752600"/>
          </a:xfrm>
        </p:spPr>
        <p:txBody>
          <a:bodyPr/>
          <a:lstStyle/>
          <a:p>
            <a:pPr marL="285750" indent="-285750" algn="just">
              <a:buClr>
                <a:srgbClr val="C00000"/>
              </a:buClr>
              <a:buFont typeface="Arial" panose="020B0604020202020204" pitchFamily="34" charset="0"/>
              <a:buChar char="•"/>
            </a:pPr>
            <a:r>
              <a:rPr lang="es-CL" sz="1400" dirty="0">
                <a:hlinkClick r:id="rId2"/>
              </a:rPr>
              <a:t>https://www.b20germany.org/fileadmin/user_upload/documents/B20/b20-ctg-rbac-policy-paper.pdf</a:t>
            </a:r>
            <a:endParaRPr lang="es-CL" sz="1400" dirty="0"/>
          </a:p>
          <a:p>
            <a:pPr marL="285750" indent="-285750" algn="just">
              <a:buClr>
                <a:srgbClr val="C00000"/>
              </a:buClr>
              <a:buFont typeface="Arial" panose="020B0604020202020204" pitchFamily="34" charset="0"/>
              <a:buChar char="•"/>
            </a:pPr>
            <a:r>
              <a:rPr lang="es-CL" sz="1400" dirty="0">
                <a:hlinkClick r:id="rId3"/>
              </a:rPr>
              <a:t>http://cifar.eu/wp-content/uploads/2017/03/Beneficial-ownership-the-state-of-play-2017.pdf</a:t>
            </a:r>
            <a:endParaRPr lang="es-CL" sz="1400" dirty="0"/>
          </a:p>
          <a:p>
            <a:pPr marL="285750" indent="-285750" algn="just">
              <a:buClr>
                <a:srgbClr val="C00000"/>
              </a:buClr>
              <a:buFont typeface="Arial" panose="020B0604020202020204" pitchFamily="34" charset="0"/>
              <a:buChar char="•"/>
            </a:pPr>
            <a:r>
              <a:rPr lang="es-CL" sz="1400" dirty="0">
                <a:hlinkClick r:id="rId4"/>
              </a:rPr>
              <a:t>http://www.bmjv.de/SharedDocs/Downloads/EN/G20/G20%20ACWG%20Action%20Plan%202017-2018.pdf?__blob=publicationFile&amp;v=2</a:t>
            </a:r>
            <a:endParaRPr lang="es-CL" sz="1400" dirty="0"/>
          </a:p>
          <a:p>
            <a:pPr marL="285750" indent="-285750" algn="just">
              <a:buClr>
                <a:srgbClr val="C00000"/>
              </a:buClr>
              <a:buFont typeface="Arial" panose="020B0604020202020204" pitchFamily="34" charset="0"/>
              <a:buChar char="•"/>
            </a:pPr>
            <a:r>
              <a:rPr lang="es-CL" sz="1400" dirty="0">
                <a:hlinkClick r:id="rId5"/>
              </a:rPr>
              <a:t>http://www.bmjv.de/SharedDocs/Downloads/EN/G20/Interim_Accountability_Report_2017.pdf?__blob=publicationFile&amp;v=1</a:t>
            </a:r>
            <a:endParaRPr lang="es-CL" sz="1400" dirty="0"/>
          </a:p>
          <a:p>
            <a:pPr marL="285750" indent="-285750" algn="just">
              <a:buClr>
                <a:srgbClr val="C00000"/>
              </a:buClr>
              <a:buFont typeface="Arial" panose="020B0604020202020204" pitchFamily="34" charset="0"/>
              <a:buChar char="•"/>
            </a:pPr>
            <a:r>
              <a:rPr lang="es-CL" sz="1400" dirty="0">
                <a:hlinkClick r:id="rId6"/>
              </a:rPr>
              <a:t>http://www.fatf-gafi.org/media/fatf/documents/reports/G20-Beneficial-Ownership-Sept-2016.pdf</a:t>
            </a:r>
            <a:endParaRPr lang="es-CL" sz="1400" dirty="0"/>
          </a:p>
          <a:p>
            <a:pPr marL="285750" indent="-285750" algn="just">
              <a:buClr>
                <a:srgbClr val="C00000"/>
              </a:buClr>
              <a:buFont typeface="Arial" panose="020B0604020202020204" pitchFamily="34" charset="0"/>
              <a:buChar char="•"/>
            </a:pPr>
            <a:r>
              <a:rPr lang="es-CL" sz="1400" dirty="0">
                <a:hlinkClick r:id="rId7"/>
              </a:rPr>
              <a:t>https://ed.ted.com/lessons/how-exposing-anonymous-companies-could-cut-down-on-crime-global-witness</a:t>
            </a:r>
            <a:endParaRPr lang="es-CL" sz="1400" dirty="0"/>
          </a:p>
          <a:p>
            <a:pPr marL="285750" indent="-285750" algn="just">
              <a:buClr>
                <a:srgbClr val="C00000"/>
              </a:buClr>
              <a:buFont typeface="Arial" panose="020B0604020202020204" pitchFamily="34" charset="0"/>
              <a:buChar char="•"/>
            </a:pPr>
            <a:r>
              <a:rPr lang="es-CL" sz="1400" dirty="0">
                <a:hlinkClick r:id="rId8"/>
              </a:rPr>
              <a:t>https://danishbusinessauthority.dk/beneficial-owners</a:t>
            </a:r>
            <a:endParaRPr lang="es-CL" sz="1400" dirty="0"/>
          </a:p>
          <a:p>
            <a:pPr marL="285750" indent="-285750" algn="just">
              <a:buClr>
                <a:srgbClr val="C00000"/>
              </a:buClr>
              <a:buFont typeface="Arial" panose="020B0604020202020204" pitchFamily="34" charset="0"/>
              <a:buChar char="•"/>
            </a:pPr>
            <a:endParaRPr lang="es-CL" sz="1400" dirty="0"/>
          </a:p>
          <a:p>
            <a:pPr marL="285750" indent="-285750" algn="just">
              <a:buClr>
                <a:srgbClr val="C00000"/>
              </a:buClr>
              <a:buFont typeface="Arial" panose="020B0604020202020204" pitchFamily="34" charset="0"/>
              <a:buChar char="•"/>
            </a:pPr>
            <a:endParaRPr lang="es-CL" sz="1400" dirty="0"/>
          </a:p>
          <a:p>
            <a:pPr marL="285750" indent="-285750" algn="just">
              <a:buClr>
                <a:srgbClr val="C00000"/>
              </a:buClr>
              <a:buFont typeface="Arial" panose="020B0604020202020204" pitchFamily="34" charset="0"/>
              <a:buChar char="•"/>
            </a:pPr>
            <a:endParaRPr lang="es-CL" sz="1400" dirty="0"/>
          </a:p>
        </p:txBody>
      </p:sp>
      <p:sp>
        <p:nvSpPr>
          <p:cNvPr id="4" name="3 Rectángulo"/>
          <p:cNvSpPr/>
          <p:nvPr/>
        </p:nvSpPr>
        <p:spPr>
          <a:xfrm>
            <a:off x="467544" y="1331476"/>
            <a:ext cx="7632848" cy="369332"/>
          </a:xfrm>
          <a:prstGeom prst="rect">
            <a:avLst/>
          </a:prstGeom>
        </p:spPr>
        <p:txBody>
          <a:bodyPr wrap="square">
            <a:spAutoFit/>
          </a:bodyPr>
          <a:lstStyle/>
          <a:p>
            <a:r>
              <a:rPr lang="es-CL" b="1" dirty="0">
                <a:solidFill>
                  <a:srgbClr val="C00000"/>
                </a:solidFill>
              </a:rPr>
              <a:t>Otras fuentes</a:t>
            </a:r>
          </a:p>
        </p:txBody>
      </p:sp>
      <p:pic>
        <p:nvPicPr>
          <p:cNvPr id="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2897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2"/>
          <p:cNvSpPr txBox="1">
            <a:spLocks/>
          </p:cNvSpPr>
          <p:nvPr/>
        </p:nvSpPr>
        <p:spPr>
          <a:xfrm>
            <a:off x="457200" y="4321969"/>
            <a:ext cx="3752850" cy="4213225"/>
          </a:xfrm>
          <a:prstGeom prst="rect">
            <a:avLst/>
          </a:prstGeom>
        </p:spPr>
        <p:txBody>
          <a:bodyPr/>
          <a:lstStyle/>
          <a:p>
            <a:pPr>
              <a:spcBef>
                <a:spcPts val="0"/>
              </a:spcBef>
              <a:spcAft>
                <a:spcPts val="300"/>
              </a:spcAft>
              <a:buClr>
                <a:srgbClr val="C80F0F"/>
              </a:buClr>
              <a:buFont typeface="Wingdings" pitchFamily="2" charset="2"/>
              <a:buNone/>
              <a:defRPr/>
            </a:pPr>
            <a:endParaRPr lang="en-GB" sz="1100" b="0" dirty="0">
              <a:solidFill>
                <a:srgbClr val="6E6452"/>
              </a:solidFill>
              <a:latin typeface="+mn-lt"/>
            </a:endParaRPr>
          </a:p>
        </p:txBody>
      </p:sp>
      <p:sp>
        <p:nvSpPr>
          <p:cNvPr id="3" name="Titel 2"/>
          <p:cNvSpPr>
            <a:spLocks noGrp="1"/>
          </p:cNvSpPr>
          <p:nvPr>
            <p:ph type="title"/>
          </p:nvPr>
        </p:nvSpPr>
        <p:spPr>
          <a:xfrm>
            <a:off x="642910" y="1857364"/>
            <a:ext cx="7772400" cy="504056"/>
          </a:xfrm>
        </p:spPr>
        <p:txBody>
          <a:bodyPr/>
          <a:lstStyle/>
          <a:p>
            <a:pPr algn="ctr"/>
            <a:r>
              <a:rPr lang="en-US" b="1" dirty="0">
                <a:solidFill>
                  <a:schemeClr val="tx1">
                    <a:lumMod val="75000"/>
                    <a:lumOff val="25000"/>
                  </a:schemeClr>
                </a:solidFill>
                <a:latin typeface="Avenir Light"/>
                <a:cs typeface="Avenir Light"/>
              </a:rPr>
              <a:t>¡</a:t>
            </a:r>
            <a:r>
              <a:rPr lang="en-US" b="1" dirty="0" err="1">
                <a:solidFill>
                  <a:schemeClr val="tx1">
                    <a:lumMod val="75000"/>
                    <a:lumOff val="25000"/>
                  </a:schemeClr>
                </a:solidFill>
                <a:latin typeface="Avenir Light"/>
                <a:cs typeface="Avenir Light"/>
              </a:rPr>
              <a:t>Muchas</a:t>
            </a:r>
            <a:r>
              <a:rPr lang="en-US" b="1" dirty="0">
                <a:solidFill>
                  <a:schemeClr val="tx1">
                    <a:lumMod val="75000"/>
                    <a:lumOff val="25000"/>
                  </a:schemeClr>
                </a:solidFill>
                <a:latin typeface="Avenir Light"/>
                <a:cs typeface="Avenir Light"/>
              </a:rPr>
              <a:t> gracias </a:t>
            </a:r>
            <a:r>
              <a:rPr lang="en-US" b="1" dirty="0" err="1">
                <a:solidFill>
                  <a:schemeClr val="tx1">
                    <a:lumMod val="75000"/>
                    <a:lumOff val="25000"/>
                  </a:schemeClr>
                </a:solidFill>
                <a:latin typeface="Avenir Light"/>
                <a:cs typeface="Avenir Light"/>
              </a:rPr>
              <a:t>por</a:t>
            </a:r>
            <a:r>
              <a:rPr lang="en-US" b="1" dirty="0">
                <a:solidFill>
                  <a:schemeClr val="tx1">
                    <a:lumMod val="75000"/>
                    <a:lumOff val="25000"/>
                  </a:schemeClr>
                </a:solidFill>
                <a:latin typeface="Avenir Light"/>
                <a:cs typeface="Avenir Light"/>
              </a:rPr>
              <a:t> </a:t>
            </a:r>
            <a:r>
              <a:rPr lang="en-US" b="1" dirty="0" err="1">
                <a:solidFill>
                  <a:schemeClr val="tx1">
                    <a:lumMod val="75000"/>
                    <a:lumOff val="25000"/>
                  </a:schemeClr>
                </a:solidFill>
                <a:latin typeface="Avenir Light"/>
                <a:cs typeface="Avenir Light"/>
              </a:rPr>
              <a:t>su</a:t>
            </a:r>
            <a:r>
              <a:rPr lang="en-US" b="1" dirty="0">
                <a:solidFill>
                  <a:schemeClr val="tx1">
                    <a:lumMod val="75000"/>
                    <a:lumOff val="25000"/>
                  </a:schemeClr>
                </a:solidFill>
                <a:latin typeface="Avenir Light"/>
                <a:cs typeface="Avenir Light"/>
              </a:rPr>
              <a:t> </a:t>
            </a:r>
            <a:r>
              <a:rPr lang="en-US" b="1" dirty="0" err="1">
                <a:solidFill>
                  <a:schemeClr val="tx1">
                    <a:lumMod val="75000"/>
                    <a:lumOff val="25000"/>
                  </a:schemeClr>
                </a:solidFill>
                <a:latin typeface="Avenir Light"/>
                <a:cs typeface="Avenir Light"/>
              </a:rPr>
              <a:t>atención</a:t>
            </a:r>
            <a:r>
              <a:rPr lang="en-US" b="1" dirty="0">
                <a:solidFill>
                  <a:schemeClr val="tx1">
                    <a:lumMod val="75000"/>
                    <a:lumOff val="25000"/>
                  </a:schemeClr>
                </a:solidFill>
                <a:latin typeface="Avenir Light"/>
                <a:cs typeface="Avenir Light"/>
              </a:rPr>
              <a:t>!</a:t>
            </a:r>
          </a:p>
        </p:txBody>
      </p:sp>
      <p:sp>
        <p:nvSpPr>
          <p:cNvPr id="5" name="Inhaltsplatzhalter 1"/>
          <p:cNvSpPr txBox="1">
            <a:spLocks/>
          </p:cNvSpPr>
          <p:nvPr/>
        </p:nvSpPr>
        <p:spPr bwMode="auto">
          <a:xfrm>
            <a:off x="806505" y="2754240"/>
            <a:ext cx="7845940" cy="2402952"/>
          </a:xfrm>
          <a:prstGeom prst="rect">
            <a:avLst/>
          </a:prstGeom>
          <a:noFill/>
          <a:ln w="9525">
            <a:noFill/>
            <a:miter lim="800000"/>
            <a:headEnd/>
            <a:tailEnd/>
          </a:ln>
          <a:effectLst/>
        </p:spPr>
        <p:txBody>
          <a:bodyPr vert="horz" wrap="square" lIns="91410" tIns="45706" rIns="91410" bIns="45706" numCol="1" anchor="t" anchorCtr="0" compatLnSpc="1">
            <a:prstTxWarp prst="textNoShape">
              <a:avLst/>
            </a:prstTxWarp>
          </a:bodyPr>
          <a:lstStyle>
            <a:lvl1pPr marL="0" indent="0" algn="ctr" rtl="0" eaLnBrk="1" fontAlgn="base" hangingPunct="1">
              <a:spcBef>
                <a:spcPts val="400"/>
              </a:spcBef>
              <a:spcAft>
                <a:spcPts val="800"/>
              </a:spcAft>
              <a:buClr>
                <a:srgbClr val="C80F0F"/>
              </a:buClr>
              <a:buFont typeface="Arial" pitchFamily="34" charset="0"/>
              <a:buNone/>
              <a:tabLst>
                <a:tab pos="2190750" algn="l"/>
              </a:tabLst>
              <a:defRPr lang="de-DE" sz="1800" baseline="0" noProof="0">
                <a:solidFill>
                  <a:schemeClr val="tx2"/>
                </a:solidFill>
                <a:latin typeface="+mn-lt"/>
                <a:ea typeface="+mn-ea"/>
                <a:cs typeface="+mn-cs"/>
              </a:defRPr>
            </a:lvl1pPr>
            <a:lvl2pPr marL="457059" indent="0" algn="ctr" rtl="0" eaLnBrk="1" fontAlgn="base" hangingPunct="1">
              <a:spcBef>
                <a:spcPts val="400"/>
              </a:spcBef>
              <a:spcAft>
                <a:spcPts val="800"/>
              </a:spcAft>
              <a:buClr>
                <a:schemeClr val="accent1"/>
              </a:buClr>
              <a:buFont typeface="Arial" pitchFamily="34" charset="0"/>
              <a:buNone/>
              <a:tabLst>
                <a:tab pos="2190750" algn="l"/>
              </a:tabLst>
              <a:defRPr lang="de-DE" sz="1800" noProof="0">
                <a:solidFill>
                  <a:schemeClr val="tx2"/>
                </a:solidFill>
                <a:latin typeface="+mn-lt"/>
              </a:defRPr>
            </a:lvl2pPr>
            <a:lvl3pPr marL="914116" indent="0" algn="ctr" rtl="0" eaLnBrk="1" fontAlgn="base" hangingPunct="1">
              <a:spcBef>
                <a:spcPts val="400"/>
              </a:spcBef>
              <a:spcAft>
                <a:spcPts val="800"/>
              </a:spcAft>
              <a:buClr>
                <a:schemeClr val="tx2"/>
              </a:buClr>
              <a:buFont typeface="Arial" pitchFamily="34" charset="0"/>
              <a:buNone/>
              <a:tabLst>
                <a:tab pos="2190750" algn="l"/>
              </a:tabLst>
              <a:defRPr lang="de-DE" sz="1800" noProof="0">
                <a:solidFill>
                  <a:schemeClr val="tx2"/>
                </a:solidFill>
                <a:latin typeface="+mn-lt"/>
              </a:defRPr>
            </a:lvl3pPr>
            <a:lvl4pPr marL="1371174" indent="0" algn="ctr" rtl="0" eaLnBrk="1" fontAlgn="base" hangingPunct="1">
              <a:spcBef>
                <a:spcPts val="400"/>
              </a:spcBef>
              <a:spcAft>
                <a:spcPts val="800"/>
              </a:spcAft>
              <a:buClr>
                <a:schemeClr val="tx2"/>
              </a:buClr>
              <a:buFont typeface="Arial" pitchFamily="34" charset="0"/>
              <a:buNone/>
              <a:tabLst>
                <a:tab pos="2190750" algn="l"/>
              </a:tabLst>
              <a:defRPr lang="de-DE" sz="1800" baseline="0" noProof="0">
                <a:solidFill>
                  <a:schemeClr val="tx2"/>
                </a:solidFill>
                <a:latin typeface="+mn-lt"/>
              </a:defRPr>
            </a:lvl4pPr>
            <a:lvl5pPr marL="1828231" indent="0" algn="ctr"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5pPr>
            <a:lvl6pPr marL="2285289" indent="0" algn="ctr"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6pPr>
            <a:lvl7pPr marL="2742346" indent="0" algn="ctr"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7pPr>
            <a:lvl8pPr marL="3199404" indent="0" algn="ctr"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8pPr>
            <a:lvl9pPr marL="3656462" indent="0" algn="ctr" rtl="0" eaLnBrk="1" fontAlgn="base" hangingPunct="1">
              <a:spcBef>
                <a:spcPts val="400"/>
              </a:spcBef>
              <a:spcAft>
                <a:spcPts val="800"/>
              </a:spcAft>
              <a:buClr>
                <a:srgbClr val="6E6452"/>
              </a:buClr>
              <a:buFont typeface="Arial" pitchFamily="34" charset="0"/>
              <a:buNone/>
              <a:tabLst>
                <a:tab pos="2190750" algn="l"/>
              </a:tabLst>
              <a:defRPr sz="1800" baseline="0">
                <a:solidFill>
                  <a:srgbClr val="6E6452"/>
                </a:solidFill>
                <a:latin typeface="+mn-lt"/>
              </a:defRPr>
            </a:lvl9pPr>
          </a:lstStyle>
          <a:p>
            <a:pPr algn="just">
              <a:spcBef>
                <a:spcPts val="0"/>
              </a:spcBef>
              <a:spcAft>
                <a:spcPts val="0"/>
              </a:spcAft>
            </a:pPr>
            <a:endParaRPr lang="es-CL" sz="1400" b="0" kern="0" dirty="0">
              <a:solidFill>
                <a:srgbClr val="6E6452"/>
              </a:solidFill>
              <a:latin typeface="Arial" panose="020B0604020202020204" pitchFamily="34" charset="0"/>
              <a:cs typeface="Arial" panose="020B0604020202020204" pitchFamily="34" charset="0"/>
            </a:endParaRPr>
          </a:p>
          <a:p>
            <a:pPr algn="just">
              <a:spcBef>
                <a:spcPts val="0"/>
              </a:spcBef>
              <a:spcAft>
                <a:spcPts val="0"/>
              </a:spcAft>
            </a:pPr>
            <a:r>
              <a:rPr lang="es-CL" sz="1400" kern="0" dirty="0">
                <a:solidFill>
                  <a:srgbClr val="6E6452"/>
                </a:solidFill>
                <a:latin typeface="Arial" panose="020B0604020202020204" pitchFamily="34" charset="0"/>
                <a:cs typeface="Arial" panose="020B0604020202020204" pitchFamily="34" charset="0"/>
              </a:rPr>
              <a:t>Víctor Andrés Garzón </a:t>
            </a:r>
          </a:p>
          <a:p>
            <a:pPr algn="just">
              <a:spcBef>
                <a:spcPts val="0"/>
              </a:spcBef>
              <a:spcAft>
                <a:spcPts val="0"/>
              </a:spcAft>
            </a:pPr>
            <a:r>
              <a:rPr lang="es-CL" sz="1400" b="0" kern="0" dirty="0">
                <a:solidFill>
                  <a:srgbClr val="6E6452"/>
                </a:solidFill>
                <a:latin typeface="Arial" panose="020B0604020202020204" pitchFamily="34" charset="0"/>
                <a:cs typeface="Arial" panose="020B0604020202020204" pitchFamily="34" charset="0"/>
              </a:rPr>
              <a:t>Asesor técnico Cooperación regional para la gestión sustentable de los recursos mineros</a:t>
            </a:r>
          </a:p>
          <a:p>
            <a:pPr algn="just">
              <a:spcBef>
                <a:spcPts val="0"/>
              </a:spcBef>
              <a:spcAft>
                <a:spcPts val="0"/>
              </a:spcAft>
            </a:pPr>
            <a:r>
              <a:rPr lang="es-CL" sz="1400" b="0" kern="0" dirty="0">
                <a:solidFill>
                  <a:srgbClr val="6E6452"/>
                </a:solidFill>
                <a:latin typeface="Arial" panose="020B0604020202020204" pitchFamily="34" charset="0"/>
                <a:cs typeface="Arial" panose="020B0604020202020204" pitchFamily="34" charset="0"/>
              </a:rPr>
              <a:t>e-mail: </a:t>
            </a:r>
            <a:r>
              <a:rPr lang="es-CL" sz="1400" b="0" kern="0" dirty="0" err="1">
                <a:solidFill>
                  <a:srgbClr val="6E6452"/>
                </a:solidFill>
                <a:latin typeface="Arial" panose="020B0604020202020204" pitchFamily="34" charset="0"/>
                <a:cs typeface="Arial" panose="020B0604020202020204" pitchFamily="34" charset="0"/>
                <a:hlinkClick r:id="rId3"/>
              </a:rPr>
              <a:t>victor.garzon@giz.de</a:t>
            </a:r>
            <a:endParaRPr lang="es-CL" sz="1400" b="0" kern="0" dirty="0">
              <a:solidFill>
                <a:srgbClr val="6E6452"/>
              </a:solidFill>
              <a:latin typeface="Arial" panose="020B0604020202020204" pitchFamily="34" charset="0"/>
              <a:cs typeface="Arial" panose="020B0604020202020204" pitchFamily="34" charset="0"/>
            </a:endParaRPr>
          </a:p>
          <a:p>
            <a:pPr algn="just">
              <a:spcBef>
                <a:spcPts val="0"/>
              </a:spcBef>
              <a:spcAft>
                <a:spcPts val="0"/>
              </a:spcAft>
            </a:pPr>
            <a:r>
              <a:rPr lang="es-CL" sz="1400" b="0" kern="0" dirty="0">
                <a:solidFill>
                  <a:srgbClr val="6E6452"/>
                </a:solidFill>
                <a:latin typeface="Arial" panose="020B0604020202020204" pitchFamily="34" charset="0"/>
                <a:cs typeface="Arial" panose="020B0604020202020204" pitchFamily="34" charset="0"/>
              </a:rPr>
              <a:t>Tel (central): (+56-2) 2719 3900</a:t>
            </a:r>
          </a:p>
          <a:p>
            <a:pPr algn="just">
              <a:spcBef>
                <a:spcPts val="0"/>
              </a:spcBef>
              <a:spcAft>
                <a:spcPts val="0"/>
              </a:spcAft>
            </a:pPr>
            <a:r>
              <a:rPr lang="es-CL" sz="1400" b="0" kern="0" dirty="0">
                <a:solidFill>
                  <a:srgbClr val="6E6452"/>
                </a:solidFill>
                <a:latin typeface="Arial" panose="020B0604020202020204" pitchFamily="34" charset="0"/>
                <a:cs typeface="Arial" panose="020B0604020202020204" pitchFamily="34" charset="0"/>
              </a:rPr>
              <a:t>Federico </a:t>
            </a:r>
            <a:r>
              <a:rPr lang="es-CL" sz="1400" b="0" kern="0" dirty="0" err="1">
                <a:solidFill>
                  <a:srgbClr val="6E6452"/>
                </a:solidFill>
                <a:latin typeface="Arial" panose="020B0604020202020204" pitchFamily="34" charset="0"/>
                <a:cs typeface="Arial" panose="020B0604020202020204" pitchFamily="34" charset="0"/>
              </a:rPr>
              <a:t>Froebel</a:t>
            </a:r>
            <a:r>
              <a:rPr lang="es-CL" sz="1400" b="0" kern="0" dirty="0">
                <a:solidFill>
                  <a:srgbClr val="6E6452"/>
                </a:solidFill>
                <a:latin typeface="Arial" panose="020B0604020202020204" pitchFamily="34" charset="0"/>
                <a:cs typeface="Arial" panose="020B0604020202020204" pitchFamily="34" charset="0"/>
              </a:rPr>
              <a:t> 1776/1778, Providencia, Santiago de Chile (Agencia GIZ)</a:t>
            </a:r>
          </a:p>
          <a:p>
            <a:pPr algn="just">
              <a:spcBef>
                <a:spcPts val="0"/>
              </a:spcBef>
              <a:spcAft>
                <a:spcPts val="0"/>
              </a:spcAft>
            </a:pPr>
            <a:r>
              <a:rPr lang="es-CL" sz="1400" kern="0" dirty="0">
                <a:solidFill>
                  <a:srgbClr val="6E6452"/>
                </a:solidFill>
                <a:latin typeface="Arial" panose="020B0604020202020204" pitchFamily="34" charset="0"/>
                <a:cs typeface="Arial" panose="020B0604020202020204" pitchFamily="34" charset="0"/>
                <a:hlinkClick r:id="rId4"/>
              </a:rPr>
              <a:t>www.minsus.net</a:t>
            </a:r>
            <a:endParaRPr lang="es-CL" sz="1400" kern="0" dirty="0">
              <a:solidFill>
                <a:srgbClr val="6E6452"/>
              </a:solidFill>
              <a:latin typeface="Arial" panose="020B0604020202020204" pitchFamily="34" charset="0"/>
              <a:cs typeface="Arial" panose="020B0604020202020204" pitchFamily="34" charset="0"/>
            </a:endParaRPr>
          </a:p>
          <a:p>
            <a:pPr algn="just">
              <a:spcBef>
                <a:spcPts val="0"/>
              </a:spcBef>
              <a:spcAft>
                <a:spcPts val="0"/>
              </a:spcAft>
            </a:pPr>
            <a:endParaRPr lang="es-CL" sz="1400" b="0" kern="0" dirty="0">
              <a:solidFill>
                <a:srgbClr val="6E6452"/>
              </a:solidFill>
              <a:latin typeface="Arial" panose="020B0604020202020204" pitchFamily="34" charset="0"/>
              <a:cs typeface="Arial" panose="020B0604020202020204" pitchFamily="34" charset="0"/>
            </a:endParaRPr>
          </a:p>
          <a:p>
            <a:pPr algn="just">
              <a:spcBef>
                <a:spcPts val="0"/>
              </a:spcBef>
              <a:spcAft>
                <a:spcPts val="0"/>
              </a:spcAft>
            </a:pPr>
            <a:endParaRPr lang="es-CL" sz="1400" b="0" kern="0" dirty="0">
              <a:solidFill>
                <a:srgbClr val="6E6452"/>
              </a:solidFill>
              <a:latin typeface="Arial" panose="020B0604020202020204" pitchFamily="34" charset="0"/>
              <a:cs typeface="Arial" panose="020B0604020202020204" pitchFamily="34" charset="0"/>
            </a:endParaRPr>
          </a:p>
          <a:p>
            <a:pPr algn="just">
              <a:spcBef>
                <a:spcPts val="0"/>
              </a:spcBef>
              <a:spcAft>
                <a:spcPts val="0"/>
              </a:spcAft>
            </a:pPr>
            <a:endParaRPr lang="es-CL" sz="1400" b="0" kern="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29041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445" y="3571395"/>
            <a:ext cx="2105836" cy="116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132856"/>
            <a:ext cx="2086347" cy="115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571395"/>
            <a:ext cx="2086347" cy="1168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941167"/>
            <a:ext cx="2086347" cy="127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Rectángulo"/>
          <p:cNvSpPr/>
          <p:nvPr/>
        </p:nvSpPr>
        <p:spPr>
          <a:xfrm>
            <a:off x="467544" y="1475492"/>
            <a:ext cx="7632848" cy="369332"/>
          </a:xfrm>
          <a:prstGeom prst="rect">
            <a:avLst/>
          </a:prstGeom>
        </p:spPr>
        <p:txBody>
          <a:bodyPr wrap="square">
            <a:spAutoFit/>
          </a:bodyPr>
          <a:lstStyle/>
          <a:p>
            <a:r>
              <a:rPr lang="es-CL" b="1" dirty="0">
                <a:solidFill>
                  <a:srgbClr val="C00000"/>
                </a:solidFill>
              </a:rPr>
              <a:t>Escándalos sucesivos llaman la atención sobre el tema</a:t>
            </a: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2132856"/>
            <a:ext cx="1834265" cy="1153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3203848" y="2564904"/>
            <a:ext cx="864096" cy="369332"/>
          </a:xfrm>
          <a:prstGeom prst="rect">
            <a:avLst/>
          </a:prstGeom>
        </p:spPr>
        <p:txBody>
          <a:bodyPr wrap="square">
            <a:spAutoFit/>
          </a:bodyPr>
          <a:lstStyle/>
          <a:p>
            <a:r>
              <a:rPr lang="es-CL" b="1" dirty="0">
                <a:solidFill>
                  <a:srgbClr val="C00000"/>
                </a:solidFill>
              </a:rPr>
              <a:t>2014</a:t>
            </a:r>
          </a:p>
        </p:txBody>
      </p:sp>
      <p:sp>
        <p:nvSpPr>
          <p:cNvPr id="11" name="10 Rectángulo"/>
          <p:cNvSpPr/>
          <p:nvPr/>
        </p:nvSpPr>
        <p:spPr>
          <a:xfrm>
            <a:off x="3203848" y="3995772"/>
            <a:ext cx="864096" cy="369332"/>
          </a:xfrm>
          <a:prstGeom prst="rect">
            <a:avLst/>
          </a:prstGeom>
        </p:spPr>
        <p:txBody>
          <a:bodyPr wrap="square">
            <a:spAutoFit/>
          </a:bodyPr>
          <a:lstStyle/>
          <a:p>
            <a:r>
              <a:rPr lang="es-CL" b="1" dirty="0">
                <a:solidFill>
                  <a:srgbClr val="C00000"/>
                </a:solidFill>
              </a:rPr>
              <a:t>2016</a:t>
            </a:r>
          </a:p>
        </p:txBody>
      </p:sp>
      <p:sp>
        <p:nvSpPr>
          <p:cNvPr id="12" name="11 Rectángulo"/>
          <p:cNvSpPr/>
          <p:nvPr/>
        </p:nvSpPr>
        <p:spPr>
          <a:xfrm>
            <a:off x="3203848" y="5435932"/>
            <a:ext cx="864096" cy="369332"/>
          </a:xfrm>
          <a:prstGeom prst="rect">
            <a:avLst/>
          </a:prstGeom>
        </p:spPr>
        <p:txBody>
          <a:bodyPr wrap="square">
            <a:spAutoFit/>
          </a:bodyPr>
          <a:lstStyle/>
          <a:p>
            <a:r>
              <a:rPr lang="es-CL" b="1" dirty="0">
                <a:solidFill>
                  <a:srgbClr val="C00000"/>
                </a:solidFill>
              </a:rPr>
              <a:t>2016</a:t>
            </a:r>
          </a:p>
        </p:txBody>
      </p:sp>
      <p:sp>
        <p:nvSpPr>
          <p:cNvPr id="13" name="12 Rectángulo"/>
          <p:cNvSpPr/>
          <p:nvPr/>
        </p:nvSpPr>
        <p:spPr>
          <a:xfrm>
            <a:off x="7452320" y="3933056"/>
            <a:ext cx="864096" cy="369332"/>
          </a:xfrm>
          <a:prstGeom prst="rect">
            <a:avLst/>
          </a:prstGeom>
        </p:spPr>
        <p:txBody>
          <a:bodyPr wrap="square">
            <a:spAutoFit/>
          </a:bodyPr>
          <a:lstStyle/>
          <a:p>
            <a:r>
              <a:rPr lang="es-CL" b="1" dirty="0">
                <a:solidFill>
                  <a:srgbClr val="C00000"/>
                </a:solidFill>
              </a:rPr>
              <a:t>2017</a:t>
            </a:r>
          </a:p>
        </p:txBody>
      </p:sp>
      <p:sp>
        <p:nvSpPr>
          <p:cNvPr id="14" name="13 Rectángulo"/>
          <p:cNvSpPr/>
          <p:nvPr/>
        </p:nvSpPr>
        <p:spPr>
          <a:xfrm>
            <a:off x="7452320" y="2420888"/>
            <a:ext cx="1296144" cy="369332"/>
          </a:xfrm>
          <a:prstGeom prst="rect">
            <a:avLst/>
          </a:prstGeom>
        </p:spPr>
        <p:txBody>
          <a:bodyPr wrap="square">
            <a:spAutoFit/>
          </a:bodyPr>
          <a:lstStyle/>
          <a:p>
            <a:r>
              <a:rPr lang="es-CL" b="1" dirty="0">
                <a:solidFill>
                  <a:srgbClr val="C00000"/>
                </a:solidFill>
              </a:rPr>
              <a:t>2016/2017</a:t>
            </a:r>
          </a:p>
        </p:txBody>
      </p:sp>
    </p:spTree>
    <p:extLst>
      <p:ext uri="{BB962C8B-B14F-4D97-AF65-F5344CB8AC3E}">
        <p14:creationId xmlns:p14="http://schemas.microsoft.com/office/powerpoint/2010/main" val="38486858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55862"/>
            <a:ext cx="8505825" cy="398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467544" y="1331476"/>
            <a:ext cx="7632848" cy="646331"/>
          </a:xfrm>
          <a:prstGeom prst="rect">
            <a:avLst/>
          </a:prstGeom>
        </p:spPr>
        <p:txBody>
          <a:bodyPr wrap="square">
            <a:spAutoFit/>
          </a:bodyPr>
          <a:lstStyle/>
          <a:p>
            <a:r>
              <a:rPr lang="es-CL" b="1" dirty="0">
                <a:solidFill>
                  <a:srgbClr val="C00000"/>
                </a:solidFill>
              </a:rPr>
              <a:t>Sin embargo, las estructuras empresariales </a:t>
            </a:r>
            <a:r>
              <a:rPr lang="es-CL" b="1" i="1" dirty="0">
                <a:solidFill>
                  <a:srgbClr val="C00000"/>
                </a:solidFill>
              </a:rPr>
              <a:t>offshore</a:t>
            </a:r>
            <a:r>
              <a:rPr lang="es-CL" b="1" dirty="0">
                <a:solidFill>
                  <a:srgbClr val="C00000"/>
                </a:solidFill>
              </a:rPr>
              <a:t> no son necesariamente algo ilegal</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528686" y="6309320"/>
            <a:ext cx="4061143" cy="261610"/>
          </a:xfrm>
          <a:prstGeom prst="rect">
            <a:avLst/>
          </a:prstGeom>
          <a:noFill/>
        </p:spPr>
        <p:txBody>
          <a:bodyPr wrap="square" rtlCol="0">
            <a:spAutoFit/>
          </a:bodyPr>
          <a:lstStyle/>
          <a:p>
            <a:pPr algn="r"/>
            <a:r>
              <a:rPr lang="es-CL" sz="1050" dirty="0"/>
              <a:t>Fuente: https://www.icij.org/investigations/paradise-papers/</a:t>
            </a:r>
          </a:p>
        </p:txBody>
      </p:sp>
    </p:spTree>
    <p:extLst>
      <p:ext uri="{BB962C8B-B14F-4D97-AF65-F5344CB8AC3E}">
        <p14:creationId xmlns:p14="http://schemas.microsoft.com/office/powerpoint/2010/main" val="245513979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1311151"/>
            <a:ext cx="8136904" cy="461665"/>
          </a:xfrm>
          <a:prstGeom prst="rect">
            <a:avLst/>
          </a:prstGeom>
        </p:spPr>
        <p:txBody>
          <a:bodyPr wrap="square">
            <a:spAutoFit/>
          </a:bodyPr>
          <a:lstStyle/>
          <a:p>
            <a:pPr>
              <a:buClr>
                <a:srgbClr val="C00000"/>
              </a:buClr>
            </a:pPr>
            <a:r>
              <a:rPr lang="es-CL" sz="2400" b="1" i="1" dirty="0">
                <a:solidFill>
                  <a:srgbClr val="C80F0F"/>
                </a:solidFill>
                <a:latin typeface="Calibri"/>
                <a:cs typeface="Calibri"/>
              </a:rPr>
              <a:t>I. Avances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CuadroTexto"/>
          <p:cNvSpPr txBox="1"/>
          <p:nvPr/>
        </p:nvSpPr>
        <p:spPr>
          <a:xfrm>
            <a:off x="755576" y="1988840"/>
            <a:ext cx="7704856" cy="4247317"/>
          </a:xfrm>
          <a:prstGeom prst="rect">
            <a:avLst/>
          </a:prstGeom>
          <a:noFill/>
        </p:spPr>
        <p:txBody>
          <a:bodyPr wrap="square" rtlCol="0">
            <a:spAutoFit/>
          </a:bodyPr>
          <a:lstStyle/>
          <a:p>
            <a:pPr marL="285750" indent="-285750">
              <a:buFont typeface="Arial" panose="020B0604020202020204" pitchFamily="34" charset="0"/>
              <a:buChar char="•"/>
            </a:pPr>
            <a:r>
              <a:rPr lang="es-CL" dirty="0"/>
              <a:t>Alta exposición del tema en la agenda pública.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Existen diagnósticos, inclusive país por país en algunos casos.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Avances concretos por países o grupo de países en legislación y compromisos.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Iniciativas y planes de trabajo concretos (p. ej. Hojas de ruta del EITI).</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Implementación de los registros ya está avanzada en algunos países (p.ej. Reino Unido, Dinamarca).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Entrada en vigencia de regulaciones, lo que obliga a dar respuestas (p.ej. 4</a:t>
            </a:r>
            <a:r>
              <a:rPr lang="es-CL" baseline="30000" dirty="0"/>
              <a:t>ta</a:t>
            </a:r>
            <a:r>
              <a:rPr lang="es-CL" dirty="0"/>
              <a:t> directiva contra el lavado de activos de la UE).</a:t>
            </a:r>
          </a:p>
          <a:p>
            <a:pPr marL="285750" indent="-285750">
              <a:buFont typeface="Arial" panose="020B0604020202020204" pitchFamily="34" charset="0"/>
              <a:buChar char="•"/>
            </a:pPr>
            <a:endParaRPr lang="es-CL" dirty="0"/>
          </a:p>
        </p:txBody>
      </p:sp>
    </p:spTree>
    <p:extLst>
      <p:ext uri="{BB962C8B-B14F-4D97-AF65-F5344CB8AC3E}">
        <p14:creationId xmlns:p14="http://schemas.microsoft.com/office/powerpoint/2010/main" val="36361014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67544" y="1311151"/>
            <a:ext cx="8136904" cy="461665"/>
          </a:xfrm>
          <a:prstGeom prst="rect">
            <a:avLst/>
          </a:prstGeom>
        </p:spPr>
        <p:txBody>
          <a:bodyPr wrap="square">
            <a:spAutoFit/>
          </a:bodyPr>
          <a:lstStyle/>
          <a:p>
            <a:pPr>
              <a:buClr>
                <a:srgbClr val="C00000"/>
              </a:buClr>
            </a:pPr>
            <a:r>
              <a:rPr lang="es-CL" sz="2400" b="1" i="1" dirty="0">
                <a:solidFill>
                  <a:srgbClr val="C80F0F"/>
                </a:solidFill>
                <a:latin typeface="Calibri"/>
                <a:cs typeface="Calibri"/>
              </a:rPr>
              <a:t>II. Retos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539552" y="1700808"/>
            <a:ext cx="7992888" cy="4524315"/>
          </a:xfrm>
          <a:prstGeom prst="rect">
            <a:avLst/>
          </a:prstGeom>
          <a:noFill/>
        </p:spPr>
        <p:txBody>
          <a:bodyPr wrap="square" rtlCol="0">
            <a:spAutoFit/>
          </a:bodyPr>
          <a:lstStyle/>
          <a:p>
            <a:pPr marL="285750" indent="-285750">
              <a:buFont typeface="Arial" panose="020B0604020202020204" pitchFamily="34" charset="0"/>
              <a:buChar char="•"/>
            </a:pPr>
            <a:r>
              <a:rPr lang="es-CL" dirty="0"/>
              <a:t>Diferente nivel de avance y compromiso entre países.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Autoridades comprometidas con casos mediáticos puede representar un riesgo de que el debate no avance.</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Falta de uniformidad del término / múltiples definiciones.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Ciclos electorales; y el periodo de implementación aún requerirá ajustes.</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Homonimia.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La estructura de las empresas no es sencilla.</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Armonizar los avances (p.ej. Armonizar enfoques GAFI/GAFILAT, </a:t>
            </a:r>
            <a:r>
              <a:rPr lang="es-CL" dirty="0" err="1"/>
              <a:t>etc</a:t>
            </a:r>
            <a:r>
              <a:rPr lang="es-CL" dirty="0"/>
              <a:t>).</a:t>
            </a:r>
          </a:p>
          <a:p>
            <a:pPr marL="285750" indent="-285750">
              <a:buFont typeface="Arial" panose="020B0604020202020204" pitchFamily="34" charset="0"/>
              <a:buChar char="•"/>
            </a:pPr>
            <a:endParaRPr lang="es-CL" dirty="0"/>
          </a:p>
          <a:p>
            <a:pPr marL="285750" indent="-285750">
              <a:buFont typeface="Arial" panose="020B0604020202020204" pitchFamily="34" charset="0"/>
              <a:buChar char="•"/>
            </a:pPr>
            <a:r>
              <a:rPr lang="es-CL" dirty="0"/>
              <a:t>¿Cómo garantizar la exactitud de la información?</a:t>
            </a:r>
          </a:p>
        </p:txBody>
      </p:sp>
    </p:spTree>
    <p:extLst>
      <p:ext uri="{BB962C8B-B14F-4D97-AF65-F5344CB8AC3E}">
        <p14:creationId xmlns:p14="http://schemas.microsoft.com/office/powerpoint/2010/main" val="16222275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1" t="14063" r="42240" b="5407"/>
          <a:stretch/>
        </p:blipFill>
        <p:spPr bwMode="auto">
          <a:xfrm>
            <a:off x="467544" y="1950718"/>
            <a:ext cx="8122285" cy="39985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3 Rectángulo"/>
          <p:cNvSpPr/>
          <p:nvPr/>
        </p:nvSpPr>
        <p:spPr>
          <a:xfrm>
            <a:off x="467544" y="1331476"/>
            <a:ext cx="7056784" cy="369332"/>
          </a:xfrm>
          <a:prstGeom prst="rect">
            <a:avLst/>
          </a:prstGeom>
        </p:spPr>
        <p:txBody>
          <a:bodyPr wrap="square">
            <a:spAutoFit/>
          </a:bodyPr>
          <a:lstStyle/>
          <a:p>
            <a:r>
              <a:rPr lang="es-CL" b="1" dirty="0">
                <a:solidFill>
                  <a:srgbClr val="C00000"/>
                </a:solidFill>
              </a:rPr>
              <a:t>Diferente nivel de avance y compromiso entre países</a:t>
            </a:r>
          </a:p>
        </p:txBody>
      </p:sp>
      <p:sp>
        <p:nvSpPr>
          <p:cNvPr id="5" name="4 CuadroTexto"/>
          <p:cNvSpPr txBox="1"/>
          <p:nvPr/>
        </p:nvSpPr>
        <p:spPr>
          <a:xfrm>
            <a:off x="4528686" y="6093296"/>
            <a:ext cx="4061143" cy="261610"/>
          </a:xfrm>
          <a:prstGeom prst="rect">
            <a:avLst/>
          </a:prstGeom>
          <a:noFill/>
        </p:spPr>
        <p:txBody>
          <a:bodyPr wrap="square" rtlCol="0">
            <a:spAutoFit/>
          </a:bodyPr>
          <a:lstStyle/>
          <a:p>
            <a:pPr algn="r"/>
            <a:r>
              <a:rPr lang="es-CL" sz="1050" dirty="0"/>
              <a:t>Fuente: ownershiptransparency.com</a:t>
            </a: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887425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67544" y="1331476"/>
            <a:ext cx="7056784" cy="369332"/>
          </a:xfrm>
          <a:prstGeom prst="rect">
            <a:avLst/>
          </a:prstGeom>
        </p:spPr>
        <p:txBody>
          <a:bodyPr wrap="square">
            <a:spAutoFit/>
          </a:bodyPr>
          <a:lstStyle/>
          <a:p>
            <a:r>
              <a:rPr lang="es-CL" b="1" dirty="0">
                <a:solidFill>
                  <a:srgbClr val="C00000"/>
                </a:solidFill>
              </a:rPr>
              <a:t>Diferente nivel de avance y compromiso entre países</a:t>
            </a:r>
          </a:p>
        </p:txBody>
      </p:sp>
      <p:sp>
        <p:nvSpPr>
          <p:cNvPr id="7" name="6 CuadroTexto"/>
          <p:cNvSpPr txBox="1"/>
          <p:nvPr/>
        </p:nvSpPr>
        <p:spPr>
          <a:xfrm>
            <a:off x="827584" y="6479758"/>
            <a:ext cx="4061143" cy="261610"/>
          </a:xfrm>
          <a:prstGeom prst="rect">
            <a:avLst/>
          </a:prstGeom>
          <a:noFill/>
        </p:spPr>
        <p:txBody>
          <a:bodyPr wrap="square" rtlCol="0">
            <a:spAutoFit/>
          </a:bodyPr>
          <a:lstStyle/>
          <a:p>
            <a:pPr algn="r"/>
            <a:r>
              <a:rPr lang="es-CL" sz="1050" dirty="0"/>
              <a:t>Fuente: </a:t>
            </a:r>
            <a:r>
              <a:rPr lang="es-CL" sz="1050" dirty="0" err="1"/>
              <a:t>Transparency</a:t>
            </a:r>
            <a:r>
              <a:rPr lang="es-CL" sz="1050" dirty="0"/>
              <a:t> </a:t>
            </a:r>
            <a:r>
              <a:rPr lang="es-CL" sz="1050" dirty="0" err="1"/>
              <a:t>international</a:t>
            </a:r>
            <a:endParaRPr lang="es-CL" sz="1050" dirty="0"/>
          </a:p>
        </p:txBody>
      </p:sp>
      <p:pic>
        <p:nvPicPr>
          <p:cNvPr id="3074"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768" t="16791" r="34976" b="10978"/>
          <a:stretch/>
        </p:blipFill>
        <p:spPr bwMode="auto">
          <a:xfrm>
            <a:off x="2699791" y="1700807"/>
            <a:ext cx="3456385" cy="47977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560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671097" y="2420888"/>
            <a:ext cx="4536504" cy="769441"/>
          </a:xfrm>
          <a:prstGeom prst="rect">
            <a:avLst/>
          </a:prstGeom>
          <a:noFill/>
        </p:spPr>
        <p:txBody>
          <a:bodyPr wrap="square" rtlCol="0">
            <a:spAutoFit/>
          </a:bodyPr>
          <a:lstStyle/>
          <a:p>
            <a:pPr algn="ctr"/>
            <a:r>
              <a:rPr lang="es-CL" sz="4400" dirty="0">
                <a:solidFill>
                  <a:srgbClr val="92D050"/>
                </a:solidFill>
                <a:latin typeface="Bauhaus 93" panose="04030905020B02020C02" pitchFamily="82" charset="0"/>
              </a:rPr>
              <a:t>Beneficiario  real</a:t>
            </a:r>
          </a:p>
        </p:txBody>
      </p:sp>
      <p:sp>
        <p:nvSpPr>
          <p:cNvPr id="5" name="4 CuadroTexto"/>
          <p:cNvSpPr txBox="1"/>
          <p:nvPr/>
        </p:nvSpPr>
        <p:spPr>
          <a:xfrm>
            <a:off x="5076056" y="2924944"/>
            <a:ext cx="4061143" cy="646331"/>
          </a:xfrm>
          <a:prstGeom prst="rect">
            <a:avLst/>
          </a:prstGeom>
          <a:noFill/>
        </p:spPr>
        <p:txBody>
          <a:bodyPr wrap="square" rtlCol="0">
            <a:spAutoFit/>
          </a:bodyPr>
          <a:lstStyle/>
          <a:p>
            <a:pPr algn="ctr"/>
            <a:r>
              <a:rPr lang="es-CL" sz="3600" dirty="0">
                <a:solidFill>
                  <a:srgbClr val="00B0F0"/>
                </a:solidFill>
                <a:latin typeface="Bauhaus 93" panose="04030905020B02020C02" pitchFamily="82" charset="0"/>
              </a:rPr>
              <a:t>Beneficiario  final</a:t>
            </a:r>
          </a:p>
        </p:txBody>
      </p:sp>
      <p:sp>
        <p:nvSpPr>
          <p:cNvPr id="6" name="5 CuadroTexto"/>
          <p:cNvSpPr txBox="1"/>
          <p:nvPr/>
        </p:nvSpPr>
        <p:spPr>
          <a:xfrm>
            <a:off x="1835696" y="3492297"/>
            <a:ext cx="5357287" cy="707886"/>
          </a:xfrm>
          <a:prstGeom prst="rect">
            <a:avLst/>
          </a:prstGeom>
          <a:noFill/>
        </p:spPr>
        <p:txBody>
          <a:bodyPr wrap="square" rtlCol="0">
            <a:spAutoFit/>
          </a:bodyPr>
          <a:lstStyle/>
          <a:p>
            <a:pPr algn="ctr"/>
            <a:r>
              <a:rPr lang="es-CL" sz="4000" dirty="0">
                <a:solidFill>
                  <a:srgbClr val="C00000"/>
                </a:solidFill>
                <a:latin typeface="Bauhaus 93" panose="04030905020B02020C02" pitchFamily="82" charset="0"/>
              </a:rPr>
              <a:t>Beneficiario  efectivo</a:t>
            </a:r>
          </a:p>
        </p:txBody>
      </p:sp>
      <p:sp>
        <p:nvSpPr>
          <p:cNvPr id="7" name="6 CuadroTexto"/>
          <p:cNvSpPr txBox="1"/>
          <p:nvPr/>
        </p:nvSpPr>
        <p:spPr>
          <a:xfrm>
            <a:off x="971600" y="1916832"/>
            <a:ext cx="4593894" cy="707886"/>
          </a:xfrm>
          <a:prstGeom prst="rect">
            <a:avLst/>
          </a:prstGeom>
          <a:noFill/>
        </p:spPr>
        <p:txBody>
          <a:bodyPr wrap="square" rtlCol="0">
            <a:spAutoFit/>
          </a:bodyPr>
          <a:lstStyle/>
          <a:p>
            <a:pPr algn="ctr"/>
            <a:r>
              <a:rPr lang="es-CL" sz="4000" dirty="0">
                <a:solidFill>
                  <a:srgbClr val="D2A000"/>
                </a:solidFill>
                <a:latin typeface="Bauhaus 93" panose="04030905020B02020C02" pitchFamily="82" charset="0"/>
              </a:rPr>
              <a:t>Socio controlador</a:t>
            </a:r>
          </a:p>
        </p:txBody>
      </p:sp>
      <p:sp>
        <p:nvSpPr>
          <p:cNvPr id="8" name="7 CuadroTexto"/>
          <p:cNvSpPr txBox="1"/>
          <p:nvPr/>
        </p:nvSpPr>
        <p:spPr>
          <a:xfrm>
            <a:off x="0" y="2924944"/>
            <a:ext cx="5580112" cy="769441"/>
          </a:xfrm>
          <a:prstGeom prst="rect">
            <a:avLst/>
          </a:prstGeom>
          <a:noFill/>
        </p:spPr>
        <p:txBody>
          <a:bodyPr wrap="square" rtlCol="0">
            <a:spAutoFit/>
          </a:bodyPr>
          <a:lstStyle/>
          <a:p>
            <a:pPr algn="ctr"/>
            <a:r>
              <a:rPr lang="es-CL" sz="4400" dirty="0">
                <a:solidFill>
                  <a:srgbClr val="CB8987"/>
                </a:solidFill>
                <a:latin typeface="Bauhaus 93" panose="04030905020B02020C02" pitchFamily="82" charset="0"/>
              </a:rPr>
              <a:t>Beneficiario  último</a:t>
            </a:r>
          </a:p>
        </p:txBody>
      </p:sp>
      <p:sp>
        <p:nvSpPr>
          <p:cNvPr id="9" name="8 Rectángulo"/>
          <p:cNvSpPr/>
          <p:nvPr/>
        </p:nvSpPr>
        <p:spPr>
          <a:xfrm>
            <a:off x="467544" y="1331476"/>
            <a:ext cx="7056784" cy="369332"/>
          </a:xfrm>
          <a:prstGeom prst="rect">
            <a:avLst/>
          </a:prstGeom>
        </p:spPr>
        <p:txBody>
          <a:bodyPr wrap="square">
            <a:spAutoFit/>
          </a:bodyPr>
          <a:lstStyle/>
          <a:p>
            <a:r>
              <a:rPr lang="es-CL" b="1" dirty="0">
                <a:solidFill>
                  <a:srgbClr val="C00000"/>
                </a:solidFill>
              </a:rPr>
              <a:t>Múltiples definiciones</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642" t="48690" r="55787" b="42230"/>
          <a:stretch/>
        </p:blipFill>
        <p:spPr bwMode="auto">
          <a:xfrm>
            <a:off x="611560" y="4420392"/>
            <a:ext cx="7848872" cy="7384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9 CuadroTexto"/>
          <p:cNvSpPr txBox="1"/>
          <p:nvPr/>
        </p:nvSpPr>
        <p:spPr>
          <a:xfrm>
            <a:off x="611560" y="5517232"/>
            <a:ext cx="7416824" cy="646331"/>
          </a:xfrm>
          <a:prstGeom prst="rect">
            <a:avLst/>
          </a:prstGeom>
          <a:noFill/>
        </p:spPr>
        <p:txBody>
          <a:bodyPr wrap="square" rtlCol="0">
            <a:spAutoFit/>
          </a:bodyPr>
          <a:lstStyle/>
          <a:p>
            <a:pPr marL="285750" indent="-285750">
              <a:buFont typeface="Arial" panose="020B0604020202020204" pitchFamily="34" charset="0"/>
              <a:buChar char="•"/>
            </a:pPr>
            <a:r>
              <a:rPr lang="es-CL" dirty="0"/>
              <a:t>En otros países el umbral es más bajo, p.ej. En Dinamarca se define al BO desde un 5% de participación accionaria.</a:t>
            </a:r>
          </a:p>
        </p:txBody>
      </p:sp>
      <p:sp>
        <p:nvSpPr>
          <p:cNvPr id="11" name="10 CuadroTexto"/>
          <p:cNvSpPr txBox="1"/>
          <p:nvPr/>
        </p:nvSpPr>
        <p:spPr>
          <a:xfrm>
            <a:off x="4399289" y="5157192"/>
            <a:ext cx="4061143" cy="261610"/>
          </a:xfrm>
          <a:prstGeom prst="rect">
            <a:avLst/>
          </a:prstGeom>
          <a:noFill/>
        </p:spPr>
        <p:txBody>
          <a:bodyPr wrap="square" rtlCol="0">
            <a:spAutoFit/>
          </a:bodyPr>
          <a:lstStyle/>
          <a:p>
            <a:pPr algn="r"/>
            <a:r>
              <a:rPr lang="es-CL" sz="1050" dirty="0"/>
              <a:t>Fuente: global </a:t>
            </a:r>
            <a:r>
              <a:rPr lang="es-CL" sz="1050" dirty="0" err="1"/>
              <a:t>witness</a:t>
            </a:r>
            <a:endParaRPr lang="es-CL" sz="1050" dirty="0"/>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07566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67544" y="1331476"/>
            <a:ext cx="7056784" cy="369332"/>
          </a:xfrm>
          <a:prstGeom prst="rect">
            <a:avLst/>
          </a:prstGeom>
        </p:spPr>
        <p:txBody>
          <a:bodyPr wrap="square">
            <a:spAutoFit/>
          </a:bodyPr>
          <a:lstStyle/>
          <a:p>
            <a:r>
              <a:rPr lang="es-CL" b="1" dirty="0">
                <a:solidFill>
                  <a:srgbClr val="C00000"/>
                </a:solidFill>
              </a:rPr>
              <a:t>Ciclos electorales</a:t>
            </a:r>
          </a:p>
        </p:txBody>
      </p:sp>
      <p:pic>
        <p:nvPicPr>
          <p:cNvPr id="7172" name="Picture 4" descr="Resultado de imagen para elec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628" y="2404126"/>
            <a:ext cx="2896836" cy="27220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4" name="Picture 6" descr="Resultado de imagen para trumps repeals dodd frank"/>
          <p:cNvPicPr>
            <a:picLocks noChangeAspect="1" noChangeArrowheads="1"/>
          </p:cNvPicPr>
          <p:nvPr/>
        </p:nvPicPr>
        <p:blipFill rotWithShape="1">
          <a:blip r:embed="rId3">
            <a:extLst>
              <a:ext uri="{28A0092B-C50C-407E-A947-70E740481C1C}">
                <a14:useLocalDpi xmlns:a14="http://schemas.microsoft.com/office/drawing/2010/main" val="0"/>
              </a:ext>
            </a:extLst>
          </a:blip>
          <a:srcRect r="32464"/>
          <a:stretch/>
        </p:blipFill>
        <p:spPr bwMode="auto">
          <a:xfrm>
            <a:off x="4580816" y="2404126"/>
            <a:ext cx="3303552" cy="27530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44327"/>
            <a:ext cx="1944216" cy="1196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485115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4P4IJZuaU2YDR9gmHKJGA"/>
</p:tagLst>
</file>

<file path=ppt/theme/theme1.xml><?xml version="1.0" encoding="utf-8"?>
<a:theme xmlns:a="http://schemas.openxmlformats.org/drawingml/2006/main" name="Inhaltsseite 1">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haltsseite 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2374</TotalTime>
  <Words>873</Words>
  <Application>Microsoft Office PowerPoint</Application>
  <PresentationFormat>On-screen Show (4:3)</PresentationFormat>
  <Paragraphs>98</Paragraphs>
  <Slides>18</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9" baseType="lpstr">
      <vt:lpstr>ＭＳ Ｐゴシック</vt:lpstr>
      <vt:lpstr>Arial</vt:lpstr>
      <vt:lpstr>Arial Narrow</vt:lpstr>
      <vt:lpstr>Avenir Light</vt:lpstr>
      <vt:lpstr>Bauhaus 93</vt:lpstr>
      <vt:lpstr>Calibri</vt:lpstr>
      <vt:lpstr>Times</vt:lpstr>
      <vt:lpstr>Wingdings</vt:lpstr>
      <vt:lpstr>Inhaltsseite 1</vt:lpstr>
      <vt:lpstr>1_Inhaltsseite 1</vt:lpstr>
      <vt:lpstr>think-cell Slide</vt:lpstr>
      <vt:lpstr>Avances y retos en la identificación y registro de beneficiarios reales  Víctor Andrés Garzón    30 de noviembre de 2017 Cooperación alemana al desarrollo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¡Muchas 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Garzón, Víctor Andrés</dc:creator>
  <cp:lastModifiedBy>Jaqueline Terrel Taquiri</cp:lastModifiedBy>
  <cp:revision>1142</cp:revision>
  <dcterms:created xsi:type="dcterms:W3CDTF">2012-04-17T08:27:59Z</dcterms:created>
  <dcterms:modified xsi:type="dcterms:W3CDTF">2017-12-04T12:26:26Z</dcterms:modified>
</cp:coreProperties>
</file>