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78" r:id="rId6"/>
    <p:sldId id="260" r:id="rId7"/>
    <p:sldId id="301" r:id="rId8"/>
    <p:sldId id="302" r:id="rId9"/>
    <p:sldId id="303" r:id="rId10"/>
    <p:sldId id="304" r:id="rId11"/>
    <p:sldId id="314" r:id="rId12"/>
    <p:sldId id="307" r:id="rId13"/>
    <p:sldId id="311" r:id="rId14"/>
    <p:sldId id="306" r:id="rId15"/>
    <p:sldId id="305" r:id="rId16"/>
    <p:sldId id="308" r:id="rId17"/>
    <p:sldId id="309" r:id="rId18"/>
    <p:sldId id="310" r:id="rId19"/>
    <p:sldId id="315" r:id="rId20"/>
    <p:sldId id="289" r:id="rId21"/>
    <p:sldId id="316" r:id="rId22"/>
    <p:sldId id="313" r:id="rId2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2">
          <p15:clr>
            <a:srgbClr val="A4A3A4"/>
          </p15:clr>
        </p15:guide>
        <p15:guide id="2" pos="3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AF"/>
    <a:srgbClr val="E6E6E6"/>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22"/>
    <p:restoredTop sz="75374" autoAdjust="0"/>
  </p:normalViewPr>
  <p:slideViewPr>
    <p:cSldViewPr snapToGrid="0" snapToObjects="1">
      <p:cViewPr varScale="1">
        <p:scale>
          <a:sx n="41" d="100"/>
          <a:sy n="41" d="100"/>
        </p:scale>
        <p:origin x="1546" y="38"/>
      </p:cViewPr>
      <p:guideLst>
        <p:guide orient="horz" pos="1002"/>
        <p:guide pos="34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2877B-DE4E-0F44-8DA6-D4B179511F9A}" type="doc">
      <dgm:prSet loTypeId="urn:microsoft.com/office/officeart/2005/8/layout/cycle4" loCatId="relationship" qsTypeId="urn:microsoft.com/office/officeart/2005/8/quickstyle/simple2" qsCatId="simple" csTypeId="urn:microsoft.com/office/officeart/2005/8/colors/accent1_2" csCatId="accent1" phldr="1"/>
      <dgm:spPr/>
      <dgm:t>
        <a:bodyPr/>
        <a:lstStyle/>
        <a:p>
          <a:endParaRPr lang="fr-FR"/>
        </a:p>
      </dgm:t>
    </dgm:pt>
    <dgm:pt modelId="{A19081FD-7EB8-774D-837A-7EC5B9DBDB67}">
      <dgm:prSet phldrT="[Texte]"/>
      <dgm:spPr/>
      <dgm:t>
        <a:bodyPr/>
        <a:lstStyle/>
        <a:p>
          <a:r>
            <a:rPr lang="fr-FR" b="1" dirty="0"/>
            <a:t>Group one</a:t>
          </a:r>
        </a:p>
      </dgm:t>
    </dgm:pt>
    <dgm:pt modelId="{ED3DC0CE-D379-F14A-A91A-C36ED0127513}" type="parTrans" cxnId="{59A6A33C-A5EB-E04F-BFEA-E20DA2A0A3FD}">
      <dgm:prSet/>
      <dgm:spPr/>
      <dgm:t>
        <a:bodyPr/>
        <a:lstStyle/>
        <a:p>
          <a:endParaRPr lang="fr-FR"/>
        </a:p>
      </dgm:t>
    </dgm:pt>
    <dgm:pt modelId="{DD33360F-DC2A-514D-B6CF-215C71C4D563}" type="sibTrans" cxnId="{59A6A33C-A5EB-E04F-BFEA-E20DA2A0A3FD}">
      <dgm:prSet/>
      <dgm:spPr/>
      <dgm:t>
        <a:bodyPr/>
        <a:lstStyle/>
        <a:p>
          <a:endParaRPr lang="fr-FR"/>
        </a:p>
      </dgm:t>
    </dgm:pt>
    <dgm:pt modelId="{21A93ABC-722C-804C-AA87-0FAEAAA23EE9}">
      <dgm:prSet phldrT="[Texte]" custT="1"/>
      <dgm:spPr/>
      <dgm:t>
        <a:bodyPr/>
        <a:lstStyle/>
        <a:p>
          <a:endParaRPr lang="fr-FR" sz="1700" dirty="0"/>
        </a:p>
      </dgm:t>
    </dgm:pt>
    <dgm:pt modelId="{C8B95FA4-025D-994C-8A1B-613CD5AC3A79}" type="parTrans" cxnId="{EE639B7F-D2F9-1E4A-AC5D-980DC7A98D2F}">
      <dgm:prSet/>
      <dgm:spPr/>
      <dgm:t>
        <a:bodyPr/>
        <a:lstStyle/>
        <a:p>
          <a:endParaRPr lang="fr-FR"/>
        </a:p>
      </dgm:t>
    </dgm:pt>
    <dgm:pt modelId="{2A608E26-F41C-1244-AFA5-171ACB5E6BBB}" type="sibTrans" cxnId="{EE639B7F-D2F9-1E4A-AC5D-980DC7A98D2F}">
      <dgm:prSet/>
      <dgm:spPr/>
      <dgm:t>
        <a:bodyPr/>
        <a:lstStyle/>
        <a:p>
          <a:endParaRPr lang="fr-FR"/>
        </a:p>
      </dgm:t>
    </dgm:pt>
    <dgm:pt modelId="{AD59C606-A680-C24A-AAF1-80117F4B3492}">
      <dgm:prSet phldrT="[Texte]"/>
      <dgm:spPr>
        <a:solidFill>
          <a:schemeClr val="accent2"/>
        </a:solidFill>
      </dgm:spPr>
      <dgm:t>
        <a:bodyPr/>
        <a:lstStyle/>
        <a:p>
          <a:r>
            <a:rPr lang="fr-FR" b="1" dirty="0"/>
            <a:t>Group </a:t>
          </a:r>
          <a:r>
            <a:rPr lang="fr-FR" b="1" dirty="0" err="1"/>
            <a:t>two</a:t>
          </a:r>
          <a:endParaRPr lang="fr-FR" b="1" dirty="0"/>
        </a:p>
      </dgm:t>
    </dgm:pt>
    <dgm:pt modelId="{1A604D43-517C-E44B-83B8-6D60959C9553}" type="parTrans" cxnId="{AB3FDD4B-2E9B-1446-82D8-2CF92B70D650}">
      <dgm:prSet/>
      <dgm:spPr/>
      <dgm:t>
        <a:bodyPr/>
        <a:lstStyle/>
        <a:p>
          <a:endParaRPr lang="fr-FR"/>
        </a:p>
      </dgm:t>
    </dgm:pt>
    <dgm:pt modelId="{5491AE33-4241-B145-84EF-311F0196765A}" type="sibTrans" cxnId="{AB3FDD4B-2E9B-1446-82D8-2CF92B70D650}">
      <dgm:prSet/>
      <dgm:spPr/>
      <dgm:t>
        <a:bodyPr/>
        <a:lstStyle/>
        <a:p>
          <a:endParaRPr lang="fr-FR"/>
        </a:p>
      </dgm:t>
    </dgm:pt>
    <dgm:pt modelId="{CA599D8A-EF6A-4547-A9C3-57676466B120}">
      <dgm:prSet phldrT="[Texte]" custT="1"/>
      <dgm:spPr>
        <a:ln>
          <a:solidFill>
            <a:schemeClr val="accent2"/>
          </a:solidFill>
        </a:ln>
      </dgm:spPr>
      <dgm:t>
        <a:bodyPr/>
        <a:lstStyle/>
        <a:p>
          <a:endParaRPr lang="fr-FR" sz="1700" dirty="0"/>
        </a:p>
      </dgm:t>
    </dgm:pt>
    <dgm:pt modelId="{0026CAE0-E4EB-A943-9555-F1AC9059F237}" type="parTrans" cxnId="{AAA656A1-0BA0-E14D-8D22-3F01469A845F}">
      <dgm:prSet/>
      <dgm:spPr/>
      <dgm:t>
        <a:bodyPr/>
        <a:lstStyle/>
        <a:p>
          <a:endParaRPr lang="fr-FR"/>
        </a:p>
      </dgm:t>
    </dgm:pt>
    <dgm:pt modelId="{DEDE3629-90FA-934B-BCD1-2197DCCAF6F5}" type="sibTrans" cxnId="{AAA656A1-0BA0-E14D-8D22-3F01469A845F}">
      <dgm:prSet/>
      <dgm:spPr/>
      <dgm:t>
        <a:bodyPr/>
        <a:lstStyle/>
        <a:p>
          <a:endParaRPr lang="fr-FR"/>
        </a:p>
      </dgm:t>
    </dgm:pt>
    <dgm:pt modelId="{E2C3B016-A204-2C45-B2BB-637E41252317}">
      <dgm:prSet phldrT="[Texte]"/>
      <dgm:spPr>
        <a:solidFill>
          <a:schemeClr val="accent4"/>
        </a:solidFill>
      </dgm:spPr>
      <dgm:t>
        <a:bodyPr/>
        <a:lstStyle/>
        <a:p>
          <a:r>
            <a:rPr lang="fr-FR" b="1" dirty="0"/>
            <a:t>Group four</a:t>
          </a:r>
        </a:p>
      </dgm:t>
    </dgm:pt>
    <dgm:pt modelId="{C9B7A45D-65EB-2742-99A4-3365D5BEE418}" type="parTrans" cxnId="{50DD4A29-399D-BD44-8F8C-7A6082CB7E9C}">
      <dgm:prSet/>
      <dgm:spPr/>
      <dgm:t>
        <a:bodyPr/>
        <a:lstStyle/>
        <a:p>
          <a:endParaRPr lang="fr-FR"/>
        </a:p>
      </dgm:t>
    </dgm:pt>
    <dgm:pt modelId="{A8FAB04B-323B-0147-AC15-785552664221}" type="sibTrans" cxnId="{50DD4A29-399D-BD44-8F8C-7A6082CB7E9C}">
      <dgm:prSet/>
      <dgm:spPr/>
      <dgm:t>
        <a:bodyPr/>
        <a:lstStyle/>
        <a:p>
          <a:endParaRPr lang="fr-FR"/>
        </a:p>
      </dgm:t>
    </dgm:pt>
    <dgm:pt modelId="{AE7D5AE6-6609-AB4C-975D-E129358564A8}">
      <dgm:prSet phldrT="[Texte]"/>
      <dgm:spPr>
        <a:solidFill>
          <a:schemeClr val="accent3"/>
        </a:solidFill>
      </dgm:spPr>
      <dgm:t>
        <a:bodyPr/>
        <a:lstStyle/>
        <a:p>
          <a:r>
            <a:rPr lang="fr-FR" b="1" dirty="0"/>
            <a:t>Group </a:t>
          </a:r>
          <a:r>
            <a:rPr lang="fr-FR" b="1" dirty="0" err="1"/>
            <a:t>three</a:t>
          </a:r>
          <a:endParaRPr lang="fr-FR" b="1" dirty="0"/>
        </a:p>
      </dgm:t>
    </dgm:pt>
    <dgm:pt modelId="{CB5506AB-D679-AB43-8FBC-D9CE35418064}" type="parTrans" cxnId="{839AD71B-0723-C540-96F7-C1999ECADDCD}">
      <dgm:prSet/>
      <dgm:spPr/>
      <dgm:t>
        <a:bodyPr/>
        <a:lstStyle/>
        <a:p>
          <a:endParaRPr lang="fr-FR"/>
        </a:p>
      </dgm:t>
    </dgm:pt>
    <dgm:pt modelId="{D81B858B-632B-DF43-810B-F374687DD4A6}" type="sibTrans" cxnId="{839AD71B-0723-C540-96F7-C1999ECADDCD}">
      <dgm:prSet/>
      <dgm:spPr/>
      <dgm:t>
        <a:bodyPr/>
        <a:lstStyle/>
        <a:p>
          <a:endParaRPr lang="fr-FR"/>
        </a:p>
      </dgm:t>
    </dgm:pt>
    <dgm:pt modelId="{B98BC274-D84D-594F-BC76-752724793B7B}">
      <dgm:prSet phldrT="[Texte]" custT="1"/>
      <dgm:spPr>
        <a:ln>
          <a:solidFill>
            <a:schemeClr val="accent3"/>
          </a:solidFill>
        </a:ln>
      </dgm:spPr>
      <dgm:t>
        <a:bodyPr/>
        <a:lstStyle/>
        <a:p>
          <a:r>
            <a:rPr lang="fr-FR" sz="1700" noProof="0" dirty="0"/>
            <a:t>Design 4 </a:t>
          </a:r>
          <a:r>
            <a:rPr lang="fr-FR" sz="1700" noProof="0" dirty="0" err="1"/>
            <a:t>concrete</a:t>
          </a:r>
          <a:r>
            <a:rPr lang="fr-FR" sz="1700" noProof="0" dirty="0"/>
            <a:t> </a:t>
          </a:r>
          <a:r>
            <a:rPr lang="fr-FR" sz="1700" noProof="0" dirty="0" err="1"/>
            <a:t>activities</a:t>
          </a:r>
          <a:r>
            <a:rPr lang="fr-FR" sz="1700" noProof="0" dirty="0"/>
            <a:t> </a:t>
          </a:r>
          <a:r>
            <a:rPr lang="fr-FR" sz="1700" noProof="0" dirty="0" err="1"/>
            <a:t>that</a:t>
          </a:r>
          <a:r>
            <a:rPr lang="fr-FR" sz="1700" noProof="0" dirty="0"/>
            <a:t> </a:t>
          </a:r>
          <a:r>
            <a:rPr lang="fr-FR" sz="1700" noProof="0" dirty="0" err="1"/>
            <a:t>could</a:t>
          </a:r>
          <a:r>
            <a:rPr lang="fr-FR" sz="1700" noProof="0" dirty="0"/>
            <a:t> </a:t>
          </a:r>
          <a:r>
            <a:rPr lang="fr-FR" sz="1700" noProof="0" dirty="0" err="1"/>
            <a:t>be</a:t>
          </a:r>
          <a:r>
            <a:rPr lang="fr-FR" sz="1700" noProof="0" dirty="0"/>
            <a:t> </a:t>
          </a:r>
          <a:r>
            <a:rPr lang="fr-FR" sz="1700" noProof="0" dirty="0" err="1"/>
            <a:t>used</a:t>
          </a:r>
          <a:r>
            <a:rPr lang="fr-FR" sz="1700" noProof="0" dirty="0"/>
            <a:t> to </a:t>
          </a:r>
          <a:r>
            <a:rPr lang="fr-FR" sz="1700" noProof="0" dirty="0" err="1"/>
            <a:t>follow</a:t>
          </a:r>
          <a:r>
            <a:rPr lang="fr-FR" sz="1700" noProof="0" dirty="0"/>
            <a:t> up and </a:t>
          </a:r>
          <a:r>
            <a:rPr lang="fr-FR" sz="1700" noProof="0" dirty="0" err="1"/>
            <a:t>address</a:t>
          </a:r>
          <a:r>
            <a:rPr lang="fr-FR" sz="1700" noProof="0" dirty="0"/>
            <a:t> corrective actions </a:t>
          </a:r>
          <a:r>
            <a:rPr lang="fr-FR" sz="1700" noProof="0" dirty="0" err="1"/>
            <a:t>from</a:t>
          </a:r>
          <a:r>
            <a:rPr lang="fr-FR" sz="1700" noProof="0" dirty="0"/>
            <a:t> </a:t>
          </a:r>
          <a:r>
            <a:rPr lang="fr-FR" sz="1700" noProof="0" dirty="0" err="1"/>
            <a:t>any</a:t>
          </a:r>
          <a:r>
            <a:rPr lang="fr-FR" sz="1700" noProof="0" dirty="0"/>
            <a:t> of the Validations </a:t>
          </a:r>
          <a:r>
            <a:rPr lang="fr-FR" sz="1700" noProof="0" dirty="0" err="1"/>
            <a:t>so</a:t>
          </a:r>
          <a:r>
            <a:rPr lang="fr-FR" sz="1700" noProof="0" dirty="0"/>
            <a:t> far. </a:t>
          </a:r>
        </a:p>
      </dgm:t>
    </dgm:pt>
    <dgm:pt modelId="{6101BE4D-1B5B-A449-A0F7-BA13BE1F3D9A}" type="parTrans" cxnId="{FEDD333D-779D-0D43-BC58-4149BCE78917}">
      <dgm:prSet/>
      <dgm:spPr/>
      <dgm:t>
        <a:bodyPr/>
        <a:lstStyle/>
        <a:p>
          <a:endParaRPr lang="fr-FR"/>
        </a:p>
      </dgm:t>
    </dgm:pt>
    <dgm:pt modelId="{8ACCEE0B-12D5-1944-A77C-B37B5B14DF08}" type="sibTrans" cxnId="{FEDD333D-779D-0D43-BC58-4149BCE78917}">
      <dgm:prSet/>
      <dgm:spPr/>
      <dgm:t>
        <a:bodyPr/>
        <a:lstStyle/>
        <a:p>
          <a:endParaRPr lang="fr-FR"/>
        </a:p>
      </dgm:t>
    </dgm:pt>
    <dgm:pt modelId="{5C89A74C-005E-154C-BD1A-88AA0616371E}">
      <dgm:prSet phldrT="[Texte]" custT="1"/>
      <dgm:spPr>
        <a:ln>
          <a:solidFill>
            <a:schemeClr val="accent2"/>
          </a:solidFill>
        </a:ln>
      </dgm:spPr>
      <dgm:t>
        <a:bodyPr/>
        <a:lstStyle/>
        <a:p>
          <a:endParaRPr lang="fr-FR" sz="1700" dirty="0"/>
        </a:p>
      </dgm:t>
    </dgm:pt>
    <dgm:pt modelId="{C65E74C0-3F64-1942-A524-C62D7C86AA66}" type="parTrans" cxnId="{9B24AE78-C58A-BD46-8021-94E1E9C5937B}">
      <dgm:prSet/>
      <dgm:spPr/>
      <dgm:t>
        <a:bodyPr/>
        <a:lstStyle/>
        <a:p>
          <a:endParaRPr lang="fr-FR"/>
        </a:p>
      </dgm:t>
    </dgm:pt>
    <dgm:pt modelId="{6D4D2DCB-DAAA-994E-9139-334BA18626A9}" type="sibTrans" cxnId="{9B24AE78-C58A-BD46-8021-94E1E9C5937B}">
      <dgm:prSet/>
      <dgm:spPr/>
      <dgm:t>
        <a:bodyPr/>
        <a:lstStyle/>
        <a:p>
          <a:endParaRPr lang="fr-FR"/>
        </a:p>
      </dgm:t>
    </dgm:pt>
    <dgm:pt modelId="{EFDDF40F-8BDC-0141-A00C-1695D5327418}">
      <dgm:prSet phldrT="[Texte]" custT="1"/>
      <dgm:spPr/>
      <dgm:t>
        <a:bodyPr/>
        <a:lstStyle/>
        <a:p>
          <a:endParaRPr lang="fr-FR" sz="1700" dirty="0"/>
        </a:p>
      </dgm:t>
    </dgm:pt>
    <dgm:pt modelId="{2D14D1A8-DC38-B245-92D9-D500DF8A663D}" type="parTrans" cxnId="{B01A039D-CA78-3440-9C76-C34974E99348}">
      <dgm:prSet/>
      <dgm:spPr/>
      <dgm:t>
        <a:bodyPr/>
        <a:lstStyle/>
        <a:p>
          <a:endParaRPr lang="en-GB"/>
        </a:p>
      </dgm:t>
    </dgm:pt>
    <dgm:pt modelId="{C6F899C9-77E6-094B-9C6F-61D50C72F2DF}" type="sibTrans" cxnId="{B01A039D-CA78-3440-9C76-C34974E99348}">
      <dgm:prSet/>
      <dgm:spPr/>
      <dgm:t>
        <a:bodyPr/>
        <a:lstStyle/>
        <a:p>
          <a:endParaRPr lang="en-GB"/>
        </a:p>
      </dgm:t>
    </dgm:pt>
    <dgm:pt modelId="{CC3AB734-28D3-E649-8559-4D57BC1DC9C9}">
      <dgm:prSet phldrT="[Texte]" custT="1"/>
      <dgm:spPr/>
      <dgm:t>
        <a:bodyPr/>
        <a:lstStyle/>
        <a:p>
          <a:endParaRPr lang="fr-FR" sz="1700" dirty="0"/>
        </a:p>
      </dgm:t>
    </dgm:pt>
    <dgm:pt modelId="{60E8C635-3F9C-4A44-B9BA-CC314642886F}" type="parTrans" cxnId="{369E22F1-C8B7-5D43-B9B9-E4577D7C5D78}">
      <dgm:prSet/>
      <dgm:spPr/>
      <dgm:t>
        <a:bodyPr/>
        <a:lstStyle/>
        <a:p>
          <a:endParaRPr lang="en-GB"/>
        </a:p>
      </dgm:t>
    </dgm:pt>
    <dgm:pt modelId="{F9DE5125-0565-B148-8D07-0BFA7AB51249}" type="sibTrans" cxnId="{369E22F1-C8B7-5D43-B9B9-E4577D7C5D78}">
      <dgm:prSet/>
      <dgm:spPr/>
      <dgm:t>
        <a:bodyPr/>
        <a:lstStyle/>
        <a:p>
          <a:endParaRPr lang="en-GB"/>
        </a:p>
      </dgm:t>
    </dgm:pt>
    <dgm:pt modelId="{813C5900-AEC0-924E-BBF4-11E95ED0C784}">
      <dgm:prSet custT="1"/>
      <dgm:spPr/>
      <dgm:t>
        <a:bodyPr/>
        <a:lstStyle/>
        <a:p>
          <a:r>
            <a:rPr lang="en-GB" sz="1700" dirty="0"/>
            <a:t>List 4 people each driving specific extractives or public finance reforms in your country.</a:t>
          </a:r>
        </a:p>
      </dgm:t>
    </dgm:pt>
    <dgm:pt modelId="{9151E2AC-D265-5347-8F69-66789721666D}" type="parTrans" cxnId="{3595E139-B877-A149-AF58-BAF2C6343F58}">
      <dgm:prSet/>
      <dgm:spPr/>
      <dgm:t>
        <a:bodyPr/>
        <a:lstStyle/>
        <a:p>
          <a:endParaRPr lang="en-GB"/>
        </a:p>
      </dgm:t>
    </dgm:pt>
    <dgm:pt modelId="{1005D666-0F98-7A42-B2AB-E5F03C028251}" type="sibTrans" cxnId="{3595E139-B877-A149-AF58-BAF2C6343F58}">
      <dgm:prSet/>
      <dgm:spPr/>
      <dgm:t>
        <a:bodyPr/>
        <a:lstStyle/>
        <a:p>
          <a:endParaRPr lang="en-GB"/>
        </a:p>
      </dgm:t>
    </dgm:pt>
    <dgm:pt modelId="{8E2437DC-0E08-ED49-9F7E-04C3D2A41B19}">
      <dgm:prSet custT="1"/>
      <dgm:spPr/>
      <dgm:t>
        <a:bodyPr/>
        <a:lstStyle/>
        <a:p>
          <a:r>
            <a:rPr lang="en-GB" sz="1700" dirty="0"/>
            <a:t>List 4 priority areas you would like Validation to focus on, providing an independent diagnostic.</a:t>
          </a:r>
        </a:p>
      </dgm:t>
    </dgm:pt>
    <dgm:pt modelId="{8627157A-F292-774D-98AF-69F8A310C3DE}" type="parTrans" cxnId="{76FFAEA2-2D4D-D943-8328-D89F83F4E3BC}">
      <dgm:prSet/>
      <dgm:spPr/>
      <dgm:t>
        <a:bodyPr/>
        <a:lstStyle/>
        <a:p>
          <a:endParaRPr lang="en-GB"/>
        </a:p>
      </dgm:t>
    </dgm:pt>
    <dgm:pt modelId="{1F703F5E-E1F3-C644-A2EE-EE982F960A7D}" type="sibTrans" cxnId="{76FFAEA2-2D4D-D943-8328-D89F83F4E3BC}">
      <dgm:prSet/>
      <dgm:spPr/>
      <dgm:t>
        <a:bodyPr/>
        <a:lstStyle/>
        <a:p>
          <a:endParaRPr lang="en-GB"/>
        </a:p>
      </dgm:t>
    </dgm:pt>
    <dgm:pt modelId="{5303896D-9769-F640-8E19-1F6D39086F19}">
      <dgm:prSet custT="1"/>
      <dgm:spPr/>
      <dgm:t>
        <a:bodyPr/>
        <a:lstStyle/>
        <a:p>
          <a:endParaRPr lang="fr-FR" sz="1700" dirty="0"/>
        </a:p>
      </dgm:t>
    </dgm:pt>
    <dgm:pt modelId="{7D4C6B9F-1A53-BA47-A26A-45746987C692}" type="parTrans" cxnId="{2748B096-E6DF-5444-B094-63B2E9D49FA6}">
      <dgm:prSet/>
      <dgm:spPr/>
      <dgm:t>
        <a:bodyPr/>
        <a:lstStyle/>
        <a:p>
          <a:endParaRPr lang="en-GB"/>
        </a:p>
      </dgm:t>
    </dgm:pt>
    <dgm:pt modelId="{EAE94F89-B2C2-3346-852D-949EB141685E}" type="sibTrans" cxnId="{2748B096-E6DF-5444-B094-63B2E9D49FA6}">
      <dgm:prSet/>
      <dgm:spPr/>
      <dgm:t>
        <a:bodyPr/>
        <a:lstStyle/>
        <a:p>
          <a:endParaRPr lang="en-GB"/>
        </a:p>
      </dgm:t>
    </dgm:pt>
    <dgm:pt modelId="{DA89E488-3A83-9143-872F-7077A8F92737}">
      <dgm:prSet custT="1"/>
      <dgm:spPr/>
      <dgm:t>
        <a:bodyPr/>
        <a:lstStyle/>
        <a:p>
          <a:endParaRPr lang="fr-FR" sz="1700" dirty="0"/>
        </a:p>
      </dgm:t>
    </dgm:pt>
    <dgm:pt modelId="{61DAA5F5-7D52-4341-997A-BBC4AE1A295D}" type="parTrans" cxnId="{9CA0B6D0-1571-DA44-8E09-95CCF15B646A}">
      <dgm:prSet/>
      <dgm:spPr/>
      <dgm:t>
        <a:bodyPr/>
        <a:lstStyle/>
        <a:p>
          <a:endParaRPr lang="en-GB"/>
        </a:p>
      </dgm:t>
    </dgm:pt>
    <dgm:pt modelId="{A0246DA6-E80A-4F49-98AD-00B1A26BFADF}" type="sibTrans" cxnId="{9CA0B6D0-1571-DA44-8E09-95CCF15B646A}">
      <dgm:prSet/>
      <dgm:spPr/>
      <dgm:t>
        <a:bodyPr/>
        <a:lstStyle/>
        <a:p>
          <a:endParaRPr lang="en-GB"/>
        </a:p>
      </dgm:t>
    </dgm:pt>
    <dgm:pt modelId="{78FB2AAD-6028-2D4A-ACE6-998F8B7B8F92}">
      <dgm:prSet phldrT="[Texte]" custT="1"/>
      <dgm:spPr>
        <a:ln>
          <a:solidFill>
            <a:schemeClr val="accent4"/>
          </a:solidFill>
        </a:ln>
      </dgm:spPr>
      <dgm:t>
        <a:bodyPr/>
        <a:lstStyle/>
        <a:p>
          <a:r>
            <a:rPr lang="fr-FR" sz="1700" dirty="0" err="1"/>
            <a:t>Make</a:t>
          </a:r>
          <a:r>
            <a:rPr lang="fr-FR" sz="1700" dirty="0"/>
            <a:t> a </a:t>
          </a:r>
          <a:r>
            <a:rPr lang="fr-FR" sz="1700" dirty="0" err="1"/>
            <a:t>list</a:t>
          </a:r>
          <a:r>
            <a:rPr lang="fr-FR" sz="1700" dirty="0"/>
            <a:t> of 4 </a:t>
          </a:r>
          <a:r>
            <a:rPr lang="fr-FR" sz="1700" dirty="0" err="1"/>
            <a:t>concrete</a:t>
          </a:r>
          <a:r>
            <a:rPr lang="fr-FR" sz="1700" dirty="0"/>
            <a:t> MSG </a:t>
          </a:r>
          <a:r>
            <a:rPr lang="fr-FR" sz="1700" dirty="0" err="1"/>
            <a:t>activities</a:t>
          </a:r>
          <a:r>
            <a:rPr lang="fr-FR" sz="1700" dirty="0"/>
            <a:t> to </a:t>
          </a:r>
          <a:r>
            <a:rPr lang="fr-FR" sz="1700" dirty="0" err="1"/>
            <a:t>follow</a:t>
          </a:r>
          <a:r>
            <a:rPr lang="fr-FR" sz="1700" dirty="0"/>
            <a:t> up on </a:t>
          </a:r>
          <a:r>
            <a:rPr lang="fr-FR" sz="1700" dirty="0" err="1"/>
            <a:t>what</a:t>
          </a:r>
          <a:r>
            <a:rPr lang="fr-FR" sz="1700" dirty="0"/>
            <a:t> 14 of the 16 Validations </a:t>
          </a:r>
          <a:r>
            <a:rPr lang="fr-FR" sz="1700" dirty="0" err="1"/>
            <a:t>so</a:t>
          </a:r>
          <a:r>
            <a:rPr lang="fr-FR" sz="1700" dirty="0"/>
            <a:t> far have </a:t>
          </a:r>
          <a:r>
            <a:rPr lang="fr-FR" sz="1700" dirty="0" err="1"/>
            <a:t>struggled</a:t>
          </a:r>
          <a:r>
            <a:rPr lang="fr-FR" sz="1700" dirty="0"/>
            <a:t> to </a:t>
          </a:r>
          <a:r>
            <a:rPr lang="fr-FR" sz="1700" dirty="0" err="1"/>
            <a:t>make</a:t>
          </a:r>
          <a:r>
            <a:rPr lang="fr-FR" sz="1700" dirty="0"/>
            <a:t> </a:t>
          </a:r>
          <a:r>
            <a:rPr lang="fr-FR" sz="1700" dirty="0" err="1"/>
            <a:t>satisfactory</a:t>
          </a:r>
          <a:r>
            <a:rPr lang="fr-FR" sz="1700" dirty="0"/>
            <a:t> </a:t>
          </a:r>
          <a:r>
            <a:rPr lang="fr-FR" sz="1700" dirty="0" err="1"/>
            <a:t>progress</a:t>
          </a:r>
          <a:r>
            <a:rPr lang="fr-FR" sz="1700" dirty="0"/>
            <a:t> on: </a:t>
          </a:r>
          <a:r>
            <a:rPr lang="fr-FR" sz="1700" b="1" dirty="0" err="1"/>
            <a:t>assessing</a:t>
          </a:r>
          <a:r>
            <a:rPr lang="fr-FR" sz="1700" b="1" dirty="0"/>
            <a:t> impact</a:t>
          </a:r>
          <a:r>
            <a:rPr lang="fr-FR" sz="1700" dirty="0"/>
            <a:t>. </a:t>
          </a:r>
        </a:p>
      </dgm:t>
    </dgm:pt>
    <dgm:pt modelId="{EB56F6EF-3A36-924A-83A6-8DFF2DD485D9}" type="parTrans" cxnId="{BC2E37E0-B93C-DF49-A73B-98FC4352AA0D}">
      <dgm:prSet/>
      <dgm:spPr/>
      <dgm:t>
        <a:bodyPr/>
        <a:lstStyle/>
        <a:p>
          <a:endParaRPr lang="en-GB"/>
        </a:p>
      </dgm:t>
    </dgm:pt>
    <dgm:pt modelId="{0ABB797F-EB54-DE42-9C32-9291C1359D20}" type="sibTrans" cxnId="{BC2E37E0-B93C-DF49-A73B-98FC4352AA0D}">
      <dgm:prSet/>
      <dgm:spPr/>
      <dgm:t>
        <a:bodyPr/>
        <a:lstStyle/>
        <a:p>
          <a:endParaRPr lang="en-GB"/>
        </a:p>
      </dgm:t>
    </dgm:pt>
    <dgm:pt modelId="{6611532E-3186-334A-95F5-341F405495BE}" type="pres">
      <dgm:prSet presAssocID="{16A2877B-DE4E-0F44-8DA6-D4B179511F9A}" presName="cycleMatrixDiagram" presStyleCnt="0">
        <dgm:presLayoutVars>
          <dgm:chMax val="1"/>
          <dgm:dir/>
          <dgm:animLvl val="lvl"/>
          <dgm:resizeHandles val="exact"/>
        </dgm:presLayoutVars>
      </dgm:prSet>
      <dgm:spPr/>
    </dgm:pt>
    <dgm:pt modelId="{3AA744A8-21A4-3641-9094-C23ECD1B2DF1}" type="pres">
      <dgm:prSet presAssocID="{16A2877B-DE4E-0F44-8DA6-D4B179511F9A}" presName="children" presStyleCnt="0"/>
      <dgm:spPr/>
    </dgm:pt>
    <dgm:pt modelId="{40970302-E2DF-CA49-AD49-87DD746DC49D}" type="pres">
      <dgm:prSet presAssocID="{16A2877B-DE4E-0F44-8DA6-D4B179511F9A}" presName="child1group" presStyleCnt="0"/>
      <dgm:spPr/>
    </dgm:pt>
    <dgm:pt modelId="{349082A3-D702-C24E-8B0F-4589F8041717}" type="pres">
      <dgm:prSet presAssocID="{16A2877B-DE4E-0F44-8DA6-D4B179511F9A}" presName="child1" presStyleLbl="bgAcc1" presStyleIdx="0" presStyleCnt="4" custScaleX="164738" custScaleY="162875" custLinFactNeighborX="-46391" custLinFactNeighborY="10821"/>
      <dgm:spPr/>
    </dgm:pt>
    <dgm:pt modelId="{ADD9B918-126A-2144-B154-951346B9BBD1}" type="pres">
      <dgm:prSet presAssocID="{16A2877B-DE4E-0F44-8DA6-D4B179511F9A}" presName="child1Text" presStyleLbl="bgAcc1" presStyleIdx="0" presStyleCnt="4">
        <dgm:presLayoutVars>
          <dgm:bulletEnabled val="1"/>
        </dgm:presLayoutVars>
      </dgm:prSet>
      <dgm:spPr/>
    </dgm:pt>
    <dgm:pt modelId="{86EEAC8E-C393-3E41-964C-D3E6E080FB4A}" type="pres">
      <dgm:prSet presAssocID="{16A2877B-DE4E-0F44-8DA6-D4B179511F9A}" presName="child2group" presStyleCnt="0"/>
      <dgm:spPr/>
    </dgm:pt>
    <dgm:pt modelId="{068AB263-4751-CF49-83FE-F8C8EFAA1A76}" type="pres">
      <dgm:prSet presAssocID="{16A2877B-DE4E-0F44-8DA6-D4B179511F9A}" presName="child2" presStyleLbl="bgAcc1" presStyleIdx="1" presStyleCnt="4" custScaleX="135860" custScaleY="152438" custLinFactNeighborX="26759" custLinFactNeighborY="1087"/>
      <dgm:spPr/>
    </dgm:pt>
    <dgm:pt modelId="{D99573C8-534A-814A-BD0A-0DC63494D503}" type="pres">
      <dgm:prSet presAssocID="{16A2877B-DE4E-0F44-8DA6-D4B179511F9A}" presName="child2Text" presStyleLbl="bgAcc1" presStyleIdx="1" presStyleCnt="4">
        <dgm:presLayoutVars>
          <dgm:bulletEnabled val="1"/>
        </dgm:presLayoutVars>
      </dgm:prSet>
      <dgm:spPr/>
    </dgm:pt>
    <dgm:pt modelId="{7B7334DE-D46D-8940-89A6-DB498B648D4B}" type="pres">
      <dgm:prSet presAssocID="{16A2877B-DE4E-0F44-8DA6-D4B179511F9A}" presName="child3group" presStyleCnt="0"/>
      <dgm:spPr/>
    </dgm:pt>
    <dgm:pt modelId="{741C4003-201A-CE43-AC31-E3D428562933}" type="pres">
      <dgm:prSet presAssocID="{16A2877B-DE4E-0F44-8DA6-D4B179511F9A}" presName="child3" presStyleLbl="bgAcc1" presStyleIdx="2" presStyleCnt="4" custScaleX="171597" custScaleY="140926" custLinFactNeighborX="26610" custLinFactNeighborY="-19170"/>
      <dgm:spPr/>
    </dgm:pt>
    <dgm:pt modelId="{86F0B31C-D6CB-B441-94E8-42E10FCA8859}" type="pres">
      <dgm:prSet presAssocID="{16A2877B-DE4E-0F44-8DA6-D4B179511F9A}" presName="child3Text" presStyleLbl="bgAcc1" presStyleIdx="2" presStyleCnt="4">
        <dgm:presLayoutVars>
          <dgm:bulletEnabled val="1"/>
        </dgm:presLayoutVars>
      </dgm:prSet>
      <dgm:spPr/>
    </dgm:pt>
    <dgm:pt modelId="{AFE36C45-FC66-1242-A23A-99EBFE8AE268}" type="pres">
      <dgm:prSet presAssocID="{16A2877B-DE4E-0F44-8DA6-D4B179511F9A}" presName="child4group" presStyleCnt="0"/>
      <dgm:spPr/>
    </dgm:pt>
    <dgm:pt modelId="{9084F45C-6CFB-E648-B1E4-F7BC19FF34FD}" type="pres">
      <dgm:prSet presAssocID="{16A2877B-DE4E-0F44-8DA6-D4B179511F9A}" presName="child4" presStyleLbl="bgAcc1" presStyleIdx="3" presStyleCnt="4" custScaleX="152819" custScaleY="191106" custLinFactNeighborX="-56914" custLinFactNeighborY="-18714"/>
      <dgm:spPr/>
    </dgm:pt>
    <dgm:pt modelId="{472431F8-B7EA-0741-AB9E-454609E2BB9E}" type="pres">
      <dgm:prSet presAssocID="{16A2877B-DE4E-0F44-8DA6-D4B179511F9A}" presName="child4Text" presStyleLbl="bgAcc1" presStyleIdx="3" presStyleCnt="4">
        <dgm:presLayoutVars>
          <dgm:bulletEnabled val="1"/>
        </dgm:presLayoutVars>
      </dgm:prSet>
      <dgm:spPr/>
    </dgm:pt>
    <dgm:pt modelId="{F3AD461A-F45D-D449-981D-6DDBC6650E4B}" type="pres">
      <dgm:prSet presAssocID="{16A2877B-DE4E-0F44-8DA6-D4B179511F9A}" presName="childPlaceholder" presStyleCnt="0"/>
      <dgm:spPr/>
    </dgm:pt>
    <dgm:pt modelId="{86DB2D4A-6AFF-B04F-AA7C-3ED24A796E50}" type="pres">
      <dgm:prSet presAssocID="{16A2877B-DE4E-0F44-8DA6-D4B179511F9A}" presName="circle" presStyleCnt="0"/>
      <dgm:spPr/>
    </dgm:pt>
    <dgm:pt modelId="{C439B56A-071E-AD47-BD7B-3A1E6D06345E}" type="pres">
      <dgm:prSet presAssocID="{16A2877B-DE4E-0F44-8DA6-D4B179511F9A}" presName="quadrant1" presStyleLbl="node1" presStyleIdx="0" presStyleCnt="4">
        <dgm:presLayoutVars>
          <dgm:chMax val="1"/>
          <dgm:bulletEnabled val="1"/>
        </dgm:presLayoutVars>
      </dgm:prSet>
      <dgm:spPr/>
    </dgm:pt>
    <dgm:pt modelId="{D7928D1F-EEBD-4B40-8086-01890E0F79B6}" type="pres">
      <dgm:prSet presAssocID="{16A2877B-DE4E-0F44-8DA6-D4B179511F9A}" presName="quadrant2" presStyleLbl="node1" presStyleIdx="1" presStyleCnt="4">
        <dgm:presLayoutVars>
          <dgm:chMax val="1"/>
          <dgm:bulletEnabled val="1"/>
        </dgm:presLayoutVars>
      </dgm:prSet>
      <dgm:spPr/>
    </dgm:pt>
    <dgm:pt modelId="{AECD8432-C6D2-C94B-AB6B-0652CCC42301}" type="pres">
      <dgm:prSet presAssocID="{16A2877B-DE4E-0F44-8DA6-D4B179511F9A}" presName="quadrant3" presStyleLbl="node1" presStyleIdx="2" presStyleCnt="4">
        <dgm:presLayoutVars>
          <dgm:chMax val="1"/>
          <dgm:bulletEnabled val="1"/>
        </dgm:presLayoutVars>
      </dgm:prSet>
      <dgm:spPr/>
    </dgm:pt>
    <dgm:pt modelId="{48D03A52-CAFA-8643-A633-5EC798B4CFA7}" type="pres">
      <dgm:prSet presAssocID="{16A2877B-DE4E-0F44-8DA6-D4B179511F9A}" presName="quadrant4" presStyleLbl="node1" presStyleIdx="3" presStyleCnt="4">
        <dgm:presLayoutVars>
          <dgm:chMax val="1"/>
          <dgm:bulletEnabled val="1"/>
        </dgm:presLayoutVars>
      </dgm:prSet>
      <dgm:spPr/>
    </dgm:pt>
    <dgm:pt modelId="{E417C6D9-5B9C-1A43-9698-B628C3DCE826}" type="pres">
      <dgm:prSet presAssocID="{16A2877B-DE4E-0F44-8DA6-D4B179511F9A}" presName="quadrantPlaceholder" presStyleCnt="0"/>
      <dgm:spPr/>
    </dgm:pt>
    <dgm:pt modelId="{799381E2-4C9E-AA4A-BFCE-160E5068DD6A}" type="pres">
      <dgm:prSet presAssocID="{16A2877B-DE4E-0F44-8DA6-D4B179511F9A}" presName="center1" presStyleLbl="fgShp" presStyleIdx="0" presStyleCnt="2"/>
      <dgm:spPr/>
    </dgm:pt>
    <dgm:pt modelId="{221EF7D0-9349-B544-84CD-07BE8D70C7E9}" type="pres">
      <dgm:prSet presAssocID="{16A2877B-DE4E-0F44-8DA6-D4B179511F9A}" presName="center2" presStyleLbl="fgShp" presStyleIdx="1" presStyleCnt="2"/>
      <dgm:spPr/>
    </dgm:pt>
  </dgm:ptLst>
  <dgm:cxnLst>
    <dgm:cxn modelId="{548EF501-6A83-094C-B990-D55393FD9C9A}" type="presOf" srcId="{5C89A74C-005E-154C-BD1A-88AA0616371E}" destId="{D99573C8-534A-814A-BD0A-0DC63494D503}" srcOrd="1" destOrd="4" presId="urn:microsoft.com/office/officeart/2005/8/layout/cycle4"/>
    <dgm:cxn modelId="{0E443709-985D-D444-84F1-87015B61C4D6}" type="presOf" srcId="{8E2437DC-0E08-ED49-9F7E-04C3D2A41B19}" destId="{068AB263-4751-CF49-83FE-F8C8EFAA1A76}" srcOrd="0" destOrd="1" presId="urn:microsoft.com/office/officeart/2005/8/layout/cycle4"/>
    <dgm:cxn modelId="{BA1B7E0F-4F05-0543-BA5B-116A5E0D69A8}" type="presOf" srcId="{5303896D-9769-F640-8E19-1F6D39086F19}" destId="{068AB263-4751-CF49-83FE-F8C8EFAA1A76}" srcOrd="0" destOrd="2" presId="urn:microsoft.com/office/officeart/2005/8/layout/cycle4"/>
    <dgm:cxn modelId="{D8901B15-C32F-804A-847E-224AE97A0CD4}" type="presOf" srcId="{B98BC274-D84D-594F-BC76-752724793B7B}" destId="{472431F8-B7EA-0741-AB9E-454609E2BB9E}" srcOrd="1" destOrd="0" presId="urn:microsoft.com/office/officeart/2005/8/layout/cycle4"/>
    <dgm:cxn modelId="{839AD71B-0723-C540-96F7-C1999ECADDCD}" srcId="{16A2877B-DE4E-0F44-8DA6-D4B179511F9A}" destId="{AE7D5AE6-6609-AB4C-975D-E129358564A8}" srcOrd="3" destOrd="0" parTransId="{CB5506AB-D679-AB43-8FBC-D9CE35418064}" sibTransId="{D81B858B-632B-DF43-810B-F374687DD4A6}"/>
    <dgm:cxn modelId="{9CD21221-EB79-3845-ABAB-3BD53484973A}" type="presOf" srcId="{CA599D8A-EF6A-4547-A9C3-57676466B120}" destId="{068AB263-4751-CF49-83FE-F8C8EFAA1A76}" srcOrd="0" destOrd="0" presId="urn:microsoft.com/office/officeart/2005/8/layout/cycle4"/>
    <dgm:cxn modelId="{7C16AE27-E8FA-CA47-9FFF-E3144E74C79F}" type="presOf" srcId="{8E2437DC-0E08-ED49-9F7E-04C3D2A41B19}" destId="{D99573C8-534A-814A-BD0A-0DC63494D503}" srcOrd="1" destOrd="1" presId="urn:microsoft.com/office/officeart/2005/8/layout/cycle4"/>
    <dgm:cxn modelId="{50DD4A29-399D-BD44-8F8C-7A6082CB7E9C}" srcId="{16A2877B-DE4E-0F44-8DA6-D4B179511F9A}" destId="{E2C3B016-A204-2C45-B2BB-637E41252317}" srcOrd="2" destOrd="0" parTransId="{C9B7A45D-65EB-2742-99A4-3365D5BEE418}" sibTransId="{A8FAB04B-323B-0147-AC15-785552664221}"/>
    <dgm:cxn modelId="{B42E7931-0577-B34F-BD38-D498A6F76845}" type="presOf" srcId="{813C5900-AEC0-924E-BBF4-11E95ED0C784}" destId="{ADD9B918-126A-2144-B154-951346B9BBD1}" srcOrd="1" destOrd="1" presId="urn:microsoft.com/office/officeart/2005/8/layout/cycle4"/>
    <dgm:cxn modelId="{BABA1532-D292-3644-BDF7-DA409156B0EF}" type="presOf" srcId="{78FB2AAD-6028-2D4A-ACE6-998F8B7B8F92}" destId="{741C4003-201A-CE43-AC31-E3D428562933}" srcOrd="0" destOrd="0" presId="urn:microsoft.com/office/officeart/2005/8/layout/cycle4"/>
    <dgm:cxn modelId="{3595E139-B877-A149-AF58-BAF2C6343F58}" srcId="{A19081FD-7EB8-774D-837A-7EC5B9DBDB67}" destId="{813C5900-AEC0-924E-BBF4-11E95ED0C784}" srcOrd="1" destOrd="0" parTransId="{9151E2AC-D265-5347-8F69-66789721666D}" sibTransId="{1005D666-0F98-7A42-B2AB-E5F03C028251}"/>
    <dgm:cxn modelId="{59A6A33C-A5EB-E04F-BFEA-E20DA2A0A3FD}" srcId="{16A2877B-DE4E-0F44-8DA6-D4B179511F9A}" destId="{A19081FD-7EB8-774D-837A-7EC5B9DBDB67}" srcOrd="0" destOrd="0" parTransId="{ED3DC0CE-D379-F14A-A91A-C36ED0127513}" sibTransId="{DD33360F-DC2A-514D-B6CF-215C71C4D563}"/>
    <dgm:cxn modelId="{FEDD333D-779D-0D43-BC58-4149BCE78917}" srcId="{AE7D5AE6-6609-AB4C-975D-E129358564A8}" destId="{B98BC274-D84D-594F-BC76-752724793B7B}" srcOrd="0" destOrd="0" parTransId="{6101BE4D-1B5B-A449-A0F7-BA13BE1F3D9A}" sibTransId="{8ACCEE0B-12D5-1944-A77C-B37B5B14DF08}"/>
    <dgm:cxn modelId="{8522FB66-0216-2346-AB4F-C6ECB8D224AB}" type="presOf" srcId="{AD59C606-A680-C24A-AAF1-80117F4B3492}" destId="{D7928D1F-EEBD-4B40-8086-01890E0F79B6}" srcOrd="0" destOrd="0" presId="urn:microsoft.com/office/officeart/2005/8/layout/cycle4"/>
    <dgm:cxn modelId="{B912836A-B49B-1F4E-9631-3119510B7791}" type="presOf" srcId="{5303896D-9769-F640-8E19-1F6D39086F19}" destId="{D99573C8-534A-814A-BD0A-0DC63494D503}" srcOrd="1" destOrd="2" presId="urn:microsoft.com/office/officeart/2005/8/layout/cycle4"/>
    <dgm:cxn modelId="{826F0F6B-420D-5D46-A1B6-AC1A99090E0E}" type="presOf" srcId="{5C89A74C-005E-154C-BD1A-88AA0616371E}" destId="{068AB263-4751-CF49-83FE-F8C8EFAA1A76}" srcOrd="0" destOrd="4" presId="urn:microsoft.com/office/officeart/2005/8/layout/cycle4"/>
    <dgm:cxn modelId="{AB3FDD4B-2E9B-1446-82D8-2CF92B70D650}" srcId="{16A2877B-DE4E-0F44-8DA6-D4B179511F9A}" destId="{AD59C606-A680-C24A-AAF1-80117F4B3492}" srcOrd="1" destOrd="0" parTransId="{1A604D43-517C-E44B-83B8-6D60959C9553}" sibTransId="{5491AE33-4241-B145-84EF-311F0196765A}"/>
    <dgm:cxn modelId="{24A26F57-298C-6742-8870-7387B8B4D767}" type="presOf" srcId="{A19081FD-7EB8-774D-837A-7EC5B9DBDB67}" destId="{C439B56A-071E-AD47-BD7B-3A1E6D06345E}" srcOrd="0" destOrd="0" presId="urn:microsoft.com/office/officeart/2005/8/layout/cycle4"/>
    <dgm:cxn modelId="{9B24AE78-C58A-BD46-8021-94E1E9C5937B}" srcId="{AD59C606-A680-C24A-AAF1-80117F4B3492}" destId="{5C89A74C-005E-154C-BD1A-88AA0616371E}" srcOrd="4" destOrd="0" parTransId="{C65E74C0-3F64-1942-A524-C62D7C86AA66}" sibTransId="{6D4D2DCB-DAAA-994E-9139-334BA18626A9}"/>
    <dgm:cxn modelId="{A424A279-D6A0-E04F-83F3-7E147CE9D52C}" type="presOf" srcId="{DA89E488-3A83-9143-872F-7077A8F92737}" destId="{D99573C8-534A-814A-BD0A-0DC63494D503}" srcOrd="1" destOrd="3" presId="urn:microsoft.com/office/officeart/2005/8/layout/cycle4"/>
    <dgm:cxn modelId="{92389D5A-1D0D-BC4D-991B-A386EF789EDB}" type="presOf" srcId="{AE7D5AE6-6609-AB4C-975D-E129358564A8}" destId="{48D03A52-CAFA-8643-A633-5EC798B4CFA7}" srcOrd="0" destOrd="0" presId="urn:microsoft.com/office/officeart/2005/8/layout/cycle4"/>
    <dgm:cxn modelId="{98BEAF7D-A1C9-A04C-97DD-FA23B5E43F4D}" type="presOf" srcId="{16A2877B-DE4E-0F44-8DA6-D4B179511F9A}" destId="{6611532E-3186-334A-95F5-341F405495BE}" srcOrd="0" destOrd="0" presId="urn:microsoft.com/office/officeart/2005/8/layout/cycle4"/>
    <dgm:cxn modelId="{EE639B7F-D2F9-1E4A-AC5D-980DC7A98D2F}" srcId="{A19081FD-7EB8-774D-837A-7EC5B9DBDB67}" destId="{21A93ABC-722C-804C-AA87-0FAEAAA23EE9}" srcOrd="3" destOrd="0" parTransId="{C8B95FA4-025D-994C-8A1B-613CD5AC3A79}" sibTransId="{2A608E26-F41C-1244-AFA5-171ACB5E6BBB}"/>
    <dgm:cxn modelId="{33192C83-31F2-5742-8CE9-E636C1CD0FFF}" type="presOf" srcId="{EFDDF40F-8BDC-0141-A00C-1695D5327418}" destId="{ADD9B918-126A-2144-B154-951346B9BBD1}" srcOrd="1" destOrd="0" presId="urn:microsoft.com/office/officeart/2005/8/layout/cycle4"/>
    <dgm:cxn modelId="{DDB00D87-B99B-9C48-B41B-EAF88C2D4F8D}" type="presOf" srcId="{813C5900-AEC0-924E-BBF4-11E95ED0C784}" destId="{349082A3-D702-C24E-8B0F-4589F8041717}" srcOrd="0" destOrd="1" presId="urn:microsoft.com/office/officeart/2005/8/layout/cycle4"/>
    <dgm:cxn modelId="{E342C287-CB0E-6145-9495-8CE9C27857B6}" type="presOf" srcId="{EFDDF40F-8BDC-0141-A00C-1695D5327418}" destId="{349082A3-D702-C24E-8B0F-4589F8041717}" srcOrd="0" destOrd="0" presId="urn:microsoft.com/office/officeart/2005/8/layout/cycle4"/>
    <dgm:cxn modelId="{69C6BA8F-E02F-7B46-B35C-783FED58632D}" type="presOf" srcId="{CC3AB734-28D3-E649-8559-4D57BC1DC9C9}" destId="{349082A3-D702-C24E-8B0F-4589F8041717}" srcOrd="0" destOrd="2" presId="urn:microsoft.com/office/officeart/2005/8/layout/cycle4"/>
    <dgm:cxn modelId="{2748B096-E6DF-5444-B094-63B2E9D49FA6}" srcId="{AD59C606-A680-C24A-AAF1-80117F4B3492}" destId="{5303896D-9769-F640-8E19-1F6D39086F19}" srcOrd="2" destOrd="0" parTransId="{7D4C6B9F-1A53-BA47-A26A-45746987C692}" sibTransId="{EAE94F89-B2C2-3346-852D-949EB141685E}"/>
    <dgm:cxn modelId="{B01A039D-CA78-3440-9C76-C34974E99348}" srcId="{A19081FD-7EB8-774D-837A-7EC5B9DBDB67}" destId="{EFDDF40F-8BDC-0141-A00C-1695D5327418}" srcOrd="0" destOrd="0" parTransId="{2D14D1A8-DC38-B245-92D9-D500DF8A663D}" sibTransId="{C6F899C9-77E6-094B-9C6F-61D50C72F2DF}"/>
    <dgm:cxn modelId="{AAA656A1-0BA0-E14D-8D22-3F01469A845F}" srcId="{AD59C606-A680-C24A-AAF1-80117F4B3492}" destId="{CA599D8A-EF6A-4547-A9C3-57676466B120}" srcOrd="0" destOrd="0" parTransId="{0026CAE0-E4EB-A943-9555-F1AC9059F237}" sibTransId="{DEDE3629-90FA-934B-BCD1-2197DCCAF6F5}"/>
    <dgm:cxn modelId="{69F4D9A1-FDA0-DE4C-8010-53FE23A40C57}" type="presOf" srcId="{DA89E488-3A83-9143-872F-7077A8F92737}" destId="{068AB263-4751-CF49-83FE-F8C8EFAA1A76}" srcOrd="0" destOrd="3" presId="urn:microsoft.com/office/officeart/2005/8/layout/cycle4"/>
    <dgm:cxn modelId="{76FFAEA2-2D4D-D943-8328-D89F83F4E3BC}" srcId="{AD59C606-A680-C24A-AAF1-80117F4B3492}" destId="{8E2437DC-0E08-ED49-9F7E-04C3D2A41B19}" srcOrd="1" destOrd="0" parTransId="{8627157A-F292-774D-98AF-69F8A310C3DE}" sibTransId="{1F703F5E-E1F3-C644-A2EE-EE982F960A7D}"/>
    <dgm:cxn modelId="{441065AA-1A1F-0A41-8099-66E3A6334533}" type="presOf" srcId="{CC3AB734-28D3-E649-8559-4D57BC1DC9C9}" destId="{ADD9B918-126A-2144-B154-951346B9BBD1}" srcOrd="1" destOrd="2" presId="urn:microsoft.com/office/officeart/2005/8/layout/cycle4"/>
    <dgm:cxn modelId="{B6B46FBA-B09B-7042-9D63-ED91E5016903}" type="presOf" srcId="{CA599D8A-EF6A-4547-A9C3-57676466B120}" destId="{D99573C8-534A-814A-BD0A-0DC63494D503}" srcOrd="1" destOrd="0" presId="urn:microsoft.com/office/officeart/2005/8/layout/cycle4"/>
    <dgm:cxn modelId="{1E05ADBD-7E65-3546-8016-A579E61E0DB3}" type="presOf" srcId="{B98BC274-D84D-594F-BC76-752724793B7B}" destId="{9084F45C-6CFB-E648-B1E4-F7BC19FF34FD}" srcOrd="0" destOrd="0" presId="urn:microsoft.com/office/officeart/2005/8/layout/cycle4"/>
    <dgm:cxn modelId="{B39AEAC5-27A1-E148-A458-02D0319EC6A8}" type="presOf" srcId="{21A93ABC-722C-804C-AA87-0FAEAAA23EE9}" destId="{ADD9B918-126A-2144-B154-951346B9BBD1}" srcOrd="1" destOrd="3" presId="urn:microsoft.com/office/officeart/2005/8/layout/cycle4"/>
    <dgm:cxn modelId="{9CA0B6D0-1571-DA44-8E09-95CCF15B646A}" srcId="{AD59C606-A680-C24A-AAF1-80117F4B3492}" destId="{DA89E488-3A83-9143-872F-7077A8F92737}" srcOrd="3" destOrd="0" parTransId="{61DAA5F5-7D52-4341-997A-BBC4AE1A295D}" sibTransId="{A0246DA6-E80A-4F49-98AD-00B1A26BFADF}"/>
    <dgm:cxn modelId="{0BB76AD8-3A9A-FD45-9C09-49F3471A83C8}" type="presOf" srcId="{78FB2AAD-6028-2D4A-ACE6-998F8B7B8F92}" destId="{86F0B31C-D6CB-B441-94E8-42E10FCA8859}" srcOrd="1" destOrd="0" presId="urn:microsoft.com/office/officeart/2005/8/layout/cycle4"/>
    <dgm:cxn modelId="{695907E0-3391-0245-8818-1DB23BEF30E4}" type="presOf" srcId="{E2C3B016-A204-2C45-B2BB-637E41252317}" destId="{AECD8432-C6D2-C94B-AB6B-0652CCC42301}" srcOrd="0" destOrd="0" presId="urn:microsoft.com/office/officeart/2005/8/layout/cycle4"/>
    <dgm:cxn modelId="{BC2E37E0-B93C-DF49-A73B-98FC4352AA0D}" srcId="{E2C3B016-A204-2C45-B2BB-637E41252317}" destId="{78FB2AAD-6028-2D4A-ACE6-998F8B7B8F92}" srcOrd="0" destOrd="0" parTransId="{EB56F6EF-3A36-924A-83A6-8DFF2DD485D9}" sibTransId="{0ABB797F-EB54-DE42-9C32-9291C1359D20}"/>
    <dgm:cxn modelId="{9D7B1EEB-0CAA-3D41-8731-53EFEB236DB1}" type="presOf" srcId="{21A93ABC-722C-804C-AA87-0FAEAAA23EE9}" destId="{349082A3-D702-C24E-8B0F-4589F8041717}" srcOrd="0" destOrd="3" presId="urn:microsoft.com/office/officeart/2005/8/layout/cycle4"/>
    <dgm:cxn modelId="{369E22F1-C8B7-5D43-B9B9-E4577D7C5D78}" srcId="{A19081FD-7EB8-774D-837A-7EC5B9DBDB67}" destId="{CC3AB734-28D3-E649-8559-4D57BC1DC9C9}" srcOrd="2" destOrd="0" parTransId="{60E8C635-3F9C-4A44-B9BA-CC314642886F}" sibTransId="{F9DE5125-0565-B148-8D07-0BFA7AB51249}"/>
    <dgm:cxn modelId="{37E3E328-6F56-9F45-ADC9-F9F181BD06A4}" type="presParOf" srcId="{6611532E-3186-334A-95F5-341F405495BE}" destId="{3AA744A8-21A4-3641-9094-C23ECD1B2DF1}" srcOrd="0" destOrd="0" presId="urn:microsoft.com/office/officeart/2005/8/layout/cycle4"/>
    <dgm:cxn modelId="{CC956152-CDB1-9D4E-A6D5-112177445797}" type="presParOf" srcId="{3AA744A8-21A4-3641-9094-C23ECD1B2DF1}" destId="{40970302-E2DF-CA49-AD49-87DD746DC49D}" srcOrd="0" destOrd="0" presId="urn:microsoft.com/office/officeart/2005/8/layout/cycle4"/>
    <dgm:cxn modelId="{C78CAF30-113B-6649-93B9-42E3DCA18DDF}" type="presParOf" srcId="{40970302-E2DF-CA49-AD49-87DD746DC49D}" destId="{349082A3-D702-C24E-8B0F-4589F8041717}" srcOrd="0" destOrd="0" presId="urn:microsoft.com/office/officeart/2005/8/layout/cycle4"/>
    <dgm:cxn modelId="{E58246BA-48B0-BC4E-B338-C3F31EA96C2F}" type="presParOf" srcId="{40970302-E2DF-CA49-AD49-87DD746DC49D}" destId="{ADD9B918-126A-2144-B154-951346B9BBD1}" srcOrd="1" destOrd="0" presId="urn:microsoft.com/office/officeart/2005/8/layout/cycle4"/>
    <dgm:cxn modelId="{0C8910F2-51DB-5E45-B589-878BC3F942BC}" type="presParOf" srcId="{3AA744A8-21A4-3641-9094-C23ECD1B2DF1}" destId="{86EEAC8E-C393-3E41-964C-D3E6E080FB4A}" srcOrd="1" destOrd="0" presId="urn:microsoft.com/office/officeart/2005/8/layout/cycle4"/>
    <dgm:cxn modelId="{42E18AAE-A6A1-7F40-8647-BC05010D27A4}" type="presParOf" srcId="{86EEAC8E-C393-3E41-964C-D3E6E080FB4A}" destId="{068AB263-4751-CF49-83FE-F8C8EFAA1A76}" srcOrd="0" destOrd="0" presId="urn:microsoft.com/office/officeart/2005/8/layout/cycle4"/>
    <dgm:cxn modelId="{B38ECBE8-55F7-6F48-9543-0B6DF939BF0B}" type="presParOf" srcId="{86EEAC8E-C393-3E41-964C-D3E6E080FB4A}" destId="{D99573C8-534A-814A-BD0A-0DC63494D503}" srcOrd="1" destOrd="0" presId="urn:microsoft.com/office/officeart/2005/8/layout/cycle4"/>
    <dgm:cxn modelId="{76FE53DD-7605-2A4B-9BA1-5A4CF54D9A4E}" type="presParOf" srcId="{3AA744A8-21A4-3641-9094-C23ECD1B2DF1}" destId="{7B7334DE-D46D-8940-89A6-DB498B648D4B}" srcOrd="2" destOrd="0" presId="urn:microsoft.com/office/officeart/2005/8/layout/cycle4"/>
    <dgm:cxn modelId="{C4441869-CC0B-8B4B-A096-E2A75B506C56}" type="presParOf" srcId="{7B7334DE-D46D-8940-89A6-DB498B648D4B}" destId="{741C4003-201A-CE43-AC31-E3D428562933}" srcOrd="0" destOrd="0" presId="urn:microsoft.com/office/officeart/2005/8/layout/cycle4"/>
    <dgm:cxn modelId="{3F59D615-C5A0-634C-BE49-1CC684738978}" type="presParOf" srcId="{7B7334DE-D46D-8940-89A6-DB498B648D4B}" destId="{86F0B31C-D6CB-B441-94E8-42E10FCA8859}" srcOrd="1" destOrd="0" presId="urn:microsoft.com/office/officeart/2005/8/layout/cycle4"/>
    <dgm:cxn modelId="{B3916C69-5CEC-7B40-9C09-07AD00965A5F}" type="presParOf" srcId="{3AA744A8-21A4-3641-9094-C23ECD1B2DF1}" destId="{AFE36C45-FC66-1242-A23A-99EBFE8AE268}" srcOrd="3" destOrd="0" presId="urn:microsoft.com/office/officeart/2005/8/layout/cycle4"/>
    <dgm:cxn modelId="{694C453F-B321-754D-8B4C-4EF98E813DB1}" type="presParOf" srcId="{AFE36C45-FC66-1242-A23A-99EBFE8AE268}" destId="{9084F45C-6CFB-E648-B1E4-F7BC19FF34FD}" srcOrd="0" destOrd="0" presId="urn:microsoft.com/office/officeart/2005/8/layout/cycle4"/>
    <dgm:cxn modelId="{E597257A-3CAE-2B44-94FC-5EF1E95287F2}" type="presParOf" srcId="{AFE36C45-FC66-1242-A23A-99EBFE8AE268}" destId="{472431F8-B7EA-0741-AB9E-454609E2BB9E}" srcOrd="1" destOrd="0" presId="urn:microsoft.com/office/officeart/2005/8/layout/cycle4"/>
    <dgm:cxn modelId="{04348C97-AE5A-5440-96D4-7BC66579A162}" type="presParOf" srcId="{3AA744A8-21A4-3641-9094-C23ECD1B2DF1}" destId="{F3AD461A-F45D-D449-981D-6DDBC6650E4B}" srcOrd="4" destOrd="0" presId="urn:microsoft.com/office/officeart/2005/8/layout/cycle4"/>
    <dgm:cxn modelId="{4905E473-6F59-2342-BBF8-57A9255F37B5}" type="presParOf" srcId="{6611532E-3186-334A-95F5-341F405495BE}" destId="{86DB2D4A-6AFF-B04F-AA7C-3ED24A796E50}" srcOrd="1" destOrd="0" presId="urn:microsoft.com/office/officeart/2005/8/layout/cycle4"/>
    <dgm:cxn modelId="{739B976A-3200-7348-8A4A-A024E887BE43}" type="presParOf" srcId="{86DB2D4A-6AFF-B04F-AA7C-3ED24A796E50}" destId="{C439B56A-071E-AD47-BD7B-3A1E6D06345E}" srcOrd="0" destOrd="0" presId="urn:microsoft.com/office/officeart/2005/8/layout/cycle4"/>
    <dgm:cxn modelId="{D93451AB-FFC9-B64F-93B5-96F033D99488}" type="presParOf" srcId="{86DB2D4A-6AFF-B04F-AA7C-3ED24A796E50}" destId="{D7928D1F-EEBD-4B40-8086-01890E0F79B6}" srcOrd="1" destOrd="0" presId="urn:microsoft.com/office/officeart/2005/8/layout/cycle4"/>
    <dgm:cxn modelId="{885104C6-0417-8F4B-A8E5-152ABED9BAD6}" type="presParOf" srcId="{86DB2D4A-6AFF-B04F-AA7C-3ED24A796E50}" destId="{AECD8432-C6D2-C94B-AB6B-0652CCC42301}" srcOrd="2" destOrd="0" presId="urn:microsoft.com/office/officeart/2005/8/layout/cycle4"/>
    <dgm:cxn modelId="{A93FF4F8-91DE-6049-AFF4-4CC8040551C1}" type="presParOf" srcId="{86DB2D4A-6AFF-B04F-AA7C-3ED24A796E50}" destId="{48D03A52-CAFA-8643-A633-5EC798B4CFA7}" srcOrd="3" destOrd="0" presId="urn:microsoft.com/office/officeart/2005/8/layout/cycle4"/>
    <dgm:cxn modelId="{1FC99092-FFAC-114E-90DB-57841E435E16}" type="presParOf" srcId="{86DB2D4A-6AFF-B04F-AA7C-3ED24A796E50}" destId="{E417C6D9-5B9C-1A43-9698-B628C3DCE826}" srcOrd="4" destOrd="0" presId="urn:microsoft.com/office/officeart/2005/8/layout/cycle4"/>
    <dgm:cxn modelId="{25D30958-DA2C-FC47-ACE8-7FEE3269E3D4}" type="presParOf" srcId="{6611532E-3186-334A-95F5-341F405495BE}" destId="{799381E2-4C9E-AA4A-BFCE-160E5068DD6A}" srcOrd="2" destOrd="0" presId="urn:microsoft.com/office/officeart/2005/8/layout/cycle4"/>
    <dgm:cxn modelId="{A20D340D-D92C-F247-836B-E9236DC92480}" type="presParOf" srcId="{6611532E-3186-334A-95F5-341F405495BE}" destId="{221EF7D0-9349-B544-84CD-07BE8D70C7E9}"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C4003-201A-CE43-AC31-E3D428562933}">
      <dsp:nvSpPr>
        <dsp:cNvPr id="0" name=""/>
        <dsp:cNvSpPr/>
      </dsp:nvSpPr>
      <dsp:spPr>
        <a:xfrm>
          <a:off x="4514238" y="2398371"/>
          <a:ext cx="3751874" cy="1995964"/>
        </a:xfrm>
        <a:prstGeom prst="roundRect">
          <a:avLst>
            <a:gd name="adj" fmla="val 10000"/>
          </a:avLst>
        </a:prstGeom>
        <a:solidFill>
          <a:schemeClr val="lt1">
            <a:alpha val="90000"/>
            <a:hueOff val="0"/>
            <a:satOff val="0"/>
            <a:lumOff val="0"/>
            <a:alphaOff val="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71450" lvl="1" indent="-171450" algn="l" defTabSz="755650">
            <a:lnSpc>
              <a:spcPct val="90000"/>
            </a:lnSpc>
            <a:spcBef>
              <a:spcPct val="0"/>
            </a:spcBef>
            <a:spcAft>
              <a:spcPct val="15000"/>
            </a:spcAft>
            <a:buChar char="•"/>
          </a:pPr>
          <a:r>
            <a:rPr lang="fr-FR" sz="1700" kern="1200" dirty="0" err="1"/>
            <a:t>Make</a:t>
          </a:r>
          <a:r>
            <a:rPr lang="fr-FR" sz="1700" kern="1200" dirty="0"/>
            <a:t> a </a:t>
          </a:r>
          <a:r>
            <a:rPr lang="fr-FR" sz="1700" kern="1200" dirty="0" err="1"/>
            <a:t>list</a:t>
          </a:r>
          <a:r>
            <a:rPr lang="fr-FR" sz="1700" kern="1200" dirty="0"/>
            <a:t> of 4 </a:t>
          </a:r>
          <a:r>
            <a:rPr lang="fr-FR" sz="1700" kern="1200" dirty="0" err="1"/>
            <a:t>concrete</a:t>
          </a:r>
          <a:r>
            <a:rPr lang="fr-FR" sz="1700" kern="1200" dirty="0"/>
            <a:t> MSG </a:t>
          </a:r>
          <a:r>
            <a:rPr lang="fr-FR" sz="1700" kern="1200" dirty="0" err="1"/>
            <a:t>activities</a:t>
          </a:r>
          <a:r>
            <a:rPr lang="fr-FR" sz="1700" kern="1200" dirty="0"/>
            <a:t> to </a:t>
          </a:r>
          <a:r>
            <a:rPr lang="fr-FR" sz="1700" kern="1200" dirty="0" err="1"/>
            <a:t>follow</a:t>
          </a:r>
          <a:r>
            <a:rPr lang="fr-FR" sz="1700" kern="1200" dirty="0"/>
            <a:t> up on </a:t>
          </a:r>
          <a:r>
            <a:rPr lang="fr-FR" sz="1700" kern="1200" dirty="0" err="1"/>
            <a:t>what</a:t>
          </a:r>
          <a:r>
            <a:rPr lang="fr-FR" sz="1700" kern="1200" dirty="0"/>
            <a:t> 14 of the 16 Validations </a:t>
          </a:r>
          <a:r>
            <a:rPr lang="fr-FR" sz="1700" kern="1200" dirty="0" err="1"/>
            <a:t>so</a:t>
          </a:r>
          <a:r>
            <a:rPr lang="fr-FR" sz="1700" kern="1200" dirty="0"/>
            <a:t> far have </a:t>
          </a:r>
          <a:r>
            <a:rPr lang="fr-FR" sz="1700" kern="1200" dirty="0" err="1"/>
            <a:t>struggled</a:t>
          </a:r>
          <a:r>
            <a:rPr lang="fr-FR" sz="1700" kern="1200" dirty="0"/>
            <a:t> to </a:t>
          </a:r>
          <a:r>
            <a:rPr lang="fr-FR" sz="1700" kern="1200" dirty="0" err="1"/>
            <a:t>make</a:t>
          </a:r>
          <a:r>
            <a:rPr lang="fr-FR" sz="1700" kern="1200" dirty="0"/>
            <a:t> </a:t>
          </a:r>
          <a:r>
            <a:rPr lang="fr-FR" sz="1700" kern="1200" dirty="0" err="1"/>
            <a:t>satisfactory</a:t>
          </a:r>
          <a:r>
            <a:rPr lang="fr-FR" sz="1700" kern="1200" dirty="0"/>
            <a:t> </a:t>
          </a:r>
          <a:r>
            <a:rPr lang="fr-FR" sz="1700" kern="1200" dirty="0" err="1"/>
            <a:t>progress</a:t>
          </a:r>
          <a:r>
            <a:rPr lang="fr-FR" sz="1700" kern="1200" dirty="0"/>
            <a:t> on: </a:t>
          </a:r>
          <a:r>
            <a:rPr lang="fr-FR" sz="1700" b="1" kern="1200" dirty="0" err="1"/>
            <a:t>assessing</a:t>
          </a:r>
          <a:r>
            <a:rPr lang="fr-FR" sz="1700" b="1" kern="1200" dirty="0"/>
            <a:t> impact</a:t>
          </a:r>
          <a:r>
            <a:rPr lang="fr-FR" sz="1700" kern="1200" dirty="0"/>
            <a:t>. </a:t>
          </a:r>
        </a:p>
      </dsp:txBody>
      <dsp:txXfrm>
        <a:off x="5683645" y="2941207"/>
        <a:ext cx="2538622" cy="1409283"/>
      </dsp:txXfrm>
    </dsp:sp>
    <dsp:sp modelId="{9084F45C-6CFB-E648-B1E4-F7BC19FF34FD}">
      <dsp:nvSpPr>
        <dsp:cNvPr id="0" name=""/>
        <dsp:cNvSpPr/>
      </dsp:nvSpPr>
      <dsp:spPr>
        <a:xfrm>
          <a:off x="0" y="2049474"/>
          <a:ext cx="3341303" cy="2706674"/>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71450" lvl="1" indent="-171450" algn="l" defTabSz="755650">
            <a:lnSpc>
              <a:spcPct val="90000"/>
            </a:lnSpc>
            <a:spcBef>
              <a:spcPct val="0"/>
            </a:spcBef>
            <a:spcAft>
              <a:spcPct val="15000"/>
            </a:spcAft>
            <a:buChar char="•"/>
          </a:pPr>
          <a:r>
            <a:rPr lang="fr-FR" sz="1700" kern="1200" noProof="0" dirty="0"/>
            <a:t>Design 4 </a:t>
          </a:r>
          <a:r>
            <a:rPr lang="fr-FR" sz="1700" kern="1200" noProof="0" dirty="0" err="1"/>
            <a:t>concrete</a:t>
          </a:r>
          <a:r>
            <a:rPr lang="fr-FR" sz="1700" kern="1200" noProof="0" dirty="0"/>
            <a:t> </a:t>
          </a:r>
          <a:r>
            <a:rPr lang="fr-FR" sz="1700" kern="1200" noProof="0" dirty="0" err="1"/>
            <a:t>activities</a:t>
          </a:r>
          <a:r>
            <a:rPr lang="fr-FR" sz="1700" kern="1200" noProof="0" dirty="0"/>
            <a:t> </a:t>
          </a:r>
          <a:r>
            <a:rPr lang="fr-FR" sz="1700" kern="1200" noProof="0" dirty="0" err="1"/>
            <a:t>that</a:t>
          </a:r>
          <a:r>
            <a:rPr lang="fr-FR" sz="1700" kern="1200" noProof="0" dirty="0"/>
            <a:t> </a:t>
          </a:r>
          <a:r>
            <a:rPr lang="fr-FR" sz="1700" kern="1200" noProof="0" dirty="0" err="1"/>
            <a:t>could</a:t>
          </a:r>
          <a:r>
            <a:rPr lang="fr-FR" sz="1700" kern="1200" noProof="0" dirty="0"/>
            <a:t> </a:t>
          </a:r>
          <a:r>
            <a:rPr lang="fr-FR" sz="1700" kern="1200" noProof="0" dirty="0" err="1"/>
            <a:t>be</a:t>
          </a:r>
          <a:r>
            <a:rPr lang="fr-FR" sz="1700" kern="1200" noProof="0" dirty="0"/>
            <a:t> </a:t>
          </a:r>
          <a:r>
            <a:rPr lang="fr-FR" sz="1700" kern="1200" noProof="0" dirty="0" err="1"/>
            <a:t>used</a:t>
          </a:r>
          <a:r>
            <a:rPr lang="fr-FR" sz="1700" kern="1200" noProof="0" dirty="0"/>
            <a:t> to </a:t>
          </a:r>
          <a:r>
            <a:rPr lang="fr-FR" sz="1700" kern="1200" noProof="0" dirty="0" err="1"/>
            <a:t>follow</a:t>
          </a:r>
          <a:r>
            <a:rPr lang="fr-FR" sz="1700" kern="1200" noProof="0" dirty="0"/>
            <a:t> up and </a:t>
          </a:r>
          <a:r>
            <a:rPr lang="fr-FR" sz="1700" kern="1200" noProof="0" dirty="0" err="1"/>
            <a:t>address</a:t>
          </a:r>
          <a:r>
            <a:rPr lang="fr-FR" sz="1700" kern="1200" noProof="0" dirty="0"/>
            <a:t> corrective actions </a:t>
          </a:r>
          <a:r>
            <a:rPr lang="fr-FR" sz="1700" kern="1200" noProof="0" dirty="0" err="1"/>
            <a:t>from</a:t>
          </a:r>
          <a:r>
            <a:rPr lang="fr-FR" sz="1700" kern="1200" noProof="0" dirty="0"/>
            <a:t> </a:t>
          </a:r>
          <a:r>
            <a:rPr lang="fr-FR" sz="1700" kern="1200" noProof="0" dirty="0" err="1"/>
            <a:t>any</a:t>
          </a:r>
          <a:r>
            <a:rPr lang="fr-FR" sz="1700" kern="1200" noProof="0" dirty="0"/>
            <a:t> of the Validations </a:t>
          </a:r>
          <a:r>
            <a:rPr lang="fr-FR" sz="1700" kern="1200" noProof="0" dirty="0" err="1"/>
            <a:t>so</a:t>
          </a:r>
          <a:r>
            <a:rPr lang="fr-FR" sz="1700" kern="1200" noProof="0" dirty="0"/>
            <a:t> far. </a:t>
          </a:r>
        </a:p>
      </dsp:txBody>
      <dsp:txXfrm>
        <a:off x="59457" y="2785600"/>
        <a:ext cx="2219998" cy="1911091"/>
      </dsp:txXfrm>
    </dsp:sp>
    <dsp:sp modelId="{068AB263-4751-CF49-83FE-F8C8EFAA1A76}">
      <dsp:nvSpPr>
        <dsp:cNvPr id="0" name=""/>
        <dsp:cNvSpPr/>
      </dsp:nvSpPr>
      <dsp:spPr>
        <a:xfrm>
          <a:off x="4979062" y="-405929"/>
          <a:ext cx="2970504" cy="2159011"/>
        </a:xfrm>
        <a:prstGeom prst="roundRect">
          <a:avLst>
            <a:gd name="adj" fmla="val 10000"/>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71450" lvl="1" indent="-171450" algn="l" defTabSz="755650">
            <a:lnSpc>
              <a:spcPct val="90000"/>
            </a:lnSpc>
            <a:spcBef>
              <a:spcPct val="0"/>
            </a:spcBef>
            <a:spcAft>
              <a:spcPct val="15000"/>
            </a:spcAft>
            <a:buChar char="•"/>
          </a:pPr>
          <a:endParaRPr lang="fr-FR" sz="1700" kern="1200" dirty="0"/>
        </a:p>
        <a:p>
          <a:pPr marL="171450" lvl="1" indent="-171450" algn="l" defTabSz="755650">
            <a:lnSpc>
              <a:spcPct val="90000"/>
            </a:lnSpc>
            <a:spcBef>
              <a:spcPct val="0"/>
            </a:spcBef>
            <a:spcAft>
              <a:spcPct val="15000"/>
            </a:spcAft>
            <a:buChar char="•"/>
          </a:pPr>
          <a:r>
            <a:rPr lang="en-GB" sz="1700" kern="1200" dirty="0"/>
            <a:t>List 4 priority areas you would like Validation to focus on, providing an independent diagnostic.</a:t>
          </a:r>
        </a:p>
        <a:p>
          <a:pPr marL="171450" lvl="1" indent="-171450" algn="l" defTabSz="755650">
            <a:lnSpc>
              <a:spcPct val="90000"/>
            </a:lnSpc>
            <a:spcBef>
              <a:spcPct val="0"/>
            </a:spcBef>
            <a:spcAft>
              <a:spcPct val="15000"/>
            </a:spcAft>
            <a:buChar char="•"/>
          </a:pPr>
          <a:endParaRPr lang="fr-FR" sz="1700" kern="1200" dirty="0"/>
        </a:p>
        <a:p>
          <a:pPr marL="171450" lvl="1" indent="-171450" algn="l" defTabSz="755650">
            <a:lnSpc>
              <a:spcPct val="90000"/>
            </a:lnSpc>
            <a:spcBef>
              <a:spcPct val="0"/>
            </a:spcBef>
            <a:spcAft>
              <a:spcPct val="15000"/>
            </a:spcAft>
            <a:buChar char="•"/>
          </a:pPr>
          <a:endParaRPr lang="fr-FR" sz="1700" kern="1200" dirty="0"/>
        </a:p>
        <a:p>
          <a:pPr marL="171450" lvl="1" indent="-171450" algn="l" defTabSz="755650">
            <a:lnSpc>
              <a:spcPct val="90000"/>
            </a:lnSpc>
            <a:spcBef>
              <a:spcPct val="0"/>
            </a:spcBef>
            <a:spcAft>
              <a:spcPct val="15000"/>
            </a:spcAft>
            <a:buChar char="•"/>
          </a:pPr>
          <a:endParaRPr lang="fr-FR" sz="1700" kern="1200" dirty="0"/>
        </a:p>
      </dsp:txBody>
      <dsp:txXfrm>
        <a:off x="5917639" y="-358503"/>
        <a:ext cx="1984501" cy="1524406"/>
      </dsp:txXfrm>
    </dsp:sp>
    <dsp:sp modelId="{349082A3-D702-C24E-8B0F-4589F8041717}">
      <dsp:nvSpPr>
        <dsp:cNvPr id="0" name=""/>
        <dsp:cNvSpPr/>
      </dsp:nvSpPr>
      <dsp:spPr>
        <a:xfrm>
          <a:off x="0" y="-341975"/>
          <a:ext cx="3601906" cy="230683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71450" lvl="1" indent="-171450" algn="l" defTabSz="755650">
            <a:lnSpc>
              <a:spcPct val="90000"/>
            </a:lnSpc>
            <a:spcBef>
              <a:spcPct val="0"/>
            </a:spcBef>
            <a:spcAft>
              <a:spcPct val="15000"/>
            </a:spcAft>
            <a:buChar char="•"/>
          </a:pPr>
          <a:endParaRPr lang="fr-FR" sz="1700" kern="1200" dirty="0"/>
        </a:p>
        <a:p>
          <a:pPr marL="171450" lvl="1" indent="-171450" algn="l" defTabSz="755650">
            <a:lnSpc>
              <a:spcPct val="90000"/>
            </a:lnSpc>
            <a:spcBef>
              <a:spcPct val="0"/>
            </a:spcBef>
            <a:spcAft>
              <a:spcPct val="15000"/>
            </a:spcAft>
            <a:buChar char="•"/>
          </a:pPr>
          <a:r>
            <a:rPr lang="en-GB" sz="1700" kern="1200" dirty="0"/>
            <a:t>List 4 people each driving specific extractives or public finance reforms in your country.</a:t>
          </a:r>
        </a:p>
        <a:p>
          <a:pPr marL="171450" lvl="1" indent="-171450" algn="l" defTabSz="755650">
            <a:lnSpc>
              <a:spcPct val="90000"/>
            </a:lnSpc>
            <a:spcBef>
              <a:spcPct val="0"/>
            </a:spcBef>
            <a:spcAft>
              <a:spcPct val="15000"/>
            </a:spcAft>
            <a:buChar char="•"/>
          </a:pPr>
          <a:endParaRPr lang="fr-FR" sz="1700" kern="1200" dirty="0"/>
        </a:p>
        <a:p>
          <a:pPr marL="171450" lvl="1" indent="-171450" algn="l" defTabSz="755650">
            <a:lnSpc>
              <a:spcPct val="90000"/>
            </a:lnSpc>
            <a:spcBef>
              <a:spcPct val="0"/>
            </a:spcBef>
            <a:spcAft>
              <a:spcPct val="15000"/>
            </a:spcAft>
            <a:buChar char="•"/>
          </a:pPr>
          <a:endParaRPr lang="fr-FR" sz="1700" kern="1200" dirty="0"/>
        </a:p>
      </dsp:txBody>
      <dsp:txXfrm>
        <a:off x="50674" y="-291301"/>
        <a:ext cx="2419986" cy="1628776"/>
      </dsp:txXfrm>
    </dsp:sp>
    <dsp:sp modelId="{C439B56A-071E-AD47-BD7B-3A1E6D06345E}">
      <dsp:nvSpPr>
        <dsp:cNvPr id="0" name=""/>
        <dsp:cNvSpPr/>
      </dsp:nvSpPr>
      <dsp:spPr>
        <a:xfrm>
          <a:off x="2172337" y="302262"/>
          <a:ext cx="1916459" cy="1916459"/>
        </a:xfrm>
        <a:prstGeom prst="pieWedg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b="1" kern="1200" dirty="0"/>
            <a:t>Group one</a:t>
          </a:r>
        </a:p>
      </dsp:txBody>
      <dsp:txXfrm>
        <a:off x="2733655" y="863580"/>
        <a:ext cx="1355141" cy="1355141"/>
      </dsp:txXfrm>
    </dsp:sp>
    <dsp:sp modelId="{D7928D1F-EEBD-4B40-8086-01890E0F79B6}">
      <dsp:nvSpPr>
        <dsp:cNvPr id="0" name=""/>
        <dsp:cNvSpPr/>
      </dsp:nvSpPr>
      <dsp:spPr>
        <a:xfrm rot="5400000">
          <a:off x="4177316" y="302262"/>
          <a:ext cx="1916459" cy="1916459"/>
        </a:xfrm>
        <a:prstGeom prst="pieWedge">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b="1" kern="1200" dirty="0"/>
            <a:t>Group </a:t>
          </a:r>
          <a:r>
            <a:rPr lang="fr-FR" sz="2800" b="1" kern="1200" dirty="0" err="1"/>
            <a:t>two</a:t>
          </a:r>
          <a:endParaRPr lang="fr-FR" sz="2800" b="1" kern="1200" dirty="0"/>
        </a:p>
      </dsp:txBody>
      <dsp:txXfrm rot="-5400000">
        <a:off x="4177316" y="863580"/>
        <a:ext cx="1355141" cy="1355141"/>
      </dsp:txXfrm>
    </dsp:sp>
    <dsp:sp modelId="{AECD8432-C6D2-C94B-AB6B-0652CCC42301}">
      <dsp:nvSpPr>
        <dsp:cNvPr id="0" name=""/>
        <dsp:cNvSpPr/>
      </dsp:nvSpPr>
      <dsp:spPr>
        <a:xfrm rot="10800000">
          <a:off x="4177316" y="2307241"/>
          <a:ext cx="1916459" cy="1916459"/>
        </a:xfrm>
        <a:prstGeom prst="pieWedge">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b="1" kern="1200" dirty="0"/>
            <a:t>Group four</a:t>
          </a:r>
        </a:p>
      </dsp:txBody>
      <dsp:txXfrm rot="10800000">
        <a:off x="4177316" y="2307241"/>
        <a:ext cx="1355141" cy="1355141"/>
      </dsp:txXfrm>
    </dsp:sp>
    <dsp:sp modelId="{48D03A52-CAFA-8643-A633-5EC798B4CFA7}">
      <dsp:nvSpPr>
        <dsp:cNvPr id="0" name=""/>
        <dsp:cNvSpPr/>
      </dsp:nvSpPr>
      <dsp:spPr>
        <a:xfrm rot="16200000">
          <a:off x="2172337" y="2307241"/>
          <a:ext cx="1916459" cy="1916459"/>
        </a:xfrm>
        <a:prstGeom prst="pieWedge">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b="1" kern="1200" dirty="0"/>
            <a:t>Group </a:t>
          </a:r>
          <a:r>
            <a:rPr lang="fr-FR" sz="2800" b="1" kern="1200" dirty="0" err="1"/>
            <a:t>three</a:t>
          </a:r>
          <a:endParaRPr lang="fr-FR" sz="2800" b="1" kern="1200" dirty="0"/>
        </a:p>
      </dsp:txBody>
      <dsp:txXfrm rot="5400000">
        <a:off x="2733655" y="2307241"/>
        <a:ext cx="1355141" cy="1355141"/>
      </dsp:txXfrm>
    </dsp:sp>
    <dsp:sp modelId="{799381E2-4C9E-AA4A-BFCE-160E5068DD6A}">
      <dsp:nvSpPr>
        <dsp:cNvPr id="0" name=""/>
        <dsp:cNvSpPr/>
      </dsp:nvSpPr>
      <dsp:spPr>
        <a:xfrm>
          <a:off x="3802212" y="1864641"/>
          <a:ext cx="661687" cy="575380"/>
        </a:xfrm>
        <a:prstGeom prst="circularArrow">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21EF7D0-9349-B544-84CD-07BE8D70C7E9}">
      <dsp:nvSpPr>
        <dsp:cNvPr id="0" name=""/>
        <dsp:cNvSpPr/>
      </dsp:nvSpPr>
      <dsp:spPr>
        <a:xfrm rot="10800000">
          <a:off x="3802212" y="2085941"/>
          <a:ext cx="661687" cy="575380"/>
        </a:xfrm>
        <a:prstGeom prst="circularArrow">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A12CB-4387-834E-B63A-D930C1E61359}" type="datetimeFigureOut">
              <a:rPr lang="fr-FR" smtClean="0"/>
              <a:t>22/11/2017</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9A88F-0A2B-F84A-9144-CDA96CF73A57}" type="slidenum">
              <a:rPr lang="fr-FR" smtClean="0"/>
              <a:t>‹#›</a:t>
            </a:fld>
            <a:endParaRPr lang="fr-FR"/>
          </a:p>
        </p:txBody>
      </p:sp>
    </p:spTree>
    <p:extLst>
      <p:ext uri="{BB962C8B-B14F-4D97-AF65-F5344CB8AC3E}">
        <p14:creationId xmlns:p14="http://schemas.microsoft.com/office/powerpoint/2010/main" val="95470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200" b="1" dirty="0"/>
              <a:t>Some “highlights”</a:t>
            </a:r>
          </a:p>
          <a:p>
            <a:r>
              <a:rPr lang="en-US" sz="1200" dirty="0"/>
              <a:t>38% &lt;SP on CSO (#1.3)</a:t>
            </a:r>
          </a:p>
          <a:p>
            <a:r>
              <a:rPr lang="en-US" sz="1200" dirty="0"/>
              <a:t>77% &lt;SP on MSG Governance (#1.4)</a:t>
            </a:r>
          </a:p>
          <a:p>
            <a:r>
              <a:rPr lang="en-US" sz="1200" dirty="0"/>
              <a:t>90% &lt;SP on State Participation (#2.6)</a:t>
            </a:r>
          </a:p>
          <a:p>
            <a:r>
              <a:rPr lang="en-US" sz="1200" dirty="0"/>
              <a:t>62% &lt;SP on Comprehensiveness (#4.1)</a:t>
            </a:r>
          </a:p>
          <a:p>
            <a:r>
              <a:rPr lang="en-US" sz="1200" dirty="0"/>
              <a:t>85% &lt;SP on Data Quality (#4.9)</a:t>
            </a:r>
          </a:p>
          <a:p>
            <a:r>
              <a:rPr lang="en-US" sz="1200" dirty="0"/>
              <a:t>100% &lt;SP on QFE (#6.2)</a:t>
            </a:r>
          </a:p>
          <a:p>
            <a:r>
              <a:rPr lang="en-US" sz="1200" dirty="0"/>
              <a:t>85% &lt;SP on Outcomes &amp; Impact (7.4)</a:t>
            </a:r>
          </a:p>
          <a:p>
            <a:endParaRPr lang="fr-FR" dirty="0"/>
          </a:p>
          <a:p>
            <a:pPr marL="0" indent="0" algn="ctr">
              <a:buFont typeface="Arial" panose="020B0604020202020204" pitchFamily="34" charset="0"/>
              <a:buNone/>
            </a:pPr>
            <a:r>
              <a:rPr lang="en-US" sz="1200" b="1" dirty="0"/>
              <a:t>Key issues </a:t>
            </a:r>
          </a:p>
          <a:p>
            <a:r>
              <a:rPr lang="en-US" sz="1200" dirty="0"/>
              <a:t>MSG governance</a:t>
            </a:r>
          </a:p>
          <a:p>
            <a:r>
              <a:rPr lang="en-US" sz="1200" dirty="0"/>
              <a:t>Effective work plans</a:t>
            </a:r>
          </a:p>
          <a:p>
            <a:r>
              <a:rPr lang="en-US" sz="1200" dirty="0"/>
              <a:t>Delays (re funding and procurement) </a:t>
            </a:r>
          </a:p>
          <a:p>
            <a:r>
              <a:rPr lang="en-US" sz="1200" dirty="0"/>
              <a:t>Inadequate scoping </a:t>
            </a:r>
          </a:p>
          <a:p>
            <a:r>
              <a:rPr lang="en-US" sz="1200" dirty="0"/>
              <a:t>Weak adherence to the standard </a:t>
            </a:r>
            <a:r>
              <a:rPr lang="en-US" sz="1200" dirty="0" err="1"/>
              <a:t>ToRs</a:t>
            </a:r>
            <a:endParaRPr lang="en-US" sz="1200" dirty="0"/>
          </a:p>
          <a:p>
            <a:r>
              <a:rPr lang="en-US" sz="1200" dirty="0"/>
              <a:t>Inattention to data quality issues</a:t>
            </a:r>
          </a:p>
          <a:p>
            <a:endParaRPr lang="fr-FR" dirty="0"/>
          </a:p>
          <a:p>
            <a:endParaRPr lang="fr-FR" dirty="0"/>
          </a:p>
          <a:p>
            <a:endParaRPr lang="fr-FR" dirty="0"/>
          </a:p>
          <a:p>
            <a:endParaRPr lang="fr-FR" dirty="0"/>
          </a:p>
        </p:txBody>
      </p:sp>
      <p:sp>
        <p:nvSpPr>
          <p:cNvPr id="4" name="Slide Number Placeholder 3"/>
          <p:cNvSpPr>
            <a:spLocks noGrp="1"/>
          </p:cNvSpPr>
          <p:nvPr>
            <p:ph type="sldNum" sz="quarter" idx="10"/>
          </p:nvPr>
        </p:nvSpPr>
        <p:spPr/>
        <p:txBody>
          <a:bodyPr/>
          <a:lstStyle/>
          <a:p>
            <a:fld id="{D549A88F-0A2B-F84A-9144-CDA96CF73A57}" type="slidenum">
              <a:rPr lang="fr-FR" smtClean="0"/>
              <a:t>7</a:t>
            </a:fld>
            <a:endParaRPr lang="fr-FR"/>
          </a:p>
        </p:txBody>
      </p:sp>
    </p:spTree>
    <p:extLst>
      <p:ext uri="{BB962C8B-B14F-4D97-AF65-F5344CB8AC3E}">
        <p14:creationId xmlns:p14="http://schemas.microsoft.com/office/powerpoint/2010/main" val="88780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49A88F-0A2B-F84A-9144-CDA96CF73A57}" type="slidenum">
              <a:rPr lang="fr-FR" smtClean="0"/>
              <a:t>11</a:t>
            </a:fld>
            <a:endParaRPr lang="fr-FR"/>
          </a:p>
        </p:txBody>
      </p:sp>
    </p:spTree>
    <p:extLst>
      <p:ext uri="{BB962C8B-B14F-4D97-AF65-F5344CB8AC3E}">
        <p14:creationId xmlns:p14="http://schemas.microsoft.com/office/powerpoint/2010/main" val="139563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re 1"/>
          <p:cNvSpPr>
            <a:spLocks noGrp="1"/>
          </p:cNvSpPr>
          <p:nvPr>
            <p:ph type="ctrTitle"/>
          </p:nvPr>
        </p:nvSpPr>
        <p:spPr>
          <a:xfrm>
            <a:off x="549274" y="1592263"/>
            <a:ext cx="7908926" cy="1845205"/>
          </a:xfrm>
        </p:spPr>
        <p:txBody>
          <a:bodyPr lIns="0" rIns="0" anchor="b" anchorCtr="0">
            <a:normAutofit/>
          </a:bodyPr>
          <a:lstStyle>
            <a:lvl1pPr>
              <a:defRPr sz="4000" b="0" i="0"/>
            </a:lvl1pPr>
          </a:lstStyle>
          <a:p>
            <a:r>
              <a:rPr lang="en-GB" noProof="0"/>
              <a:t>Cliquez et modifiez le titre</a:t>
            </a:r>
          </a:p>
        </p:txBody>
      </p:sp>
      <p:sp>
        <p:nvSpPr>
          <p:cNvPr id="3" name="Sous-titre 2"/>
          <p:cNvSpPr>
            <a:spLocks noGrp="1"/>
          </p:cNvSpPr>
          <p:nvPr>
            <p:ph type="subTitle" idx="1"/>
          </p:nvPr>
        </p:nvSpPr>
        <p:spPr>
          <a:xfrm>
            <a:off x="549274" y="4299858"/>
            <a:ext cx="7908926" cy="1338942"/>
          </a:xfrm>
        </p:spPr>
        <p:txBody>
          <a:bodyPr lIns="0" rIns="0" anchor="b" anchorCtr="0">
            <a:normAutofit/>
          </a:bodyPr>
          <a:lstStyle>
            <a:lvl1pPr marL="0" indent="0" algn="l">
              <a:buNone/>
              <a:defRPr sz="2600" i="1">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Cliquez pour modifier le style des sous-titres du masque</a:t>
            </a:r>
          </a:p>
        </p:txBody>
      </p:sp>
      <p:sp>
        <p:nvSpPr>
          <p:cNvPr id="6" name="Espace réservé du numéro de diapositive 5"/>
          <p:cNvSpPr>
            <a:spLocks noGrp="1"/>
          </p:cNvSpPr>
          <p:nvPr>
            <p:ph type="sldNum" sz="quarter" idx="12"/>
          </p:nvPr>
        </p:nvSpPr>
        <p:spPr/>
        <p:txBody>
          <a:bodyPr lIns="0" rIns="0"/>
          <a:lstStyle/>
          <a:p>
            <a:fld id="{8B93C3CB-6E54-E14A-8D41-8D4E2C126061}" type="slidenum">
              <a:rPr lang="en-GB" noProof="0" smtClean="0"/>
              <a:pPr/>
              <a:t>‹#›</a:t>
            </a:fld>
            <a:endParaRPr lang="en-GB" noProof="0"/>
          </a:p>
        </p:txBody>
      </p:sp>
      <p:sp>
        <p:nvSpPr>
          <p:cNvPr id="10" name="Rectangle 9"/>
          <p:cNvSpPr/>
          <p:nvPr userDrawn="1"/>
        </p:nvSpPr>
        <p:spPr>
          <a:xfrm>
            <a:off x="0" y="-60967"/>
            <a:ext cx="9144000" cy="347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pic>
        <p:nvPicPr>
          <p:cNvPr id="7" name="Picture 6" descr="EITI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670" y="286216"/>
            <a:ext cx="1512168" cy="478488"/>
          </a:xfrm>
          <a:prstGeom prst="rect">
            <a:avLst/>
          </a:prstGeom>
        </p:spPr>
      </p:pic>
      <p:sp>
        <p:nvSpPr>
          <p:cNvPr id="8" name="Rectangle 45"/>
          <p:cNvSpPr>
            <a:spLocks noChangeArrowheads="1"/>
          </p:cNvSpPr>
          <p:nvPr userDrawn="1"/>
        </p:nvSpPr>
        <p:spPr bwMode="auto">
          <a:xfrm>
            <a:off x="0" y="1052736"/>
            <a:ext cx="9144000" cy="166464"/>
          </a:xfrm>
          <a:prstGeom prst="rect">
            <a:avLst/>
          </a:prstGeom>
          <a:solidFill>
            <a:srgbClr val="0076AF"/>
          </a:solidFill>
          <a:ln>
            <a:noFill/>
          </a:ln>
          <a:extLst/>
        </p:spPr>
        <p:txBody>
          <a:bodyPr wrap="none" anchor="ctr"/>
          <a:lstStyle/>
          <a:p>
            <a:pPr eaLnBrk="0" hangingPunct="0"/>
            <a:r>
              <a:rPr lang="en-GB" sz="3600" noProof="0">
                <a:solidFill>
                  <a:srgbClr val="FFFFFF"/>
                </a:solidFill>
                <a:latin typeface="Frutiger LT 57 Cn" charset="0"/>
              </a:rPr>
              <a:t> </a:t>
            </a:r>
          </a:p>
        </p:txBody>
      </p:sp>
      <p:sp>
        <p:nvSpPr>
          <p:cNvPr id="9" name="Rectangle 8"/>
          <p:cNvSpPr/>
          <p:nvPr userDrawn="1"/>
        </p:nvSpPr>
        <p:spPr bwMode="auto">
          <a:xfrm>
            <a:off x="1299754" y="1052736"/>
            <a:ext cx="612068" cy="166464"/>
          </a:xfrm>
          <a:prstGeom prst="rect">
            <a:avLst/>
          </a:prstGeom>
          <a:solidFill>
            <a:srgbClr val="60BC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noProof="0">
              <a:ln>
                <a:noFill/>
              </a:ln>
              <a:solidFill>
                <a:schemeClr val="bg1"/>
              </a:solidFill>
              <a:effectLst/>
              <a:latin typeface="Frutiger LT 57 Cn" pitchFamily="1" charset="0"/>
            </a:endParaRPr>
          </a:p>
        </p:txBody>
      </p:sp>
      <p:sp>
        <p:nvSpPr>
          <p:cNvPr id="11" name="Rectangle 10"/>
          <p:cNvSpPr/>
          <p:nvPr userDrawn="1"/>
        </p:nvSpPr>
        <p:spPr>
          <a:xfrm>
            <a:off x="7662333" y="6163733"/>
            <a:ext cx="1481667" cy="694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2" name="Rectangle 11"/>
          <p:cNvSpPr/>
          <p:nvPr userDrawn="1"/>
        </p:nvSpPr>
        <p:spPr>
          <a:xfrm>
            <a:off x="2218267" y="6180667"/>
            <a:ext cx="4656666" cy="677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7" name="Bilde 3" descr="big-twitter-bird copy.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979411" y="3931155"/>
            <a:ext cx="675622" cy="54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userDrawn="1"/>
        </p:nvSpPr>
        <p:spPr>
          <a:xfrm>
            <a:off x="3234262" y="3345560"/>
            <a:ext cx="2540000" cy="1015663"/>
          </a:xfrm>
          <a:prstGeom prst="rect">
            <a:avLst/>
          </a:prstGeom>
          <a:noFill/>
        </p:spPr>
        <p:txBody>
          <a:bodyPr wrap="square" rtlCol="0">
            <a:spAutoFit/>
          </a:bodyPr>
          <a:lstStyle/>
          <a:p>
            <a:pPr algn="ctr">
              <a:lnSpc>
                <a:spcPct val="100000"/>
              </a:lnSpc>
            </a:pPr>
            <a:r>
              <a:rPr lang="en-GB" sz="3000" i="1" noProof="0">
                <a:solidFill>
                  <a:srgbClr val="008BCA"/>
                </a:solidFill>
                <a:latin typeface="Calibri" panose="020F0502020204030204" pitchFamily="34" charset="0"/>
                <a:cs typeface="Myriad Pro Light"/>
              </a:rPr>
              <a:t>www.eiti.org</a:t>
            </a:r>
          </a:p>
          <a:p>
            <a:pPr algn="ctr">
              <a:lnSpc>
                <a:spcPct val="100000"/>
              </a:lnSpc>
            </a:pPr>
            <a:r>
              <a:rPr lang="en-GB" sz="3000" i="1" noProof="0">
                <a:solidFill>
                  <a:srgbClr val="008BCA"/>
                </a:solidFill>
                <a:latin typeface="Calibri" panose="020F0502020204030204" pitchFamily="34" charset="0"/>
                <a:cs typeface="Myriad Pro Light"/>
              </a:rPr>
              <a:t>@EITIorg</a:t>
            </a:r>
          </a:p>
        </p:txBody>
      </p:sp>
      <p:sp>
        <p:nvSpPr>
          <p:cNvPr id="10" name="Rectangle 9"/>
          <p:cNvSpPr/>
          <p:nvPr userDrawn="1"/>
        </p:nvSpPr>
        <p:spPr>
          <a:xfrm>
            <a:off x="0" y="-60967"/>
            <a:ext cx="9144000" cy="347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pic>
        <p:nvPicPr>
          <p:cNvPr id="7" name="Picture 6" descr="EITI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670" y="286216"/>
            <a:ext cx="1512168" cy="478488"/>
          </a:xfrm>
          <a:prstGeom prst="rect">
            <a:avLst/>
          </a:prstGeom>
        </p:spPr>
      </p:pic>
      <p:sp>
        <p:nvSpPr>
          <p:cNvPr id="8" name="Rectangle 45"/>
          <p:cNvSpPr>
            <a:spLocks noChangeArrowheads="1"/>
          </p:cNvSpPr>
          <p:nvPr userDrawn="1"/>
        </p:nvSpPr>
        <p:spPr bwMode="auto">
          <a:xfrm>
            <a:off x="0" y="1052736"/>
            <a:ext cx="9144000" cy="166464"/>
          </a:xfrm>
          <a:prstGeom prst="rect">
            <a:avLst/>
          </a:prstGeom>
          <a:solidFill>
            <a:srgbClr val="0076AF"/>
          </a:solidFill>
          <a:ln>
            <a:noFill/>
          </a:ln>
          <a:extLst/>
        </p:spPr>
        <p:txBody>
          <a:bodyPr wrap="none" anchor="ctr"/>
          <a:lstStyle/>
          <a:p>
            <a:pPr eaLnBrk="0" hangingPunct="0"/>
            <a:r>
              <a:rPr lang="en-GB" sz="3600" noProof="0">
                <a:solidFill>
                  <a:srgbClr val="FFFFFF"/>
                </a:solidFill>
                <a:latin typeface="Frutiger LT 57 Cn" charset="0"/>
              </a:rPr>
              <a:t> </a:t>
            </a:r>
          </a:p>
        </p:txBody>
      </p:sp>
      <p:sp>
        <p:nvSpPr>
          <p:cNvPr id="9" name="Rectangle 8"/>
          <p:cNvSpPr/>
          <p:nvPr userDrawn="1"/>
        </p:nvSpPr>
        <p:spPr bwMode="auto">
          <a:xfrm>
            <a:off x="1299754" y="1052736"/>
            <a:ext cx="612068" cy="166464"/>
          </a:xfrm>
          <a:prstGeom prst="rect">
            <a:avLst/>
          </a:prstGeom>
          <a:solidFill>
            <a:srgbClr val="60BC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noProof="0">
              <a:ln>
                <a:noFill/>
              </a:ln>
              <a:solidFill>
                <a:schemeClr val="bg1"/>
              </a:solidFill>
              <a:effectLst/>
              <a:latin typeface="Frutiger LT 57 Cn" pitchFamily="1" charset="0"/>
            </a:endParaRPr>
          </a:p>
        </p:txBody>
      </p:sp>
      <p:sp>
        <p:nvSpPr>
          <p:cNvPr id="11" name="Rectangle 10"/>
          <p:cNvSpPr/>
          <p:nvPr userDrawn="1"/>
        </p:nvSpPr>
        <p:spPr>
          <a:xfrm>
            <a:off x="7662333" y="6163733"/>
            <a:ext cx="1481667" cy="694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5" name="Titre 1"/>
          <p:cNvSpPr txBox="1">
            <a:spLocks/>
          </p:cNvSpPr>
          <p:nvPr userDrawn="1"/>
        </p:nvSpPr>
        <p:spPr>
          <a:xfrm>
            <a:off x="549274" y="2045755"/>
            <a:ext cx="7908926" cy="1470025"/>
          </a:xfrm>
          <a:prstGeom prst="rect">
            <a:avLst/>
          </a:prstGeom>
        </p:spPr>
        <p:txBody>
          <a:bodyPr vert="horz" lIns="0" tIns="45720" rIns="0" bIns="45720" rtlCol="0" anchor="t" anchorCtr="0">
            <a:normAutofit/>
          </a:bodyPr>
          <a:lstStyle>
            <a:lvl1pPr algn="ctr">
              <a:defRPr sz="5000" b="0" i="1">
                <a:solidFill>
                  <a:schemeClr val="tx1"/>
                </a:solidFil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5200" b="0" i="1" u="none" strike="noStrike" kern="1200" cap="none" spc="0" normalizeH="0" baseline="0" noProof="0">
                <a:ln>
                  <a:noFill/>
                </a:ln>
                <a:solidFill>
                  <a:schemeClr val="tx1"/>
                </a:solidFill>
                <a:effectLst/>
                <a:uLnTx/>
                <a:uFillTx/>
                <a:latin typeface="+mj-lt"/>
                <a:ea typeface="+mj-ea"/>
                <a:cs typeface="+mj-cs"/>
              </a:rPr>
              <a:t>Thank you!</a:t>
            </a:r>
          </a:p>
        </p:txBody>
      </p:sp>
      <p:sp>
        <p:nvSpPr>
          <p:cNvPr id="12" name="Rectangle 11"/>
          <p:cNvSpPr/>
          <p:nvPr userDrawn="1"/>
        </p:nvSpPr>
        <p:spPr>
          <a:xfrm>
            <a:off x="2218267" y="6180667"/>
            <a:ext cx="4656666" cy="677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b="1" cap="all"/>
            </a:lvl1pPr>
          </a:lstStyle>
          <a:p>
            <a:r>
              <a:rPr lang="en-GB" noProof="0"/>
              <a:t>Section header</a:t>
            </a:r>
          </a:p>
        </p:txBody>
      </p:sp>
      <p:sp>
        <p:nvSpPr>
          <p:cNvPr id="6" name="Espace réservé du numéro de diapositive 5"/>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a:t>Cliquez et modifiez le titre</a:t>
            </a:r>
          </a:p>
        </p:txBody>
      </p:sp>
      <p:sp>
        <p:nvSpPr>
          <p:cNvPr id="3" name="Espace réservé du contenu 2"/>
          <p:cNvSpPr>
            <a:spLocks noGrp="1"/>
          </p:cNvSpPr>
          <p:nvPr>
            <p:ph idx="1"/>
          </p:nvPr>
        </p:nvSpPr>
        <p:spPr/>
        <p:txBody>
          <a:bodyPr/>
          <a:lstStyle>
            <a:lvl1pPr>
              <a:defRPr>
                <a:solidFill>
                  <a:srgbClr val="404040"/>
                </a:solidFill>
              </a:defRPr>
            </a:lvl1pPr>
            <a:lvl2pPr>
              <a:defRPr b="0">
                <a:solidFill>
                  <a:schemeClr val="accent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6" name="Espace réservé du numéro de diapositive 5"/>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a:t>Cliquez et modifiez le titre</a:t>
            </a:r>
          </a:p>
        </p:txBody>
      </p:sp>
      <p:sp>
        <p:nvSpPr>
          <p:cNvPr id="3" name="Espace réservé du contenu 2"/>
          <p:cNvSpPr>
            <a:spLocks noGrp="1"/>
          </p:cNvSpPr>
          <p:nvPr>
            <p:ph sz="half" idx="1"/>
          </p:nvPr>
        </p:nvSpPr>
        <p:spPr>
          <a:xfrm>
            <a:off x="541337" y="1600200"/>
            <a:ext cx="406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4" name="Espace réservé du contenu 3"/>
          <p:cNvSpPr>
            <a:spLocks noGrp="1"/>
          </p:cNvSpPr>
          <p:nvPr>
            <p:ph sz="half" idx="2"/>
          </p:nvPr>
        </p:nvSpPr>
        <p:spPr>
          <a:xfrm>
            <a:off x="4766732" y="1600200"/>
            <a:ext cx="406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7" name="Espace réservé du numéro de diapositive 6"/>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umns with header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GB" noProof="0"/>
              <a:t>Cliquez et modifiez le titre</a:t>
            </a:r>
          </a:p>
        </p:txBody>
      </p:sp>
      <p:sp>
        <p:nvSpPr>
          <p:cNvPr id="3" name="Espace réservé du texte 2"/>
          <p:cNvSpPr>
            <a:spLocks noGrp="1"/>
          </p:cNvSpPr>
          <p:nvPr>
            <p:ph type="body" idx="1"/>
          </p:nvPr>
        </p:nvSpPr>
        <p:spPr>
          <a:xfrm>
            <a:off x="550337"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err="1"/>
              <a:t>Cliquez</a:t>
            </a:r>
            <a:r>
              <a:rPr lang="en-GB" noProof="0" dirty="0"/>
              <a:t> pour modifier les styles du </a:t>
            </a:r>
            <a:r>
              <a:rPr lang="en-GB" noProof="0" dirty="0" err="1"/>
              <a:t>texte</a:t>
            </a:r>
            <a:r>
              <a:rPr lang="en-GB" noProof="0" dirty="0"/>
              <a:t> du masque</a:t>
            </a:r>
          </a:p>
        </p:txBody>
      </p:sp>
      <p:sp>
        <p:nvSpPr>
          <p:cNvPr id="4" name="Espace réservé du contenu 3"/>
          <p:cNvSpPr>
            <a:spLocks noGrp="1"/>
          </p:cNvSpPr>
          <p:nvPr>
            <p:ph sz="half" idx="2"/>
          </p:nvPr>
        </p:nvSpPr>
        <p:spPr>
          <a:xfrm>
            <a:off x="550337"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err="1"/>
              <a:t>Cliquez</a:t>
            </a:r>
            <a:r>
              <a:rPr lang="en-GB" noProof="0" dirty="0"/>
              <a:t> pour 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5" name="Espace réservé du texte 4"/>
          <p:cNvSpPr>
            <a:spLocks noGrp="1"/>
          </p:cNvSpPr>
          <p:nvPr>
            <p:ph type="body" sz="quarter" idx="3"/>
          </p:nvPr>
        </p:nvSpPr>
        <p:spPr>
          <a:xfrm>
            <a:off x="473816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Cliquez pour modifier les styles du texte du masque</a:t>
            </a:r>
          </a:p>
        </p:txBody>
      </p:sp>
      <p:sp>
        <p:nvSpPr>
          <p:cNvPr id="6" name="Espace réservé du contenu 5"/>
          <p:cNvSpPr>
            <a:spLocks noGrp="1"/>
          </p:cNvSpPr>
          <p:nvPr>
            <p:ph sz="quarter" idx="4"/>
          </p:nvPr>
        </p:nvSpPr>
        <p:spPr>
          <a:xfrm>
            <a:off x="47381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9" name="Espace réservé du numéro de diapositive 8"/>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a:t>Cliquez et modifiez le titre</a:t>
            </a:r>
          </a:p>
        </p:txBody>
      </p:sp>
      <p:sp>
        <p:nvSpPr>
          <p:cNvPr id="5" name="Espace réservé du numéro de diapositive 4"/>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left caption">
    <p:spTree>
      <p:nvGrpSpPr>
        <p:cNvPr id="1" name=""/>
        <p:cNvGrpSpPr/>
        <p:nvPr/>
      </p:nvGrpSpPr>
      <p:grpSpPr>
        <a:xfrm>
          <a:off x="0" y="0"/>
          <a:ext cx="0" cy="0"/>
          <a:chOff x="0" y="0"/>
          <a:chExt cx="0" cy="0"/>
        </a:xfrm>
      </p:grpSpPr>
      <p:sp>
        <p:nvSpPr>
          <p:cNvPr id="2" name="Titre 1"/>
          <p:cNvSpPr>
            <a:spLocks noGrp="1"/>
          </p:cNvSpPr>
          <p:nvPr>
            <p:ph type="title"/>
          </p:nvPr>
        </p:nvSpPr>
        <p:spPr>
          <a:xfrm>
            <a:off x="549275" y="273050"/>
            <a:ext cx="2916238" cy="1162050"/>
          </a:xfrm>
        </p:spPr>
        <p:txBody>
          <a:bodyPr anchor="b"/>
          <a:lstStyle>
            <a:lvl1pPr algn="l">
              <a:defRPr sz="2000" b="1"/>
            </a:lvl1pPr>
          </a:lstStyle>
          <a:p>
            <a:r>
              <a:rPr lang="en-GB" noProof="0" dirty="0" err="1"/>
              <a:t>Cliquez</a:t>
            </a:r>
            <a:r>
              <a:rPr lang="en-GB" noProof="0" dirty="0"/>
              <a:t> et </a:t>
            </a:r>
            <a:r>
              <a:rPr lang="en-GB" noProof="0" dirty="0" err="1"/>
              <a:t>modifiez</a:t>
            </a:r>
            <a:r>
              <a:rPr lang="en-GB" noProof="0" dirty="0"/>
              <a:t>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4" name="Espace réservé du texte 3"/>
          <p:cNvSpPr>
            <a:spLocks noGrp="1"/>
          </p:cNvSpPr>
          <p:nvPr>
            <p:ph type="body" sz="half" idx="2"/>
          </p:nvPr>
        </p:nvSpPr>
        <p:spPr>
          <a:xfrm>
            <a:off x="549275" y="1435100"/>
            <a:ext cx="29162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err="1"/>
              <a:t>Cliquez</a:t>
            </a:r>
            <a:r>
              <a:rPr lang="en-GB" noProof="0" dirty="0"/>
              <a:t> pour modifier les styles du </a:t>
            </a:r>
            <a:r>
              <a:rPr lang="en-GB" noProof="0" dirty="0" err="1"/>
              <a:t>texte</a:t>
            </a:r>
            <a:r>
              <a:rPr lang="en-GB" noProof="0" dirty="0"/>
              <a:t> du masque</a:t>
            </a:r>
          </a:p>
        </p:txBody>
      </p:sp>
      <p:sp>
        <p:nvSpPr>
          <p:cNvPr id="7" name="Espace réservé du numéro de diapositive 6"/>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GB" noProof="0"/>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Cliquez pour modifier les styles du texte du masque</a:t>
            </a:r>
          </a:p>
        </p:txBody>
      </p:sp>
      <p:sp>
        <p:nvSpPr>
          <p:cNvPr id="7" name="Espace réservé du numéro de diapositive 6"/>
          <p:cNvSpPr>
            <a:spLocks noGrp="1"/>
          </p:cNvSpPr>
          <p:nvPr>
            <p:ph type="sldNum" sz="quarter" idx="12"/>
          </p:nvPr>
        </p:nvSpPr>
        <p:spPr/>
        <p:txBody>
          <a:bodyPr/>
          <a:lstStyle/>
          <a:p>
            <a:fld id="{8B93C3CB-6E54-E14A-8D41-8D4E2C126061}" type="slidenum">
              <a:rPr lang="en-GB" noProof="0" smtClean="0"/>
              <a:pPr/>
              <a:t>‹#›</a:t>
            </a:fld>
            <a:endParaRPr lang="en-GB"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49275" y="274638"/>
            <a:ext cx="7875058" cy="1143000"/>
          </a:xfrm>
          <a:prstGeom prst="rect">
            <a:avLst/>
          </a:prstGeom>
        </p:spPr>
        <p:txBody>
          <a:bodyPr vert="horz" lIns="0" tIns="45720" rIns="0" bIns="45720" rtlCol="0" anchor="t" anchorCtr="0">
            <a:normAutofit/>
          </a:bodyPr>
          <a:lstStyle/>
          <a:p>
            <a:r>
              <a:rPr lang="en-GB" noProof="0"/>
              <a:t>Cliquez et modifiez le titre</a:t>
            </a:r>
          </a:p>
        </p:txBody>
      </p:sp>
      <p:sp>
        <p:nvSpPr>
          <p:cNvPr id="3" name="Espace réservé du texte 2"/>
          <p:cNvSpPr>
            <a:spLocks noGrp="1"/>
          </p:cNvSpPr>
          <p:nvPr>
            <p:ph type="body" idx="1"/>
          </p:nvPr>
        </p:nvSpPr>
        <p:spPr>
          <a:xfrm>
            <a:off x="549275" y="1600200"/>
            <a:ext cx="7875058" cy="2062103"/>
          </a:xfrm>
          <a:prstGeom prst="rect">
            <a:avLst/>
          </a:prstGeom>
        </p:spPr>
        <p:txBody>
          <a:bodyPr vert="horz" lIns="0" tIns="0" rIns="0" bIns="0" rtlCol="0">
            <a:noAutofit/>
          </a:body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6" name="Espace réservé du numéro de diapositive 5"/>
          <p:cNvSpPr>
            <a:spLocks noGrp="1"/>
          </p:cNvSpPr>
          <p:nvPr>
            <p:ph type="sldNum" sz="quarter" idx="4"/>
          </p:nvPr>
        </p:nvSpPr>
        <p:spPr>
          <a:xfrm>
            <a:off x="549275" y="6356350"/>
            <a:ext cx="1100667" cy="365125"/>
          </a:xfrm>
          <a:prstGeom prst="rect">
            <a:avLst/>
          </a:prstGeom>
        </p:spPr>
        <p:txBody>
          <a:bodyPr vert="horz" lIns="0" tIns="45720" rIns="0" bIns="45720" rtlCol="0" anchor="ctr"/>
          <a:lstStyle>
            <a:lvl1pPr algn="l">
              <a:defRPr sz="1100">
                <a:solidFill>
                  <a:srgbClr val="666666"/>
                </a:solidFill>
              </a:defRPr>
            </a:lvl1pPr>
          </a:lstStyle>
          <a:p>
            <a:fld id="{8B93C3CB-6E54-E14A-8D41-8D4E2C126061}" type="slidenum">
              <a:rPr lang="en-GB" noProof="0" smtClean="0"/>
              <a:pPr/>
              <a:t>‹#›</a:t>
            </a:fld>
            <a:endParaRPr lang="en-GB" noProof="0"/>
          </a:p>
        </p:txBody>
      </p:sp>
      <p:pic>
        <p:nvPicPr>
          <p:cNvPr id="7" name="Picture 6" descr="EITI_Logo.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966875" y="6411615"/>
            <a:ext cx="848810" cy="268585"/>
          </a:xfrm>
          <a:prstGeom prst="rect">
            <a:avLst/>
          </a:prstGeom>
        </p:spPr>
      </p:pic>
      <p:grpSp>
        <p:nvGrpSpPr>
          <p:cNvPr id="11" name="Grouper 10"/>
          <p:cNvGrpSpPr/>
          <p:nvPr userDrawn="1"/>
        </p:nvGrpSpPr>
        <p:grpSpPr>
          <a:xfrm>
            <a:off x="-1" y="-9136"/>
            <a:ext cx="9144001" cy="166464"/>
            <a:chOff x="-1" y="-9136"/>
            <a:chExt cx="9144001" cy="166464"/>
          </a:xfrm>
        </p:grpSpPr>
        <p:sp>
          <p:nvSpPr>
            <p:cNvPr id="8" name="Rectangle 45"/>
            <p:cNvSpPr>
              <a:spLocks noChangeArrowheads="1"/>
            </p:cNvSpPr>
            <p:nvPr userDrawn="1"/>
          </p:nvSpPr>
          <p:spPr bwMode="auto">
            <a:xfrm>
              <a:off x="-1" y="-9136"/>
              <a:ext cx="9144001" cy="166464"/>
            </a:xfrm>
            <a:prstGeom prst="rect">
              <a:avLst/>
            </a:prstGeom>
            <a:solidFill>
              <a:srgbClr val="0076AF"/>
            </a:solidFill>
            <a:ln>
              <a:noFill/>
            </a:ln>
            <a:extLst/>
          </p:spPr>
          <p:txBody>
            <a:bodyPr wrap="none" anchor="ctr"/>
            <a:lstStyle/>
            <a:p>
              <a:pPr eaLnBrk="0" hangingPunct="0"/>
              <a:r>
                <a:rPr lang="en-GB" sz="3600" noProof="0">
                  <a:solidFill>
                    <a:srgbClr val="FFFFFF"/>
                  </a:solidFill>
                  <a:latin typeface="Frutiger LT 57 Cn" charset="0"/>
                </a:rPr>
                <a:t> </a:t>
              </a:r>
            </a:p>
          </p:txBody>
        </p:sp>
        <p:sp>
          <p:nvSpPr>
            <p:cNvPr id="9" name="Rectangle 8"/>
            <p:cNvSpPr/>
            <p:nvPr userDrawn="1"/>
          </p:nvSpPr>
          <p:spPr bwMode="auto">
            <a:xfrm>
              <a:off x="549275" y="-9136"/>
              <a:ext cx="612068" cy="166464"/>
            </a:xfrm>
            <a:prstGeom prst="rect">
              <a:avLst/>
            </a:prstGeom>
            <a:solidFill>
              <a:srgbClr val="60BC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noProof="0">
                <a:ln>
                  <a:noFill/>
                </a:ln>
                <a:solidFill>
                  <a:schemeClr val="bg1"/>
                </a:solidFill>
                <a:effectLst/>
                <a:latin typeface="Frutiger LT 57 Cn" pitchFamily="1" charset="0"/>
              </a:endParaRPr>
            </a:p>
          </p:txBody>
        </p:sp>
      </p:grpSp>
      <p:sp>
        <p:nvSpPr>
          <p:cNvPr id="12" name="Espace réservé du pied de page 4"/>
          <p:cNvSpPr txBox="1">
            <a:spLocks/>
          </p:cNvSpPr>
          <p:nvPr userDrawn="1"/>
        </p:nvSpPr>
        <p:spPr>
          <a:xfrm>
            <a:off x="2218267" y="6356350"/>
            <a:ext cx="4656666" cy="365125"/>
          </a:xfrm>
          <a:prstGeom prst="rect">
            <a:avLst/>
          </a:prstGeom>
        </p:spPr>
        <p:txBody>
          <a:bodyPr vert="horz" lIns="0" tIns="45720" rIns="0" bIns="45720" rtlCol="0" anchor="ctr"/>
          <a:lstStyle>
            <a:lvl1pPr algn="ctr">
              <a:defRPr sz="1100" i="1">
                <a:solidFill>
                  <a:srgbClr val="666666"/>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66666"/>
                </a:solidFill>
                <a:effectLst/>
                <a:uLnTx/>
                <a:uFillTx/>
                <a:latin typeface="+mn-lt"/>
                <a:ea typeface="+mn-ea"/>
                <a:cs typeface="+mn-cs"/>
              </a:rPr>
              <a:t>EITI regional training, Manila, the Philippines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66666"/>
                </a:solidFill>
                <a:effectLst/>
                <a:uLnTx/>
                <a:uFillTx/>
                <a:latin typeface="+mn-lt"/>
                <a:ea typeface="+mn-ea"/>
                <a:cs typeface="+mn-cs"/>
              </a:rPr>
              <a:t>26 October 2017</a:t>
            </a:r>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3" r:id="rId5"/>
    <p:sldLayoutId id="2147483654" r:id="rId6"/>
    <p:sldLayoutId id="2147483655" r:id="rId7"/>
    <p:sldLayoutId id="2147483656" r:id="rId8"/>
    <p:sldLayoutId id="2147483657" r:id="rId9"/>
    <p:sldLayoutId id="2147483660" r:id="rId10"/>
  </p:sldLayoutIdLst>
  <p:txStyles>
    <p:titleStyle>
      <a:lvl1pPr algn="l" defTabSz="457200" rtl="0" eaLnBrk="1" latinLnBrk="0" hangingPunct="1">
        <a:spcBef>
          <a:spcPct val="0"/>
        </a:spcBef>
        <a:buNone/>
        <a:defRPr sz="3600" kern="1200">
          <a:solidFill>
            <a:srgbClr val="0076AF"/>
          </a:solidFill>
          <a:latin typeface="+mj-lt"/>
          <a:ea typeface="+mj-ea"/>
          <a:cs typeface="+mj-cs"/>
        </a:defRPr>
      </a:lvl1pPr>
    </p:titleStyle>
    <p:bodyStyle>
      <a:lvl1pPr marL="0" indent="0" algn="l" defTabSz="457200" rtl="0" eaLnBrk="1" latinLnBrk="0" hangingPunct="1">
        <a:lnSpc>
          <a:spcPct val="110000"/>
        </a:lnSpc>
        <a:spcBef>
          <a:spcPts val="300"/>
        </a:spcBef>
        <a:buClr>
          <a:schemeClr val="accent1"/>
        </a:buClr>
        <a:buFont typeface="Arial"/>
        <a:buNone/>
        <a:defRPr sz="2600" b="0" kern="1200">
          <a:solidFill>
            <a:schemeClr val="tx1"/>
          </a:solidFill>
          <a:latin typeface="+mn-lt"/>
          <a:ea typeface="+mn-ea"/>
          <a:cs typeface="+mn-cs"/>
        </a:defRPr>
      </a:lvl1pPr>
      <a:lvl2pPr marL="324000" indent="-180000" algn="l" defTabSz="457200" rtl="0" eaLnBrk="1" latinLnBrk="0" hangingPunct="1">
        <a:lnSpc>
          <a:spcPct val="100000"/>
        </a:lnSpc>
        <a:spcBef>
          <a:spcPts val="300"/>
        </a:spcBef>
        <a:buClr>
          <a:schemeClr val="accent1"/>
        </a:buClr>
        <a:buFont typeface="Arial"/>
        <a:buChar char="•"/>
        <a:defRPr sz="2600" b="0" kern="1200">
          <a:solidFill>
            <a:schemeClr val="accent1"/>
          </a:solidFill>
          <a:latin typeface="+mn-lt"/>
          <a:ea typeface="+mn-ea"/>
          <a:cs typeface="+mn-cs"/>
        </a:defRPr>
      </a:lvl2pPr>
      <a:lvl3pPr marL="648000" indent="-180000" algn="l" defTabSz="457200" rtl="0" eaLnBrk="1" latinLnBrk="0" hangingPunct="1">
        <a:lnSpc>
          <a:spcPct val="100000"/>
        </a:lnSpc>
        <a:spcBef>
          <a:spcPts val="300"/>
        </a:spcBef>
        <a:buClr>
          <a:schemeClr val="accent1"/>
        </a:buClr>
        <a:buFont typeface="Arial"/>
        <a:buChar char="•"/>
        <a:defRPr sz="2200" b="0" kern="1200">
          <a:solidFill>
            <a:srgbClr val="404040"/>
          </a:solidFill>
          <a:latin typeface="+mn-lt"/>
          <a:ea typeface="+mn-ea"/>
          <a:cs typeface="+mn-cs"/>
        </a:defRPr>
      </a:lvl3pPr>
      <a:lvl4pPr marL="972000" indent="-180000" algn="l" defTabSz="457200" rtl="0" eaLnBrk="1" latinLnBrk="0" hangingPunct="1">
        <a:lnSpc>
          <a:spcPct val="100000"/>
        </a:lnSpc>
        <a:spcBef>
          <a:spcPts val="300"/>
        </a:spcBef>
        <a:buClr>
          <a:schemeClr val="accent1"/>
        </a:buClr>
        <a:buFont typeface="Arial"/>
        <a:buChar char="•"/>
        <a:defRPr sz="2200" b="0" kern="1200">
          <a:solidFill>
            <a:srgbClr val="404040"/>
          </a:solidFill>
          <a:latin typeface="+mn-lt"/>
          <a:ea typeface="+mn-ea"/>
          <a:cs typeface="+mn-cs"/>
        </a:defRPr>
      </a:lvl4pPr>
      <a:lvl5pPr marL="1296000" indent="-180000" algn="l" defTabSz="457200" rtl="0" eaLnBrk="1" latinLnBrk="0" hangingPunct="1">
        <a:lnSpc>
          <a:spcPct val="100000"/>
        </a:lnSpc>
        <a:spcBef>
          <a:spcPts val="300"/>
        </a:spcBef>
        <a:buClr>
          <a:schemeClr val="accent1"/>
        </a:buClr>
        <a:buFont typeface="Arial"/>
        <a:buChar char="•"/>
        <a:defRPr sz="2200" b="0" kern="1200">
          <a:solidFill>
            <a:srgbClr val="40404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en-GB" sz="4400" dirty="0"/>
              <a:t>THE EITI’S VALIDATION </a:t>
            </a:r>
            <a:br>
              <a:rPr lang="en-GB" dirty="0"/>
            </a:br>
            <a:r>
              <a:rPr lang="en-GB" dirty="0"/>
              <a:t>Validation corrective actions to drive reforms</a:t>
            </a:r>
          </a:p>
        </p:txBody>
      </p:sp>
      <p:sp>
        <p:nvSpPr>
          <p:cNvPr id="3" name="Sous-titre 2"/>
          <p:cNvSpPr>
            <a:spLocks noGrp="1"/>
          </p:cNvSpPr>
          <p:nvPr>
            <p:ph type="subTitle" idx="1"/>
          </p:nvPr>
        </p:nvSpPr>
        <p:spPr>
          <a:xfrm>
            <a:off x="549274" y="4585608"/>
            <a:ext cx="7908926" cy="1338942"/>
          </a:xfrm>
        </p:spPr>
        <p:txBody>
          <a:bodyPr/>
          <a:lstStyle/>
          <a:p>
            <a:r>
              <a:rPr lang="en-GB" dirty="0"/>
              <a:t>Regional training session 6: Validation procedures</a:t>
            </a:r>
          </a:p>
          <a:p>
            <a:r>
              <a:rPr lang="en-GB" dirty="0"/>
              <a:t>Manila, the Philippines</a:t>
            </a:r>
            <a:br>
              <a:rPr lang="en-GB" dirty="0"/>
            </a:br>
            <a:r>
              <a:rPr lang="en-GB" dirty="0"/>
              <a:t>27 October 2017</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274637"/>
            <a:ext cx="4340225" cy="1316037"/>
          </a:xfrm>
        </p:spPr>
        <p:txBody>
          <a:bodyPr>
            <a:normAutofit fontScale="90000"/>
          </a:bodyPr>
          <a:lstStyle/>
          <a:p>
            <a:r>
              <a:rPr lang="en-GB" b="1" cap="all" dirty="0"/>
              <a:t>FOLLOWING up on Validation’s corrective actions</a:t>
            </a:r>
          </a:p>
        </p:txBody>
      </p:sp>
      <p:sp>
        <p:nvSpPr>
          <p:cNvPr id="9" name="Espace réservé du numéro de diapositive 5"/>
          <p:cNvSpPr>
            <a:spLocks noGrp="1"/>
          </p:cNvSpPr>
          <p:nvPr>
            <p:ph type="sldNum" sz="quarter" idx="12"/>
          </p:nvPr>
        </p:nvSpPr>
        <p:spPr>
          <a:xfrm>
            <a:off x="549275" y="6356350"/>
            <a:ext cx="1100667" cy="365125"/>
          </a:xfrm>
        </p:spPr>
        <p:txBody>
          <a:bodyPr lIns="0" rIns="0"/>
          <a:lstStyle/>
          <a:p>
            <a:fld id="{8B93C3CB-6E54-E14A-8D41-8D4E2C126061}" type="slidenum">
              <a:rPr lang="en-GB" smtClean="0"/>
              <a:pPr/>
              <a:t>10</a:t>
            </a:fld>
            <a:endParaRPr lang="en-GB"/>
          </a:p>
        </p:txBody>
      </p:sp>
      <p:grpSp>
        <p:nvGrpSpPr>
          <p:cNvPr id="8" name="Grouper 7"/>
          <p:cNvGrpSpPr/>
          <p:nvPr/>
        </p:nvGrpSpPr>
        <p:grpSpPr>
          <a:xfrm>
            <a:off x="3826933" y="149906"/>
            <a:ext cx="5317067" cy="5428927"/>
            <a:chOff x="3826933" y="149906"/>
            <a:chExt cx="5317067" cy="5428927"/>
          </a:xfrm>
        </p:grpSpPr>
        <p:pic>
          <p:nvPicPr>
            <p:cNvPr id="4" name="Image 3" descr="shutterstock_291865574.jpg"/>
            <p:cNvPicPr>
              <a:picLocks noChangeAspect="1"/>
            </p:cNvPicPr>
            <p:nvPr/>
          </p:nvPicPr>
          <p:blipFill>
            <a:blip r:embed="rId2"/>
            <a:srcRect l="15250" b="15216"/>
            <a:stretch>
              <a:fillRect/>
            </a:stretch>
          </p:blipFill>
          <p:spPr>
            <a:xfrm>
              <a:off x="4445000" y="149906"/>
              <a:ext cx="4699000" cy="3133951"/>
            </a:xfrm>
            <a:prstGeom prst="rect">
              <a:avLst/>
            </a:prstGeom>
          </p:spPr>
        </p:pic>
        <p:pic>
          <p:nvPicPr>
            <p:cNvPr id="6" name="Image 5" descr="shutterstock_291865574.jpg"/>
            <p:cNvPicPr>
              <a:picLocks noChangeAspect="1"/>
            </p:cNvPicPr>
            <p:nvPr/>
          </p:nvPicPr>
          <p:blipFill>
            <a:blip r:embed="rId2"/>
            <a:srcRect l="15250" t="39235" r="57416" b="15216"/>
            <a:stretch>
              <a:fillRect/>
            </a:stretch>
          </p:blipFill>
          <p:spPr>
            <a:xfrm>
              <a:off x="7628467" y="3142344"/>
              <a:ext cx="1515533" cy="1683656"/>
            </a:xfrm>
            <a:prstGeom prst="rect">
              <a:avLst/>
            </a:prstGeom>
          </p:spPr>
        </p:pic>
        <p:pic>
          <p:nvPicPr>
            <p:cNvPr id="7" name="Image 6" descr="shutterstock_291865574.jpg"/>
            <p:cNvPicPr>
              <a:picLocks noChangeAspect="1"/>
            </p:cNvPicPr>
            <p:nvPr/>
          </p:nvPicPr>
          <p:blipFill>
            <a:blip r:embed="rId2"/>
            <a:srcRect l="45180" t="51706" r="26722" b="15216"/>
            <a:stretch>
              <a:fillRect/>
            </a:stretch>
          </p:blipFill>
          <p:spPr>
            <a:xfrm>
              <a:off x="3826933" y="4356193"/>
              <a:ext cx="1557866" cy="1222640"/>
            </a:xfrm>
            <a:prstGeom prst="rect">
              <a:avLst/>
            </a:prstGeom>
          </p:spPr>
        </p:pic>
      </p:grpSp>
      <p:sp>
        <p:nvSpPr>
          <p:cNvPr id="10" name="ZoneTexte 9"/>
          <p:cNvSpPr txBox="1"/>
          <p:nvPr/>
        </p:nvSpPr>
        <p:spPr>
          <a:xfrm>
            <a:off x="205872" y="3399591"/>
            <a:ext cx="3621061" cy="3139321"/>
          </a:xfrm>
          <a:prstGeom prst="rect">
            <a:avLst/>
          </a:prstGeom>
          <a:noFill/>
        </p:spPr>
        <p:txBody>
          <a:bodyPr wrap="square" lIns="0" rIns="0" rtlCol="0">
            <a:spAutoFit/>
          </a:bodyPr>
          <a:lstStyle/>
          <a:p>
            <a:r>
              <a:rPr lang="en-GB" i="1" dirty="0"/>
              <a:t>If countries haven’t achieved satisfactory progress across all requirements, they are given 3-18 months to undertake corrective actions, of which there are two types: </a:t>
            </a:r>
          </a:p>
          <a:p>
            <a:pPr marL="285750" indent="-285750">
              <a:buFontTx/>
              <a:buChar char="-"/>
            </a:pPr>
            <a:r>
              <a:rPr lang="en-GB" i="1" dirty="0"/>
              <a:t>Missing data points and codification of practice (easy to correct)</a:t>
            </a:r>
          </a:p>
          <a:p>
            <a:pPr marL="285750" indent="-285750">
              <a:buFontTx/>
              <a:buChar char="-"/>
            </a:pPr>
            <a:r>
              <a:rPr lang="en-GB" i="1" dirty="0"/>
              <a:t>Longer term reforms that require at least one more EITI Report to correct</a:t>
            </a:r>
          </a:p>
        </p:txBody>
      </p:sp>
    </p:spTree>
    <p:extLst>
      <p:ext uri="{BB962C8B-B14F-4D97-AF65-F5344CB8AC3E}">
        <p14:creationId xmlns:p14="http://schemas.microsoft.com/office/powerpoint/2010/main" val="12210622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Crude oil sales in Cameroon: a simple oversight</a:t>
            </a:r>
          </a:p>
        </p:txBody>
      </p:sp>
      <p:sp>
        <p:nvSpPr>
          <p:cNvPr id="3" name="Content Placeholder 2"/>
          <p:cNvSpPr>
            <a:spLocks noGrp="1"/>
          </p:cNvSpPr>
          <p:nvPr>
            <p:ph idx="1"/>
          </p:nvPr>
        </p:nvSpPr>
        <p:spPr>
          <a:xfrm>
            <a:off x="269141" y="1041468"/>
            <a:ext cx="4037715" cy="3520157"/>
          </a:xfrm>
        </p:spPr>
        <p:txBody>
          <a:bodyPr/>
          <a:lstStyle/>
          <a:p>
            <a:r>
              <a:rPr lang="en-GB" dirty="0"/>
              <a:t>Cameroon’s 2014 EITI Report provided SNH’s oil sales in volumes collected and revenues received, but not disaggregated by buyer.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530" y="3548705"/>
            <a:ext cx="3183326" cy="12835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193" y="5136844"/>
            <a:ext cx="3164663" cy="112186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171779"/>
            <a:ext cx="4306855" cy="68622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6778" y="4561625"/>
            <a:ext cx="3317221" cy="1765468"/>
          </a:xfrm>
          <a:prstGeom prst="rect">
            <a:avLst/>
          </a:prstGeom>
        </p:spPr>
      </p:pic>
      <p:sp>
        <p:nvSpPr>
          <p:cNvPr id="10" name="Content Placeholder 2"/>
          <p:cNvSpPr txBox="1">
            <a:spLocks/>
          </p:cNvSpPr>
          <p:nvPr/>
        </p:nvSpPr>
        <p:spPr>
          <a:xfrm>
            <a:off x="5517397" y="898902"/>
            <a:ext cx="3390643" cy="3467393"/>
          </a:xfrm>
          <a:prstGeom prst="rect">
            <a:avLst/>
          </a:prstGeom>
        </p:spPr>
        <p:txBody>
          <a:bodyPr vert="horz" lIns="0" tIns="0" rIns="0" bIns="0" rtlCol="0">
            <a:noAutofit/>
          </a:bodyPr>
          <a:lstStyle>
            <a:lvl1pPr marL="0" indent="0" algn="l" defTabSz="457200" rtl="0" eaLnBrk="1" latinLnBrk="0" hangingPunct="1">
              <a:lnSpc>
                <a:spcPct val="110000"/>
              </a:lnSpc>
              <a:spcBef>
                <a:spcPts val="300"/>
              </a:spcBef>
              <a:buClr>
                <a:schemeClr val="accent1"/>
              </a:buClr>
              <a:buFont typeface="Arial"/>
              <a:buNone/>
              <a:defRPr sz="2600" b="0" kern="1200">
                <a:solidFill>
                  <a:srgbClr val="404040"/>
                </a:solidFill>
                <a:latin typeface="+mn-lt"/>
                <a:ea typeface="+mn-ea"/>
                <a:cs typeface="+mn-cs"/>
              </a:defRPr>
            </a:lvl1pPr>
            <a:lvl2pPr marL="324000" indent="-180000" algn="l" defTabSz="457200" rtl="0" eaLnBrk="1" latinLnBrk="0" hangingPunct="1">
              <a:lnSpc>
                <a:spcPct val="100000"/>
              </a:lnSpc>
              <a:spcBef>
                <a:spcPts val="300"/>
              </a:spcBef>
              <a:buClr>
                <a:schemeClr val="accent1"/>
              </a:buClr>
              <a:buFont typeface="Arial"/>
              <a:buChar char="•"/>
              <a:defRPr sz="2600" b="0" kern="1200">
                <a:solidFill>
                  <a:schemeClr val="accent1"/>
                </a:solidFill>
                <a:latin typeface="+mn-lt"/>
                <a:ea typeface="+mn-ea"/>
                <a:cs typeface="+mn-cs"/>
              </a:defRPr>
            </a:lvl2pPr>
            <a:lvl3pPr marL="648000" indent="-180000" algn="l" defTabSz="457200" rtl="0" eaLnBrk="1" latinLnBrk="0" hangingPunct="1">
              <a:lnSpc>
                <a:spcPct val="100000"/>
              </a:lnSpc>
              <a:spcBef>
                <a:spcPts val="300"/>
              </a:spcBef>
              <a:buClr>
                <a:schemeClr val="accent1"/>
              </a:buClr>
              <a:buFont typeface="Arial"/>
              <a:buChar char="•"/>
              <a:defRPr sz="2200" b="0" kern="1200">
                <a:solidFill>
                  <a:schemeClr val="tx1"/>
                </a:solidFill>
                <a:latin typeface="+mn-lt"/>
                <a:ea typeface="+mn-ea"/>
                <a:cs typeface="+mn-cs"/>
              </a:defRPr>
            </a:lvl3pPr>
            <a:lvl4pPr marL="972000" indent="-180000" algn="l" defTabSz="457200" rtl="0" eaLnBrk="1" latinLnBrk="0" hangingPunct="1">
              <a:lnSpc>
                <a:spcPct val="100000"/>
              </a:lnSpc>
              <a:spcBef>
                <a:spcPts val="300"/>
              </a:spcBef>
              <a:buClr>
                <a:schemeClr val="accent1"/>
              </a:buClr>
              <a:buFont typeface="Arial"/>
              <a:buChar char="•"/>
              <a:defRPr sz="2200" b="0" kern="1200">
                <a:solidFill>
                  <a:schemeClr val="tx1"/>
                </a:solidFill>
                <a:latin typeface="+mn-lt"/>
                <a:ea typeface="+mn-ea"/>
                <a:cs typeface="+mn-cs"/>
              </a:defRPr>
            </a:lvl4pPr>
            <a:lvl5pPr marL="1296000" indent="-180000" algn="l" defTabSz="457200" rtl="0" eaLnBrk="1" latinLnBrk="0" hangingPunct="1">
              <a:lnSpc>
                <a:spcPct val="100000"/>
              </a:lnSpc>
              <a:spcBef>
                <a:spcPts val="300"/>
              </a:spcBef>
              <a:buClr>
                <a:schemeClr val="accent1"/>
              </a:buClr>
              <a:buFont typeface="Arial"/>
              <a:buChar char="•"/>
              <a:defRPr sz="2200" b="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MSG realised and is preparing to publish the data before the EITI Board’s Validation Committee considers the case. SNH intends to join the EITI’s commodity trading pilot. </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36" y="3933715"/>
            <a:ext cx="1326097" cy="1941586"/>
          </a:xfrm>
          <a:prstGeom prst="rect">
            <a:avLst/>
          </a:prstGeom>
        </p:spPr>
      </p:pic>
      <p:sp>
        <p:nvSpPr>
          <p:cNvPr id="12" name="Right Arrow 11"/>
          <p:cNvSpPr/>
          <p:nvPr/>
        </p:nvSpPr>
        <p:spPr>
          <a:xfrm>
            <a:off x="3948689" y="2192783"/>
            <a:ext cx="1409761" cy="17409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109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Improvements in the licensing regime in Nigeria linking to NNPC reforms</a:t>
            </a:r>
          </a:p>
        </p:txBody>
      </p:sp>
      <p:sp>
        <p:nvSpPr>
          <p:cNvPr id="3" name="Content Placeholder 2"/>
          <p:cNvSpPr>
            <a:spLocks noGrp="1"/>
          </p:cNvSpPr>
          <p:nvPr>
            <p:ph idx="1"/>
          </p:nvPr>
        </p:nvSpPr>
        <p:spPr>
          <a:xfrm>
            <a:off x="344933" y="1565329"/>
            <a:ext cx="2864761" cy="4838867"/>
          </a:xfrm>
        </p:spPr>
        <p:txBody>
          <a:bodyPr/>
          <a:lstStyle/>
          <a:p>
            <a:r>
              <a:rPr lang="en-GB" dirty="0"/>
              <a:t>Validation highlighted the lack of public availability of official basic license data (for mining, oil and gas), despite its availability on 3</a:t>
            </a:r>
            <a:r>
              <a:rPr lang="en-GB" baseline="30000" dirty="0"/>
              <a:t>rd</a:t>
            </a:r>
            <a:r>
              <a:rPr lang="en-GB" dirty="0"/>
              <a:t> party websites. It also encouraged the MSG to pilot BO reporting. </a:t>
            </a:r>
          </a:p>
        </p:txBody>
      </p:sp>
      <p:grpSp>
        <p:nvGrpSpPr>
          <p:cNvPr id="5" name="Grouper 7"/>
          <p:cNvGrpSpPr/>
          <p:nvPr/>
        </p:nvGrpSpPr>
        <p:grpSpPr>
          <a:xfrm>
            <a:off x="3580500" y="4279686"/>
            <a:ext cx="1733915" cy="2124510"/>
            <a:chOff x="3826933" y="149906"/>
            <a:chExt cx="5317067" cy="5428927"/>
          </a:xfrm>
        </p:grpSpPr>
        <p:pic>
          <p:nvPicPr>
            <p:cNvPr id="6" name="Image 3" descr="shutterstock_291865574.jpg"/>
            <p:cNvPicPr>
              <a:picLocks noChangeAspect="1"/>
            </p:cNvPicPr>
            <p:nvPr/>
          </p:nvPicPr>
          <p:blipFill>
            <a:blip r:embed="rId2"/>
            <a:srcRect l="15250" b="15216"/>
            <a:stretch>
              <a:fillRect/>
            </a:stretch>
          </p:blipFill>
          <p:spPr>
            <a:xfrm>
              <a:off x="4445000" y="149906"/>
              <a:ext cx="4699000" cy="3133951"/>
            </a:xfrm>
            <a:prstGeom prst="rect">
              <a:avLst/>
            </a:prstGeom>
          </p:spPr>
        </p:pic>
        <p:pic>
          <p:nvPicPr>
            <p:cNvPr id="7" name="Image 5" descr="shutterstock_291865574.jpg"/>
            <p:cNvPicPr>
              <a:picLocks noChangeAspect="1"/>
            </p:cNvPicPr>
            <p:nvPr/>
          </p:nvPicPr>
          <p:blipFill>
            <a:blip r:embed="rId2"/>
            <a:srcRect l="15250" t="39235" r="57416" b="15216"/>
            <a:stretch>
              <a:fillRect/>
            </a:stretch>
          </p:blipFill>
          <p:spPr>
            <a:xfrm>
              <a:off x="7628467" y="3142344"/>
              <a:ext cx="1515533" cy="1683656"/>
            </a:xfrm>
            <a:prstGeom prst="rect">
              <a:avLst/>
            </a:prstGeom>
          </p:spPr>
        </p:pic>
        <p:pic>
          <p:nvPicPr>
            <p:cNvPr id="8" name="Image 6" descr="shutterstock_291865574.jpg"/>
            <p:cNvPicPr>
              <a:picLocks noChangeAspect="1"/>
            </p:cNvPicPr>
            <p:nvPr/>
          </p:nvPicPr>
          <p:blipFill>
            <a:blip r:embed="rId2"/>
            <a:srcRect l="45180" t="51706" r="26722" b="15216"/>
            <a:stretch>
              <a:fillRect/>
            </a:stretch>
          </p:blipFill>
          <p:spPr>
            <a:xfrm>
              <a:off x="3826933" y="4356193"/>
              <a:ext cx="1557866" cy="1222640"/>
            </a:xfrm>
            <a:prstGeom prst="rect">
              <a:avLst/>
            </a:prstGeom>
          </p:spPr>
        </p:pic>
      </p:grpSp>
      <p:pic>
        <p:nvPicPr>
          <p:cNvPr id="10" name="Picture 9" descr="Screen Shot 2016-06-10 at 15.0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143" y="298591"/>
            <a:ext cx="1855857" cy="1858358"/>
          </a:xfrm>
          <a:prstGeom prst="rect">
            <a:avLst/>
          </a:prstGeom>
        </p:spPr>
      </p:pic>
      <p:grpSp>
        <p:nvGrpSpPr>
          <p:cNvPr id="11" name="Group 10"/>
          <p:cNvGrpSpPr/>
          <p:nvPr/>
        </p:nvGrpSpPr>
        <p:grpSpPr>
          <a:xfrm>
            <a:off x="3179048" y="1422387"/>
            <a:ext cx="2021997" cy="1342462"/>
            <a:chOff x="0" y="0"/>
            <a:chExt cx="2620761" cy="1663700"/>
          </a:xfrm>
        </p:grpSpPr>
        <p:pic>
          <p:nvPicPr>
            <p:cNvPr id="12" name="Picture 11"/>
            <p:cNvPicPr>
              <a:picLocks noChangeAspect="1"/>
            </p:cNvPicPr>
            <p:nvPr/>
          </p:nvPicPr>
          <p:blipFill>
            <a:blip r:embed="rId4"/>
            <a:stretch>
              <a:fillRect/>
            </a:stretch>
          </p:blipFill>
          <p:spPr>
            <a:xfrm>
              <a:off x="1361422" y="355600"/>
              <a:ext cx="1259339" cy="1282700"/>
            </a:xfrm>
            <a:prstGeom prst="rect">
              <a:avLst/>
            </a:prstGeom>
          </p:spPr>
        </p:pic>
        <p:pic>
          <p:nvPicPr>
            <p:cNvPr id="13" name="Picture 12"/>
            <p:cNvPicPr>
              <a:picLocks noChangeAspect="1"/>
            </p:cNvPicPr>
            <p:nvPr/>
          </p:nvPicPr>
          <p:blipFill>
            <a:blip r:embed="rId5"/>
            <a:stretch>
              <a:fillRect/>
            </a:stretch>
          </p:blipFill>
          <p:spPr>
            <a:xfrm>
              <a:off x="0" y="0"/>
              <a:ext cx="1652534" cy="1663700"/>
            </a:xfrm>
            <a:prstGeom prst="rect">
              <a:avLst/>
            </a:prstGeom>
          </p:spPr>
        </p:pic>
      </p:grpSp>
      <p:pic>
        <p:nvPicPr>
          <p:cNvPr id="14" name="Picture 13" descr="BO%20icon%20larg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2665" y="5324963"/>
            <a:ext cx="1503336" cy="1201549"/>
          </a:xfrm>
          <a:prstGeom prst="rect">
            <a:avLst/>
          </a:prstGeom>
          <a:noFill/>
          <a:ln>
            <a:noFill/>
          </a:ln>
        </p:spPr>
      </p:pic>
      <p:sp>
        <p:nvSpPr>
          <p:cNvPr id="15" name="Right Arrow 14"/>
          <p:cNvSpPr/>
          <p:nvPr/>
        </p:nvSpPr>
        <p:spPr>
          <a:xfrm>
            <a:off x="3949879" y="2864892"/>
            <a:ext cx="995158" cy="13869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Content Placeholder 2"/>
          <p:cNvSpPr txBox="1">
            <a:spLocks/>
          </p:cNvSpPr>
          <p:nvPr/>
        </p:nvSpPr>
        <p:spPr>
          <a:xfrm>
            <a:off x="5517397" y="2045776"/>
            <a:ext cx="3390643" cy="2320519"/>
          </a:xfrm>
          <a:prstGeom prst="rect">
            <a:avLst/>
          </a:prstGeom>
        </p:spPr>
        <p:txBody>
          <a:bodyPr vert="horz" lIns="0" tIns="0" rIns="0" bIns="0" rtlCol="0">
            <a:noAutofit/>
          </a:bodyPr>
          <a:lstStyle>
            <a:lvl1pPr marL="0" indent="0" algn="l" defTabSz="457200" rtl="0" eaLnBrk="1" latinLnBrk="0" hangingPunct="1">
              <a:lnSpc>
                <a:spcPct val="110000"/>
              </a:lnSpc>
              <a:spcBef>
                <a:spcPts val="300"/>
              </a:spcBef>
              <a:buClr>
                <a:schemeClr val="accent1"/>
              </a:buClr>
              <a:buFont typeface="Arial"/>
              <a:buNone/>
              <a:defRPr sz="2600" b="0" kern="1200">
                <a:solidFill>
                  <a:srgbClr val="404040"/>
                </a:solidFill>
                <a:latin typeface="+mn-lt"/>
                <a:ea typeface="+mn-ea"/>
                <a:cs typeface="+mn-cs"/>
              </a:defRPr>
            </a:lvl1pPr>
            <a:lvl2pPr marL="324000" indent="-180000" algn="l" defTabSz="457200" rtl="0" eaLnBrk="1" latinLnBrk="0" hangingPunct="1">
              <a:lnSpc>
                <a:spcPct val="100000"/>
              </a:lnSpc>
              <a:spcBef>
                <a:spcPts val="300"/>
              </a:spcBef>
              <a:buClr>
                <a:schemeClr val="accent1"/>
              </a:buClr>
              <a:buFont typeface="Arial"/>
              <a:buChar char="•"/>
              <a:defRPr sz="2600" b="0" kern="1200">
                <a:solidFill>
                  <a:schemeClr val="accent1"/>
                </a:solidFill>
                <a:latin typeface="+mn-lt"/>
                <a:ea typeface="+mn-ea"/>
                <a:cs typeface="+mn-cs"/>
              </a:defRPr>
            </a:lvl2pPr>
            <a:lvl3pPr marL="648000" indent="-180000" algn="l" defTabSz="457200" rtl="0" eaLnBrk="1" latinLnBrk="0" hangingPunct="1">
              <a:lnSpc>
                <a:spcPct val="100000"/>
              </a:lnSpc>
              <a:spcBef>
                <a:spcPts val="300"/>
              </a:spcBef>
              <a:buClr>
                <a:schemeClr val="accent1"/>
              </a:buClr>
              <a:buFont typeface="Arial"/>
              <a:buChar char="•"/>
              <a:defRPr sz="2200" b="0" kern="1200">
                <a:solidFill>
                  <a:schemeClr val="tx1"/>
                </a:solidFill>
                <a:latin typeface="+mn-lt"/>
                <a:ea typeface="+mn-ea"/>
                <a:cs typeface="+mn-cs"/>
              </a:defRPr>
            </a:lvl3pPr>
            <a:lvl4pPr marL="972000" indent="-180000" algn="l" defTabSz="457200" rtl="0" eaLnBrk="1" latinLnBrk="0" hangingPunct="1">
              <a:lnSpc>
                <a:spcPct val="100000"/>
              </a:lnSpc>
              <a:spcBef>
                <a:spcPts val="300"/>
              </a:spcBef>
              <a:buClr>
                <a:schemeClr val="accent1"/>
              </a:buClr>
              <a:buFont typeface="Arial"/>
              <a:buChar char="•"/>
              <a:defRPr sz="2200" b="0" kern="1200">
                <a:solidFill>
                  <a:schemeClr val="tx1"/>
                </a:solidFill>
                <a:latin typeface="+mn-lt"/>
                <a:ea typeface="+mn-ea"/>
                <a:cs typeface="+mn-cs"/>
              </a:defRPr>
            </a:lvl4pPr>
            <a:lvl5pPr marL="1296000" indent="-180000" algn="l" defTabSz="457200" rtl="0" eaLnBrk="1" latinLnBrk="0" hangingPunct="1">
              <a:lnSpc>
                <a:spcPct val="100000"/>
              </a:lnSpc>
              <a:spcBef>
                <a:spcPts val="300"/>
              </a:spcBef>
              <a:buClr>
                <a:schemeClr val="accent1"/>
              </a:buClr>
              <a:buFont typeface="Arial"/>
              <a:buChar char="•"/>
              <a:defRPr sz="2200" b="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MSG is considering ways of mainstreaming license data through existing government (DPR and Ministry of Mines) systems. The MSG has also started implementing its beneficial ownership roadmap (to 2020). </a:t>
            </a:r>
          </a:p>
        </p:txBody>
      </p:sp>
    </p:spTree>
    <p:extLst>
      <p:ext uri="{BB962C8B-B14F-4D97-AF65-F5344CB8AC3E}">
        <p14:creationId xmlns:p14="http://schemas.microsoft.com/office/powerpoint/2010/main" val="436995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Clarifying SOEs’ financial relations with the government in Mongolia with support from the IMF </a:t>
            </a:r>
          </a:p>
        </p:txBody>
      </p:sp>
      <p:sp>
        <p:nvSpPr>
          <p:cNvPr id="3" name="Content Placeholder 2"/>
          <p:cNvSpPr>
            <a:spLocks noGrp="1"/>
          </p:cNvSpPr>
          <p:nvPr>
            <p:ph idx="1"/>
          </p:nvPr>
        </p:nvSpPr>
        <p:spPr>
          <a:xfrm>
            <a:off x="154983" y="1900004"/>
            <a:ext cx="2643212" cy="4640281"/>
          </a:xfrm>
        </p:spPr>
        <p:txBody>
          <a:bodyPr/>
          <a:lstStyle/>
          <a:p>
            <a:r>
              <a:rPr lang="en-GB" dirty="0"/>
              <a:t>Validation highlighted the lack of clarity in the financial relations (in practice) between the 21 mining SOEs and the government (and any QFEs).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057" y="1417638"/>
            <a:ext cx="3324461" cy="25402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086" y="4444473"/>
            <a:ext cx="4749171" cy="23851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453" y="5339745"/>
            <a:ext cx="1628130" cy="1423498"/>
          </a:xfrm>
          <a:prstGeom prst="rect">
            <a:avLst/>
          </a:prstGeom>
        </p:spPr>
      </p:pic>
      <p:sp>
        <p:nvSpPr>
          <p:cNvPr id="9" name="Right Arrow 8"/>
          <p:cNvSpPr/>
          <p:nvPr/>
        </p:nvSpPr>
        <p:spPr>
          <a:xfrm>
            <a:off x="4358790" y="3151177"/>
            <a:ext cx="1409761" cy="17409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Content Placeholder 2"/>
          <p:cNvSpPr txBox="1">
            <a:spLocks/>
          </p:cNvSpPr>
          <p:nvPr/>
        </p:nvSpPr>
        <p:spPr>
          <a:xfrm>
            <a:off x="6653564" y="1945375"/>
            <a:ext cx="2345288" cy="3691652"/>
          </a:xfrm>
          <a:prstGeom prst="rect">
            <a:avLst/>
          </a:prstGeom>
        </p:spPr>
        <p:txBody>
          <a:bodyPr vert="horz" lIns="0" tIns="0" rIns="0" bIns="0" rtlCol="0">
            <a:noAutofit/>
          </a:bodyPr>
          <a:lstStyle>
            <a:lvl1pPr marL="0" indent="0" algn="l" defTabSz="457200" rtl="0" eaLnBrk="1" latinLnBrk="0" hangingPunct="1">
              <a:lnSpc>
                <a:spcPct val="110000"/>
              </a:lnSpc>
              <a:spcBef>
                <a:spcPts val="300"/>
              </a:spcBef>
              <a:buClr>
                <a:schemeClr val="accent1"/>
              </a:buClr>
              <a:buFont typeface="Arial"/>
              <a:buNone/>
              <a:defRPr sz="2600" b="0" kern="1200">
                <a:solidFill>
                  <a:srgbClr val="404040"/>
                </a:solidFill>
                <a:latin typeface="+mn-lt"/>
                <a:ea typeface="+mn-ea"/>
                <a:cs typeface="+mn-cs"/>
              </a:defRPr>
            </a:lvl1pPr>
            <a:lvl2pPr marL="324000" indent="-180000" algn="l" defTabSz="457200" rtl="0" eaLnBrk="1" latinLnBrk="0" hangingPunct="1">
              <a:lnSpc>
                <a:spcPct val="100000"/>
              </a:lnSpc>
              <a:spcBef>
                <a:spcPts val="300"/>
              </a:spcBef>
              <a:buClr>
                <a:schemeClr val="accent1"/>
              </a:buClr>
              <a:buFont typeface="Arial"/>
              <a:buChar char="•"/>
              <a:defRPr sz="2600" b="0" kern="1200">
                <a:solidFill>
                  <a:schemeClr val="accent1"/>
                </a:solidFill>
                <a:latin typeface="+mn-lt"/>
                <a:ea typeface="+mn-ea"/>
                <a:cs typeface="+mn-cs"/>
              </a:defRPr>
            </a:lvl2pPr>
            <a:lvl3pPr marL="648000" indent="-180000" algn="l" defTabSz="457200" rtl="0" eaLnBrk="1" latinLnBrk="0" hangingPunct="1">
              <a:lnSpc>
                <a:spcPct val="100000"/>
              </a:lnSpc>
              <a:spcBef>
                <a:spcPts val="300"/>
              </a:spcBef>
              <a:buClr>
                <a:schemeClr val="accent1"/>
              </a:buClr>
              <a:buFont typeface="Arial"/>
              <a:buChar char="•"/>
              <a:defRPr sz="2200" b="0" kern="1200">
                <a:solidFill>
                  <a:schemeClr val="tx1"/>
                </a:solidFill>
                <a:latin typeface="+mn-lt"/>
                <a:ea typeface="+mn-ea"/>
                <a:cs typeface="+mn-cs"/>
              </a:defRPr>
            </a:lvl3pPr>
            <a:lvl4pPr marL="972000" indent="-180000" algn="l" defTabSz="457200" rtl="0" eaLnBrk="1" latinLnBrk="0" hangingPunct="1">
              <a:lnSpc>
                <a:spcPct val="100000"/>
              </a:lnSpc>
              <a:spcBef>
                <a:spcPts val="300"/>
              </a:spcBef>
              <a:buClr>
                <a:schemeClr val="accent1"/>
              </a:buClr>
              <a:buFont typeface="Arial"/>
              <a:buChar char="•"/>
              <a:defRPr sz="2200" b="0" kern="1200">
                <a:solidFill>
                  <a:schemeClr val="tx1"/>
                </a:solidFill>
                <a:latin typeface="+mn-lt"/>
                <a:ea typeface="+mn-ea"/>
                <a:cs typeface="+mn-cs"/>
              </a:defRPr>
            </a:lvl4pPr>
            <a:lvl5pPr marL="1296000" indent="-180000" algn="l" defTabSz="457200" rtl="0" eaLnBrk="1" latinLnBrk="0" hangingPunct="1">
              <a:lnSpc>
                <a:spcPct val="100000"/>
              </a:lnSpc>
              <a:spcBef>
                <a:spcPts val="300"/>
              </a:spcBef>
              <a:buClr>
                <a:schemeClr val="accent1"/>
              </a:buClr>
              <a:buFont typeface="Arial"/>
              <a:buChar char="•"/>
              <a:defRPr sz="2200" b="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The MSG is working with the IA on its 2016 EITI Report (due in December 2017), liaising with relevant partners. </a:t>
            </a:r>
          </a:p>
        </p:txBody>
      </p:sp>
    </p:spTree>
    <p:extLst>
      <p:ext uri="{BB962C8B-B14F-4D97-AF65-F5344CB8AC3E}">
        <p14:creationId xmlns:p14="http://schemas.microsoft.com/office/powerpoint/2010/main" val="952448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Reforms to public-sector audit standards in Albania, linked to possible European Union accession talks </a:t>
            </a:r>
          </a:p>
        </p:txBody>
      </p:sp>
      <p:sp>
        <p:nvSpPr>
          <p:cNvPr id="3" name="Content Placeholder 2"/>
          <p:cNvSpPr>
            <a:spLocks noGrp="1"/>
          </p:cNvSpPr>
          <p:nvPr>
            <p:ph idx="1"/>
          </p:nvPr>
        </p:nvSpPr>
        <p:spPr>
          <a:xfrm>
            <a:off x="549274" y="1974954"/>
            <a:ext cx="4534169" cy="2162331"/>
          </a:xfrm>
        </p:spPr>
        <p:txBody>
          <a:bodyPr/>
          <a:lstStyle/>
          <a:p>
            <a:r>
              <a:rPr lang="en-GB" dirty="0"/>
              <a:t>Albania’s Validation (initial assessment) recommends the strengthening of data reliability standards for government EITI reporting, in line with reforms planned as part of Albania’s planned EU accession talks. It is recommended that Alb-EITI tracks the auditor general’s reforms as part of annual EITI reporting.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370" y="1622647"/>
            <a:ext cx="4132004" cy="23139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99966">
            <a:off x="6414729" y="4103912"/>
            <a:ext cx="2834201" cy="2125650"/>
          </a:xfrm>
          <a:prstGeom prst="rect">
            <a:avLst/>
          </a:prstGeom>
        </p:spPr>
      </p:pic>
    </p:spTree>
    <p:extLst>
      <p:ext uri="{BB962C8B-B14F-4D97-AF65-F5344CB8AC3E}">
        <p14:creationId xmlns:p14="http://schemas.microsoft.com/office/powerpoint/2010/main" val="463742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4" y="274638"/>
            <a:ext cx="8085059" cy="1143000"/>
          </a:xfrm>
        </p:spPr>
        <p:txBody>
          <a:bodyPr>
            <a:normAutofit fontScale="90000"/>
          </a:bodyPr>
          <a:lstStyle/>
          <a:p>
            <a:r>
              <a:rPr lang="en-GB" dirty="0"/>
              <a:t>Several countries faced challenges in MSG governance at their first EITI Standard Validation</a:t>
            </a:r>
          </a:p>
        </p:txBody>
      </p:sp>
      <p:sp>
        <p:nvSpPr>
          <p:cNvPr id="3" name="Content Placeholder 2"/>
          <p:cNvSpPr>
            <a:spLocks noGrp="1"/>
          </p:cNvSpPr>
          <p:nvPr>
            <p:ph idx="1"/>
          </p:nvPr>
        </p:nvSpPr>
        <p:spPr>
          <a:xfrm>
            <a:off x="316801" y="1518821"/>
            <a:ext cx="3495784" cy="1697369"/>
          </a:xfrm>
        </p:spPr>
        <p:txBody>
          <a:bodyPr/>
          <a:lstStyle/>
          <a:p>
            <a:pPr marL="457200" indent="-457200">
              <a:buFont typeface="Arial" charset="0"/>
              <a:buChar char="•"/>
            </a:pPr>
            <a:r>
              <a:rPr lang="en-GB" dirty="0"/>
              <a:t>Many legacy MSGs</a:t>
            </a:r>
          </a:p>
          <a:p>
            <a:pPr marL="457200" indent="-457200">
              <a:buFont typeface="Arial" charset="0"/>
              <a:buChar char="•"/>
            </a:pPr>
            <a:r>
              <a:rPr lang="en-GB" dirty="0"/>
              <a:t>Often just a matter of codifying current selection practice. </a:t>
            </a:r>
          </a:p>
          <a:p>
            <a:pPr marL="457200" indent="-457200">
              <a:buFont typeface="Arial" charset="0"/>
              <a:buChar char="•"/>
            </a:pPr>
            <a:r>
              <a:rPr lang="en-GB" dirty="0"/>
              <a:t>Linking to industry priorities.</a:t>
            </a:r>
          </a:p>
          <a:p>
            <a:pPr marL="457200" indent="-457200">
              <a:buFont typeface="Arial" charset="0"/>
              <a:buChar char="•"/>
            </a:pPr>
            <a:r>
              <a:rPr lang="en-GB" dirty="0"/>
              <a:t>Opening up selection to all interested parties. </a:t>
            </a:r>
          </a:p>
          <a:p>
            <a:pPr marL="457200" indent="-457200">
              <a:buFont typeface="Arial" charset="0"/>
              <a:buChar char="•"/>
            </a:pPr>
            <a:r>
              <a:rPr lang="en-GB" dirty="0"/>
              <a:t>Clarifying MSG internal governance. </a:t>
            </a:r>
          </a:p>
          <a:p>
            <a:endParaRPr lang="en-GB" dirty="0"/>
          </a:p>
        </p:txBody>
      </p:sp>
      <p:pic>
        <p:nvPicPr>
          <p:cNvPr id="5" name="Bilde 4"/>
          <p:cNvPicPr>
            <a:picLocks noChangeAspect="1"/>
          </p:cNvPicPr>
          <p:nvPr/>
        </p:nvPicPr>
        <p:blipFill rotWithShape="1">
          <a:blip r:embed="rId2" cstate="email">
            <a:extLst>
              <a:ext uri="{28A0092B-C50C-407E-A947-70E740481C1C}">
                <a14:useLocalDpi xmlns:a14="http://schemas.microsoft.com/office/drawing/2010/main"/>
              </a:ext>
            </a:extLst>
          </a:blip>
          <a:srcRect l="49471" t="27958"/>
          <a:stretch/>
        </p:blipFill>
        <p:spPr bwMode="auto">
          <a:xfrm>
            <a:off x="3259391" y="3934193"/>
            <a:ext cx="7004073" cy="2467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815" y="1431965"/>
            <a:ext cx="4389501" cy="2502228"/>
          </a:xfrm>
          <a:prstGeom prst="rect">
            <a:avLst/>
          </a:prstGeom>
        </p:spPr>
      </p:pic>
    </p:spTree>
    <p:extLst>
      <p:ext uri="{BB962C8B-B14F-4D97-AF65-F5344CB8AC3E}">
        <p14:creationId xmlns:p14="http://schemas.microsoft.com/office/powerpoint/2010/main" val="96791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Case study: Mongolia EITI</a:t>
            </a:r>
          </a:p>
        </p:txBody>
      </p:sp>
      <p:sp>
        <p:nvSpPr>
          <p:cNvPr id="3" name="TextBox 2"/>
          <p:cNvSpPr txBox="1"/>
          <p:nvPr/>
        </p:nvSpPr>
        <p:spPr>
          <a:xfrm>
            <a:off x="1264292" y="3586670"/>
            <a:ext cx="5886015" cy="400110"/>
          </a:xfrm>
          <a:prstGeom prst="rect">
            <a:avLst/>
          </a:prstGeom>
          <a:noFill/>
        </p:spPr>
        <p:txBody>
          <a:bodyPr wrap="square" rtlCol="0">
            <a:spAutoFit/>
          </a:bodyPr>
          <a:lstStyle/>
          <a:p>
            <a:r>
              <a:rPr lang="en-GB" sz="2000" b="1" dirty="0" err="1"/>
              <a:t>Shar</a:t>
            </a:r>
            <a:r>
              <a:rPr lang="en-GB" sz="2000" b="1" dirty="0"/>
              <a:t> </a:t>
            </a:r>
            <a:r>
              <a:rPr lang="en-GB" sz="2000" b="1" dirty="0" err="1"/>
              <a:t>Tsolmon</a:t>
            </a:r>
            <a:r>
              <a:rPr lang="en-GB" sz="2000" b="1" dirty="0"/>
              <a:t>, National Coordinator, EITI Mongolia </a:t>
            </a:r>
          </a:p>
        </p:txBody>
      </p:sp>
    </p:spTree>
    <p:extLst>
      <p:ext uri="{BB962C8B-B14F-4D97-AF65-F5344CB8AC3E}">
        <p14:creationId xmlns:p14="http://schemas.microsoft.com/office/powerpoint/2010/main" val="1477380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01226" y="224728"/>
            <a:ext cx="8780705" cy="1143000"/>
          </a:xfrm>
        </p:spPr>
        <p:txBody>
          <a:bodyPr>
            <a:normAutofit/>
          </a:bodyPr>
          <a:lstStyle/>
          <a:p>
            <a:r>
              <a:rPr lang="en-GB" b="1" dirty="0"/>
              <a:t>Break-out groups</a:t>
            </a:r>
            <a:endParaRPr lang="en-GB"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832779490"/>
              </p:ext>
            </p:extLst>
          </p:nvPr>
        </p:nvGraphicFramePr>
        <p:xfrm>
          <a:off x="487283" y="1476216"/>
          <a:ext cx="8266113"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ce réservé du numéro de diapositive 5"/>
          <p:cNvSpPr>
            <a:spLocks noGrp="1"/>
          </p:cNvSpPr>
          <p:nvPr>
            <p:ph type="sldNum" sz="quarter" idx="12"/>
          </p:nvPr>
        </p:nvSpPr>
        <p:spPr>
          <a:xfrm>
            <a:off x="487283" y="6232366"/>
            <a:ext cx="1100667" cy="365125"/>
          </a:xfrm>
        </p:spPr>
        <p:txBody>
          <a:bodyPr lIns="0" rIns="0"/>
          <a:lstStyle/>
          <a:p>
            <a:fld id="{8B93C3CB-6E54-E14A-8D41-8D4E2C126061}" type="slidenum">
              <a:rPr lang="en-GB" smtClean="0"/>
              <a:pPr/>
              <a:t>17</a:t>
            </a:fld>
            <a:endParaRPr lang="en-GB"/>
          </a:p>
        </p:txBody>
      </p:sp>
      <p:pic>
        <p:nvPicPr>
          <p:cNvPr id="7" name="Picture 6"/>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4211366" y="3332066"/>
            <a:ext cx="817946" cy="814261"/>
          </a:xfrm>
          <a:prstGeom prst="rect">
            <a:avLst/>
          </a:prstGeom>
          <a:noFill/>
          <a:effectLst>
            <a:reflection endPos="0" dist="50800" dir="5400000" sy="-100000" algn="bl" rotWithShape="0"/>
          </a:effectLst>
        </p:spPr>
      </p:pic>
    </p:spTree>
    <p:extLst>
      <p:ext uri="{BB962C8B-B14F-4D97-AF65-F5344CB8AC3E}">
        <p14:creationId xmlns:p14="http://schemas.microsoft.com/office/powerpoint/2010/main" val="72893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extLst>
              <a:ext uri="{28A0092B-C50C-407E-A947-70E740481C1C}">
                <a14:useLocalDpi xmlns:a14="http://schemas.microsoft.com/office/drawing/2010/main" val="0"/>
              </a:ext>
            </a:extLst>
          </a:blip>
          <a:srcRect l="5646" t="23707" r="12405" b="529"/>
          <a:stretch/>
        </p:blipFill>
        <p:spPr>
          <a:xfrm>
            <a:off x="0" y="1219200"/>
            <a:ext cx="9144000" cy="5638799"/>
          </a:xfrm>
          <a:prstGeom prst="rect">
            <a:avLst/>
          </a:prstGeom>
          <a:solidFill>
            <a:schemeClr val="bg1">
              <a:alpha val="33000"/>
            </a:schemeClr>
          </a:solidFill>
        </p:spPr>
      </p:pic>
      <p:sp>
        <p:nvSpPr>
          <p:cNvPr id="2" name="Titre 1"/>
          <p:cNvSpPr>
            <a:spLocks noGrp="1"/>
          </p:cNvSpPr>
          <p:nvPr>
            <p:ph type="ctrTitle"/>
          </p:nvPr>
        </p:nvSpPr>
        <p:spPr>
          <a:xfrm>
            <a:off x="3224724" y="1569823"/>
            <a:ext cx="7908926" cy="1845205"/>
          </a:xfrm>
          <a:effectLst>
            <a:outerShdw blurRad="127000" dir="2700000">
              <a:schemeClr val="bg1"/>
            </a:outerShdw>
          </a:effectLst>
        </p:spPr>
        <p:txBody>
          <a:bodyPr>
            <a:normAutofit/>
          </a:bodyPr>
          <a:lstStyle/>
          <a:p>
            <a:r>
              <a:rPr lang="en-GB" dirty="0"/>
              <a:t>WRAP-UP</a:t>
            </a:r>
          </a:p>
        </p:txBody>
      </p:sp>
      <p:sp>
        <p:nvSpPr>
          <p:cNvPr id="5" name="Subtitle 4"/>
          <p:cNvSpPr>
            <a:spLocks noGrp="1"/>
          </p:cNvSpPr>
          <p:nvPr>
            <p:ph type="subTitle" idx="1"/>
          </p:nvPr>
        </p:nvSpPr>
        <p:spPr>
          <a:xfrm>
            <a:off x="3516258" y="4968497"/>
            <a:ext cx="7908926" cy="1338942"/>
          </a:xfrm>
        </p:spPr>
        <p:txBody>
          <a:bodyPr/>
          <a:lstStyle/>
          <a:p>
            <a:r>
              <a:rPr lang="en-GB" dirty="0"/>
              <a:t>Validation is a process: </a:t>
            </a:r>
          </a:p>
          <a:p>
            <a:r>
              <a:rPr lang="en-GB" dirty="0"/>
              <a:t>lessons learned on all sides.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2640680" cy="5638799"/>
          </a:xfrm>
          <a:prstGeom prst="rect">
            <a:avLst/>
          </a:prstGeom>
        </p:spPr>
      </p:pic>
    </p:spTree>
    <p:extLst>
      <p:ext uri="{BB962C8B-B14F-4D97-AF65-F5344CB8AC3E}">
        <p14:creationId xmlns:p14="http://schemas.microsoft.com/office/powerpoint/2010/main" val="6140359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1"/>
          <p:cNvSpPr txBox="1">
            <a:spLocks/>
          </p:cNvSpPr>
          <p:nvPr/>
        </p:nvSpPr>
        <p:spPr>
          <a:xfrm>
            <a:off x="541337" y="5717141"/>
            <a:ext cx="8208963" cy="648147"/>
          </a:xfrm>
          <a:prstGeom prst="rect">
            <a:avLst/>
          </a:prstGeom>
        </p:spPr>
        <p:txBody>
          <a:bodyPr vert="horz" lIns="0" rIns="0"/>
          <a:lstStyle>
            <a:lvl1pPr>
              <a:defRPr sz="2000">
                <a:solidFill>
                  <a:schemeClr val="tx1">
                    <a:lumMod val="50000"/>
                    <a:lumOff val="50000"/>
                  </a:schemeClr>
                </a:solidFill>
                <a:latin typeface="Calibri"/>
              </a:defRPr>
            </a:lvl1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GB" sz="1400" b="0" i="0" u="none" strike="noStrike" kern="0" cap="none" spc="0" normalizeH="0" baseline="0" noProof="0" dirty="0">
                <a:ln>
                  <a:noFill/>
                </a:ln>
                <a:solidFill>
                  <a:srgbClr val="666666"/>
                </a:solidFill>
                <a:effectLst/>
                <a:uLnTx/>
                <a:uFillTx/>
                <a:latin typeface="Calibri"/>
                <a:ea typeface="ＭＳ Ｐゴシック" charset="0"/>
                <a:cs typeface="ＭＳ Ｐゴシック" charset="0"/>
              </a:rPr>
              <a:t>Email: </a:t>
            </a:r>
            <a:r>
              <a:rPr kumimoji="0" lang="en-GB" sz="1400" b="1" i="0" u="none" strike="noStrike" kern="0" cap="none" spc="0" normalizeH="0" baseline="0" noProof="0" dirty="0" err="1">
                <a:ln>
                  <a:noFill/>
                </a:ln>
                <a:solidFill>
                  <a:srgbClr val="008BCA"/>
                </a:solidFill>
                <a:effectLst/>
                <a:uLnTx/>
                <a:uFillTx/>
                <a:latin typeface="Calibri"/>
                <a:ea typeface="ＭＳ Ｐゴシック" charset="0"/>
                <a:cs typeface="ＭＳ Ｐゴシック" charset="0"/>
              </a:rPr>
              <a:t>secretariat@eiti.org</a:t>
            </a:r>
            <a:r>
              <a:rPr kumimoji="0" lang="en-GB" sz="1400" b="0" i="0" u="none" strike="noStrike" kern="0" cap="none" spc="0" normalizeH="0" baseline="0" noProof="0" dirty="0">
                <a:ln>
                  <a:noFill/>
                </a:ln>
                <a:solidFill>
                  <a:srgbClr val="008BCA"/>
                </a:solidFill>
                <a:effectLst/>
                <a:uLnTx/>
                <a:uFillTx/>
                <a:latin typeface="Calibri"/>
                <a:ea typeface="ＭＳ Ｐゴシック" charset="0"/>
                <a:cs typeface="ＭＳ Ｐゴシック" charset="0"/>
              </a:rPr>
              <a:t> </a:t>
            </a:r>
            <a:r>
              <a:rPr kumimoji="0" lang="en-GB" sz="1400" b="0" i="0" u="none" strike="noStrike" kern="0" cap="none" spc="0" normalizeH="0" baseline="0" noProof="0" dirty="0">
                <a:ln>
                  <a:noFill/>
                </a:ln>
                <a:solidFill>
                  <a:srgbClr val="666666"/>
                </a:solidFill>
                <a:effectLst/>
                <a:uLnTx/>
                <a:uFillTx/>
                <a:latin typeface="Calibri"/>
                <a:ea typeface="ＭＳ Ｐゴシック" charset="0"/>
                <a:cs typeface="ＭＳ Ｐゴシック" charset="0"/>
              </a:rPr>
              <a:t>- Telephone: </a:t>
            </a:r>
            <a:r>
              <a:rPr kumimoji="0" lang="en-GB" sz="1400" b="1" i="0" u="none" strike="noStrike" kern="0" cap="none" spc="0" normalizeH="0" baseline="0" noProof="0" dirty="0">
                <a:ln>
                  <a:noFill/>
                </a:ln>
                <a:solidFill>
                  <a:srgbClr val="008BCA"/>
                </a:solidFill>
                <a:effectLst/>
                <a:uLnTx/>
                <a:uFillTx/>
                <a:latin typeface="Calibri"/>
                <a:ea typeface="ＭＳ Ｐゴシック" charset="0"/>
                <a:cs typeface="ＭＳ Ｐゴシック" charset="0"/>
              </a:rPr>
              <a:t>+47 22 20 08 00 </a:t>
            </a:r>
          </a:p>
          <a:p>
            <a:pPr marL="342900" indent="-342900" defTabSz="914400" eaLnBrk="0" fontAlgn="base" hangingPunct="0">
              <a:spcBef>
                <a:spcPct val="20000"/>
              </a:spcBef>
              <a:spcAft>
                <a:spcPct val="0"/>
              </a:spcAft>
              <a:defRPr/>
            </a:pPr>
            <a:r>
              <a:rPr kumimoji="0" lang="en-GB" sz="1400" b="0" i="0" u="none" strike="noStrike" kern="0" cap="none" spc="0" normalizeH="0" baseline="0" noProof="0" dirty="0">
                <a:ln>
                  <a:noFill/>
                </a:ln>
                <a:solidFill>
                  <a:srgbClr val="666666"/>
                </a:solidFill>
                <a:effectLst/>
                <a:uLnTx/>
                <a:uFillTx/>
                <a:latin typeface="Calibri"/>
                <a:ea typeface="ＭＳ Ｐゴシック" charset="0"/>
                <a:cs typeface="ＭＳ Ｐゴシック" charset="0"/>
              </a:rPr>
              <a:t>Address: </a:t>
            </a:r>
            <a:r>
              <a:rPr kumimoji="0" lang="en-GB" sz="1400" b="1" i="0" u="none" strike="noStrike" kern="0" cap="none" spc="0" normalizeH="0" baseline="0" noProof="0" dirty="0">
                <a:ln>
                  <a:noFill/>
                </a:ln>
                <a:solidFill>
                  <a:srgbClr val="008BCA"/>
                </a:solidFill>
                <a:effectLst/>
                <a:uLnTx/>
                <a:uFillTx/>
                <a:latin typeface="Calibri"/>
                <a:ea typeface="ＭＳ Ｐゴシック" charset="0"/>
                <a:cs typeface="ＭＳ Ｐゴシック" charset="0"/>
              </a:rPr>
              <a:t>EITI International Secretariat, </a:t>
            </a:r>
            <a:r>
              <a:rPr lang="en-GB" sz="1400" b="1" kern="0" dirty="0" err="1">
                <a:solidFill>
                  <a:srgbClr val="008BCA"/>
                </a:solidFill>
                <a:ea typeface="ＭＳ Ｐゴシック" charset="0"/>
                <a:cs typeface="ＭＳ Ｐゴシック" charset="0"/>
              </a:rPr>
              <a:t>Skippergate</a:t>
            </a:r>
            <a:r>
              <a:rPr lang="en-GB" sz="1400" b="1" kern="0" dirty="0">
                <a:solidFill>
                  <a:srgbClr val="008BCA"/>
                </a:solidFill>
                <a:ea typeface="ＭＳ Ｐゴシック" charset="0"/>
                <a:cs typeface="ＭＳ Ｐゴシック" charset="0"/>
              </a:rPr>
              <a:t> 22, 0154 Oslo</a:t>
            </a:r>
            <a:r>
              <a:rPr kumimoji="0" lang="en-GB" sz="1400" b="1" i="0" u="none" strike="noStrike" kern="0" cap="none" spc="0" normalizeH="0" baseline="0" noProof="0" dirty="0">
                <a:ln>
                  <a:noFill/>
                </a:ln>
                <a:solidFill>
                  <a:srgbClr val="008BCA"/>
                </a:solidFill>
                <a:effectLst/>
                <a:uLnTx/>
                <a:uFillTx/>
                <a:latin typeface="Calibri"/>
                <a:ea typeface="ＭＳ Ｐゴシック" charset="0"/>
                <a:cs typeface="ＭＳ Ｐゴシック" charset="0"/>
              </a:rPr>
              <a:t>, Norway</a:t>
            </a:r>
          </a:p>
        </p:txBody>
      </p:sp>
      <p:sp>
        <p:nvSpPr>
          <p:cNvPr id="14" name="Text Placeholder 11"/>
          <p:cNvSpPr txBox="1">
            <a:spLocks/>
          </p:cNvSpPr>
          <p:nvPr/>
        </p:nvSpPr>
        <p:spPr>
          <a:xfrm>
            <a:off x="541338" y="4653337"/>
            <a:ext cx="8208963" cy="792163"/>
          </a:xfrm>
          <a:prstGeom prst="rect">
            <a:avLst/>
          </a:prstGeom>
        </p:spPr>
        <p:txBody>
          <a:bodyPr vert="horz" lIns="0" rIns="0"/>
          <a:lstStyle>
            <a:lvl1pPr marL="342900" indent="-342900" algn="l" rtl="0" eaLnBrk="0" fontAlgn="base" hangingPunct="0">
              <a:spcBef>
                <a:spcPct val="20000"/>
              </a:spcBef>
              <a:spcAft>
                <a:spcPct val="0"/>
              </a:spcAft>
              <a:defRPr sz="2000">
                <a:solidFill>
                  <a:schemeClr val="tx1">
                    <a:lumMod val="50000"/>
                    <a:lumOff val="50000"/>
                  </a:schemeClr>
                </a:solidFill>
                <a:latin typeface="Calibri"/>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GB" sz="1400" dirty="0">
                <a:solidFill>
                  <a:srgbClr val="666666"/>
                </a:solidFill>
              </a:rPr>
              <a:t>Author: </a:t>
            </a:r>
            <a:r>
              <a:rPr lang="en-GB" sz="1400" b="1" dirty="0">
                <a:solidFill>
                  <a:schemeClr val="accent1"/>
                </a:solidFill>
              </a:rPr>
              <a:t>Alex Gordy</a:t>
            </a:r>
          </a:p>
          <a:p>
            <a:r>
              <a:rPr lang="en-GB" sz="1400" dirty="0">
                <a:solidFill>
                  <a:srgbClr val="666666"/>
                </a:solidFill>
              </a:rPr>
              <a:t>Date: </a:t>
            </a:r>
            <a:r>
              <a:rPr lang="en-GB" sz="1400" b="1" dirty="0">
                <a:solidFill>
                  <a:srgbClr val="0076AF"/>
                </a:solidFill>
              </a:rPr>
              <a:t>27 October 2017</a:t>
            </a:r>
          </a:p>
          <a:p>
            <a:r>
              <a:rPr lang="en-GB" sz="1400" dirty="0">
                <a:solidFill>
                  <a:srgbClr val="666666"/>
                </a:solidFill>
              </a:rPr>
              <a:t>Occasion: </a:t>
            </a:r>
            <a:r>
              <a:rPr lang="en-GB" sz="1400" b="1" dirty="0">
                <a:solidFill>
                  <a:srgbClr val="0076AF"/>
                </a:solidFill>
              </a:rPr>
              <a:t>Session 6: 2016 EITI Standard – Validation procedures </a:t>
            </a:r>
          </a:p>
          <a:p>
            <a:r>
              <a:rPr lang="en-GB" sz="1400" b="1" dirty="0">
                <a:solidFill>
                  <a:srgbClr val="0076AF"/>
                </a:solidFill>
              </a:rPr>
              <a:t>Regional EITI training, Manila, the Philippines</a:t>
            </a:r>
          </a:p>
          <a:p>
            <a:endParaRPr lang="en-GB" sz="1400" dirty="0">
              <a:solidFill>
                <a:srgbClr val="0076AF"/>
              </a:solidFill>
            </a:endParaRPr>
          </a:p>
        </p:txBody>
      </p:sp>
    </p:spTree>
    <p:extLst>
      <p:ext uri="{BB962C8B-B14F-4D97-AF65-F5344CB8AC3E}">
        <p14:creationId xmlns:p14="http://schemas.microsoft.com/office/powerpoint/2010/main" val="4523852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hutterstock_62190934.jpg"/>
          <p:cNvPicPr>
            <a:picLocks noChangeAspect="1"/>
          </p:cNvPicPr>
          <p:nvPr/>
        </p:nvPicPr>
        <p:blipFill>
          <a:blip r:embed="rId2"/>
          <a:srcRect r="4029" b="11102"/>
          <a:stretch>
            <a:fillRect/>
          </a:stretch>
        </p:blipFill>
        <p:spPr>
          <a:xfrm>
            <a:off x="-1" y="1211263"/>
            <a:ext cx="9144001" cy="5646737"/>
          </a:xfrm>
          <a:prstGeom prst="rect">
            <a:avLst/>
          </a:prstGeom>
        </p:spPr>
      </p:pic>
      <p:sp>
        <p:nvSpPr>
          <p:cNvPr id="2" name="Titre 1"/>
          <p:cNvSpPr>
            <a:spLocks noGrp="1"/>
          </p:cNvSpPr>
          <p:nvPr>
            <p:ph type="ctrTitle"/>
          </p:nvPr>
        </p:nvSpPr>
        <p:spPr>
          <a:effectLst>
            <a:outerShdw blurRad="127000" dir="2700000">
              <a:srgbClr val="000000">
                <a:alpha val="90000"/>
              </a:srgbClr>
            </a:outerShdw>
          </a:effectLst>
        </p:spPr>
        <p:txBody>
          <a:bodyPr>
            <a:normAutofit fontScale="90000"/>
          </a:bodyPr>
          <a:lstStyle/>
          <a:p>
            <a:r>
              <a:rPr lang="en-GB" dirty="0">
                <a:solidFill>
                  <a:schemeClr val="bg1"/>
                </a:solidFill>
              </a:rPr>
              <a:t>Addressing recommendations from Validation should involve linking to other ongoing reforms</a:t>
            </a:r>
            <a:r>
              <a:rPr lang="mr-IN" dirty="0">
                <a:solidFill>
                  <a:schemeClr val="bg1"/>
                </a:solidFill>
              </a:rPr>
              <a:t>…</a:t>
            </a:r>
            <a:endParaRPr lang="en-GB" dirty="0">
              <a:solidFill>
                <a:schemeClr val="bg1"/>
              </a:solidFill>
            </a:endParaRPr>
          </a:p>
        </p:txBody>
      </p:sp>
      <p:sp>
        <p:nvSpPr>
          <p:cNvPr id="3" name="Sous-titre 2"/>
          <p:cNvSpPr>
            <a:spLocks noGrp="1"/>
          </p:cNvSpPr>
          <p:nvPr>
            <p:ph type="subTitle" idx="1"/>
          </p:nvPr>
        </p:nvSpPr>
        <p:spPr>
          <a:xfrm>
            <a:off x="549274" y="4629998"/>
            <a:ext cx="7908926" cy="2228002"/>
          </a:xfrm>
          <a:effectLst>
            <a:outerShdw blurRad="127000" dir="2700000">
              <a:srgbClr val="000000">
                <a:alpha val="90000"/>
              </a:srgbClr>
            </a:outerShdw>
          </a:effectLst>
        </p:spPr>
        <p:txBody>
          <a:bodyPr anchor="b" anchorCtr="0">
            <a:normAutofit fontScale="85000" lnSpcReduction="20000"/>
          </a:bodyPr>
          <a:lstStyle/>
          <a:p>
            <a:pPr marL="457200" indent="-457200">
              <a:buFont typeface="Arial" charset="0"/>
              <a:buChar char="•"/>
            </a:pPr>
            <a:r>
              <a:rPr lang="en-GB" dirty="0">
                <a:solidFill>
                  <a:srgbClr val="E6E6E6"/>
                </a:solidFill>
              </a:rPr>
              <a:t>There are two types of recommendations from Validation: those involving publishing specific data to address any oversights, and those linked to broader reforms</a:t>
            </a:r>
            <a:r>
              <a:rPr lang="mr-IN" dirty="0">
                <a:solidFill>
                  <a:srgbClr val="E6E6E6"/>
                </a:solidFill>
              </a:rPr>
              <a:t>…</a:t>
            </a:r>
            <a:endParaRPr lang="en-GB" dirty="0">
              <a:solidFill>
                <a:srgbClr val="E6E6E6"/>
              </a:solidFill>
            </a:endParaRPr>
          </a:p>
          <a:p>
            <a:pPr marL="457200" indent="-457200">
              <a:buFont typeface="Arial" charset="0"/>
              <a:buChar char="•"/>
            </a:pPr>
            <a:r>
              <a:rPr lang="en-GB" dirty="0">
                <a:solidFill>
                  <a:srgbClr val="E6E6E6"/>
                </a:solidFill>
              </a:rPr>
              <a:t>The first can be addressed by embedding EITI reporting in government and corporate systems (mainstreaming);</a:t>
            </a:r>
          </a:p>
          <a:p>
            <a:pPr marL="457200" indent="-457200">
              <a:buFont typeface="Arial" charset="0"/>
              <a:buChar char="•"/>
            </a:pPr>
            <a:r>
              <a:rPr lang="en-GB" dirty="0">
                <a:solidFill>
                  <a:srgbClr val="E6E6E6"/>
                </a:solidFill>
              </a:rPr>
              <a:t>The second should involve broader reform efforts from government.</a:t>
            </a:r>
          </a:p>
          <a:p>
            <a:endParaRPr lang="en-GB" dirty="0">
              <a:solidFill>
                <a:srgbClr val="E6E6E6"/>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extLst>
              <a:ext uri="{28A0092B-C50C-407E-A947-70E740481C1C}">
                <a14:useLocalDpi xmlns:a14="http://schemas.microsoft.com/office/drawing/2010/main" val="0"/>
              </a:ext>
            </a:extLst>
          </a:blip>
          <a:srcRect l="5646" t="23707" r="12405" b="529"/>
          <a:stretch/>
        </p:blipFill>
        <p:spPr>
          <a:xfrm>
            <a:off x="0" y="1219200"/>
            <a:ext cx="9144000" cy="5638799"/>
          </a:xfrm>
          <a:prstGeom prst="rect">
            <a:avLst/>
          </a:prstGeom>
          <a:solidFill>
            <a:schemeClr val="bg1">
              <a:alpha val="33000"/>
            </a:schemeClr>
          </a:solidFill>
        </p:spPr>
      </p:pic>
      <p:sp>
        <p:nvSpPr>
          <p:cNvPr id="2" name="Titre 1"/>
          <p:cNvSpPr>
            <a:spLocks noGrp="1"/>
          </p:cNvSpPr>
          <p:nvPr>
            <p:ph type="ctrTitle"/>
          </p:nvPr>
        </p:nvSpPr>
        <p:spPr>
          <a:effectLst>
            <a:outerShdw blurRad="127000" dir="2700000">
              <a:schemeClr val="bg1"/>
            </a:outerShdw>
          </a:effectLst>
        </p:spPr>
        <p:txBody>
          <a:bodyPr>
            <a:normAutofit/>
          </a:bodyPr>
          <a:lstStyle/>
          <a:p>
            <a:r>
              <a:rPr lang="en-GB" dirty="0"/>
              <a:t>OUTLINE</a:t>
            </a:r>
          </a:p>
        </p:txBody>
      </p:sp>
      <p:sp>
        <p:nvSpPr>
          <p:cNvPr id="3" name="Sous-titre 2"/>
          <p:cNvSpPr>
            <a:spLocks noGrp="1"/>
          </p:cNvSpPr>
          <p:nvPr>
            <p:ph type="subTitle" idx="1"/>
          </p:nvPr>
        </p:nvSpPr>
        <p:spPr>
          <a:effectLst>
            <a:outerShdw blurRad="127000" dir="2700000">
              <a:schemeClr val="bg1"/>
            </a:outerShdw>
          </a:effectLst>
        </p:spPr>
        <p:txBody>
          <a:bodyPr anchor="b" anchorCtr="0">
            <a:normAutofit lnSpcReduction="10000"/>
          </a:bodyPr>
          <a:lstStyle/>
          <a:p>
            <a:pPr marL="514350" indent="-514350">
              <a:buFont typeface="Arial" charset="0"/>
              <a:buChar char="•"/>
            </a:pPr>
            <a:r>
              <a:rPr lang="en-GB" dirty="0"/>
              <a:t>Types of EITI corrective actions</a:t>
            </a:r>
          </a:p>
          <a:p>
            <a:pPr marL="514350" indent="-514350">
              <a:buFont typeface="Arial" charset="0"/>
              <a:buChar char="•"/>
            </a:pPr>
            <a:r>
              <a:rPr lang="en-GB" dirty="0"/>
              <a:t>Approaches to follow up</a:t>
            </a:r>
          </a:p>
          <a:p>
            <a:pPr marL="514350" indent="-514350">
              <a:buFont typeface="Arial" charset="0"/>
              <a:buChar char="•"/>
            </a:pPr>
            <a:r>
              <a:rPr lang="en-GB" dirty="0"/>
              <a:t>Linking to reforms</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MA00397PER (1).jpg"/>
          <p:cNvPicPr>
            <a:picLocks noChangeAspect="1"/>
          </p:cNvPicPr>
          <p:nvPr/>
        </p:nvPicPr>
        <p:blipFill>
          <a:blip r:embed="rId2" cstate="email">
            <a:extLst>
              <a:ext uri="{28A0092B-C50C-407E-A947-70E740481C1C}">
                <a14:useLocalDpi xmlns:a14="http://schemas.microsoft.com/office/drawing/2010/main" val="0"/>
              </a:ext>
            </a:extLst>
          </a:blip>
          <a:srcRect l="4517" t="849" r="7349"/>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pic>
      <p:sp>
        <p:nvSpPr>
          <p:cNvPr id="5" name="TekstSylinder 4"/>
          <p:cNvSpPr txBox="1">
            <a:spLocks noChangeArrowheads="1"/>
          </p:cNvSpPr>
          <p:nvPr/>
        </p:nvSpPr>
        <p:spPr bwMode="auto">
          <a:xfrm>
            <a:off x="-2" y="4630636"/>
            <a:ext cx="6489701" cy="1550031"/>
          </a:xfrm>
          <a:prstGeom prst="rect">
            <a:avLst/>
          </a:prstGeom>
          <a:solidFill>
            <a:schemeClr val="tx1">
              <a:alpha val="58038"/>
            </a:schemeClr>
          </a:solidFill>
          <a:ln>
            <a:noFill/>
          </a:ln>
          <a:extLst>
            <a:ext uri="{91240B29-F687-4f45-9708-019B960494DF}">
              <a14:hiddenLine xmlns:mc="http://schemas.openxmlformats.org/markup-compatibility/2006" xmlns:mv="urn:schemas-microsoft-com:mac:vml" xmlns="" xmlns:a14="http://schemas.microsoft.com/office/drawing/2010/main" w="9525">
                <a:solidFill>
                  <a:srgbClr val="000000"/>
                </a:solidFill>
                <a:miter lim="800000"/>
                <a:headEnd/>
                <a:tailEnd/>
              </a14:hiddenLine>
            </a:ext>
          </a:extLst>
        </p:spPr>
        <p:txBody>
          <a:bodyPr wrap="square" lIns="360000" tIns="36000" rIns="180000" bIns="36000">
            <a:spAutoFit/>
          </a:bodyPr>
          <a:lstStyle>
            <a:lvl1pPr eaLnBrk="0" hangingPunct="0">
              <a:defRPr sz="4000">
                <a:solidFill>
                  <a:schemeClr val="tx1"/>
                </a:solidFill>
                <a:latin typeface="Times" charset="0"/>
                <a:cs typeface="Arial" pitchFamily="34" charset="0"/>
              </a:defRPr>
            </a:lvl1pPr>
            <a:lvl2pPr marL="742950" indent="-285750" eaLnBrk="0" hangingPunct="0">
              <a:defRPr sz="4000">
                <a:solidFill>
                  <a:schemeClr val="tx1"/>
                </a:solidFill>
                <a:latin typeface="Times" charset="0"/>
                <a:cs typeface="Arial" pitchFamily="34" charset="0"/>
              </a:defRPr>
            </a:lvl2pPr>
            <a:lvl3pPr marL="1143000" indent="-228600" eaLnBrk="0" hangingPunct="0">
              <a:defRPr sz="4000">
                <a:solidFill>
                  <a:schemeClr val="tx1"/>
                </a:solidFill>
                <a:latin typeface="Times" charset="0"/>
                <a:cs typeface="Arial" pitchFamily="34" charset="0"/>
              </a:defRPr>
            </a:lvl3pPr>
            <a:lvl4pPr marL="1600200" indent="-228600" eaLnBrk="0" hangingPunct="0">
              <a:defRPr sz="4000">
                <a:solidFill>
                  <a:schemeClr val="tx1"/>
                </a:solidFill>
                <a:latin typeface="Times" charset="0"/>
                <a:cs typeface="Arial" pitchFamily="34" charset="0"/>
              </a:defRPr>
            </a:lvl4pPr>
            <a:lvl5pPr marL="2057400" indent="-228600" eaLnBrk="0" hangingPunct="0">
              <a:defRPr sz="4000">
                <a:solidFill>
                  <a:schemeClr val="tx1"/>
                </a:solidFill>
                <a:latin typeface="Times" charset="0"/>
                <a:cs typeface="Arial" pitchFamily="34" charset="0"/>
              </a:defRPr>
            </a:lvl5pPr>
            <a:lvl6pPr marL="2514600" indent="-228600" eaLnBrk="0" fontAlgn="base" hangingPunct="0">
              <a:spcBef>
                <a:spcPct val="0"/>
              </a:spcBef>
              <a:spcAft>
                <a:spcPct val="0"/>
              </a:spcAft>
              <a:defRPr sz="4000">
                <a:solidFill>
                  <a:schemeClr val="tx1"/>
                </a:solidFill>
                <a:latin typeface="Times" charset="0"/>
                <a:cs typeface="Arial" pitchFamily="34" charset="0"/>
              </a:defRPr>
            </a:lvl6pPr>
            <a:lvl7pPr marL="2971800" indent="-228600" eaLnBrk="0" fontAlgn="base" hangingPunct="0">
              <a:spcBef>
                <a:spcPct val="0"/>
              </a:spcBef>
              <a:spcAft>
                <a:spcPct val="0"/>
              </a:spcAft>
              <a:defRPr sz="4000">
                <a:solidFill>
                  <a:schemeClr val="tx1"/>
                </a:solidFill>
                <a:latin typeface="Times" charset="0"/>
                <a:cs typeface="Arial" pitchFamily="34" charset="0"/>
              </a:defRPr>
            </a:lvl7pPr>
            <a:lvl8pPr marL="3429000" indent="-228600" eaLnBrk="0" fontAlgn="base" hangingPunct="0">
              <a:spcBef>
                <a:spcPct val="0"/>
              </a:spcBef>
              <a:spcAft>
                <a:spcPct val="0"/>
              </a:spcAft>
              <a:defRPr sz="4000">
                <a:solidFill>
                  <a:schemeClr val="tx1"/>
                </a:solidFill>
                <a:latin typeface="Times" charset="0"/>
                <a:cs typeface="Arial" pitchFamily="34" charset="0"/>
              </a:defRPr>
            </a:lvl8pPr>
            <a:lvl9pPr marL="3886200" indent="-228600" eaLnBrk="0" fontAlgn="base" hangingPunct="0">
              <a:spcBef>
                <a:spcPct val="0"/>
              </a:spcBef>
              <a:spcAft>
                <a:spcPct val="0"/>
              </a:spcAft>
              <a:defRPr sz="4000">
                <a:solidFill>
                  <a:schemeClr val="tx1"/>
                </a:solidFill>
                <a:latin typeface="Times" charset="0"/>
                <a:cs typeface="Arial" pitchFamily="34" charset="0"/>
              </a:defRPr>
            </a:lvl9pPr>
          </a:lstStyle>
          <a:p>
            <a:pPr marL="177800" eaLnBrk="1" hangingPunct="1"/>
            <a:r>
              <a:rPr lang="en-GB" altLang="en-US" sz="2400" dirty="0">
                <a:solidFill>
                  <a:srgbClr val="FFFFFF"/>
                </a:solidFill>
                <a:latin typeface="Calibri" pitchFamily="34" charset="0"/>
                <a:ea typeface="+mn-ea"/>
              </a:rPr>
              <a:t>Validation </a:t>
            </a:r>
            <a:r>
              <a:rPr lang="en-GB" altLang="en-US" sz="2400" dirty="0">
                <a:solidFill>
                  <a:srgbClr val="FFFFFF"/>
                </a:solidFill>
                <a:latin typeface="Calibri" pitchFamily="34" charset="0"/>
              </a:rPr>
              <a:t>provides an independent diagnostic of EITI implementation, providing solid foundations for integrating the EITI into government and company systems.</a:t>
            </a:r>
            <a:endParaRPr lang="en-GB" altLang="en-US" sz="2400" dirty="0">
              <a:solidFill>
                <a:srgbClr val="FFFFFF"/>
              </a:solidFill>
              <a:latin typeface="Calibri" pitchFamily="34" charset="0"/>
              <a:ea typeface="+mn-ea"/>
            </a:endParaRPr>
          </a:p>
        </p:txBody>
      </p:sp>
      <p:grpSp>
        <p:nvGrpSpPr>
          <p:cNvPr id="8" name="Grouper 7"/>
          <p:cNvGrpSpPr/>
          <p:nvPr/>
        </p:nvGrpSpPr>
        <p:grpSpPr>
          <a:xfrm>
            <a:off x="1" y="6180667"/>
            <a:ext cx="9144000" cy="677333"/>
            <a:chOff x="1" y="6180667"/>
            <a:chExt cx="9144000" cy="677333"/>
          </a:xfrm>
        </p:grpSpPr>
        <p:sp>
          <p:nvSpPr>
            <p:cNvPr id="7" name="Rectangle 6"/>
            <p:cNvSpPr/>
            <p:nvPr/>
          </p:nvSpPr>
          <p:spPr>
            <a:xfrm>
              <a:off x="1" y="6180667"/>
              <a:ext cx="9144000" cy="6773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6" descr="EITI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875" y="6411615"/>
              <a:ext cx="848810" cy="268585"/>
            </a:xfrm>
            <a:prstGeom prst="rect">
              <a:avLst/>
            </a:prstGeom>
          </p:spPr>
        </p:pic>
      </p:grpSp>
      <p:sp>
        <p:nvSpPr>
          <p:cNvPr id="12" name="Espace réservé du numéro de diapositive 5"/>
          <p:cNvSpPr>
            <a:spLocks noGrp="1"/>
          </p:cNvSpPr>
          <p:nvPr>
            <p:ph type="sldNum" sz="quarter" idx="4294967295"/>
          </p:nvPr>
        </p:nvSpPr>
        <p:spPr>
          <a:xfrm>
            <a:off x="549275" y="6356350"/>
            <a:ext cx="1100667" cy="365125"/>
          </a:xfrm>
          <a:prstGeom prst="rect">
            <a:avLst/>
          </a:prstGeom>
        </p:spPr>
        <p:txBody>
          <a:bodyPr vert="horz" lIns="0" tIns="45720" rIns="0" bIns="45720" rtlCol="0" anchor="ctr"/>
          <a:lstStyle>
            <a:lvl1pPr algn="l">
              <a:defRPr sz="1200">
                <a:solidFill>
                  <a:srgbClr val="666666"/>
                </a:solidFill>
              </a:defRPr>
            </a:lvl1pPr>
          </a:lstStyle>
          <a:p>
            <a:fld id="{8B93C3CB-6E54-E14A-8D41-8D4E2C126061}" type="slidenum">
              <a:rPr lang="en-GB" sz="1100" smtClean="0"/>
              <a:pPr/>
              <a:t>4</a:t>
            </a:fld>
            <a:endParaRPr lang="en-GB" sz="1100" dirty="0"/>
          </a:p>
        </p:txBody>
      </p:sp>
      <p:sp>
        <p:nvSpPr>
          <p:cNvPr id="11" name="Espace réservé du pied de page 4"/>
          <p:cNvSpPr txBox="1">
            <a:spLocks/>
          </p:cNvSpPr>
          <p:nvPr/>
        </p:nvSpPr>
        <p:spPr>
          <a:xfrm>
            <a:off x="2218267" y="6356350"/>
            <a:ext cx="4656666" cy="365125"/>
          </a:xfrm>
          <a:prstGeom prst="rect">
            <a:avLst/>
          </a:prstGeom>
        </p:spPr>
        <p:txBody>
          <a:bodyPr vert="horz" lIns="0" tIns="45720" rIns="0" bIns="45720" rtlCol="0" anchor="ctr"/>
          <a:lstStyle>
            <a:lvl1pPr algn="ctr">
              <a:defRPr sz="1100" i="1">
                <a:solidFill>
                  <a:srgbClr val="666666"/>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666666"/>
                </a:solidFill>
                <a:effectLst/>
                <a:uLnTx/>
                <a:uFillTx/>
                <a:latin typeface="+mn-lt"/>
                <a:ea typeface="+mn-ea"/>
                <a:cs typeface="+mn-cs"/>
              </a:rPr>
              <a:t>Meeting name, location &amp; date if needed</a:t>
            </a:r>
            <a:r>
              <a:rPr kumimoji="0" lang="en-GB" sz="1100" b="0" i="1" u="none" strike="noStrike" kern="1200" cap="none" spc="0" normalizeH="0" noProof="0" dirty="0">
                <a:ln>
                  <a:noFill/>
                </a:ln>
                <a:solidFill>
                  <a:srgbClr val="666666"/>
                </a:solidFill>
                <a:effectLst/>
                <a:uLnTx/>
                <a:uFillTx/>
                <a:latin typeface="+mn-lt"/>
                <a:ea typeface="+mn-ea"/>
                <a:cs typeface="+mn-cs"/>
              </a:rPr>
              <a:t> </a:t>
            </a:r>
            <a:br>
              <a:rPr kumimoji="0" lang="en-GB" sz="1100" b="0" i="1" u="none" strike="noStrike" kern="1200" cap="none" spc="0" normalizeH="0" noProof="0" dirty="0">
                <a:ln>
                  <a:noFill/>
                </a:ln>
                <a:solidFill>
                  <a:srgbClr val="666666"/>
                </a:solidFill>
                <a:effectLst/>
                <a:uLnTx/>
                <a:uFillTx/>
                <a:latin typeface="+mn-lt"/>
                <a:ea typeface="+mn-ea"/>
                <a:cs typeface="+mn-cs"/>
              </a:rPr>
            </a:br>
            <a:r>
              <a:rPr kumimoji="0" lang="en-GB" sz="1100" b="0" i="1" u="none" strike="noStrike" kern="1200" cap="none" spc="0" normalizeH="0" baseline="0" noProof="0" dirty="0">
                <a:ln>
                  <a:noFill/>
                </a:ln>
                <a:solidFill>
                  <a:srgbClr val="666666"/>
                </a:solidFill>
                <a:effectLst/>
                <a:uLnTx/>
                <a:uFillTx/>
                <a:latin typeface="+mn-lt"/>
                <a:ea typeface="+mn-ea"/>
                <a:cs typeface="+mn-cs"/>
              </a:rPr>
              <a:t>(edit on this slide)</a:t>
            </a:r>
          </a:p>
        </p:txBody>
      </p:sp>
    </p:spTree>
    <p:extLst>
      <p:ext uri="{BB962C8B-B14F-4D97-AF65-F5344CB8AC3E}">
        <p14:creationId xmlns:p14="http://schemas.microsoft.com/office/powerpoint/2010/main" val="684007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EITI Board has agreed the results of 16 countries’ Validations to date </a:t>
            </a:r>
            <a:r>
              <a:rPr lang="en-US" sz="2000" dirty="0"/>
              <a:t>(15 below)</a:t>
            </a:r>
            <a:endParaRPr lang="fr-FR"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0802" y="1298068"/>
            <a:ext cx="5408895" cy="5559932"/>
          </a:xfrm>
        </p:spPr>
      </p:pic>
    </p:spTree>
    <p:extLst>
      <p:ext uri="{BB962C8B-B14F-4D97-AF65-F5344CB8AC3E}">
        <p14:creationId xmlns:p14="http://schemas.microsoft.com/office/powerpoint/2010/main" val="639048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The EITI Standard </a:t>
            </a:r>
            <a:r>
              <a:rPr lang="fr-FR" dirty="0" err="1"/>
              <a:t>applies</a:t>
            </a:r>
            <a:r>
              <a:rPr lang="fr-FR" dirty="0"/>
              <a:t> </a:t>
            </a:r>
            <a:r>
              <a:rPr lang="fr-FR" dirty="0" err="1"/>
              <a:t>unevenly</a:t>
            </a:r>
            <a:endParaRPr lang="fr-FR" dirty="0"/>
          </a:p>
        </p:txBody>
      </p:sp>
      <p:pic>
        <p:nvPicPr>
          <p:cNvPr id="4" name="Picture 3"/>
          <p:cNvPicPr>
            <a:picLocks noChangeAspect="1"/>
          </p:cNvPicPr>
          <p:nvPr/>
        </p:nvPicPr>
        <p:blipFill>
          <a:blip r:embed="rId2"/>
          <a:stretch>
            <a:fillRect/>
          </a:stretch>
        </p:blipFill>
        <p:spPr>
          <a:xfrm>
            <a:off x="271484" y="1611005"/>
            <a:ext cx="8430640" cy="3960440"/>
          </a:xfrm>
          <a:prstGeom prst="rect">
            <a:avLst/>
          </a:prstGeom>
        </p:spPr>
      </p:pic>
    </p:spTree>
    <p:extLst>
      <p:ext uri="{BB962C8B-B14F-4D97-AF65-F5344CB8AC3E}">
        <p14:creationId xmlns:p14="http://schemas.microsoft.com/office/powerpoint/2010/main" val="916941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err="1"/>
              <a:t>Early</a:t>
            </a:r>
            <a:r>
              <a:rPr lang="fr-FR" dirty="0"/>
              <a:t> Validation </a:t>
            </a:r>
            <a:r>
              <a:rPr lang="fr-FR" dirty="0" err="1"/>
              <a:t>results</a:t>
            </a:r>
            <a:r>
              <a:rPr lang="fr-FR" dirty="0"/>
              <a:t> </a:t>
            </a:r>
            <a:r>
              <a:rPr lang="fr-FR" dirty="0" err="1"/>
              <a:t>reveal</a:t>
            </a:r>
            <a:r>
              <a:rPr lang="fr-FR" dirty="0"/>
              <a:t> </a:t>
            </a:r>
            <a:r>
              <a:rPr lang="fr-FR" dirty="0" err="1"/>
              <a:t>some</a:t>
            </a:r>
            <a:r>
              <a:rPr lang="fr-FR" dirty="0"/>
              <a:t> </a:t>
            </a:r>
            <a:r>
              <a:rPr lang="fr-FR" dirty="0" err="1"/>
              <a:t>common</a:t>
            </a:r>
            <a:r>
              <a:rPr lang="fr-FR" dirty="0"/>
              <a:t> challenges</a:t>
            </a:r>
            <a:r>
              <a:rPr lang="mr-IN" dirty="0"/>
              <a:t>…</a:t>
            </a:r>
            <a:endParaRPr lang="fr-FR"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481" y="1434035"/>
            <a:ext cx="4176820" cy="5423965"/>
          </a:xfrm>
          <a:prstGeom prst="rect">
            <a:avLst/>
          </a:prstGeom>
        </p:spPr>
      </p:pic>
    </p:spTree>
    <p:extLst>
      <p:ext uri="{BB962C8B-B14F-4D97-AF65-F5344CB8AC3E}">
        <p14:creationId xmlns:p14="http://schemas.microsoft.com/office/powerpoint/2010/main" val="69769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Case study: Timor-Leste EITI</a:t>
            </a:r>
          </a:p>
        </p:txBody>
      </p:sp>
      <p:sp>
        <p:nvSpPr>
          <p:cNvPr id="4" name="TextBox 3"/>
          <p:cNvSpPr txBox="1"/>
          <p:nvPr/>
        </p:nvSpPr>
        <p:spPr>
          <a:xfrm>
            <a:off x="844568" y="3691601"/>
            <a:ext cx="7055247" cy="400110"/>
          </a:xfrm>
          <a:prstGeom prst="rect">
            <a:avLst/>
          </a:prstGeom>
          <a:noFill/>
        </p:spPr>
        <p:txBody>
          <a:bodyPr wrap="square" rtlCol="0">
            <a:spAutoFit/>
          </a:bodyPr>
          <a:lstStyle/>
          <a:p>
            <a:r>
              <a:rPr lang="en-GB" sz="2000" b="1" dirty="0"/>
              <a:t>Elda </a:t>
            </a:r>
            <a:r>
              <a:rPr lang="en-GB" sz="2000" b="1" dirty="0" err="1"/>
              <a:t>Guterres</a:t>
            </a:r>
            <a:r>
              <a:rPr lang="en-GB" sz="2000" b="1" dirty="0"/>
              <a:t> da Silva, National Coordinator, TL-EITI</a:t>
            </a:r>
          </a:p>
        </p:txBody>
      </p:sp>
    </p:spTree>
    <p:extLst>
      <p:ext uri="{BB962C8B-B14F-4D97-AF65-F5344CB8AC3E}">
        <p14:creationId xmlns:p14="http://schemas.microsoft.com/office/powerpoint/2010/main" val="85914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extLst>
              <a:ext uri="{28A0092B-C50C-407E-A947-70E740481C1C}">
                <a14:useLocalDpi xmlns:a14="http://schemas.microsoft.com/office/drawing/2010/main" val="0"/>
              </a:ext>
            </a:extLst>
          </a:blip>
          <a:srcRect l="5646" t="23707" r="12405" b="529"/>
          <a:stretch/>
        </p:blipFill>
        <p:spPr>
          <a:xfrm>
            <a:off x="0" y="1219200"/>
            <a:ext cx="9144000" cy="5638799"/>
          </a:xfrm>
          <a:prstGeom prst="rect">
            <a:avLst/>
          </a:prstGeom>
          <a:solidFill>
            <a:schemeClr val="bg1">
              <a:alpha val="33000"/>
            </a:schemeClr>
          </a:solidFill>
        </p:spPr>
      </p:pic>
      <p:sp>
        <p:nvSpPr>
          <p:cNvPr id="2" name="Titre 1"/>
          <p:cNvSpPr>
            <a:spLocks noGrp="1"/>
          </p:cNvSpPr>
          <p:nvPr>
            <p:ph type="ctrTitle"/>
          </p:nvPr>
        </p:nvSpPr>
        <p:spPr>
          <a:xfrm>
            <a:off x="189510" y="3080659"/>
            <a:ext cx="7908926" cy="1845205"/>
          </a:xfrm>
          <a:effectLst>
            <a:outerShdw blurRad="127000" dir="2700000">
              <a:schemeClr val="bg1"/>
            </a:outerShdw>
          </a:effectLst>
        </p:spPr>
        <p:txBody>
          <a:bodyPr>
            <a:normAutofit/>
          </a:bodyPr>
          <a:lstStyle/>
          <a:p>
            <a:r>
              <a:rPr lang="en-GB" dirty="0"/>
              <a:t>Types of EITI corrective actions</a:t>
            </a:r>
          </a:p>
        </p:txBody>
      </p:sp>
      <p:sp>
        <p:nvSpPr>
          <p:cNvPr id="6" name="Subtitle 5"/>
          <p:cNvSpPr>
            <a:spLocks noGrp="1"/>
          </p:cNvSpPr>
          <p:nvPr>
            <p:ph type="subTitle" idx="1"/>
          </p:nvPr>
        </p:nvSpPr>
        <p:spPr/>
        <p:txBody>
          <a:bodyPr/>
          <a:lstStyle/>
          <a:p>
            <a:r>
              <a:rPr lang="en-GB" dirty="0"/>
              <a:t>From the simple to the longer term</a:t>
            </a:r>
          </a:p>
        </p:txBody>
      </p:sp>
    </p:spTree>
    <p:extLst>
      <p:ext uri="{BB962C8B-B14F-4D97-AF65-F5344CB8AC3E}">
        <p14:creationId xmlns:p14="http://schemas.microsoft.com/office/powerpoint/2010/main" val="331707616"/>
      </p:ext>
    </p:extLst>
  </p:cSld>
  <p:clrMapOvr>
    <a:masterClrMapping/>
  </p:clrMapOvr>
  <p:transition>
    <p:fade/>
  </p:transition>
</p:sld>
</file>

<file path=ppt/theme/theme1.xml><?xml version="1.0" encoding="utf-8"?>
<a:theme xmlns:a="http://schemas.openxmlformats.org/drawingml/2006/main" name="EITI theme">
  <a:themeElements>
    <a:clrScheme name="EITI palette 2015">
      <a:dk1>
        <a:srgbClr val="404040"/>
      </a:dk1>
      <a:lt1>
        <a:sysClr val="window" lastClr="FFFFFF"/>
      </a:lt1>
      <a:dk2>
        <a:srgbClr val="625648"/>
      </a:dk2>
      <a:lt2>
        <a:srgbClr val="E6E6E6"/>
      </a:lt2>
      <a:accent1>
        <a:srgbClr val="0076AF"/>
      </a:accent1>
      <a:accent2>
        <a:srgbClr val="8AB9E2"/>
      </a:accent2>
      <a:accent3>
        <a:srgbClr val="D54D35"/>
      </a:accent3>
      <a:accent4>
        <a:srgbClr val="FAA627"/>
      </a:accent4>
      <a:accent5>
        <a:srgbClr val="2D8B2A"/>
      </a:accent5>
      <a:accent6>
        <a:srgbClr val="84AD42"/>
      </a:accent6>
      <a:hlink>
        <a:srgbClr val="0084B4"/>
      </a:hlink>
      <a:folHlink>
        <a:srgbClr val="00919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DACE739233BB499185E9201691D117" ma:contentTypeVersion="45" ma:contentTypeDescription="Create a new document." ma:contentTypeScope="" ma:versionID="20182d0dbdd215c1e09bd485ed6324dc">
  <xsd:schema xmlns:xsd="http://www.w3.org/2001/XMLSchema" xmlns:xs="http://www.w3.org/2001/XMLSchema" xmlns:p="http://schemas.microsoft.com/office/2006/metadata/properties" targetNamespace="http://schemas.microsoft.com/office/2006/metadata/properties" ma:root="true" ma:fieldsID="074b5a4020cc0417531245af4bd9469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2639C7-4E99-4B8A-913C-8BAD65FAE6E4}">
  <ds:schemaRefs>
    <ds:schemaRef ds:uri="http://schemas.microsoft.com/sharepoint/v3/contenttype/forms"/>
  </ds:schemaRefs>
</ds:datastoreItem>
</file>

<file path=customXml/itemProps2.xml><?xml version="1.0" encoding="utf-8"?>
<ds:datastoreItem xmlns:ds="http://schemas.openxmlformats.org/officeDocument/2006/customXml" ds:itemID="{DD65F083-F4B5-4359-9B7F-E8614AFFF2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DECB3FF-F052-45C0-8026-B797DE615007}">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1045</TotalTime>
  <Words>829</Words>
  <Application>Microsoft Office PowerPoint</Application>
  <PresentationFormat>On-screen Show (4:3)</PresentationFormat>
  <Paragraphs>84</Paragraphs>
  <Slides>19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ＭＳ Ｐゴシック</vt:lpstr>
      <vt:lpstr>Arial</vt:lpstr>
      <vt:lpstr>Calibri</vt:lpstr>
      <vt:lpstr>Frutiger LT 57 Cn</vt:lpstr>
      <vt:lpstr>Mangal</vt:lpstr>
      <vt:lpstr>Myriad Pro Light</vt:lpstr>
      <vt:lpstr>EITI theme</vt:lpstr>
      <vt:lpstr>THE EITI’S VALIDATION  Validation corrective actions to drive reforms</vt:lpstr>
      <vt:lpstr>Addressing recommendations from Validation should involve linking to other ongoing reforms…</vt:lpstr>
      <vt:lpstr>OUTLINE</vt:lpstr>
      <vt:lpstr>PowerPoint Presentation</vt:lpstr>
      <vt:lpstr>The EITI Board has agreed the results of 16 countries’ Validations to date (15 below)</vt:lpstr>
      <vt:lpstr>The EITI Standard applies unevenly</vt:lpstr>
      <vt:lpstr>Early Validation results reveal some common challenges…</vt:lpstr>
      <vt:lpstr>Case study: Timor-Leste EITI</vt:lpstr>
      <vt:lpstr>Types of EITI corrective actions</vt:lpstr>
      <vt:lpstr>FOLLOWING up on Validation’s corrective actions</vt:lpstr>
      <vt:lpstr>Crude oil sales in Cameroon: a simple oversight</vt:lpstr>
      <vt:lpstr>Improvements in the licensing regime in Nigeria linking to NNPC reforms</vt:lpstr>
      <vt:lpstr>Clarifying SOEs’ financial relations with the government in Mongolia with support from the IMF </vt:lpstr>
      <vt:lpstr>Reforms to public-sector audit standards in Albania, linked to possible European Union accession talks </vt:lpstr>
      <vt:lpstr>Several countries faced challenges in MSG governance at their first EITI Standard Validation</vt:lpstr>
      <vt:lpstr>Case study: Mongolia EITI</vt:lpstr>
      <vt:lpstr>Break-out groups</vt:lpstr>
      <vt:lpstr>WRAP-UP</vt:lpstr>
      <vt:lpstr>PowerPoint Presentation</vt:lpstr>
    </vt:vector>
  </TitlesOfParts>
  <Company>Eddy Hill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Eddy Hill;Christina Berger</dc:creator>
  <cp:lastModifiedBy>Shemshat Kasimova</cp:lastModifiedBy>
  <cp:revision>191</cp:revision>
  <dcterms:created xsi:type="dcterms:W3CDTF">2015-07-10T16:01:08Z</dcterms:created>
  <dcterms:modified xsi:type="dcterms:W3CDTF">2017-11-22T09:13:31Z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0x0101004FDACE739233BB499185E9201691D117</vt:lpwstr>
  </property>
</Properties>
</file>