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9"/>
  </p:notesMasterIdLst>
  <p:sldIdLst>
    <p:sldId id="371" r:id="rId2"/>
    <p:sldId id="393" r:id="rId3"/>
    <p:sldId id="399" r:id="rId4"/>
    <p:sldId id="395" r:id="rId5"/>
    <p:sldId id="389" r:id="rId6"/>
    <p:sldId id="400" r:id="rId7"/>
    <p:sldId id="39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280" autoAdjust="0"/>
  </p:normalViewPr>
  <p:slideViewPr>
    <p:cSldViewPr>
      <p:cViewPr varScale="1">
        <p:scale>
          <a:sx n="87" d="100"/>
          <a:sy n="87" d="100"/>
        </p:scale>
        <p:origin x="67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21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22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22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22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186E2F53-1AE3-44CB-A1EF-B9E6D15806D9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34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39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71914468-6B12-4E48-AA69-D70E2545994E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1907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39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71914468-6B12-4E48-AA69-D70E2545994E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4425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39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71914468-6B12-4E48-AA69-D70E2545994E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41242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22240" y="287280"/>
            <a:ext cx="7543440" cy="79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22240" y="1143000"/>
            <a:ext cx="3681000" cy="2253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87560" y="1143000"/>
            <a:ext cx="3681000" cy="2253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22240" y="3611520"/>
            <a:ext cx="7543440" cy="2253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822240" y="287280"/>
            <a:ext cx="7543440" cy="79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822240" y="1143000"/>
            <a:ext cx="7543440" cy="2253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822240" y="3611520"/>
            <a:ext cx="7543440" cy="2253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822240" y="287280"/>
            <a:ext cx="7543440" cy="79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822240" y="1143000"/>
            <a:ext cx="3681000" cy="2253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87560" y="1143000"/>
            <a:ext cx="3681000" cy="2253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687560" y="3611520"/>
            <a:ext cx="3681000" cy="2253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822240" y="3611520"/>
            <a:ext cx="3681000" cy="2253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22240" y="287280"/>
            <a:ext cx="7543440" cy="79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822240" y="1143000"/>
            <a:ext cx="7543440" cy="4725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822240" y="1143000"/>
            <a:ext cx="7543440" cy="4725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85" name="Grafik 84"/>
          <p:cNvPicPr/>
          <p:nvPr/>
        </p:nvPicPr>
        <p:blipFill>
          <a:blip r:embed="rId2"/>
          <a:stretch>
            <a:fillRect/>
          </a:stretch>
        </p:blipFill>
        <p:spPr>
          <a:xfrm>
            <a:off x="1632600" y="1142640"/>
            <a:ext cx="5922720" cy="4725720"/>
          </a:xfrm>
          <a:prstGeom prst="rect">
            <a:avLst/>
          </a:prstGeom>
          <a:ln>
            <a:noFill/>
          </a:ln>
        </p:spPr>
      </p:pic>
      <p:pic>
        <p:nvPicPr>
          <p:cNvPr id="86" name="Grafik 85"/>
          <p:cNvPicPr/>
          <p:nvPr/>
        </p:nvPicPr>
        <p:blipFill>
          <a:blip r:embed="rId2"/>
          <a:stretch>
            <a:fillRect/>
          </a:stretch>
        </p:blipFill>
        <p:spPr>
          <a:xfrm>
            <a:off x="1632600" y="1142640"/>
            <a:ext cx="5922720" cy="4725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22240" y="287280"/>
            <a:ext cx="7543440" cy="79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822240" y="1143000"/>
            <a:ext cx="7543440" cy="4726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,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22240" y="287280"/>
            <a:ext cx="7543440" cy="79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22240" y="1143000"/>
            <a:ext cx="7543440" cy="4725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22240" y="287280"/>
            <a:ext cx="7543440" cy="79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22240" y="1143000"/>
            <a:ext cx="3681000" cy="4725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87560" y="1143000"/>
            <a:ext cx="3681000" cy="4725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822240" y="287280"/>
            <a:ext cx="7543440" cy="79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ubTitle"/>
          </p:nvPr>
        </p:nvSpPr>
        <p:spPr>
          <a:xfrm>
            <a:off x="822240" y="287280"/>
            <a:ext cx="7543440" cy="3694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5B32E-FBCA-4E76-AE14-8A4053BDA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C90C6B-3153-4C1F-AC03-897CA1F429E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>
                <a:solidFill>
                  <a:srgbClr val="FFFFFF"/>
                </a:solidFill>
                <a:latin typeface="Calibri"/>
              </a:rPr>
              <a:t>2/21/16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D89A90-2EEF-4720-ADD3-1BACC10D52C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94E165-C48B-49A2-BD70-D62F42AA68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40538BB1-1FFE-49AA-B92D-480877541265}" type="slidenum">
              <a:rPr lang="en-US" sz="1050" smtClean="0">
                <a:solidFill>
                  <a:srgbClr val="575757"/>
                </a:solidFill>
                <a:latin typeface="Calibri"/>
              </a:r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1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822240" y="287280"/>
            <a:ext cx="7543440" cy="79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822240" y="1143000"/>
            <a:ext cx="3681000" cy="2253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822240" y="3611520"/>
            <a:ext cx="3681000" cy="2253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87560" y="1143000"/>
            <a:ext cx="3681000" cy="4725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822240" y="287280"/>
            <a:ext cx="7543440" cy="79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822240" y="1143000"/>
            <a:ext cx="3681000" cy="4725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87560" y="1143000"/>
            <a:ext cx="3681000" cy="2253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87560" y="3611520"/>
            <a:ext cx="3681000" cy="2253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rafik 8"/>
          <p:cNvPicPr/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45" name="CustomShape 1"/>
          <p:cNvSpPr/>
          <p:nvPr/>
        </p:nvSpPr>
        <p:spPr>
          <a:xfrm>
            <a:off x="9537480" y="1477800"/>
            <a:ext cx="184320" cy="369000"/>
          </a:xfrm>
          <a:prstGeom prst="rect">
            <a:avLst/>
          </a:prstGeom>
          <a:noFill/>
          <a:ln>
            <a:noFill/>
          </a:ln>
        </p:spPr>
      </p:sp>
      <p:sp>
        <p:nvSpPr>
          <p:cNvPr id="46" name="CustomShape 2"/>
          <p:cNvSpPr/>
          <p:nvPr/>
        </p:nvSpPr>
        <p:spPr>
          <a:xfrm>
            <a:off x="6381360" y="6241320"/>
            <a:ext cx="1984320" cy="356032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300" u="sng" dirty="0">
                <a:solidFill>
                  <a:srgbClr val="4A63A9"/>
                </a:solidFill>
                <a:latin typeface="Calibri"/>
              </a:rPr>
              <a:t>Openoil.net   CC BY-SA 4.0</a:t>
            </a:r>
            <a:endParaRPr dirty="0"/>
          </a:p>
        </p:txBody>
      </p:sp>
      <p:sp>
        <p:nvSpPr>
          <p:cNvPr id="47" name="PlaceHolder 3"/>
          <p:cNvSpPr>
            <a:spLocks noGrp="1"/>
          </p:cNvSpPr>
          <p:nvPr>
            <p:ph type="title"/>
          </p:nvPr>
        </p:nvSpPr>
        <p:spPr>
          <a:xfrm>
            <a:off x="822240" y="287280"/>
            <a:ext cx="7543440" cy="7966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4A63A9"/>
                </a:solidFill>
                <a:latin typeface="Calibri Light"/>
              </a:rPr>
              <a:t>Click to edit the title text formatClick to edit Master title style</a:t>
            </a:r>
            <a:endParaRPr/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822240" y="1143000"/>
            <a:ext cx="7543440" cy="4725720"/>
          </a:xfrm>
          <a:prstGeom prst="rect">
            <a:avLst/>
          </a:prstGeom>
        </p:spPr>
        <p:txBody>
          <a:bodyPr lIns="0" rIns="0"/>
          <a:lstStyle/>
          <a:p>
            <a:pPr>
              <a:buSzPct val="45000"/>
              <a:buFont typeface="StarSymbol"/>
              <a:buChar char=""/>
            </a:pPr>
            <a:r>
              <a:rPr lang="en-US" sz="2000">
                <a:solidFill>
                  <a:srgbClr val="40404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>
                <a:solidFill>
                  <a:srgbClr val="40404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solidFill>
                  <a:srgbClr val="40404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solidFill>
                  <a:srgbClr val="40404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solidFill>
                  <a:srgbClr val="40404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solidFill>
                  <a:srgbClr val="40404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Calibri"/>
              <a:buChar char=" "/>
            </a:pPr>
            <a:r>
              <a:rPr lang="en-US" sz="2000">
                <a:solidFill>
                  <a:srgbClr val="404040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Calibri"/>
              <a:buChar char="◦"/>
            </a:pPr>
            <a:r>
              <a:rPr lang="en-US">
                <a:solidFill>
                  <a:srgbClr val="40404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Calibri"/>
              <a:buChar char="◦"/>
            </a:pPr>
            <a:r>
              <a:rPr lang="en-US" sz="1400">
                <a:solidFill>
                  <a:srgbClr val="40404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Calibri"/>
              <a:buChar char="◦"/>
            </a:pPr>
            <a:r>
              <a:rPr lang="en-US" sz="1400">
                <a:solidFill>
                  <a:srgbClr val="40404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Calibri"/>
              <a:buChar char="◦"/>
            </a:pPr>
            <a:r>
              <a:rPr lang="en-US" sz="1400">
                <a:solidFill>
                  <a:srgbClr val="40404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49" name="PlaceHolder 5"/>
          <p:cNvSpPr>
            <a:spLocks noGrp="1"/>
          </p:cNvSpPr>
          <p:nvPr>
            <p:ph type="dt"/>
          </p:nvPr>
        </p:nvSpPr>
        <p:spPr>
          <a:xfrm>
            <a:off x="822240" y="6459480"/>
            <a:ext cx="185400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900">
                <a:solidFill>
                  <a:srgbClr val="FFFFFF"/>
                </a:solidFill>
                <a:latin typeface="Calibri"/>
              </a:rPr>
              <a:t>2/21/16</a:t>
            </a:r>
            <a:endParaRPr/>
          </a:p>
        </p:txBody>
      </p:sp>
      <p:sp>
        <p:nvSpPr>
          <p:cNvPr id="50" name="PlaceHolder 6"/>
          <p:cNvSpPr>
            <a:spLocks noGrp="1"/>
          </p:cNvSpPr>
          <p:nvPr>
            <p:ph type="ftr"/>
          </p:nvPr>
        </p:nvSpPr>
        <p:spPr>
          <a:xfrm>
            <a:off x="2765520" y="6459480"/>
            <a:ext cx="361584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51" name="PlaceHolder 7"/>
          <p:cNvSpPr>
            <a:spLocks noGrp="1"/>
          </p:cNvSpPr>
          <p:nvPr>
            <p:ph type="sldNum"/>
          </p:nvPr>
        </p:nvSpPr>
        <p:spPr>
          <a:xfrm>
            <a:off x="8159760" y="6459480"/>
            <a:ext cx="98388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40538BB1-1FFE-49AA-B92D-480877541265}" type="slidenum">
              <a:rPr lang="en-US" sz="1050">
                <a:solidFill>
                  <a:srgbClr val="575757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52" name="Line 8"/>
          <p:cNvSpPr/>
          <p:nvPr/>
        </p:nvSpPr>
        <p:spPr>
          <a:xfrm>
            <a:off x="837000" y="1081800"/>
            <a:ext cx="7498080" cy="1440"/>
          </a:xfrm>
          <a:prstGeom prst="line">
            <a:avLst/>
          </a:prstGeom>
          <a:ln w="12600">
            <a:solidFill>
              <a:srgbClr val="4A63A9"/>
            </a:solidFill>
            <a:rou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714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hnny.west@openoil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277A-EF1C-4175-A36F-C7EB0B8B1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700808"/>
            <a:ext cx="7543440" cy="797040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rgbClr val="4A63A9"/>
                </a:solidFill>
                <a:latin typeface="Calibri Light"/>
              </a:rPr>
              <a:t>Modelling: a natural outgrowth of contract transparency</a:t>
            </a:r>
            <a:br>
              <a:rPr lang="en-US" sz="4000" dirty="0">
                <a:solidFill>
                  <a:srgbClr val="4A63A9"/>
                </a:solidFill>
                <a:latin typeface="Calibri Light"/>
              </a:rPr>
            </a:br>
            <a:endParaRPr lang="en-IE" sz="4000" dirty="0"/>
          </a:p>
        </p:txBody>
      </p:sp>
      <p:sp>
        <p:nvSpPr>
          <p:cNvPr id="7" name="TextShape 1">
            <a:extLst>
              <a:ext uri="{FF2B5EF4-FFF2-40B4-BE49-F238E27FC236}">
                <a16:creationId xmlns:a16="http://schemas.microsoft.com/office/drawing/2014/main" id="{45EE9737-CAB9-46AD-B57C-08F5E5F0C7CB}"/>
              </a:ext>
            </a:extLst>
          </p:cNvPr>
          <p:cNvSpPr txBox="1"/>
          <p:nvPr/>
        </p:nvSpPr>
        <p:spPr>
          <a:xfrm>
            <a:off x="2087724" y="3449893"/>
            <a:ext cx="4968552" cy="129614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404040"/>
                </a:solidFill>
                <a:latin typeface="Calibri Light"/>
              </a:rPr>
              <a:t>June 2018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404040"/>
                </a:solidFill>
                <a:latin typeface="Calibri Light"/>
                <a:hlinkClick r:id="rId2"/>
              </a:rPr>
              <a:t>johnny.west@openoil.net</a:t>
            </a:r>
            <a:r>
              <a:rPr lang="en-US" sz="2400" dirty="0">
                <a:solidFill>
                  <a:srgbClr val="404040"/>
                </a:solidFill>
                <a:latin typeface="Calibri Light"/>
              </a:rPr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9690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2">
            <a:extLst>
              <a:ext uri="{FF2B5EF4-FFF2-40B4-BE49-F238E27FC236}">
                <a16:creationId xmlns:a16="http://schemas.microsoft.com/office/drawing/2014/main" id="{CC6689C6-2625-4C3E-8255-C32F38C8DF62}"/>
              </a:ext>
            </a:extLst>
          </p:cNvPr>
          <p:cNvSpPr/>
          <p:nvPr/>
        </p:nvSpPr>
        <p:spPr>
          <a:xfrm>
            <a:off x="757800" y="417960"/>
            <a:ext cx="7889760" cy="699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E" sz="4000" dirty="0">
                <a:solidFill>
                  <a:srgbClr val="4A63A9"/>
                </a:solidFill>
                <a:latin typeface="Calibri Light"/>
              </a:rPr>
              <a:t>NEITI: 1993 PSC contract review</a:t>
            </a:r>
            <a:endParaRPr lang="en-IE" dirty="0"/>
          </a:p>
        </p:txBody>
      </p:sp>
      <p:pic>
        <p:nvPicPr>
          <p:cNvPr id="5" name="Picture 4" descr="A close up of a map&#10;&#10;Description generated with high confidence">
            <a:extLst>
              <a:ext uri="{FF2B5EF4-FFF2-40B4-BE49-F238E27FC236}">
                <a16:creationId xmlns:a16="http://schemas.microsoft.com/office/drawing/2014/main" id="{E5771C8A-D6F8-4D65-BDD7-6DFC119C8E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320" y="1117800"/>
            <a:ext cx="6827360" cy="493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462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FB020B86-BCFA-4E22-B86E-6400A55617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12776"/>
            <a:ext cx="7848872" cy="4279077"/>
          </a:xfrm>
          <a:prstGeom prst="rect">
            <a:avLst/>
          </a:prstGeom>
        </p:spPr>
      </p:pic>
      <p:sp>
        <p:nvSpPr>
          <p:cNvPr id="4" name="CustomShape 2">
            <a:extLst>
              <a:ext uri="{FF2B5EF4-FFF2-40B4-BE49-F238E27FC236}">
                <a16:creationId xmlns:a16="http://schemas.microsoft.com/office/drawing/2014/main" id="{5E170F25-8F67-4C93-B6E1-DEA82136D684}"/>
              </a:ext>
            </a:extLst>
          </p:cNvPr>
          <p:cNvSpPr/>
          <p:nvPr/>
        </p:nvSpPr>
        <p:spPr>
          <a:xfrm>
            <a:off x="757800" y="417960"/>
            <a:ext cx="7889760" cy="699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E" sz="4000" dirty="0">
                <a:solidFill>
                  <a:srgbClr val="4A63A9"/>
                </a:solidFill>
                <a:latin typeface="Calibri Light"/>
              </a:rPr>
              <a:t>Ghana: Managing expectations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72089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2">
            <a:extLst>
              <a:ext uri="{FF2B5EF4-FFF2-40B4-BE49-F238E27FC236}">
                <a16:creationId xmlns:a16="http://schemas.microsoft.com/office/drawing/2014/main" id="{CC6689C6-2625-4C3E-8255-C32F38C8DF62}"/>
              </a:ext>
            </a:extLst>
          </p:cNvPr>
          <p:cNvSpPr/>
          <p:nvPr/>
        </p:nvSpPr>
        <p:spPr>
          <a:xfrm>
            <a:off x="757800" y="417960"/>
            <a:ext cx="7889760" cy="699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E" sz="4000" dirty="0">
                <a:solidFill>
                  <a:srgbClr val="4A63A9"/>
                </a:solidFill>
                <a:latin typeface="Calibri Light"/>
              </a:rPr>
              <a:t>Guyana: Fiscal Regime Comparison</a:t>
            </a:r>
            <a:endParaRPr lang="en-IE" dirty="0"/>
          </a:p>
        </p:txBody>
      </p:sp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111680EA-0AA9-4312-8028-8B87C2DA12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7427"/>
            <a:ext cx="9144000" cy="358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641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2"/>
          <p:cNvSpPr/>
          <p:nvPr/>
        </p:nvSpPr>
        <p:spPr>
          <a:xfrm>
            <a:off x="757800" y="417960"/>
            <a:ext cx="7889760" cy="699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E" sz="4000" dirty="0">
                <a:solidFill>
                  <a:srgbClr val="4A63A9"/>
                </a:solidFill>
                <a:latin typeface="Calibri Light"/>
              </a:rPr>
              <a:t>Guyana: the “profit map”</a:t>
            </a:r>
            <a:endParaRPr lang="en-IE" dirty="0"/>
          </a:p>
        </p:txBody>
      </p:sp>
      <p:sp>
        <p:nvSpPr>
          <p:cNvPr id="239" name="TextShape 3"/>
          <p:cNvSpPr txBox="1"/>
          <p:nvPr/>
        </p:nvSpPr>
        <p:spPr>
          <a:xfrm>
            <a:off x="8159760" y="6459480"/>
            <a:ext cx="98388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F5002BF9-DB5E-4C5A-AD48-D1AF9208AFCE}" type="slidenum">
              <a:rPr lang="en-US" sz="1050">
                <a:solidFill>
                  <a:srgbClr val="575757"/>
                </a:solidFill>
                <a:latin typeface="Calibri"/>
              </a:rPr>
              <a:t>5</a:t>
            </a:fld>
            <a:endParaRPr/>
          </a:p>
        </p:txBody>
      </p:sp>
      <p:pic>
        <p:nvPicPr>
          <p:cNvPr id="6" name="Picture 5" descr="A screenshot of a map&#10;&#10;Description generated with very high confidence">
            <a:extLst>
              <a:ext uri="{FF2B5EF4-FFF2-40B4-BE49-F238E27FC236}">
                <a16:creationId xmlns:a16="http://schemas.microsoft.com/office/drawing/2014/main" id="{291CF02F-6F3C-4C9F-A135-138AB3ACA3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80" y="1111229"/>
            <a:ext cx="7889760" cy="505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982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2"/>
          <p:cNvSpPr/>
          <p:nvPr/>
        </p:nvSpPr>
        <p:spPr>
          <a:xfrm>
            <a:off x="757800" y="417960"/>
            <a:ext cx="7889760" cy="699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E" sz="4000" dirty="0">
                <a:solidFill>
                  <a:srgbClr val="4A63A9"/>
                </a:solidFill>
                <a:latin typeface="Calibri Light"/>
              </a:rPr>
              <a:t>The usual health warnings…</a:t>
            </a:r>
            <a:endParaRPr lang="en-IE" dirty="0"/>
          </a:p>
        </p:txBody>
      </p:sp>
      <p:sp>
        <p:nvSpPr>
          <p:cNvPr id="239" name="TextShape 3"/>
          <p:cNvSpPr txBox="1"/>
          <p:nvPr/>
        </p:nvSpPr>
        <p:spPr>
          <a:xfrm>
            <a:off x="8159760" y="6459480"/>
            <a:ext cx="98388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F5002BF9-DB5E-4C5A-AD48-D1AF9208AFCE}" type="slidenum">
              <a:rPr lang="en-US" sz="1050">
                <a:solidFill>
                  <a:srgbClr val="575757"/>
                </a:solidFill>
                <a:latin typeface="Calibri"/>
              </a:rPr>
              <a:t>6</a:t>
            </a:fld>
            <a:endParaRPr/>
          </a:p>
        </p:txBody>
      </p:sp>
      <p:pic>
        <p:nvPicPr>
          <p:cNvPr id="3" name="Picture 2" descr="A close up of a map&#10;&#10;Description generated with high confidence">
            <a:extLst>
              <a:ext uri="{FF2B5EF4-FFF2-40B4-BE49-F238E27FC236}">
                <a16:creationId xmlns:a16="http://schemas.microsoft.com/office/drawing/2014/main" id="{5CD701BA-DE9C-400E-A539-3F7CD0B823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27" y="1268760"/>
            <a:ext cx="6912217" cy="455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762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2"/>
          <p:cNvSpPr/>
          <p:nvPr/>
        </p:nvSpPr>
        <p:spPr>
          <a:xfrm>
            <a:off x="757800" y="417960"/>
            <a:ext cx="7889760" cy="699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rgbClr val="4A63A9"/>
                </a:solidFill>
                <a:latin typeface="Calibri Light"/>
              </a:rPr>
              <a:t>In EITI: next-level reconciliation</a:t>
            </a:r>
            <a:endParaRPr dirty="0"/>
          </a:p>
        </p:txBody>
      </p:sp>
      <p:sp>
        <p:nvSpPr>
          <p:cNvPr id="239" name="TextShape 3"/>
          <p:cNvSpPr txBox="1"/>
          <p:nvPr/>
        </p:nvSpPr>
        <p:spPr>
          <a:xfrm>
            <a:off x="8159760" y="6459480"/>
            <a:ext cx="98388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F5002BF9-DB5E-4C5A-AD48-D1AF9208AFCE}" type="slidenum">
              <a:rPr lang="en-US" sz="1050">
                <a:solidFill>
                  <a:srgbClr val="575757"/>
                </a:solidFill>
                <a:latin typeface="Calibri"/>
              </a:rPr>
              <a:t>7</a:t>
            </a:fld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4F964C-5F7B-4538-9353-239AEA3DAA8A}"/>
              </a:ext>
            </a:extLst>
          </p:cNvPr>
          <p:cNvSpPr txBox="1"/>
          <p:nvPr/>
        </p:nvSpPr>
        <p:spPr>
          <a:xfrm>
            <a:off x="899592" y="1484784"/>
            <a:ext cx="74888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000" dirty="0"/>
              <a:t>Move from: what </a:t>
            </a:r>
            <a:r>
              <a:rPr lang="en-IE" sz="2000" i="1" dirty="0"/>
              <a:t>has</a:t>
            </a:r>
            <a:r>
              <a:rPr lang="en-IE" sz="2000" dirty="0"/>
              <a:t> been paid to what </a:t>
            </a:r>
            <a:r>
              <a:rPr lang="en-IE" sz="2000" i="1" dirty="0"/>
              <a:t>should have</a:t>
            </a:r>
            <a:r>
              <a:rPr lang="en-IE" sz="2000" dirty="0"/>
              <a:t> been paid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000" dirty="0"/>
              <a:t>The litmus of public interest financial modelling: is the model </a:t>
            </a:r>
            <a:r>
              <a:rPr lang="en-IE" sz="2000" i="1" dirty="0"/>
              <a:t>itself</a:t>
            </a:r>
            <a:r>
              <a:rPr lang="en-IE" sz="2000" dirty="0"/>
              <a:t> published?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000" dirty="0"/>
              <a:t>EITI countries with projects modelled:</a:t>
            </a:r>
          </a:p>
          <a:p>
            <a:pPr lvl="1"/>
            <a:r>
              <a:rPr lang="en-IE" sz="2000" dirty="0"/>
              <a:t>Afghanistan, Ghana, Tanzania, (Guyana), Kyrgyzstan, Colombia, Mongolia, Cote d’Ivoire, Indonesia, Malawi, (Nigeria), (Philippines)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000" dirty="0"/>
              <a:t>Other EITI MSGs engaged:</a:t>
            </a:r>
          </a:p>
          <a:p>
            <a:pPr lvl="1"/>
            <a:r>
              <a:rPr lang="en-IE" sz="2000" dirty="0"/>
              <a:t>Zambia, Senegal, Albania, Trinidad &amp; Tobago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000" dirty="0"/>
              <a:t>Other countries with financial models published or coming:</a:t>
            </a:r>
          </a:p>
          <a:p>
            <a:pPr lvl="1"/>
            <a:r>
              <a:rPr lang="en-IE" sz="2000" dirty="0"/>
              <a:t>Lebanon, Kenya, Argentina, Brazil, Ireland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000" dirty="0"/>
              <a:t>EITI convening power: standardisation can </a:t>
            </a:r>
            <a:r>
              <a:rPr lang="en-IE" sz="2000" i="1" dirty="0"/>
              <a:t>massively</a:t>
            </a:r>
            <a:r>
              <a:rPr lang="en-IE" sz="2000" dirty="0"/>
              <a:t> accelerate institutional capacity</a:t>
            </a:r>
          </a:p>
        </p:txBody>
      </p:sp>
    </p:spTree>
    <p:extLst>
      <p:ext uri="{BB962C8B-B14F-4D97-AF65-F5344CB8AC3E}">
        <p14:creationId xmlns:p14="http://schemas.microsoft.com/office/powerpoint/2010/main" val="781674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On-screen Show (4:3)</PresentationFormat>
  <Paragraphs>24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DejaVu Sans</vt:lpstr>
      <vt:lpstr>StarSymbol</vt:lpstr>
      <vt:lpstr>Times New Roman</vt:lpstr>
      <vt:lpstr>Office Theme</vt:lpstr>
      <vt:lpstr>Modelling: a natural outgrowth of contract transparency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Johnny West</dc:creator>
  <cp:lastModifiedBy>Johnny West</cp:lastModifiedBy>
  <cp:revision>140</cp:revision>
  <dcterms:modified xsi:type="dcterms:W3CDTF">2018-06-28T06:23:40Z</dcterms:modified>
</cp:coreProperties>
</file>