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6" r:id="rId5"/>
    <p:sldId id="286" r:id="rId6"/>
    <p:sldId id="287" r:id="rId7"/>
    <p:sldId id="302" r:id="rId8"/>
    <p:sldId id="297" r:id="rId9"/>
    <p:sldId id="305" r:id="rId10"/>
    <p:sldId id="298" r:id="rId11"/>
    <p:sldId id="303" r:id="rId12"/>
    <p:sldId id="304" r:id="rId13"/>
    <p:sldId id="306" r:id="rId14"/>
    <p:sldId id="308" r:id="rId15"/>
    <p:sldId id="309" r:id="rId16"/>
    <p:sldId id="310" r:id="rId17"/>
    <p:sldId id="277" r:id="rId1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2">
          <p15:clr>
            <a:srgbClr val="A4A3A4"/>
          </p15:clr>
        </p15:guide>
        <p15:guide id="2" pos="3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323" autoAdjust="0"/>
  </p:normalViewPr>
  <p:slideViewPr>
    <p:cSldViewPr snapToGrid="0" snapToObjects="1">
      <p:cViewPr varScale="1">
        <p:scale>
          <a:sx n="67" d="100"/>
          <a:sy n="67" d="100"/>
        </p:scale>
        <p:origin x="1906" y="58"/>
      </p:cViewPr>
      <p:guideLst>
        <p:guide orient="horz" pos="1002"/>
        <p:guide pos="34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0CCBFA-73D1-4938-9B15-C93EDFB3AAC5}" type="datetimeFigureOut">
              <a:rPr lang="nb-NO" smtClean="0"/>
              <a:t>20.03.2017</a:t>
            </a:fld>
            <a:endParaRPr lang="nb-N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A34A8-0C8A-4F5F-8573-C4C1A352894C}" type="slidenum">
              <a:rPr lang="nb-NO" smtClean="0"/>
              <a:t>‹#›</a:t>
            </a:fld>
            <a:endParaRPr lang="nb-NO"/>
          </a:p>
        </p:txBody>
      </p:sp>
    </p:spTree>
    <p:extLst>
      <p:ext uri="{BB962C8B-B14F-4D97-AF65-F5344CB8AC3E}">
        <p14:creationId xmlns:p14="http://schemas.microsoft.com/office/powerpoint/2010/main" val="2693212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C99A34A8-0C8A-4F5F-8573-C4C1A352894C}" type="slidenum">
              <a:rPr lang="nb-NO" smtClean="0"/>
              <a:t>10</a:t>
            </a:fld>
            <a:endParaRPr lang="nb-NO"/>
          </a:p>
        </p:txBody>
      </p:sp>
    </p:spTree>
    <p:extLst>
      <p:ext uri="{BB962C8B-B14F-4D97-AF65-F5344CB8AC3E}">
        <p14:creationId xmlns:p14="http://schemas.microsoft.com/office/powerpoint/2010/main" val="2575449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re 1"/>
          <p:cNvSpPr>
            <a:spLocks noGrp="1"/>
          </p:cNvSpPr>
          <p:nvPr>
            <p:ph type="ctrTitle"/>
          </p:nvPr>
        </p:nvSpPr>
        <p:spPr>
          <a:xfrm>
            <a:off x="549274" y="1592263"/>
            <a:ext cx="7908926" cy="1845205"/>
          </a:xfrm>
        </p:spPr>
        <p:txBody>
          <a:bodyPr lIns="0" rIns="0" anchor="b" anchorCtr="0">
            <a:normAutofit/>
          </a:bodyPr>
          <a:lstStyle>
            <a:lvl1pPr>
              <a:defRPr sz="4000" b="0" i="0"/>
            </a:lvl1pPr>
          </a:lstStyle>
          <a:p>
            <a:r>
              <a:rPr lang="en-GB" noProof="0"/>
              <a:t>Cliquez et modifiez le titre</a:t>
            </a:r>
          </a:p>
        </p:txBody>
      </p:sp>
      <p:sp>
        <p:nvSpPr>
          <p:cNvPr id="3" name="Sous-titre 2"/>
          <p:cNvSpPr>
            <a:spLocks noGrp="1"/>
          </p:cNvSpPr>
          <p:nvPr>
            <p:ph type="subTitle" idx="1"/>
          </p:nvPr>
        </p:nvSpPr>
        <p:spPr>
          <a:xfrm>
            <a:off x="549274" y="4299858"/>
            <a:ext cx="7908926" cy="1338942"/>
          </a:xfrm>
        </p:spPr>
        <p:txBody>
          <a:bodyPr lIns="0" rIns="0" anchor="b" anchorCtr="0">
            <a:normAutofit/>
          </a:bodyPr>
          <a:lstStyle>
            <a:lvl1pPr marL="0" indent="0" algn="l">
              <a:buNone/>
              <a:defRPr sz="2600" i="1">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Cliquez pour modifier le style des sous-titres du masque</a:t>
            </a:r>
          </a:p>
        </p:txBody>
      </p:sp>
      <p:sp>
        <p:nvSpPr>
          <p:cNvPr id="6" name="Espace réservé du numéro de diapositive 5"/>
          <p:cNvSpPr>
            <a:spLocks noGrp="1"/>
          </p:cNvSpPr>
          <p:nvPr>
            <p:ph type="sldNum" sz="quarter" idx="12"/>
          </p:nvPr>
        </p:nvSpPr>
        <p:spPr/>
        <p:txBody>
          <a:bodyPr lIns="0" rIns="0"/>
          <a:lstStyle/>
          <a:p>
            <a:fld id="{8B93C3CB-6E54-E14A-8D41-8D4E2C126061}" type="slidenum">
              <a:rPr lang="en-GB" noProof="0" smtClean="0"/>
              <a:pPr/>
              <a:t>‹#›</a:t>
            </a:fld>
            <a:endParaRPr lang="en-GB" noProof="0"/>
          </a:p>
        </p:txBody>
      </p:sp>
      <p:sp>
        <p:nvSpPr>
          <p:cNvPr id="10" name="Rectangle 9"/>
          <p:cNvSpPr/>
          <p:nvPr userDrawn="1"/>
        </p:nvSpPr>
        <p:spPr>
          <a:xfrm>
            <a:off x="0" y="-60967"/>
            <a:ext cx="9144000" cy="3471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pic>
        <p:nvPicPr>
          <p:cNvPr id="7" name="Picture 6" descr="EITI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670" y="286216"/>
            <a:ext cx="1512168" cy="478488"/>
          </a:xfrm>
          <a:prstGeom prst="rect">
            <a:avLst/>
          </a:prstGeom>
        </p:spPr>
      </p:pic>
      <p:sp>
        <p:nvSpPr>
          <p:cNvPr id="8" name="Rectangle 45"/>
          <p:cNvSpPr>
            <a:spLocks noChangeArrowheads="1"/>
          </p:cNvSpPr>
          <p:nvPr userDrawn="1"/>
        </p:nvSpPr>
        <p:spPr bwMode="auto">
          <a:xfrm>
            <a:off x="0" y="1052736"/>
            <a:ext cx="9144000" cy="166464"/>
          </a:xfrm>
          <a:prstGeom prst="rect">
            <a:avLst/>
          </a:prstGeom>
          <a:solidFill>
            <a:srgbClr val="0076AF"/>
          </a:solidFill>
          <a:ln>
            <a:noFill/>
          </a:ln>
          <a:extLst/>
        </p:spPr>
        <p:txBody>
          <a:bodyPr wrap="none" anchor="ctr"/>
          <a:lstStyle/>
          <a:p>
            <a:pPr eaLnBrk="0" hangingPunct="0"/>
            <a:r>
              <a:rPr lang="en-GB" sz="3600" noProof="0">
                <a:solidFill>
                  <a:srgbClr val="FFFFFF"/>
                </a:solidFill>
                <a:latin typeface="Frutiger LT 57 Cn" charset="0"/>
              </a:rPr>
              <a:t> </a:t>
            </a:r>
          </a:p>
        </p:txBody>
      </p:sp>
      <p:sp>
        <p:nvSpPr>
          <p:cNvPr id="9" name="Rectangle 8"/>
          <p:cNvSpPr/>
          <p:nvPr userDrawn="1"/>
        </p:nvSpPr>
        <p:spPr bwMode="auto">
          <a:xfrm>
            <a:off x="1299754" y="1052736"/>
            <a:ext cx="612068" cy="166464"/>
          </a:xfrm>
          <a:prstGeom prst="rect">
            <a:avLst/>
          </a:prstGeom>
          <a:solidFill>
            <a:srgbClr val="60BC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600" b="0" i="0" u="none" strike="noStrike" cap="none" normalizeH="0" baseline="0" noProof="0">
              <a:ln>
                <a:noFill/>
              </a:ln>
              <a:solidFill>
                <a:schemeClr val="bg1"/>
              </a:solidFill>
              <a:effectLst/>
              <a:latin typeface="Frutiger LT 57 Cn" pitchFamily="1" charset="0"/>
            </a:endParaRPr>
          </a:p>
        </p:txBody>
      </p:sp>
      <p:sp>
        <p:nvSpPr>
          <p:cNvPr id="11" name="Rectangle 10"/>
          <p:cNvSpPr/>
          <p:nvPr userDrawn="1"/>
        </p:nvSpPr>
        <p:spPr>
          <a:xfrm>
            <a:off x="7662333" y="6163733"/>
            <a:ext cx="1481667" cy="6942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12" name="Rectangle 11"/>
          <p:cNvSpPr/>
          <p:nvPr userDrawn="1"/>
        </p:nvSpPr>
        <p:spPr>
          <a:xfrm>
            <a:off x="2218267" y="6180667"/>
            <a:ext cx="4656666" cy="677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17" name="Bilde 3" descr="big-twitter-bird copy.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979411" y="3931155"/>
            <a:ext cx="675622" cy="54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ZoneTexte 18"/>
          <p:cNvSpPr txBox="1"/>
          <p:nvPr userDrawn="1"/>
        </p:nvSpPr>
        <p:spPr>
          <a:xfrm>
            <a:off x="3234262" y="3345560"/>
            <a:ext cx="2540000" cy="1015663"/>
          </a:xfrm>
          <a:prstGeom prst="rect">
            <a:avLst/>
          </a:prstGeom>
          <a:noFill/>
        </p:spPr>
        <p:txBody>
          <a:bodyPr wrap="square" rtlCol="0">
            <a:spAutoFit/>
          </a:bodyPr>
          <a:lstStyle/>
          <a:p>
            <a:pPr algn="ctr">
              <a:lnSpc>
                <a:spcPct val="100000"/>
              </a:lnSpc>
            </a:pPr>
            <a:r>
              <a:rPr lang="en-GB" sz="3000" i="1" noProof="0">
                <a:solidFill>
                  <a:srgbClr val="008BCA"/>
                </a:solidFill>
                <a:latin typeface="Calibri" panose="020F0502020204030204" pitchFamily="34" charset="0"/>
                <a:cs typeface="Myriad Pro Light"/>
              </a:rPr>
              <a:t>www.eiti.org</a:t>
            </a:r>
          </a:p>
          <a:p>
            <a:pPr algn="ctr">
              <a:lnSpc>
                <a:spcPct val="100000"/>
              </a:lnSpc>
            </a:pPr>
            <a:r>
              <a:rPr lang="en-GB" sz="3000" i="1" noProof="0">
                <a:solidFill>
                  <a:srgbClr val="008BCA"/>
                </a:solidFill>
                <a:latin typeface="Calibri" panose="020F0502020204030204" pitchFamily="34" charset="0"/>
                <a:cs typeface="Myriad Pro Light"/>
              </a:rPr>
              <a:t>@EITIorg</a:t>
            </a:r>
          </a:p>
        </p:txBody>
      </p:sp>
      <p:sp>
        <p:nvSpPr>
          <p:cNvPr id="10" name="Rectangle 9"/>
          <p:cNvSpPr/>
          <p:nvPr userDrawn="1"/>
        </p:nvSpPr>
        <p:spPr>
          <a:xfrm>
            <a:off x="0" y="-60967"/>
            <a:ext cx="9144000" cy="3471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pic>
        <p:nvPicPr>
          <p:cNvPr id="7" name="Picture 6" descr="EITI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3670" y="286216"/>
            <a:ext cx="1512168" cy="478488"/>
          </a:xfrm>
          <a:prstGeom prst="rect">
            <a:avLst/>
          </a:prstGeom>
        </p:spPr>
      </p:pic>
      <p:sp>
        <p:nvSpPr>
          <p:cNvPr id="8" name="Rectangle 45"/>
          <p:cNvSpPr>
            <a:spLocks noChangeArrowheads="1"/>
          </p:cNvSpPr>
          <p:nvPr userDrawn="1"/>
        </p:nvSpPr>
        <p:spPr bwMode="auto">
          <a:xfrm>
            <a:off x="0" y="1052736"/>
            <a:ext cx="9144000" cy="166464"/>
          </a:xfrm>
          <a:prstGeom prst="rect">
            <a:avLst/>
          </a:prstGeom>
          <a:solidFill>
            <a:srgbClr val="0076AF"/>
          </a:solidFill>
          <a:ln>
            <a:noFill/>
          </a:ln>
          <a:extLst/>
        </p:spPr>
        <p:txBody>
          <a:bodyPr wrap="none" anchor="ctr"/>
          <a:lstStyle/>
          <a:p>
            <a:pPr eaLnBrk="0" hangingPunct="0"/>
            <a:r>
              <a:rPr lang="en-GB" sz="3600" noProof="0">
                <a:solidFill>
                  <a:srgbClr val="FFFFFF"/>
                </a:solidFill>
                <a:latin typeface="Frutiger LT 57 Cn" charset="0"/>
              </a:rPr>
              <a:t> </a:t>
            </a:r>
          </a:p>
        </p:txBody>
      </p:sp>
      <p:sp>
        <p:nvSpPr>
          <p:cNvPr id="9" name="Rectangle 8"/>
          <p:cNvSpPr/>
          <p:nvPr userDrawn="1"/>
        </p:nvSpPr>
        <p:spPr bwMode="auto">
          <a:xfrm>
            <a:off x="1299754" y="1052736"/>
            <a:ext cx="612068" cy="166464"/>
          </a:xfrm>
          <a:prstGeom prst="rect">
            <a:avLst/>
          </a:prstGeom>
          <a:solidFill>
            <a:srgbClr val="60BC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600" b="0" i="0" u="none" strike="noStrike" cap="none" normalizeH="0" baseline="0" noProof="0">
              <a:ln>
                <a:noFill/>
              </a:ln>
              <a:solidFill>
                <a:schemeClr val="bg1"/>
              </a:solidFill>
              <a:effectLst/>
              <a:latin typeface="Frutiger LT 57 Cn" pitchFamily="1" charset="0"/>
            </a:endParaRPr>
          </a:p>
        </p:txBody>
      </p:sp>
      <p:sp>
        <p:nvSpPr>
          <p:cNvPr id="11" name="Rectangle 10"/>
          <p:cNvSpPr/>
          <p:nvPr userDrawn="1"/>
        </p:nvSpPr>
        <p:spPr>
          <a:xfrm>
            <a:off x="7662333" y="6163733"/>
            <a:ext cx="1481667" cy="6942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15" name="Titre 1"/>
          <p:cNvSpPr txBox="1">
            <a:spLocks/>
          </p:cNvSpPr>
          <p:nvPr userDrawn="1"/>
        </p:nvSpPr>
        <p:spPr>
          <a:xfrm>
            <a:off x="549274" y="2045755"/>
            <a:ext cx="7908926" cy="1470025"/>
          </a:xfrm>
          <a:prstGeom prst="rect">
            <a:avLst/>
          </a:prstGeom>
        </p:spPr>
        <p:txBody>
          <a:bodyPr vert="horz" lIns="0" tIns="45720" rIns="0" bIns="45720" rtlCol="0" anchor="t" anchorCtr="0">
            <a:normAutofit/>
          </a:bodyPr>
          <a:lstStyle>
            <a:lvl1pPr algn="ctr">
              <a:defRPr sz="5000" b="0" i="1">
                <a:solidFill>
                  <a:schemeClr val="tx1"/>
                </a:solidFil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5200" b="0" i="1" u="none" strike="noStrike" kern="1200" cap="none" spc="0" normalizeH="0" baseline="0" noProof="0">
                <a:ln>
                  <a:noFill/>
                </a:ln>
                <a:solidFill>
                  <a:schemeClr val="tx1"/>
                </a:solidFill>
                <a:effectLst/>
                <a:uLnTx/>
                <a:uFillTx/>
                <a:latin typeface="+mj-lt"/>
                <a:ea typeface="+mj-ea"/>
                <a:cs typeface="+mj-cs"/>
              </a:rPr>
              <a:t>Thank you!</a:t>
            </a:r>
          </a:p>
        </p:txBody>
      </p:sp>
      <p:sp>
        <p:nvSpPr>
          <p:cNvPr id="12" name="Rectangle 11"/>
          <p:cNvSpPr/>
          <p:nvPr userDrawn="1"/>
        </p:nvSpPr>
        <p:spPr>
          <a:xfrm>
            <a:off x="2218267" y="6180667"/>
            <a:ext cx="4656666" cy="677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b="1" cap="all"/>
            </a:lvl1pPr>
          </a:lstStyle>
          <a:p>
            <a:r>
              <a:rPr lang="en-GB" noProof="0"/>
              <a:t>Section header</a:t>
            </a:r>
          </a:p>
        </p:txBody>
      </p:sp>
      <p:sp>
        <p:nvSpPr>
          <p:cNvPr id="6" name="Espace réservé du numéro de diapositive 5"/>
          <p:cNvSpPr>
            <a:spLocks noGrp="1"/>
          </p:cNvSpPr>
          <p:nvPr>
            <p:ph type="sldNum" sz="quarter" idx="12"/>
          </p:nvPr>
        </p:nvSpPr>
        <p:spPr/>
        <p:txBody>
          <a:bodyPr/>
          <a:lstStyle/>
          <a:p>
            <a:fld id="{8B93C3CB-6E54-E14A-8D41-8D4E2C126061}" type="slidenum">
              <a:rPr lang="en-GB" noProof="0" smtClean="0"/>
              <a:pPr/>
              <a:t>‹#›</a:t>
            </a:fld>
            <a:endParaRPr lang="en-GB"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noProof="0"/>
              <a:t>Cliquez et modifiez le titre</a:t>
            </a:r>
          </a:p>
        </p:txBody>
      </p:sp>
      <p:sp>
        <p:nvSpPr>
          <p:cNvPr id="3" name="Espace réservé du contenu 2"/>
          <p:cNvSpPr>
            <a:spLocks noGrp="1"/>
          </p:cNvSpPr>
          <p:nvPr>
            <p:ph idx="1"/>
          </p:nvPr>
        </p:nvSpPr>
        <p:spPr/>
        <p:txBody>
          <a:bodyPr/>
          <a:lstStyle>
            <a:lvl1pPr>
              <a:defRPr>
                <a:solidFill>
                  <a:srgbClr val="404040"/>
                </a:solidFill>
              </a:defRPr>
            </a:lvl1pPr>
            <a:lvl2pPr>
              <a:defRPr b="0">
                <a:solidFill>
                  <a:schemeClr val="accent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Cliquez pour modifier les styles du texte du masque</a:t>
            </a:r>
          </a:p>
          <a:p>
            <a:pPr lvl="1"/>
            <a:r>
              <a:rPr lang="en-GB" noProof="0"/>
              <a:t>Deuxième niveau</a:t>
            </a:r>
          </a:p>
          <a:p>
            <a:pPr lvl="2"/>
            <a:r>
              <a:rPr lang="en-GB" noProof="0"/>
              <a:t>Troisième niveau</a:t>
            </a:r>
          </a:p>
          <a:p>
            <a:pPr lvl="3"/>
            <a:r>
              <a:rPr lang="en-GB" noProof="0"/>
              <a:t>Quatrième niveau</a:t>
            </a:r>
          </a:p>
          <a:p>
            <a:pPr lvl="4"/>
            <a:r>
              <a:rPr lang="en-GB" noProof="0"/>
              <a:t>Cinquième niveau</a:t>
            </a:r>
          </a:p>
        </p:txBody>
      </p:sp>
      <p:sp>
        <p:nvSpPr>
          <p:cNvPr id="6" name="Espace réservé du numéro de diapositive 5"/>
          <p:cNvSpPr>
            <a:spLocks noGrp="1"/>
          </p:cNvSpPr>
          <p:nvPr>
            <p:ph type="sldNum" sz="quarter" idx="12"/>
          </p:nvPr>
        </p:nvSpPr>
        <p:spPr/>
        <p:txBody>
          <a:bodyPr/>
          <a:lstStyle/>
          <a:p>
            <a:fld id="{8B93C3CB-6E54-E14A-8D41-8D4E2C126061}" type="slidenum">
              <a:rPr lang="en-GB" noProof="0" smtClean="0"/>
              <a:pPr/>
              <a:t>‹#›</a:t>
            </a:fld>
            <a:endParaRPr lang="en-GB"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noProof="0"/>
              <a:t>Cliquez et modifiez le titre</a:t>
            </a:r>
          </a:p>
        </p:txBody>
      </p:sp>
      <p:sp>
        <p:nvSpPr>
          <p:cNvPr id="3" name="Espace réservé du contenu 2"/>
          <p:cNvSpPr>
            <a:spLocks noGrp="1"/>
          </p:cNvSpPr>
          <p:nvPr>
            <p:ph sz="half" idx="1"/>
          </p:nvPr>
        </p:nvSpPr>
        <p:spPr>
          <a:xfrm>
            <a:off x="541337" y="1600200"/>
            <a:ext cx="406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
        <p:nvSpPr>
          <p:cNvPr id="4" name="Espace réservé du contenu 3"/>
          <p:cNvSpPr>
            <a:spLocks noGrp="1"/>
          </p:cNvSpPr>
          <p:nvPr>
            <p:ph sz="half" idx="2"/>
          </p:nvPr>
        </p:nvSpPr>
        <p:spPr>
          <a:xfrm>
            <a:off x="4766732" y="1600200"/>
            <a:ext cx="406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
        <p:nvSpPr>
          <p:cNvPr id="7" name="Espace réservé du numéro de diapositive 6"/>
          <p:cNvSpPr>
            <a:spLocks noGrp="1"/>
          </p:cNvSpPr>
          <p:nvPr>
            <p:ph type="sldNum" sz="quarter" idx="12"/>
          </p:nvPr>
        </p:nvSpPr>
        <p:spPr/>
        <p:txBody>
          <a:bodyPr/>
          <a:lstStyle/>
          <a:p>
            <a:fld id="{8B93C3CB-6E54-E14A-8D41-8D4E2C126061}" type="slidenum">
              <a:rPr lang="en-GB" noProof="0" smtClean="0"/>
              <a:pPr/>
              <a:t>‹#›</a:t>
            </a:fld>
            <a:endParaRPr lang="en-GB"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2 columns with header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GB" noProof="0"/>
              <a:t>Cliquez et modifiez le titre</a:t>
            </a:r>
          </a:p>
        </p:txBody>
      </p:sp>
      <p:sp>
        <p:nvSpPr>
          <p:cNvPr id="3" name="Espace réservé du texte 2"/>
          <p:cNvSpPr>
            <a:spLocks noGrp="1"/>
          </p:cNvSpPr>
          <p:nvPr>
            <p:ph type="body" idx="1"/>
          </p:nvPr>
        </p:nvSpPr>
        <p:spPr>
          <a:xfrm>
            <a:off x="550337"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err="1"/>
              <a:t>Cliquez</a:t>
            </a:r>
            <a:r>
              <a:rPr lang="en-GB" noProof="0" dirty="0"/>
              <a:t> pour modifier les styles du </a:t>
            </a:r>
            <a:r>
              <a:rPr lang="en-GB" noProof="0" dirty="0" err="1"/>
              <a:t>texte</a:t>
            </a:r>
            <a:r>
              <a:rPr lang="en-GB" noProof="0" dirty="0"/>
              <a:t> du masque</a:t>
            </a:r>
          </a:p>
        </p:txBody>
      </p:sp>
      <p:sp>
        <p:nvSpPr>
          <p:cNvPr id="4" name="Espace réservé du contenu 3"/>
          <p:cNvSpPr>
            <a:spLocks noGrp="1"/>
          </p:cNvSpPr>
          <p:nvPr>
            <p:ph sz="half" idx="2"/>
          </p:nvPr>
        </p:nvSpPr>
        <p:spPr>
          <a:xfrm>
            <a:off x="550337"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
        <p:nvSpPr>
          <p:cNvPr id="5" name="Espace réservé du texte 4"/>
          <p:cNvSpPr>
            <a:spLocks noGrp="1"/>
          </p:cNvSpPr>
          <p:nvPr>
            <p:ph type="body" sz="quarter" idx="3"/>
          </p:nvPr>
        </p:nvSpPr>
        <p:spPr>
          <a:xfrm>
            <a:off x="473816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Cliquez pour modifier les styles du texte du masque</a:t>
            </a:r>
          </a:p>
        </p:txBody>
      </p:sp>
      <p:sp>
        <p:nvSpPr>
          <p:cNvPr id="6" name="Espace réservé du contenu 5"/>
          <p:cNvSpPr>
            <a:spLocks noGrp="1"/>
          </p:cNvSpPr>
          <p:nvPr>
            <p:ph sz="quarter" idx="4"/>
          </p:nvPr>
        </p:nvSpPr>
        <p:spPr>
          <a:xfrm>
            <a:off x="473816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a:t>Cliquez pour modifier les styles du texte du masque</a:t>
            </a:r>
          </a:p>
          <a:p>
            <a:pPr lvl="1"/>
            <a:r>
              <a:rPr lang="en-GB" noProof="0"/>
              <a:t>Deuxième niveau</a:t>
            </a:r>
          </a:p>
          <a:p>
            <a:pPr lvl="2"/>
            <a:r>
              <a:rPr lang="en-GB" noProof="0"/>
              <a:t>Troisième niveau</a:t>
            </a:r>
          </a:p>
          <a:p>
            <a:pPr lvl="3"/>
            <a:r>
              <a:rPr lang="en-GB" noProof="0"/>
              <a:t>Quatrième niveau</a:t>
            </a:r>
          </a:p>
          <a:p>
            <a:pPr lvl="4"/>
            <a:r>
              <a:rPr lang="en-GB" noProof="0"/>
              <a:t>Cinquième niveau</a:t>
            </a:r>
          </a:p>
        </p:txBody>
      </p:sp>
      <p:sp>
        <p:nvSpPr>
          <p:cNvPr id="9" name="Espace réservé du numéro de diapositive 8"/>
          <p:cNvSpPr>
            <a:spLocks noGrp="1"/>
          </p:cNvSpPr>
          <p:nvPr>
            <p:ph type="sldNum" sz="quarter" idx="12"/>
          </p:nvPr>
        </p:nvSpPr>
        <p:spPr/>
        <p:txBody>
          <a:bodyPr/>
          <a:lstStyle/>
          <a:p>
            <a:fld id="{8B93C3CB-6E54-E14A-8D41-8D4E2C126061}" type="slidenum">
              <a:rPr lang="en-GB" noProof="0" smtClean="0"/>
              <a:pPr/>
              <a:t>‹#›</a:t>
            </a:fld>
            <a:endParaRPr lang="en-GB"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noProof="0"/>
              <a:t>Cliquez et modifiez le titre</a:t>
            </a:r>
          </a:p>
        </p:txBody>
      </p:sp>
      <p:sp>
        <p:nvSpPr>
          <p:cNvPr id="5" name="Espace réservé du numéro de diapositive 4"/>
          <p:cNvSpPr>
            <a:spLocks noGrp="1"/>
          </p:cNvSpPr>
          <p:nvPr>
            <p:ph type="sldNum" sz="quarter" idx="12"/>
          </p:nvPr>
        </p:nvSpPr>
        <p:spPr/>
        <p:txBody>
          <a:bodyPr/>
          <a:lstStyle/>
          <a:p>
            <a:fld id="{8B93C3CB-6E54-E14A-8D41-8D4E2C126061}" type="slidenum">
              <a:rPr lang="en-GB" noProof="0" smtClean="0"/>
              <a:pPr/>
              <a:t>‹#›</a:t>
            </a:fld>
            <a:endParaRPr lang="en-GB"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pty sl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B93C3CB-6E54-E14A-8D41-8D4E2C126061}" type="slidenum">
              <a:rPr lang="en-GB" noProof="0" smtClean="0"/>
              <a:pPr/>
              <a:t>‹#›</a:t>
            </a:fld>
            <a:endParaRPr lang="en-GB"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left caption">
    <p:spTree>
      <p:nvGrpSpPr>
        <p:cNvPr id="1" name=""/>
        <p:cNvGrpSpPr/>
        <p:nvPr/>
      </p:nvGrpSpPr>
      <p:grpSpPr>
        <a:xfrm>
          <a:off x="0" y="0"/>
          <a:ext cx="0" cy="0"/>
          <a:chOff x="0" y="0"/>
          <a:chExt cx="0" cy="0"/>
        </a:xfrm>
      </p:grpSpPr>
      <p:sp>
        <p:nvSpPr>
          <p:cNvPr id="2" name="Titre 1"/>
          <p:cNvSpPr>
            <a:spLocks noGrp="1"/>
          </p:cNvSpPr>
          <p:nvPr>
            <p:ph type="title"/>
          </p:nvPr>
        </p:nvSpPr>
        <p:spPr>
          <a:xfrm>
            <a:off x="549275" y="273050"/>
            <a:ext cx="2916238" cy="1162050"/>
          </a:xfrm>
        </p:spPr>
        <p:txBody>
          <a:bodyPr anchor="b"/>
          <a:lstStyle>
            <a:lvl1pPr algn="l">
              <a:defRPr sz="2000" b="1"/>
            </a:lvl1p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a:t>Cliquez pour modifier les styles du texte du masque</a:t>
            </a:r>
          </a:p>
          <a:p>
            <a:pPr lvl="1"/>
            <a:r>
              <a:rPr lang="en-GB" noProof="0"/>
              <a:t>Deuxième niveau</a:t>
            </a:r>
          </a:p>
          <a:p>
            <a:pPr lvl="2"/>
            <a:r>
              <a:rPr lang="en-GB" noProof="0"/>
              <a:t>Troisième niveau</a:t>
            </a:r>
          </a:p>
          <a:p>
            <a:pPr lvl="3"/>
            <a:r>
              <a:rPr lang="en-GB" noProof="0"/>
              <a:t>Quatrième niveau</a:t>
            </a:r>
          </a:p>
          <a:p>
            <a:pPr lvl="4"/>
            <a:r>
              <a:rPr lang="en-GB" noProof="0"/>
              <a:t>Cinquième niveau</a:t>
            </a:r>
          </a:p>
        </p:txBody>
      </p:sp>
      <p:sp>
        <p:nvSpPr>
          <p:cNvPr id="4" name="Espace réservé du texte 3"/>
          <p:cNvSpPr>
            <a:spLocks noGrp="1"/>
          </p:cNvSpPr>
          <p:nvPr>
            <p:ph type="body" sz="half" idx="2"/>
          </p:nvPr>
        </p:nvSpPr>
        <p:spPr>
          <a:xfrm>
            <a:off x="549275" y="1435100"/>
            <a:ext cx="29162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err="1"/>
              <a:t>Cliquez</a:t>
            </a:r>
            <a:r>
              <a:rPr lang="en-GB" noProof="0" dirty="0"/>
              <a:t> pour modifier les styles du </a:t>
            </a:r>
            <a:r>
              <a:rPr lang="en-GB" noProof="0" dirty="0" err="1"/>
              <a:t>texte</a:t>
            </a:r>
            <a:r>
              <a:rPr lang="en-GB" noProof="0" dirty="0"/>
              <a:t> du masque</a:t>
            </a:r>
          </a:p>
        </p:txBody>
      </p:sp>
      <p:sp>
        <p:nvSpPr>
          <p:cNvPr id="7" name="Espace réservé du numéro de diapositive 6"/>
          <p:cNvSpPr>
            <a:spLocks noGrp="1"/>
          </p:cNvSpPr>
          <p:nvPr>
            <p:ph type="sldNum" sz="quarter" idx="12"/>
          </p:nvPr>
        </p:nvSpPr>
        <p:spPr/>
        <p:txBody>
          <a:bodyPr/>
          <a:lstStyle/>
          <a:p>
            <a:fld id="{8B93C3CB-6E54-E14A-8D41-8D4E2C126061}" type="slidenum">
              <a:rPr lang="en-GB" noProof="0" smtClean="0"/>
              <a:pPr/>
              <a:t>‹#›</a:t>
            </a:fld>
            <a:endParaRPr lang="en-GB"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with caption">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GB" noProof="0"/>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Cliquez pour modifier les styles du texte du masque</a:t>
            </a:r>
          </a:p>
        </p:txBody>
      </p:sp>
      <p:sp>
        <p:nvSpPr>
          <p:cNvPr id="7" name="Espace réservé du numéro de diapositive 6"/>
          <p:cNvSpPr>
            <a:spLocks noGrp="1"/>
          </p:cNvSpPr>
          <p:nvPr>
            <p:ph type="sldNum" sz="quarter" idx="12"/>
          </p:nvPr>
        </p:nvSpPr>
        <p:spPr/>
        <p:txBody>
          <a:bodyPr/>
          <a:lstStyle/>
          <a:p>
            <a:fld id="{8B93C3CB-6E54-E14A-8D41-8D4E2C126061}" type="slidenum">
              <a:rPr lang="en-GB" noProof="0" smtClean="0"/>
              <a:pPr/>
              <a:t>‹#›</a:t>
            </a:fld>
            <a:endParaRPr lang="en-GB"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49275" y="274638"/>
            <a:ext cx="7875058" cy="1143000"/>
          </a:xfrm>
          <a:prstGeom prst="rect">
            <a:avLst/>
          </a:prstGeom>
        </p:spPr>
        <p:txBody>
          <a:bodyPr vert="horz" lIns="0" tIns="45720" rIns="0" bIns="45720" rtlCol="0" anchor="t" anchorCtr="0">
            <a:normAutofit/>
          </a:bodyPr>
          <a:lstStyle/>
          <a:p>
            <a:r>
              <a:rPr lang="en-GB" noProof="0"/>
              <a:t>Cliquez et modifiez le titre</a:t>
            </a:r>
          </a:p>
        </p:txBody>
      </p:sp>
      <p:sp>
        <p:nvSpPr>
          <p:cNvPr id="3" name="Espace réservé du texte 2"/>
          <p:cNvSpPr>
            <a:spLocks noGrp="1"/>
          </p:cNvSpPr>
          <p:nvPr>
            <p:ph type="body" idx="1"/>
          </p:nvPr>
        </p:nvSpPr>
        <p:spPr>
          <a:xfrm>
            <a:off x="549275" y="1600200"/>
            <a:ext cx="7875058" cy="2062103"/>
          </a:xfrm>
          <a:prstGeom prst="rect">
            <a:avLst/>
          </a:prstGeom>
        </p:spPr>
        <p:txBody>
          <a:bodyPr vert="horz" lIns="0" tIns="0" rIns="0" bIns="0" rtlCol="0">
            <a:noAutofit/>
          </a:bodyPr>
          <a:lstStyle/>
          <a:p>
            <a:pPr lvl="0"/>
            <a:r>
              <a:rPr lang="en-GB" noProof="0"/>
              <a:t>Cliquez pour modifier les styles du texte du masque</a:t>
            </a:r>
          </a:p>
          <a:p>
            <a:pPr lvl="1"/>
            <a:r>
              <a:rPr lang="en-GB" noProof="0"/>
              <a:t>Deuxième niveau</a:t>
            </a:r>
          </a:p>
          <a:p>
            <a:pPr lvl="2"/>
            <a:r>
              <a:rPr lang="en-GB" noProof="0"/>
              <a:t>Troisième niveau</a:t>
            </a:r>
          </a:p>
          <a:p>
            <a:pPr lvl="3"/>
            <a:r>
              <a:rPr lang="en-GB" noProof="0"/>
              <a:t>Quatrième niveau</a:t>
            </a:r>
          </a:p>
          <a:p>
            <a:pPr lvl="4"/>
            <a:r>
              <a:rPr lang="en-GB" noProof="0"/>
              <a:t>Cinquième niveau</a:t>
            </a:r>
          </a:p>
        </p:txBody>
      </p:sp>
      <p:sp>
        <p:nvSpPr>
          <p:cNvPr id="6" name="Espace réservé du numéro de diapositive 5"/>
          <p:cNvSpPr>
            <a:spLocks noGrp="1"/>
          </p:cNvSpPr>
          <p:nvPr>
            <p:ph type="sldNum" sz="quarter" idx="4"/>
          </p:nvPr>
        </p:nvSpPr>
        <p:spPr>
          <a:xfrm>
            <a:off x="549275" y="6356350"/>
            <a:ext cx="1100667" cy="365125"/>
          </a:xfrm>
          <a:prstGeom prst="rect">
            <a:avLst/>
          </a:prstGeom>
        </p:spPr>
        <p:txBody>
          <a:bodyPr vert="horz" lIns="0" tIns="45720" rIns="0" bIns="45720" rtlCol="0" anchor="ctr"/>
          <a:lstStyle>
            <a:lvl1pPr algn="l">
              <a:defRPr sz="1100">
                <a:solidFill>
                  <a:srgbClr val="666666"/>
                </a:solidFill>
              </a:defRPr>
            </a:lvl1pPr>
          </a:lstStyle>
          <a:p>
            <a:fld id="{8B93C3CB-6E54-E14A-8D41-8D4E2C126061}" type="slidenum">
              <a:rPr lang="en-GB" noProof="0" smtClean="0"/>
              <a:pPr/>
              <a:t>‹#›</a:t>
            </a:fld>
            <a:endParaRPr lang="en-GB" noProof="0"/>
          </a:p>
        </p:txBody>
      </p:sp>
      <p:pic>
        <p:nvPicPr>
          <p:cNvPr id="7" name="Picture 6" descr="EITI_Logo.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966875" y="6411615"/>
            <a:ext cx="848810" cy="268585"/>
          </a:xfrm>
          <a:prstGeom prst="rect">
            <a:avLst/>
          </a:prstGeom>
        </p:spPr>
      </p:pic>
      <p:grpSp>
        <p:nvGrpSpPr>
          <p:cNvPr id="11" name="Grouper 10"/>
          <p:cNvGrpSpPr/>
          <p:nvPr userDrawn="1"/>
        </p:nvGrpSpPr>
        <p:grpSpPr>
          <a:xfrm>
            <a:off x="-1" y="-9136"/>
            <a:ext cx="9144001" cy="166464"/>
            <a:chOff x="-1" y="-9136"/>
            <a:chExt cx="9144001" cy="166464"/>
          </a:xfrm>
        </p:grpSpPr>
        <p:sp>
          <p:nvSpPr>
            <p:cNvPr id="8" name="Rectangle 45"/>
            <p:cNvSpPr>
              <a:spLocks noChangeArrowheads="1"/>
            </p:cNvSpPr>
            <p:nvPr userDrawn="1"/>
          </p:nvSpPr>
          <p:spPr bwMode="auto">
            <a:xfrm>
              <a:off x="-1" y="-9136"/>
              <a:ext cx="9144001" cy="166464"/>
            </a:xfrm>
            <a:prstGeom prst="rect">
              <a:avLst/>
            </a:prstGeom>
            <a:solidFill>
              <a:srgbClr val="0076AF"/>
            </a:solidFill>
            <a:ln>
              <a:noFill/>
            </a:ln>
            <a:extLst/>
          </p:spPr>
          <p:txBody>
            <a:bodyPr wrap="none" anchor="ctr"/>
            <a:lstStyle/>
            <a:p>
              <a:pPr eaLnBrk="0" hangingPunct="0"/>
              <a:r>
                <a:rPr lang="en-GB" sz="3600" noProof="0">
                  <a:solidFill>
                    <a:srgbClr val="FFFFFF"/>
                  </a:solidFill>
                  <a:latin typeface="Frutiger LT 57 Cn" charset="0"/>
                </a:rPr>
                <a:t> </a:t>
              </a:r>
            </a:p>
          </p:txBody>
        </p:sp>
        <p:sp>
          <p:nvSpPr>
            <p:cNvPr id="9" name="Rectangle 8"/>
            <p:cNvSpPr/>
            <p:nvPr userDrawn="1"/>
          </p:nvSpPr>
          <p:spPr bwMode="auto">
            <a:xfrm>
              <a:off x="549275" y="-9136"/>
              <a:ext cx="612068" cy="166464"/>
            </a:xfrm>
            <a:prstGeom prst="rect">
              <a:avLst/>
            </a:prstGeom>
            <a:solidFill>
              <a:srgbClr val="60BC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3600" b="0" i="0" u="none" strike="noStrike" cap="none" normalizeH="0" baseline="0" noProof="0">
                <a:ln>
                  <a:noFill/>
                </a:ln>
                <a:solidFill>
                  <a:schemeClr val="bg1"/>
                </a:solidFill>
                <a:effectLst/>
                <a:latin typeface="Frutiger LT 57 Cn" pitchFamily="1" charset="0"/>
              </a:endParaRPr>
            </a:p>
          </p:txBody>
        </p:sp>
      </p:grpSp>
      <p:sp>
        <p:nvSpPr>
          <p:cNvPr id="12" name="Espace réservé du pied de page 4"/>
          <p:cNvSpPr txBox="1">
            <a:spLocks/>
          </p:cNvSpPr>
          <p:nvPr userDrawn="1"/>
        </p:nvSpPr>
        <p:spPr>
          <a:xfrm>
            <a:off x="2218267" y="6356350"/>
            <a:ext cx="4656666" cy="365125"/>
          </a:xfrm>
          <a:prstGeom prst="rect">
            <a:avLst/>
          </a:prstGeom>
        </p:spPr>
        <p:txBody>
          <a:bodyPr vert="horz" lIns="0" tIns="45720" rIns="0" bIns="45720" rtlCol="0" anchor="ctr"/>
          <a:lstStyle>
            <a:lvl1pPr algn="ctr">
              <a:defRPr sz="1100" i="1">
                <a:solidFill>
                  <a:srgbClr val="666666"/>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a:ln>
                  <a:noFill/>
                </a:ln>
                <a:solidFill>
                  <a:srgbClr val="666666"/>
                </a:solidFill>
                <a:effectLst/>
                <a:uLnTx/>
                <a:uFillTx/>
                <a:latin typeface="+mn-lt"/>
                <a:ea typeface="+mn-ea"/>
                <a:cs typeface="+mn-cs"/>
              </a:rPr>
              <a:t>Meeting name, location &amp; date if needed </a:t>
            </a:r>
            <a:br>
              <a:rPr kumimoji="0" lang="en-GB" sz="1100" b="0" i="1" u="none" strike="noStrike" kern="1200" cap="none" spc="0" normalizeH="0" baseline="0" noProof="0">
                <a:ln>
                  <a:noFill/>
                </a:ln>
                <a:solidFill>
                  <a:srgbClr val="666666"/>
                </a:solidFill>
                <a:effectLst/>
                <a:uLnTx/>
                <a:uFillTx/>
                <a:latin typeface="+mn-lt"/>
                <a:ea typeface="+mn-ea"/>
                <a:cs typeface="+mn-cs"/>
              </a:rPr>
            </a:br>
            <a:r>
              <a:rPr kumimoji="0" lang="en-GB" sz="1100" b="0" i="1" u="none" strike="noStrike" kern="1200" cap="none" spc="0" normalizeH="0" baseline="0" noProof="0">
                <a:ln>
                  <a:noFill/>
                </a:ln>
                <a:solidFill>
                  <a:srgbClr val="666666"/>
                </a:solidFill>
                <a:effectLst/>
                <a:uLnTx/>
                <a:uFillTx/>
                <a:latin typeface="+mn-lt"/>
                <a:ea typeface="+mn-ea"/>
                <a:cs typeface="+mn-cs"/>
              </a:rPr>
              <a:t>(edit on first master slide)</a:t>
            </a:r>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2" r:id="rId4"/>
    <p:sldLayoutId id="2147483653" r:id="rId5"/>
    <p:sldLayoutId id="2147483654" r:id="rId6"/>
    <p:sldLayoutId id="2147483655" r:id="rId7"/>
    <p:sldLayoutId id="2147483656" r:id="rId8"/>
    <p:sldLayoutId id="2147483657" r:id="rId9"/>
    <p:sldLayoutId id="2147483660" r:id="rId10"/>
  </p:sldLayoutIdLst>
  <p:txStyles>
    <p:titleStyle>
      <a:lvl1pPr algn="l" defTabSz="457200" rtl="0" eaLnBrk="1" latinLnBrk="0" hangingPunct="1">
        <a:spcBef>
          <a:spcPct val="0"/>
        </a:spcBef>
        <a:buNone/>
        <a:defRPr sz="3600" kern="1200">
          <a:solidFill>
            <a:srgbClr val="0076AF"/>
          </a:solidFill>
          <a:latin typeface="+mj-lt"/>
          <a:ea typeface="+mj-ea"/>
          <a:cs typeface="+mj-cs"/>
        </a:defRPr>
      </a:lvl1pPr>
    </p:titleStyle>
    <p:bodyStyle>
      <a:lvl1pPr marL="0" indent="0" algn="l" defTabSz="457200" rtl="0" eaLnBrk="1" latinLnBrk="0" hangingPunct="1">
        <a:lnSpc>
          <a:spcPct val="110000"/>
        </a:lnSpc>
        <a:spcBef>
          <a:spcPts val="300"/>
        </a:spcBef>
        <a:buClr>
          <a:schemeClr val="accent1"/>
        </a:buClr>
        <a:buFont typeface="Arial"/>
        <a:buNone/>
        <a:defRPr sz="2600" b="0" kern="1200">
          <a:solidFill>
            <a:schemeClr val="tx1"/>
          </a:solidFill>
          <a:latin typeface="+mn-lt"/>
          <a:ea typeface="+mn-ea"/>
          <a:cs typeface="+mn-cs"/>
        </a:defRPr>
      </a:lvl1pPr>
      <a:lvl2pPr marL="324000" indent="-180000" algn="l" defTabSz="457200" rtl="0" eaLnBrk="1" latinLnBrk="0" hangingPunct="1">
        <a:lnSpc>
          <a:spcPct val="100000"/>
        </a:lnSpc>
        <a:spcBef>
          <a:spcPts val="300"/>
        </a:spcBef>
        <a:buClr>
          <a:schemeClr val="accent1"/>
        </a:buClr>
        <a:buFont typeface="Arial"/>
        <a:buChar char="•"/>
        <a:defRPr sz="2600" b="0" kern="1200">
          <a:solidFill>
            <a:schemeClr val="accent1"/>
          </a:solidFill>
          <a:latin typeface="+mn-lt"/>
          <a:ea typeface="+mn-ea"/>
          <a:cs typeface="+mn-cs"/>
        </a:defRPr>
      </a:lvl2pPr>
      <a:lvl3pPr marL="648000" indent="-180000" algn="l" defTabSz="457200" rtl="0" eaLnBrk="1" latinLnBrk="0" hangingPunct="1">
        <a:lnSpc>
          <a:spcPct val="100000"/>
        </a:lnSpc>
        <a:spcBef>
          <a:spcPts val="300"/>
        </a:spcBef>
        <a:buClr>
          <a:schemeClr val="accent1"/>
        </a:buClr>
        <a:buFont typeface="Arial"/>
        <a:buChar char="•"/>
        <a:defRPr sz="2200" b="0" kern="1200">
          <a:solidFill>
            <a:srgbClr val="404040"/>
          </a:solidFill>
          <a:latin typeface="+mn-lt"/>
          <a:ea typeface="+mn-ea"/>
          <a:cs typeface="+mn-cs"/>
        </a:defRPr>
      </a:lvl3pPr>
      <a:lvl4pPr marL="972000" indent="-180000" algn="l" defTabSz="457200" rtl="0" eaLnBrk="1" latinLnBrk="0" hangingPunct="1">
        <a:lnSpc>
          <a:spcPct val="100000"/>
        </a:lnSpc>
        <a:spcBef>
          <a:spcPts val="300"/>
        </a:spcBef>
        <a:buClr>
          <a:schemeClr val="accent1"/>
        </a:buClr>
        <a:buFont typeface="Arial"/>
        <a:buChar char="•"/>
        <a:defRPr sz="2200" b="0" kern="1200">
          <a:solidFill>
            <a:srgbClr val="404040"/>
          </a:solidFill>
          <a:latin typeface="+mn-lt"/>
          <a:ea typeface="+mn-ea"/>
          <a:cs typeface="+mn-cs"/>
        </a:defRPr>
      </a:lvl4pPr>
      <a:lvl5pPr marL="1296000" indent="-180000" algn="l" defTabSz="457200" rtl="0" eaLnBrk="1" latinLnBrk="0" hangingPunct="1">
        <a:lnSpc>
          <a:spcPct val="100000"/>
        </a:lnSpc>
        <a:spcBef>
          <a:spcPts val="300"/>
        </a:spcBef>
        <a:buClr>
          <a:schemeClr val="accent1"/>
        </a:buClr>
        <a:buFont typeface="Arial"/>
        <a:buChar char="•"/>
        <a:defRPr sz="2200" b="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9274" y="1188720"/>
            <a:ext cx="7908926" cy="2914649"/>
          </a:xfrm>
        </p:spPr>
        <p:txBody>
          <a:bodyPr>
            <a:normAutofit/>
          </a:bodyPr>
          <a:lstStyle/>
          <a:p>
            <a:r>
              <a:rPr lang="en-GB" b="1" dirty="0"/>
              <a:t>DRAFTING OF BENEFICIAL OWNERSHIP ROADMAP :</a:t>
            </a:r>
            <a:br>
              <a:rPr lang="en-GB" b="1" dirty="0"/>
            </a:br>
            <a:r>
              <a:rPr lang="en-GB" b="1" dirty="0"/>
              <a:t>EXAMPLES AND REVIEW OF MEITI’S DRAFT ROADMAP</a:t>
            </a:r>
          </a:p>
        </p:txBody>
      </p:sp>
      <p:sp>
        <p:nvSpPr>
          <p:cNvPr id="3" name="Sous-titre 2"/>
          <p:cNvSpPr>
            <a:spLocks noGrp="1"/>
          </p:cNvSpPr>
          <p:nvPr>
            <p:ph type="subTitle" idx="1"/>
          </p:nvPr>
        </p:nvSpPr>
        <p:spPr/>
        <p:txBody>
          <a:bodyPr/>
          <a:lstStyle/>
          <a:p>
            <a:r>
              <a:rPr lang="en-GB" dirty="0"/>
              <a:t>Beneficial Ownership Roadmap, </a:t>
            </a:r>
            <a:r>
              <a:rPr lang="en-GB" dirty="0" err="1"/>
              <a:t>Naypidaw</a:t>
            </a:r>
            <a:r>
              <a:rPr lang="en-GB" dirty="0"/>
              <a:t>, Myanmar</a:t>
            </a:r>
            <a:br>
              <a:rPr lang="en-GB" dirty="0"/>
            </a:br>
            <a:r>
              <a:rPr lang="en-GB" dirty="0"/>
              <a:t>March 2017</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2288" y="5367338"/>
            <a:ext cx="5486400" cy="896302"/>
          </a:xfrm>
        </p:spPr>
        <p:txBody>
          <a:bodyPr/>
          <a:lstStyle/>
          <a:p>
            <a:r>
              <a:rPr lang="nb-NO" b="1" dirty="0" err="1">
                <a:solidFill>
                  <a:srgbClr val="0070C0"/>
                </a:solidFill>
              </a:rPr>
              <a:t>MONGOLIA’s</a:t>
            </a:r>
            <a:r>
              <a:rPr lang="nb-NO" dirty="0">
                <a:solidFill>
                  <a:srgbClr val="0070C0"/>
                </a:solidFill>
              </a:rPr>
              <a:t> </a:t>
            </a:r>
            <a:r>
              <a:rPr lang="nb-NO" dirty="0" err="1">
                <a:solidFill>
                  <a:srgbClr val="0070C0"/>
                </a:solidFill>
              </a:rPr>
              <a:t>roadmap</a:t>
            </a:r>
            <a:r>
              <a:rPr lang="nb-NO" dirty="0">
                <a:solidFill>
                  <a:srgbClr val="0070C0"/>
                </a:solidFill>
              </a:rPr>
              <a:t> </a:t>
            </a:r>
            <a:r>
              <a:rPr lang="nb-NO" dirty="0" err="1">
                <a:solidFill>
                  <a:srgbClr val="0070C0"/>
                </a:solidFill>
              </a:rPr>
              <a:t>contains</a:t>
            </a:r>
            <a:r>
              <a:rPr lang="nb-NO" dirty="0">
                <a:solidFill>
                  <a:srgbClr val="0070C0"/>
                </a:solidFill>
              </a:rPr>
              <a:t> </a:t>
            </a:r>
            <a:r>
              <a:rPr lang="nb-NO" dirty="0" err="1">
                <a:solidFill>
                  <a:srgbClr val="0070C0"/>
                </a:solidFill>
              </a:rPr>
              <a:t>detailed</a:t>
            </a:r>
            <a:r>
              <a:rPr lang="nb-NO" dirty="0">
                <a:solidFill>
                  <a:srgbClr val="0070C0"/>
                </a:solidFill>
              </a:rPr>
              <a:t> </a:t>
            </a:r>
            <a:r>
              <a:rPr lang="nb-NO" dirty="0" err="1">
                <a:solidFill>
                  <a:srgbClr val="0070C0"/>
                </a:solidFill>
              </a:rPr>
              <a:t>description</a:t>
            </a:r>
            <a:r>
              <a:rPr lang="nb-NO" dirty="0">
                <a:solidFill>
                  <a:srgbClr val="0070C0"/>
                </a:solidFill>
              </a:rPr>
              <a:t> of studies, stakeholders </a:t>
            </a:r>
            <a:r>
              <a:rPr lang="nb-NO" dirty="0" err="1">
                <a:solidFill>
                  <a:srgbClr val="0070C0"/>
                </a:solidFill>
              </a:rPr>
              <a:t>that</a:t>
            </a:r>
            <a:r>
              <a:rPr lang="nb-NO" dirty="0">
                <a:solidFill>
                  <a:srgbClr val="0070C0"/>
                </a:solidFill>
              </a:rPr>
              <a:t> </a:t>
            </a:r>
            <a:r>
              <a:rPr lang="nb-NO" dirty="0" err="1">
                <a:solidFill>
                  <a:srgbClr val="0070C0"/>
                </a:solidFill>
              </a:rPr>
              <a:t>should</a:t>
            </a:r>
            <a:r>
              <a:rPr lang="nb-NO" dirty="0">
                <a:solidFill>
                  <a:srgbClr val="0070C0"/>
                </a:solidFill>
              </a:rPr>
              <a:t> be </a:t>
            </a:r>
            <a:r>
              <a:rPr lang="nb-NO" dirty="0" err="1">
                <a:solidFill>
                  <a:srgbClr val="0070C0"/>
                </a:solidFill>
              </a:rPr>
              <a:t>consulted</a:t>
            </a:r>
            <a:r>
              <a:rPr lang="nb-NO" dirty="0">
                <a:solidFill>
                  <a:srgbClr val="0070C0"/>
                </a:solidFill>
              </a:rPr>
              <a:t>, outputs of </a:t>
            </a:r>
            <a:r>
              <a:rPr lang="nb-NO" dirty="0" err="1">
                <a:solidFill>
                  <a:srgbClr val="0070C0"/>
                </a:solidFill>
              </a:rPr>
              <a:t>each</a:t>
            </a:r>
            <a:r>
              <a:rPr lang="nb-NO" dirty="0">
                <a:solidFill>
                  <a:srgbClr val="0070C0"/>
                </a:solidFill>
              </a:rPr>
              <a:t> </a:t>
            </a:r>
            <a:r>
              <a:rPr lang="nb-NO" dirty="0" err="1">
                <a:solidFill>
                  <a:srgbClr val="0070C0"/>
                </a:solidFill>
              </a:rPr>
              <a:t>activity</a:t>
            </a:r>
            <a:r>
              <a:rPr lang="nb-NO" dirty="0">
                <a:solidFill>
                  <a:srgbClr val="0070C0"/>
                </a:solidFill>
              </a:rPr>
              <a:t>, </a:t>
            </a:r>
            <a:r>
              <a:rPr lang="nb-NO" dirty="0" err="1">
                <a:solidFill>
                  <a:srgbClr val="0070C0"/>
                </a:solidFill>
              </a:rPr>
              <a:t>period</a:t>
            </a:r>
            <a:r>
              <a:rPr lang="nb-NO" dirty="0">
                <a:solidFill>
                  <a:srgbClr val="0070C0"/>
                </a:solidFill>
              </a:rPr>
              <a:t>  of </a:t>
            </a:r>
            <a:r>
              <a:rPr lang="nb-NO" dirty="0" err="1">
                <a:solidFill>
                  <a:srgbClr val="0070C0"/>
                </a:solidFill>
              </a:rPr>
              <a:t>implementation</a:t>
            </a:r>
            <a:r>
              <a:rPr lang="nb-NO" dirty="0">
                <a:solidFill>
                  <a:srgbClr val="0070C0"/>
                </a:solidFill>
              </a:rPr>
              <a:t>, and </a:t>
            </a:r>
            <a:r>
              <a:rPr lang="nb-NO" dirty="0" err="1">
                <a:solidFill>
                  <a:srgbClr val="0070C0"/>
                </a:solidFill>
              </a:rPr>
              <a:t>estimated</a:t>
            </a:r>
            <a:r>
              <a:rPr lang="nb-NO" dirty="0">
                <a:solidFill>
                  <a:srgbClr val="0070C0"/>
                </a:solidFill>
              </a:rPr>
              <a:t> </a:t>
            </a:r>
            <a:r>
              <a:rPr lang="nb-NO" dirty="0" err="1">
                <a:solidFill>
                  <a:srgbClr val="0070C0"/>
                </a:solidFill>
              </a:rPr>
              <a:t>costs</a:t>
            </a:r>
            <a:r>
              <a:rPr lang="nb-NO" dirty="0">
                <a:solidFill>
                  <a:srgbClr val="0070C0"/>
                </a:solidFill>
              </a:rPr>
              <a:t> </a:t>
            </a:r>
          </a:p>
        </p:txBody>
      </p:sp>
      <p:pic>
        <p:nvPicPr>
          <p:cNvPr id="9" name="Picture Placeholder 8"/>
          <p:cNvPicPr>
            <a:picLocks noGrp="1" noChangeAspect="1"/>
          </p:cNvPicPr>
          <p:nvPr>
            <p:ph type="pic" idx="1"/>
          </p:nvPr>
        </p:nvPicPr>
        <p:blipFill>
          <a:blip r:embed="rId3"/>
          <a:srcRect l="8406" r="8406"/>
          <a:stretch>
            <a:fillRect/>
          </a:stretch>
        </p:blipFill>
        <p:spPr>
          <a:xfrm>
            <a:off x="902970" y="834390"/>
            <a:ext cx="7292340" cy="4411980"/>
          </a:xfrm>
        </p:spPr>
      </p:pic>
    </p:spTree>
    <p:extLst>
      <p:ext uri="{BB962C8B-B14F-4D97-AF65-F5344CB8AC3E}">
        <p14:creationId xmlns:p14="http://schemas.microsoft.com/office/powerpoint/2010/main" val="4236935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pic>
        <p:nvPicPr>
          <p:cNvPr id="5" name="Picture Placeholder 4"/>
          <p:cNvPicPr>
            <a:picLocks noGrp="1" noChangeAspect="1"/>
          </p:cNvPicPr>
          <p:nvPr>
            <p:ph type="pic" idx="1"/>
          </p:nvPr>
        </p:nvPicPr>
        <p:blipFill>
          <a:blip r:embed="rId2"/>
          <a:srcRect l="11596" r="11596"/>
          <a:stretch>
            <a:fillRect/>
          </a:stretch>
        </p:blipFill>
        <p:spPr>
          <a:xfrm>
            <a:off x="1792288" y="612774"/>
            <a:ext cx="6185852" cy="4639389"/>
          </a:xfrm>
        </p:spPr>
      </p:pic>
      <p:sp>
        <p:nvSpPr>
          <p:cNvPr id="4" name="Text Placeholder 3"/>
          <p:cNvSpPr>
            <a:spLocks noGrp="1"/>
          </p:cNvSpPr>
          <p:nvPr>
            <p:ph type="body" sz="half" idx="2"/>
          </p:nvPr>
        </p:nvSpPr>
        <p:spPr/>
        <p:txBody>
          <a:bodyPr/>
          <a:lstStyle/>
          <a:p>
            <a:r>
              <a:rPr lang="nb-NO" dirty="0">
                <a:solidFill>
                  <a:srgbClr val="0070C0"/>
                </a:solidFill>
              </a:rPr>
              <a:t>For data </a:t>
            </a:r>
            <a:r>
              <a:rPr lang="nb-NO" dirty="0" err="1">
                <a:solidFill>
                  <a:srgbClr val="0070C0"/>
                </a:solidFill>
              </a:rPr>
              <a:t>collection</a:t>
            </a:r>
            <a:r>
              <a:rPr lang="nb-NO" dirty="0">
                <a:solidFill>
                  <a:srgbClr val="0070C0"/>
                </a:solidFill>
              </a:rPr>
              <a:t> </a:t>
            </a:r>
            <a:r>
              <a:rPr lang="nb-NO" dirty="0" err="1">
                <a:solidFill>
                  <a:srgbClr val="0070C0"/>
                </a:solidFill>
              </a:rPr>
              <a:t>procedures</a:t>
            </a:r>
            <a:r>
              <a:rPr lang="nb-NO" dirty="0">
                <a:solidFill>
                  <a:srgbClr val="0070C0"/>
                </a:solidFill>
              </a:rPr>
              <a:t>, </a:t>
            </a:r>
            <a:r>
              <a:rPr lang="nb-NO" b="1" dirty="0">
                <a:solidFill>
                  <a:srgbClr val="0070C0"/>
                </a:solidFill>
              </a:rPr>
              <a:t>TAJIKISTAN</a:t>
            </a:r>
            <a:r>
              <a:rPr lang="nb-NO" dirty="0">
                <a:solidFill>
                  <a:srgbClr val="0070C0"/>
                </a:solidFill>
              </a:rPr>
              <a:t> </a:t>
            </a:r>
            <a:r>
              <a:rPr lang="nb-NO" dirty="0" err="1">
                <a:solidFill>
                  <a:srgbClr val="0070C0"/>
                </a:solidFill>
              </a:rPr>
              <a:t>specifies</a:t>
            </a:r>
            <a:r>
              <a:rPr lang="nb-NO" dirty="0">
                <a:solidFill>
                  <a:srgbClr val="0070C0"/>
                </a:solidFill>
              </a:rPr>
              <a:t> in </a:t>
            </a:r>
            <a:r>
              <a:rPr lang="nb-NO" dirty="0" err="1">
                <a:solidFill>
                  <a:srgbClr val="0070C0"/>
                </a:solidFill>
              </a:rPr>
              <a:t>their</a:t>
            </a:r>
            <a:r>
              <a:rPr lang="nb-NO" dirty="0">
                <a:solidFill>
                  <a:srgbClr val="0070C0"/>
                </a:solidFill>
              </a:rPr>
              <a:t> </a:t>
            </a:r>
            <a:r>
              <a:rPr lang="nb-NO" dirty="0" err="1">
                <a:solidFill>
                  <a:srgbClr val="0070C0"/>
                </a:solidFill>
              </a:rPr>
              <a:t>roadmap</a:t>
            </a:r>
            <a:r>
              <a:rPr lang="nb-NO" dirty="0">
                <a:solidFill>
                  <a:srgbClr val="0070C0"/>
                </a:solidFill>
              </a:rPr>
              <a:t> </a:t>
            </a:r>
            <a:r>
              <a:rPr lang="nb-NO" dirty="0" err="1">
                <a:solidFill>
                  <a:srgbClr val="0070C0"/>
                </a:solidFill>
              </a:rPr>
              <a:t>the</a:t>
            </a:r>
            <a:r>
              <a:rPr lang="nb-NO" dirty="0">
                <a:solidFill>
                  <a:srgbClr val="0070C0"/>
                </a:solidFill>
              </a:rPr>
              <a:t> different types of </a:t>
            </a:r>
            <a:r>
              <a:rPr lang="nb-NO" dirty="0" err="1">
                <a:solidFill>
                  <a:srgbClr val="0070C0"/>
                </a:solidFill>
              </a:rPr>
              <a:t>companies</a:t>
            </a:r>
            <a:r>
              <a:rPr lang="nb-NO" dirty="0">
                <a:solidFill>
                  <a:srgbClr val="0070C0"/>
                </a:solidFill>
              </a:rPr>
              <a:t> </a:t>
            </a:r>
            <a:r>
              <a:rPr lang="nb-NO" dirty="0" err="1">
                <a:solidFill>
                  <a:srgbClr val="0070C0"/>
                </a:solidFill>
              </a:rPr>
              <a:t>that</a:t>
            </a:r>
            <a:r>
              <a:rPr lang="nb-NO" dirty="0">
                <a:solidFill>
                  <a:srgbClr val="0070C0"/>
                </a:solidFill>
              </a:rPr>
              <a:t> </a:t>
            </a:r>
            <a:r>
              <a:rPr lang="nb-NO" dirty="0" err="1">
                <a:solidFill>
                  <a:srgbClr val="0070C0"/>
                </a:solidFill>
              </a:rPr>
              <a:t>should</a:t>
            </a:r>
            <a:r>
              <a:rPr lang="nb-NO" dirty="0">
                <a:solidFill>
                  <a:srgbClr val="0070C0"/>
                </a:solidFill>
              </a:rPr>
              <a:t> be </a:t>
            </a:r>
            <a:r>
              <a:rPr lang="nb-NO" dirty="0" err="1">
                <a:solidFill>
                  <a:srgbClr val="0070C0"/>
                </a:solidFill>
              </a:rPr>
              <a:t>engaged</a:t>
            </a:r>
            <a:r>
              <a:rPr lang="nb-NO" dirty="0">
                <a:solidFill>
                  <a:srgbClr val="0070C0"/>
                </a:solidFill>
              </a:rPr>
              <a:t> </a:t>
            </a:r>
            <a:r>
              <a:rPr lang="nb-NO" dirty="0" err="1">
                <a:solidFill>
                  <a:srgbClr val="0070C0"/>
                </a:solidFill>
              </a:rPr>
              <a:t>based</a:t>
            </a:r>
            <a:r>
              <a:rPr lang="nb-NO" dirty="0">
                <a:solidFill>
                  <a:srgbClr val="0070C0"/>
                </a:solidFill>
              </a:rPr>
              <a:t> </a:t>
            </a:r>
            <a:r>
              <a:rPr lang="nb-NO" dirty="0" err="1">
                <a:solidFill>
                  <a:srgbClr val="0070C0"/>
                </a:solidFill>
              </a:rPr>
              <a:t>on</a:t>
            </a:r>
            <a:r>
              <a:rPr lang="nb-NO" dirty="0">
                <a:solidFill>
                  <a:srgbClr val="0070C0"/>
                </a:solidFill>
              </a:rPr>
              <a:t> </a:t>
            </a:r>
            <a:r>
              <a:rPr lang="nb-NO" dirty="0" err="1">
                <a:solidFill>
                  <a:srgbClr val="0070C0"/>
                </a:solidFill>
              </a:rPr>
              <a:t>the</a:t>
            </a:r>
            <a:r>
              <a:rPr lang="nb-NO" dirty="0">
                <a:solidFill>
                  <a:srgbClr val="0070C0"/>
                </a:solidFill>
              </a:rPr>
              <a:t> type of </a:t>
            </a:r>
            <a:r>
              <a:rPr lang="nb-NO" dirty="0" err="1">
                <a:solidFill>
                  <a:srgbClr val="0070C0"/>
                </a:solidFill>
              </a:rPr>
              <a:t>their</a:t>
            </a:r>
            <a:r>
              <a:rPr lang="nb-NO" dirty="0">
                <a:solidFill>
                  <a:srgbClr val="0070C0"/>
                </a:solidFill>
              </a:rPr>
              <a:t> </a:t>
            </a:r>
            <a:r>
              <a:rPr lang="nb-NO" dirty="0" err="1">
                <a:solidFill>
                  <a:srgbClr val="0070C0"/>
                </a:solidFill>
              </a:rPr>
              <a:t>activities</a:t>
            </a:r>
            <a:r>
              <a:rPr lang="nb-NO" dirty="0"/>
              <a:t>.</a:t>
            </a:r>
          </a:p>
        </p:txBody>
      </p:sp>
    </p:spTree>
    <p:extLst>
      <p:ext uri="{BB962C8B-B14F-4D97-AF65-F5344CB8AC3E}">
        <p14:creationId xmlns:p14="http://schemas.microsoft.com/office/powerpoint/2010/main" val="1013956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nb-NO" dirty="0" err="1"/>
              <a:t>PNG’s</a:t>
            </a:r>
            <a:r>
              <a:rPr lang="nb-NO" dirty="0"/>
              <a:t> </a:t>
            </a:r>
            <a:r>
              <a:rPr lang="nb-NO" dirty="0" err="1"/>
              <a:t>roadmap</a:t>
            </a:r>
            <a:r>
              <a:rPr lang="nb-NO" dirty="0"/>
              <a:t> </a:t>
            </a:r>
            <a:r>
              <a:rPr lang="nb-NO" dirty="0" err="1"/>
              <a:t>describes</a:t>
            </a:r>
            <a:r>
              <a:rPr lang="nb-NO" dirty="0"/>
              <a:t> </a:t>
            </a:r>
            <a:r>
              <a:rPr lang="nb-NO" dirty="0" err="1"/>
              <a:t>the</a:t>
            </a:r>
            <a:r>
              <a:rPr lang="nb-NO" dirty="0"/>
              <a:t> </a:t>
            </a:r>
            <a:r>
              <a:rPr lang="nb-NO" dirty="0" err="1"/>
              <a:t>existing</a:t>
            </a:r>
            <a:r>
              <a:rPr lang="nb-NO" dirty="0"/>
              <a:t> </a:t>
            </a:r>
            <a:r>
              <a:rPr lang="nb-NO" dirty="0" err="1"/>
              <a:t>situation</a:t>
            </a:r>
            <a:r>
              <a:rPr lang="nb-NO" dirty="0"/>
              <a:t> in PNG and </a:t>
            </a:r>
            <a:r>
              <a:rPr lang="nb-NO" dirty="0" err="1"/>
              <a:t>uses</a:t>
            </a:r>
            <a:r>
              <a:rPr lang="nb-NO" dirty="0"/>
              <a:t> </a:t>
            </a:r>
            <a:r>
              <a:rPr lang="nb-NO" dirty="0" err="1"/>
              <a:t>this</a:t>
            </a:r>
            <a:r>
              <a:rPr lang="nb-NO" dirty="0"/>
              <a:t> as </a:t>
            </a:r>
            <a:r>
              <a:rPr lang="nb-NO" dirty="0" err="1"/>
              <a:t>consideration</a:t>
            </a:r>
            <a:r>
              <a:rPr lang="nb-NO" dirty="0"/>
              <a:t> for </a:t>
            </a:r>
            <a:r>
              <a:rPr lang="nb-NO" dirty="0" err="1"/>
              <a:t>the</a:t>
            </a:r>
            <a:r>
              <a:rPr lang="nb-NO" dirty="0"/>
              <a:t> list of </a:t>
            </a:r>
            <a:r>
              <a:rPr lang="nb-NO" dirty="0" err="1"/>
              <a:t>activities</a:t>
            </a:r>
            <a:r>
              <a:rPr lang="nb-NO" dirty="0"/>
              <a:t> </a:t>
            </a:r>
          </a:p>
        </p:txBody>
      </p:sp>
      <p:pic>
        <p:nvPicPr>
          <p:cNvPr id="20" name="Picture Placeholder 19"/>
          <p:cNvPicPr>
            <a:picLocks noGrp="1" noChangeAspect="1"/>
          </p:cNvPicPr>
          <p:nvPr>
            <p:ph type="pic" idx="1"/>
          </p:nvPr>
        </p:nvPicPr>
        <p:blipFill>
          <a:blip r:embed="rId2"/>
          <a:srcRect t="2478" b="2478"/>
          <a:stretch>
            <a:fillRect/>
          </a:stretch>
        </p:blipFill>
        <p:spPr>
          <a:xfrm>
            <a:off x="788988" y="612775"/>
            <a:ext cx="7439025" cy="4114800"/>
          </a:xfrm>
        </p:spPr>
      </p:pic>
    </p:spTree>
    <p:extLst>
      <p:ext uri="{BB962C8B-B14F-4D97-AF65-F5344CB8AC3E}">
        <p14:creationId xmlns:p14="http://schemas.microsoft.com/office/powerpoint/2010/main" val="3924654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r>
              <a:rPr lang="nb-NO" sz="1600" b="1" dirty="0">
                <a:solidFill>
                  <a:srgbClr val="0070C0"/>
                </a:solidFill>
              </a:rPr>
              <a:t>PHILIPPINES’ </a:t>
            </a:r>
            <a:r>
              <a:rPr lang="nb-NO" sz="1600" dirty="0" err="1"/>
              <a:t>roadmap</a:t>
            </a:r>
            <a:r>
              <a:rPr lang="nb-NO" sz="1600" dirty="0"/>
              <a:t> has </a:t>
            </a:r>
            <a:r>
              <a:rPr lang="nb-NO" sz="1600" dirty="0" err="1"/>
              <a:t>clear</a:t>
            </a:r>
            <a:r>
              <a:rPr lang="nb-NO" sz="1600" dirty="0"/>
              <a:t> timelines, </a:t>
            </a:r>
            <a:r>
              <a:rPr lang="nb-NO" sz="1600" dirty="0" err="1"/>
              <a:t>allows</a:t>
            </a:r>
            <a:r>
              <a:rPr lang="nb-NO" sz="1600" dirty="0"/>
              <a:t> for </a:t>
            </a:r>
            <a:r>
              <a:rPr lang="nb-NO" sz="1600" dirty="0" err="1"/>
              <a:t>easier</a:t>
            </a:r>
            <a:r>
              <a:rPr lang="nb-NO" sz="1600" dirty="0"/>
              <a:t> </a:t>
            </a:r>
            <a:r>
              <a:rPr lang="nb-NO" sz="1600" dirty="0" err="1"/>
              <a:t>tracking</a:t>
            </a:r>
            <a:r>
              <a:rPr lang="nb-NO" sz="1600" dirty="0"/>
              <a:t> of progress and shows </a:t>
            </a:r>
            <a:r>
              <a:rPr lang="nb-NO" sz="1600" dirty="0" err="1"/>
              <a:t>which</a:t>
            </a:r>
            <a:r>
              <a:rPr lang="nb-NO" sz="1600" dirty="0"/>
              <a:t> </a:t>
            </a:r>
            <a:r>
              <a:rPr lang="nb-NO" sz="1600" dirty="0" err="1"/>
              <a:t>activities</a:t>
            </a:r>
            <a:r>
              <a:rPr lang="nb-NO" sz="1600" dirty="0"/>
              <a:t> </a:t>
            </a:r>
            <a:r>
              <a:rPr lang="nb-NO" sz="1600" dirty="0" err="1"/>
              <a:t>should</a:t>
            </a:r>
            <a:r>
              <a:rPr lang="nb-NO" sz="1600" dirty="0"/>
              <a:t> be </a:t>
            </a:r>
            <a:r>
              <a:rPr lang="nb-NO" sz="1600" dirty="0" err="1"/>
              <a:t>conducted</a:t>
            </a:r>
            <a:r>
              <a:rPr lang="nb-NO" sz="1600" dirty="0"/>
              <a:t> </a:t>
            </a:r>
            <a:r>
              <a:rPr lang="nb-NO" sz="1600" dirty="0" err="1"/>
              <a:t>simultaneously</a:t>
            </a:r>
            <a:r>
              <a:rPr lang="nb-NO" sz="1600" dirty="0"/>
              <a:t>.</a:t>
            </a:r>
          </a:p>
        </p:txBody>
      </p:sp>
      <p:pic>
        <p:nvPicPr>
          <p:cNvPr id="7" name="Picture Placeholder 6"/>
          <p:cNvPicPr>
            <a:picLocks noGrp="1" noChangeAspect="1"/>
          </p:cNvPicPr>
          <p:nvPr>
            <p:ph type="pic" idx="1"/>
          </p:nvPr>
        </p:nvPicPr>
        <p:blipFill>
          <a:blip r:embed="rId2"/>
          <a:srcRect t="1623" b="1623"/>
          <a:stretch>
            <a:fillRect/>
          </a:stretch>
        </p:blipFill>
        <p:spPr>
          <a:xfrm>
            <a:off x="889000" y="612775"/>
            <a:ext cx="7362825" cy="4187825"/>
          </a:xfrm>
        </p:spPr>
      </p:pic>
    </p:spTree>
    <p:extLst>
      <p:ext uri="{BB962C8B-B14F-4D97-AF65-F5344CB8AC3E}">
        <p14:creationId xmlns:p14="http://schemas.microsoft.com/office/powerpoint/2010/main" val="752413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shutterstock_176447330.jpg"/>
          <p:cNvPicPr>
            <a:picLocks noChangeAspect="1"/>
          </p:cNvPicPr>
          <p:nvPr/>
        </p:nvPicPr>
        <p:blipFill>
          <a:blip r:embed="rId2"/>
          <a:srcRect t="7500"/>
          <a:stretch>
            <a:fillRect/>
          </a:stretch>
        </p:blipFill>
        <p:spPr>
          <a:xfrm>
            <a:off x="0" y="1219200"/>
            <a:ext cx="9144000" cy="5638800"/>
          </a:xfrm>
          <a:prstGeom prst="rect">
            <a:avLst/>
          </a:prstGeom>
        </p:spPr>
      </p:pic>
      <p:sp>
        <p:nvSpPr>
          <p:cNvPr id="13" name="Text Placeholder 11"/>
          <p:cNvSpPr txBox="1">
            <a:spLocks/>
          </p:cNvSpPr>
          <p:nvPr/>
        </p:nvSpPr>
        <p:spPr>
          <a:xfrm>
            <a:off x="2658533" y="5877197"/>
            <a:ext cx="6091768" cy="648147"/>
          </a:xfrm>
          <a:prstGeom prst="rect">
            <a:avLst/>
          </a:prstGeom>
          <a:effectLst>
            <a:outerShdw blurRad="127000" dir="2700000">
              <a:srgbClr val="FFFFFF"/>
            </a:outerShdw>
          </a:effectLst>
        </p:spPr>
        <p:txBody>
          <a:bodyPr vert="horz" lIns="0" rIns="0"/>
          <a:lstStyle>
            <a:lvl1pPr>
              <a:defRPr sz="2000">
                <a:solidFill>
                  <a:schemeClr val="tx1">
                    <a:lumMod val="50000"/>
                    <a:lumOff val="50000"/>
                  </a:schemeClr>
                </a:solidFill>
                <a:latin typeface="Calibri"/>
              </a:defRPr>
            </a:lvl1pPr>
          </a:lstStyle>
          <a:p>
            <a:pPr marL="342900" marR="0" lvl="0" indent="-342900" algn="r" defTabSz="914400" rtl="0" eaLnBrk="0" fontAlgn="base" latinLnBrk="0" hangingPunct="0">
              <a:lnSpc>
                <a:spcPct val="100000"/>
              </a:lnSpc>
              <a:spcBef>
                <a:spcPct val="20000"/>
              </a:spcBef>
              <a:spcAft>
                <a:spcPct val="0"/>
              </a:spcAft>
              <a:buClrTx/>
              <a:buSzTx/>
              <a:buFontTx/>
              <a:buNone/>
              <a:tabLst/>
              <a:defRPr/>
            </a:pPr>
            <a:r>
              <a:rPr kumimoji="0" lang="en-GB" sz="1400" b="0" i="0" u="none" strike="noStrike" kern="0" cap="none" spc="0" normalizeH="0" baseline="0" noProof="0" dirty="0">
                <a:ln>
                  <a:noFill/>
                </a:ln>
                <a:solidFill>
                  <a:srgbClr val="404040"/>
                </a:solidFill>
                <a:effectLst/>
                <a:uLnTx/>
                <a:uFillTx/>
                <a:latin typeface="Calibri"/>
                <a:ea typeface="ＭＳ Ｐゴシック" charset="0"/>
                <a:cs typeface="ＭＳ Ｐゴシック" charset="0"/>
              </a:rPr>
              <a:t>Email: </a:t>
            </a:r>
            <a:r>
              <a:rPr lang="en-GB" sz="1400" b="1" kern="0" dirty="0" err="1">
                <a:solidFill>
                  <a:srgbClr val="008BCA"/>
                </a:solidFill>
                <a:ea typeface="ＭＳ Ｐゴシック" charset="0"/>
                <a:cs typeface="ＭＳ Ｐゴシック" charset="0"/>
              </a:rPr>
              <a:t>GOrdenes</a:t>
            </a:r>
            <a:r>
              <a:rPr kumimoji="0" lang="en-GB" sz="1400" b="1" i="0" u="none" strike="noStrike" kern="0" cap="none" spc="0" normalizeH="0" baseline="0" noProof="0" dirty="0">
                <a:ln>
                  <a:noFill/>
                </a:ln>
                <a:solidFill>
                  <a:srgbClr val="008BCA"/>
                </a:solidFill>
                <a:effectLst/>
                <a:uLnTx/>
                <a:uFillTx/>
                <a:latin typeface="Calibri"/>
                <a:ea typeface="ＭＳ Ｐゴシック" charset="0"/>
                <a:cs typeface="ＭＳ Ｐゴシック" charset="0"/>
              </a:rPr>
              <a:t>@eiti.org</a:t>
            </a:r>
            <a:r>
              <a:rPr kumimoji="0" lang="en-GB" sz="1400" b="0" i="0" u="none" strike="noStrike" kern="0" cap="none" spc="0" normalizeH="0" baseline="0" noProof="0" dirty="0">
                <a:ln>
                  <a:noFill/>
                </a:ln>
                <a:solidFill>
                  <a:srgbClr val="008BCA"/>
                </a:solidFill>
                <a:effectLst/>
                <a:uLnTx/>
                <a:uFillTx/>
                <a:latin typeface="Calibri"/>
                <a:ea typeface="ＭＳ Ｐゴシック" charset="0"/>
                <a:cs typeface="ＭＳ Ｐゴシック" charset="0"/>
              </a:rPr>
              <a:t> </a:t>
            </a:r>
            <a:r>
              <a:rPr kumimoji="0" lang="en-GB" sz="1400" b="0" i="0" u="none" strike="noStrike" kern="0" cap="none" spc="0" normalizeH="0" baseline="0" noProof="0" dirty="0">
                <a:ln>
                  <a:noFill/>
                </a:ln>
                <a:solidFill>
                  <a:srgbClr val="404040"/>
                </a:solidFill>
                <a:effectLst/>
                <a:uLnTx/>
                <a:uFillTx/>
                <a:latin typeface="Calibri"/>
                <a:ea typeface="ＭＳ Ｐゴシック" charset="0"/>
                <a:cs typeface="ＭＳ Ｐゴシック" charset="0"/>
              </a:rPr>
              <a:t>- Telephone: </a:t>
            </a:r>
            <a:r>
              <a:rPr kumimoji="0" lang="en-GB" sz="1400" b="1" i="0" u="none" strike="noStrike" kern="0" cap="none" spc="0" normalizeH="0" baseline="0" noProof="0" dirty="0">
                <a:ln>
                  <a:noFill/>
                </a:ln>
                <a:solidFill>
                  <a:srgbClr val="008BCA"/>
                </a:solidFill>
                <a:effectLst/>
                <a:uLnTx/>
                <a:uFillTx/>
                <a:latin typeface="Calibri"/>
                <a:ea typeface="ＭＳ Ｐゴシック" charset="0"/>
                <a:cs typeface="ＭＳ Ｐゴシック" charset="0"/>
              </a:rPr>
              <a:t>+47 22 20 08 00 </a:t>
            </a:r>
          </a:p>
          <a:p>
            <a:pPr marL="342900" marR="0" lvl="0" indent="-342900" algn="r" defTabSz="914400" rtl="0" eaLnBrk="0" fontAlgn="base" latinLnBrk="0" hangingPunct="0">
              <a:lnSpc>
                <a:spcPct val="100000"/>
              </a:lnSpc>
              <a:spcBef>
                <a:spcPct val="20000"/>
              </a:spcBef>
              <a:spcAft>
                <a:spcPct val="0"/>
              </a:spcAft>
              <a:buClrTx/>
              <a:buSzTx/>
              <a:buFontTx/>
              <a:buNone/>
              <a:tabLst/>
              <a:defRPr/>
            </a:pPr>
            <a:r>
              <a:rPr kumimoji="0" lang="en-GB" sz="1400" b="0" i="0" u="none" strike="noStrike" kern="0" cap="none" spc="0" normalizeH="0" baseline="0" noProof="0" dirty="0">
                <a:ln>
                  <a:noFill/>
                </a:ln>
                <a:solidFill>
                  <a:srgbClr val="404040"/>
                </a:solidFill>
                <a:effectLst/>
                <a:uLnTx/>
                <a:uFillTx/>
                <a:latin typeface="Calibri"/>
                <a:ea typeface="ＭＳ Ｐゴシック" charset="0"/>
                <a:cs typeface="ＭＳ Ｐゴシック" charset="0"/>
              </a:rPr>
              <a:t>Address: </a:t>
            </a:r>
            <a:r>
              <a:rPr kumimoji="0" lang="en-GB" sz="1400" b="1" i="0" u="none" strike="noStrike" kern="0" cap="none" spc="0" normalizeH="0" baseline="0" noProof="0" dirty="0">
                <a:ln>
                  <a:noFill/>
                </a:ln>
                <a:solidFill>
                  <a:srgbClr val="008BCA"/>
                </a:solidFill>
                <a:effectLst/>
                <a:uLnTx/>
                <a:uFillTx/>
                <a:latin typeface="Calibri"/>
                <a:ea typeface="ＭＳ Ｐゴシック" charset="0"/>
                <a:cs typeface="ＭＳ Ｐゴシック" charset="0"/>
              </a:rPr>
              <a:t>EITI International Secretariat, </a:t>
            </a:r>
            <a:r>
              <a:rPr kumimoji="0" lang="en-GB" sz="1400" b="1" i="0" u="none" strike="noStrike" kern="0" cap="none" spc="0" normalizeH="0" baseline="0" noProof="0" dirty="0" err="1">
                <a:ln>
                  <a:noFill/>
                </a:ln>
                <a:solidFill>
                  <a:srgbClr val="008BCA"/>
                </a:solidFill>
                <a:effectLst/>
                <a:uLnTx/>
                <a:uFillTx/>
                <a:latin typeface="Calibri"/>
                <a:ea typeface="ＭＳ Ｐゴシック" charset="0"/>
                <a:cs typeface="ＭＳ Ｐゴシック" charset="0"/>
              </a:rPr>
              <a:t>Ruseløkkveien</a:t>
            </a:r>
            <a:r>
              <a:rPr kumimoji="0" lang="en-GB" sz="1400" b="1" i="0" u="none" strike="noStrike" kern="0" cap="none" spc="0" normalizeH="0" baseline="0" noProof="0" dirty="0">
                <a:ln>
                  <a:noFill/>
                </a:ln>
                <a:solidFill>
                  <a:srgbClr val="008BCA"/>
                </a:solidFill>
                <a:effectLst/>
                <a:uLnTx/>
                <a:uFillTx/>
                <a:latin typeface="Calibri"/>
                <a:ea typeface="ＭＳ Ｐゴシック" charset="0"/>
                <a:cs typeface="ＭＳ Ｐゴシック" charset="0"/>
              </a:rPr>
              <a:t> 26, 0251 Oslo, Norway</a:t>
            </a:r>
          </a:p>
        </p:txBody>
      </p:sp>
      <p:sp>
        <p:nvSpPr>
          <p:cNvPr id="14" name="Text Placeholder 11"/>
          <p:cNvSpPr txBox="1">
            <a:spLocks/>
          </p:cNvSpPr>
          <p:nvPr/>
        </p:nvSpPr>
        <p:spPr>
          <a:xfrm>
            <a:off x="2658533" y="5013101"/>
            <a:ext cx="6091768" cy="792163"/>
          </a:xfrm>
          <a:prstGeom prst="rect">
            <a:avLst/>
          </a:prstGeom>
          <a:effectLst>
            <a:outerShdw blurRad="127000" dir="2700000">
              <a:srgbClr val="FFFFFF"/>
            </a:outerShdw>
          </a:effectLst>
        </p:spPr>
        <p:txBody>
          <a:bodyPr vert="horz" lIns="0" rIns="0"/>
          <a:lstStyle>
            <a:lvl1pPr marL="342900" indent="-342900" algn="l" rtl="0" eaLnBrk="0" fontAlgn="base" hangingPunct="0">
              <a:spcBef>
                <a:spcPct val="20000"/>
              </a:spcBef>
              <a:spcAft>
                <a:spcPct val="0"/>
              </a:spcAft>
              <a:defRPr sz="2000">
                <a:solidFill>
                  <a:schemeClr val="tx1">
                    <a:lumMod val="50000"/>
                    <a:lumOff val="50000"/>
                  </a:schemeClr>
                </a:solidFill>
                <a:latin typeface="Calibri"/>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charset="0"/>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algn="r"/>
            <a:r>
              <a:rPr lang="en-GB" sz="1400" dirty="0">
                <a:solidFill>
                  <a:srgbClr val="404040"/>
                </a:solidFill>
              </a:rPr>
              <a:t>Author: </a:t>
            </a:r>
            <a:r>
              <a:rPr lang="en-GB" sz="1400" b="1" dirty="0">
                <a:solidFill>
                  <a:schemeClr val="accent1"/>
                </a:solidFill>
              </a:rPr>
              <a:t>Gay Ordenes</a:t>
            </a:r>
          </a:p>
          <a:p>
            <a:pPr algn="r"/>
            <a:r>
              <a:rPr lang="en-GB" sz="1400" dirty="0">
                <a:solidFill>
                  <a:srgbClr val="404040"/>
                </a:solidFill>
              </a:rPr>
              <a:t>Date: </a:t>
            </a:r>
            <a:r>
              <a:rPr lang="en-GB" sz="1400" b="1" dirty="0">
                <a:solidFill>
                  <a:srgbClr val="0076AF"/>
                </a:solidFill>
              </a:rPr>
              <a:t>March 2017</a:t>
            </a:r>
          </a:p>
          <a:p>
            <a:pPr algn="r"/>
            <a:r>
              <a:rPr lang="en-GB" sz="1400" dirty="0">
                <a:solidFill>
                  <a:srgbClr val="404040"/>
                </a:solidFill>
              </a:rPr>
              <a:t>Occasion: </a:t>
            </a:r>
            <a:r>
              <a:rPr lang="en-GB" sz="1400" b="1" dirty="0">
                <a:solidFill>
                  <a:srgbClr val="0076AF"/>
                </a:solidFill>
              </a:rPr>
              <a:t>MEITI, Myanmar</a:t>
            </a:r>
          </a:p>
          <a:p>
            <a:pPr algn="r"/>
            <a:endParaRPr lang="en-GB" sz="1400" dirty="0">
              <a:solidFill>
                <a:srgbClr val="0076AF"/>
              </a:solidFill>
            </a:endParaRPr>
          </a:p>
        </p:txBody>
      </p:sp>
      <p:pic>
        <p:nvPicPr>
          <p:cNvPr id="5" name="Bilde 3" descr="big-twitter-bird copy.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33611" y="3560356"/>
            <a:ext cx="675622" cy="548606"/>
          </a:xfrm>
          <a:prstGeom prst="rect">
            <a:avLst/>
          </a:prstGeom>
          <a:noFill/>
          <a:ln>
            <a:noFill/>
          </a:ln>
          <a:effectLst>
            <a:outerShdw blurRad="127000" dir="2700000">
              <a:srgbClr val="FFFF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5088462" y="2974761"/>
            <a:ext cx="2540000" cy="1015663"/>
          </a:xfrm>
          <a:prstGeom prst="rect">
            <a:avLst/>
          </a:prstGeom>
          <a:noFill/>
          <a:effectLst>
            <a:outerShdw blurRad="127000" dir="2700000">
              <a:schemeClr val="bg1"/>
            </a:outerShdw>
          </a:effectLst>
        </p:spPr>
        <p:txBody>
          <a:bodyPr wrap="square" rtlCol="0">
            <a:spAutoFit/>
          </a:bodyPr>
          <a:lstStyle/>
          <a:p>
            <a:pPr algn="ctr">
              <a:lnSpc>
                <a:spcPct val="100000"/>
              </a:lnSpc>
            </a:pPr>
            <a:r>
              <a:rPr lang="en-US" sz="3000" i="1" dirty="0" err="1">
                <a:solidFill>
                  <a:srgbClr val="008BCA"/>
                </a:solidFill>
                <a:latin typeface="Calibri" panose="020F0502020204030204" pitchFamily="34" charset="0"/>
                <a:cs typeface="Myriad Pro Light"/>
              </a:rPr>
              <a:t>www.eiti.org</a:t>
            </a:r>
            <a:endParaRPr lang="en-US" sz="3000" i="1" dirty="0">
              <a:solidFill>
                <a:srgbClr val="008BCA"/>
              </a:solidFill>
              <a:latin typeface="Calibri" panose="020F0502020204030204" pitchFamily="34" charset="0"/>
              <a:cs typeface="Myriad Pro Light"/>
            </a:endParaRPr>
          </a:p>
          <a:p>
            <a:pPr algn="ctr">
              <a:lnSpc>
                <a:spcPct val="100000"/>
              </a:lnSpc>
            </a:pPr>
            <a:r>
              <a:rPr lang="en-US" sz="3000" i="1" dirty="0">
                <a:solidFill>
                  <a:srgbClr val="008BCA"/>
                </a:solidFill>
                <a:latin typeface="Calibri" panose="020F0502020204030204" pitchFamily="34" charset="0"/>
                <a:cs typeface="Myriad Pro Light"/>
              </a:rPr>
              <a:t>@</a:t>
            </a:r>
            <a:r>
              <a:rPr lang="en-US" sz="3000" i="1" dirty="0" err="1">
                <a:solidFill>
                  <a:srgbClr val="008BCA"/>
                </a:solidFill>
                <a:latin typeface="Calibri" panose="020F0502020204030204" pitchFamily="34" charset="0"/>
                <a:cs typeface="Myriad Pro Light"/>
              </a:rPr>
              <a:t>EITIorg</a:t>
            </a:r>
            <a:endParaRPr lang="en-US" sz="3000" i="1" dirty="0">
              <a:solidFill>
                <a:srgbClr val="008BCA"/>
              </a:solidFill>
              <a:latin typeface="Calibri" panose="020F0502020204030204" pitchFamily="34" charset="0"/>
              <a:cs typeface="Myriad Pro Light"/>
            </a:endParaRPr>
          </a:p>
        </p:txBody>
      </p:sp>
      <p:sp>
        <p:nvSpPr>
          <p:cNvPr id="7" name="Titre 1"/>
          <p:cNvSpPr txBox="1">
            <a:spLocks/>
          </p:cNvSpPr>
          <p:nvPr/>
        </p:nvSpPr>
        <p:spPr>
          <a:xfrm>
            <a:off x="541338" y="2794002"/>
            <a:ext cx="3260195" cy="1618023"/>
          </a:xfrm>
          <a:prstGeom prst="rect">
            <a:avLst/>
          </a:prstGeom>
        </p:spPr>
        <p:txBody>
          <a:bodyPr vert="horz" lIns="0" tIns="45720" rIns="0" bIns="45720" rtlCol="0" anchor="t" anchorCtr="0">
            <a:normAutofit/>
          </a:bodyPr>
          <a:lstStyle>
            <a:lvl1pPr algn="ctr">
              <a:defRPr sz="5000" b="0" i="1">
                <a:solidFill>
                  <a:schemeClr val="tx1"/>
                </a:solidFill>
              </a:defRPr>
            </a:lvl1pPr>
          </a:lstStyle>
          <a:p>
            <a:pPr marL="0" marR="0" lvl="0" indent="0" algn="ctr" defTabSz="457200" rtl="0" eaLnBrk="1" fontAlgn="auto" latinLnBrk="0" hangingPunct="1">
              <a:lnSpc>
                <a:spcPct val="80000"/>
              </a:lnSpc>
              <a:spcBef>
                <a:spcPct val="0"/>
              </a:spcBef>
              <a:spcAft>
                <a:spcPts val="0"/>
              </a:spcAft>
              <a:buClrTx/>
              <a:buSzTx/>
              <a:buFontTx/>
              <a:buNone/>
              <a:tabLst/>
              <a:defRPr/>
            </a:pPr>
            <a:r>
              <a:rPr kumimoji="0" lang="en-US" sz="5200" b="0" i="1" u="none" strike="noStrike" kern="1200" cap="none" spc="0" normalizeH="0" baseline="0" noProof="0" dirty="0">
                <a:ln>
                  <a:noFill/>
                </a:ln>
                <a:solidFill>
                  <a:schemeClr val="tx1"/>
                </a:solidFill>
                <a:effectLst/>
                <a:uLnTx/>
                <a:uFillTx/>
                <a:latin typeface="+mj-lt"/>
                <a:ea typeface="+mj-ea"/>
                <a:cs typeface="+mj-cs"/>
              </a:rPr>
              <a:t>Thank </a:t>
            </a:r>
            <a:br>
              <a:rPr kumimoji="0" lang="en-US" sz="5200" b="0" i="1" u="none" strike="noStrike" kern="1200" cap="none" spc="0" normalizeH="0" baseline="0" noProof="0" dirty="0">
                <a:ln>
                  <a:noFill/>
                </a:ln>
                <a:solidFill>
                  <a:schemeClr val="tx1"/>
                </a:solidFill>
                <a:effectLst/>
                <a:uLnTx/>
                <a:uFillTx/>
                <a:latin typeface="+mj-lt"/>
                <a:ea typeface="+mj-ea"/>
                <a:cs typeface="+mj-cs"/>
              </a:rPr>
            </a:br>
            <a:r>
              <a:rPr kumimoji="0" lang="en-US" sz="5200" b="0" i="1" u="none" strike="noStrike" kern="1200" cap="none" spc="0" normalizeH="0" baseline="0" noProof="0" dirty="0">
                <a:ln>
                  <a:noFill/>
                </a:ln>
                <a:solidFill>
                  <a:schemeClr val="tx1"/>
                </a:solidFill>
                <a:effectLst/>
                <a:uLnTx/>
                <a:uFillTx/>
                <a:latin typeface="+mj-lt"/>
                <a:ea typeface="+mj-ea"/>
                <a:cs typeface="+mj-cs"/>
              </a:rPr>
              <a:t>you!</a:t>
            </a:r>
            <a:endParaRPr kumimoji="0" lang="en-GB" sz="5200" b="0"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defTabSz="1555750">
              <a:lnSpc>
                <a:spcPct val="90000"/>
              </a:lnSpc>
              <a:defRPr/>
            </a:pPr>
            <a:r>
              <a:rPr lang="en-US" b="1" dirty="0">
                <a:latin typeface="Calibri" charset="0"/>
                <a:ea typeface="MS PGothic" charset="0"/>
                <a:cs typeface="MS PGothic" charset="0"/>
              </a:rPr>
              <a:t>Developing a roadmap:</a:t>
            </a:r>
            <a:br>
              <a:rPr lang="en-US" b="1" dirty="0">
                <a:latin typeface="Calibri" charset="0"/>
                <a:ea typeface="MS PGothic" charset="0"/>
                <a:cs typeface="MS PGothic" charset="0"/>
              </a:rPr>
            </a:br>
            <a:r>
              <a:rPr lang="en-US" b="1" dirty="0">
                <a:latin typeface="Calibri" charset="0"/>
                <a:ea typeface="MS PGothic" charset="0"/>
                <a:cs typeface="MS PGothic" charset="0"/>
              </a:rPr>
              <a:t>Issues to consider</a:t>
            </a:r>
            <a:br>
              <a:rPr lang="en-US" sz="2600" b="1" dirty="0">
                <a:latin typeface="Calibri" charset="0"/>
                <a:ea typeface="MS PGothic" charset="0"/>
                <a:cs typeface="MS PGothic" charset="0"/>
              </a:rPr>
            </a:br>
            <a:endParaRPr lang="en-GB" b="1" dirty="0"/>
          </a:p>
        </p:txBody>
      </p:sp>
      <p:sp>
        <p:nvSpPr>
          <p:cNvPr id="3" name="Sous-titre 2"/>
          <p:cNvSpPr>
            <a:spLocks noGrp="1"/>
          </p:cNvSpPr>
          <p:nvPr>
            <p:ph idx="1"/>
          </p:nvPr>
        </p:nvSpPr>
        <p:spPr>
          <a:xfrm>
            <a:off x="549275" y="1600200"/>
            <a:ext cx="7875058" cy="4865255"/>
          </a:xfrm>
        </p:spPr>
        <p:txBody>
          <a:bodyPr/>
          <a:lstStyle/>
          <a:p>
            <a:pPr marL="514350" indent="-514350">
              <a:spcBef>
                <a:spcPts val="0"/>
              </a:spcBef>
              <a:buFont typeface="+mj-lt"/>
              <a:buAutoNum type="arabicPeriod"/>
              <a:defRPr/>
            </a:pPr>
            <a:r>
              <a:rPr lang="en-US" altLang="en-US" sz="2400" dirty="0"/>
              <a:t>Links between BO and national reform priorities</a:t>
            </a:r>
          </a:p>
          <a:p>
            <a:pPr marL="514350" indent="-514350">
              <a:spcBef>
                <a:spcPts val="0"/>
              </a:spcBef>
              <a:buAutoNum type="arabicPeriod"/>
              <a:defRPr/>
            </a:pPr>
            <a:r>
              <a:rPr lang="en-US" altLang="en-US" sz="2400" dirty="0"/>
              <a:t>The institutional framework for BO disclosure</a:t>
            </a:r>
          </a:p>
          <a:p>
            <a:pPr marL="514350" indent="-514350">
              <a:spcBef>
                <a:spcPts val="0"/>
              </a:spcBef>
              <a:buAutoNum type="arabicPeriod"/>
              <a:defRPr/>
            </a:pPr>
            <a:r>
              <a:rPr lang="en-US" altLang="en-US" sz="2400" dirty="0"/>
              <a:t>Beneficial ownership definition</a:t>
            </a:r>
          </a:p>
          <a:p>
            <a:pPr marL="514350" indent="-514350">
              <a:spcBef>
                <a:spcPts val="0"/>
              </a:spcBef>
              <a:buAutoNum type="arabicPeriod"/>
              <a:defRPr/>
            </a:pPr>
            <a:r>
              <a:rPr lang="en-US" altLang="en-US" sz="2400" dirty="0"/>
              <a:t>Reporting obligations for Politically Exposed Persons</a:t>
            </a:r>
          </a:p>
          <a:p>
            <a:pPr marL="514350" indent="-514350">
              <a:spcBef>
                <a:spcPts val="0"/>
              </a:spcBef>
              <a:buAutoNum type="arabicPeriod"/>
              <a:defRPr/>
            </a:pPr>
            <a:r>
              <a:rPr lang="en-US" altLang="en-US" sz="2400" dirty="0"/>
              <a:t>Level of detail to be disclosed</a:t>
            </a:r>
          </a:p>
          <a:p>
            <a:pPr marL="514350" indent="-514350">
              <a:spcBef>
                <a:spcPts val="0"/>
              </a:spcBef>
              <a:buAutoNum type="arabicPeriod"/>
              <a:defRPr/>
            </a:pPr>
            <a:r>
              <a:rPr lang="en-US" altLang="en-US" sz="2400" dirty="0"/>
              <a:t>Data collection </a:t>
            </a:r>
          </a:p>
          <a:p>
            <a:pPr marL="514350" indent="-514350">
              <a:spcBef>
                <a:spcPts val="0"/>
              </a:spcBef>
              <a:buAutoNum type="arabicPeriod"/>
              <a:defRPr/>
            </a:pPr>
            <a:r>
              <a:rPr lang="en-US" altLang="en-US" sz="2400" dirty="0"/>
              <a:t>Assuring the accuracy of the data</a:t>
            </a:r>
          </a:p>
          <a:p>
            <a:pPr marL="514350" indent="-514350">
              <a:spcBef>
                <a:spcPts val="0"/>
              </a:spcBef>
              <a:buAutoNum type="arabicPeriod"/>
              <a:defRPr/>
            </a:pPr>
            <a:r>
              <a:rPr lang="en-US" altLang="en-US" sz="2400" dirty="0"/>
              <a:t>Data timeliness</a:t>
            </a:r>
          </a:p>
          <a:p>
            <a:pPr marL="514350" indent="-514350">
              <a:spcBef>
                <a:spcPts val="0"/>
              </a:spcBef>
              <a:buAutoNum type="arabicPeriod"/>
              <a:defRPr/>
            </a:pPr>
            <a:r>
              <a:rPr lang="en-US" altLang="en-US" sz="2400" dirty="0"/>
              <a:t>Data accessibility</a:t>
            </a:r>
          </a:p>
          <a:p>
            <a:pPr marL="514350" indent="-514350">
              <a:spcBef>
                <a:spcPts val="0"/>
              </a:spcBef>
              <a:buAutoNum type="arabicPeriod"/>
              <a:defRPr/>
            </a:pPr>
            <a:r>
              <a:rPr lang="en-US" altLang="en-US" sz="2400" dirty="0"/>
              <a:t>Capacity building needs</a:t>
            </a:r>
          </a:p>
          <a:p>
            <a:pPr marL="514350" indent="-514350">
              <a:spcBef>
                <a:spcPts val="0"/>
              </a:spcBef>
              <a:buAutoNum type="arabicPeriod"/>
              <a:defRPr/>
            </a:pPr>
            <a:r>
              <a:rPr lang="en-US" altLang="en-US" sz="2400" dirty="0"/>
              <a:t>Technical and financial assistance</a:t>
            </a:r>
          </a:p>
          <a:p>
            <a:pPr marL="514350" indent="-514350">
              <a:spcBef>
                <a:spcPts val="0"/>
              </a:spcBef>
              <a:buAutoNum type="arabicPeriod"/>
              <a:defRPr/>
            </a:pPr>
            <a:r>
              <a:rPr lang="en-US" altLang="en-US" sz="2400" dirty="0"/>
              <a:t>Deadlines and responsibilities for roadmap activities</a:t>
            </a:r>
          </a:p>
          <a:p>
            <a:pPr>
              <a:spcAft>
                <a:spcPts val="1200"/>
              </a:spcAft>
            </a:pPr>
            <a:endParaRPr lang="en-GB" dirty="0"/>
          </a:p>
        </p:txBody>
      </p:sp>
    </p:spTree>
    <p:extLst>
      <p:ext uri="{BB962C8B-B14F-4D97-AF65-F5344CB8AC3E}">
        <p14:creationId xmlns:p14="http://schemas.microsoft.com/office/powerpoint/2010/main" val="419468650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9275" y="274638"/>
            <a:ext cx="7875058" cy="658235"/>
          </a:xfrm>
        </p:spPr>
        <p:txBody>
          <a:bodyPr>
            <a:normAutofit/>
          </a:bodyPr>
          <a:lstStyle/>
          <a:p>
            <a:r>
              <a:rPr lang="en-GB" b="1" dirty="0"/>
              <a:t>Elements of a roadmap</a:t>
            </a:r>
          </a:p>
        </p:txBody>
      </p:sp>
      <p:sp>
        <p:nvSpPr>
          <p:cNvPr id="3" name="Sous-titre 2"/>
          <p:cNvSpPr>
            <a:spLocks noGrp="1"/>
          </p:cNvSpPr>
          <p:nvPr>
            <p:ph idx="1"/>
          </p:nvPr>
        </p:nvSpPr>
        <p:spPr>
          <a:xfrm>
            <a:off x="572655" y="1607127"/>
            <a:ext cx="7851678" cy="4858328"/>
          </a:xfrm>
        </p:spPr>
        <p:txBody>
          <a:bodyPr/>
          <a:lstStyle/>
          <a:p>
            <a:pPr>
              <a:spcAft>
                <a:spcPts val="1200"/>
              </a:spcAft>
            </a:pPr>
            <a:endParaRPr lang="en-GB" dirty="0"/>
          </a:p>
          <a:p>
            <a:pPr>
              <a:spcAft>
                <a:spcPts val="1200"/>
              </a:spcAft>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174382340"/>
              </p:ext>
            </p:extLst>
          </p:nvPr>
        </p:nvGraphicFramePr>
        <p:xfrm>
          <a:off x="623944" y="932873"/>
          <a:ext cx="7310088" cy="5486400"/>
        </p:xfrm>
        <a:graphic>
          <a:graphicData uri="http://schemas.openxmlformats.org/drawingml/2006/table">
            <a:tbl>
              <a:tblPr firstRow="1" bandRow="1">
                <a:tableStyleId>{5C22544A-7EE6-4342-B048-85BDC9FD1C3A}</a:tableStyleId>
              </a:tblPr>
              <a:tblGrid>
                <a:gridCol w="2426378">
                  <a:extLst>
                    <a:ext uri="{9D8B030D-6E8A-4147-A177-3AD203B41FA5}">
                      <a16:colId xmlns:a16="http://schemas.microsoft.com/office/drawing/2014/main" val="1224397990"/>
                    </a:ext>
                  </a:extLst>
                </a:gridCol>
                <a:gridCol w="2457590">
                  <a:extLst>
                    <a:ext uri="{9D8B030D-6E8A-4147-A177-3AD203B41FA5}">
                      <a16:colId xmlns:a16="http://schemas.microsoft.com/office/drawing/2014/main" val="4210939542"/>
                    </a:ext>
                  </a:extLst>
                </a:gridCol>
                <a:gridCol w="2426120">
                  <a:extLst>
                    <a:ext uri="{9D8B030D-6E8A-4147-A177-3AD203B41FA5}">
                      <a16:colId xmlns:a16="http://schemas.microsoft.com/office/drawing/2014/main" val="3028790599"/>
                    </a:ext>
                  </a:extLst>
                </a:gridCol>
              </a:tblGrid>
              <a:tr h="370840">
                <a:tc>
                  <a:txBody>
                    <a:bodyPr/>
                    <a:lstStyle/>
                    <a:p>
                      <a:r>
                        <a:rPr lang="nb-NO" dirty="0"/>
                        <a:t>Elements </a:t>
                      </a:r>
                    </a:p>
                  </a:txBody>
                  <a:tcPr/>
                </a:tc>
                <a:tc>
                  <a:txBody>
                    <a:bodyPr/>
                    <a:lstStyle/>
                    <a:p>
                      <a:r>
                        <a:rPr lang="nb-NO" dirty="0" err="1"/>
                        <a:t>Examples</a:t>
                      </a:r>
                      <a:r>
                        <a:rPr lang="nb-NO" dirty="0"/>
                        <a:t> of </a:t>
                      </a:r>
                      <a:r>
                        <a:rPr lang="nb-NO" dirty="0" err="1"/>
                        <a:t>Activities</a:t>
                      </a:r>
                      <a:r>
                        <a:rPr lang="nb-NO" dirty="0"/>
                        <a:t> </a:t>
                      </a:r>
                    </a:p>
                  </a:txBody>
                  <a:tcPr/>
                </a:tc>
                <a:tc>
                  <a:txBody>
                    <a:bodyPr/>
                    <a:lstStyle/>
                    <a:p>
                      <a:r>
                        <a:rPr lang="nb-NO" dirty="0"/>
                        <a:t>Suggested</a:t>
                      </a:r>
                      <a:r>
                        <a:rPr lang="nb-NO" baseline="0" dirty="0"/>
                        <a:t> </a:t>
                      </a:r>
                      <a:r>
                        <a:rPr lang="nb-NO" baseline="0" dirty="0" err="1"/>
                        <a:t>improvements</a:t>
                      </a:r>
                      <a:r>
                        <a:rPr lang="nb-NO" baseline="0" dirty="0"/>
                        <a:t> </a:t>
                      </a:r>
                      <a:r>
                        <a:rPr lang="nb-NO" baseline="0" dirty="0" err="1"/>
                        <a:t>on</a:t>
                      </a:r>
                      <a:r>
                        <a:rPr lang="nb-NO" baseline="0" dirty="0"/>
                        <a:t> </a:t>
                      </a:r>
                      <a:r>
                        <a:rPr lang="nb-NO" baseline="0" dirty="0" err="1"/>
                        <a:t>MEITI’s</a:t>
                      </a:r>
                      <a:r>
                        <a:rPr lang="nb-NO" baseline="0" dirty="0"/>
                        <a:t> draft:</a:t>
                      </a:r>
                      <a:endParaRPr lang="nb-NO" dirty="0"/>
                    </a:p>
                  </a:txBody>
                  <a:tcPr/>
                </a:tc>
                <a:extLst>
                  <a:ext uri="{0D108BD9-81ED-4DB2-BD59-A6C34878D82A}">
                    <a16:rowId xmlns:a16="http://schemas.microsoft.com/office/drawing/2014/main" val="4098985963"/>
                  </a:ext>
                </a:extLst>
              </a:tr>
              <a:tr h="370840">
                <a:tc>
                  <a:txBody>
                    <a:bodyPr/>
                    <a:lstStyle/>
                    <a:p>
                      <a:r>
                        <a:rPr lang="nb-NO" dirty="0"/>
                        <a:t>Institutional and Legal Framework </a:t>
                      </a:r>
                    </a:p>
                  </a:txBody>
                  <a:tcPr/>
                </a:tc>
                <a:tc>
                  <a:txBody>
                    <a:bodyPr/>
                    <a:lstStyle/>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Reviewing existing company filing requirements upon company registration/ license applications.</a:t>
                      </a:r>
                      <a:endParaRPr lang="nb-NO" sz="1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Consultations with government agencies  to identify the agency(</a:t>
                      </a:r>
                      <a:r>
                        <a:rPr lang="en-US" sz="1400" kern="1200" dirty="0" err="1">
                          <a:solidFill>
                            <a:schemeClr val="dk1"/>
                          </a:solidFill>
                          <a:effectLst/>
                          <a:latin typeface="+mn-lt"/>
                          <a:ea typeface="+mn-ea"/>
                          <a:cs typeface="+mn-cs"/>
                        </a:rPr>
                        <a:t>ies</a:t>
                      </a:r>
                      <a:r>
                        <a:rPr lang="en-US" sz="1400" kern="1200" dirty="0">
                          <a:solidFill>
                            <a:schemeClr val="dk1"/>
                          </a:solidFill>
                          <a:effectLst/>
                          <a:latin typeface="+mn-lt"/>
                          <a:ea typeface="+mn-ea"/>
                          <a:cs typeface="+mn-cs"/>
                        </a:rPr>
                        <a:t>) that will  maintain beneficial ownership information.</a:t>
                      </a:r>
                      <a:endParaRPr lang="nb-NO" sz="1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Reviewing any legal, regulatory or practical barriers to disclosure of beneficial ownership.</a:t>
                      </a:r>
                      <a:endParaRPr lang="nb-NO" sz="1400" kern="1200" dirty="0">
                        <a:solidFill>
                          <a:schemeClr val="dk1"/>
                        </a:solidFill>
                        <a:effectLst/>
                        <a:latin typeface="+mn-lt"/>
                        <a:ea typeface="+mn-ea"/>
                        <a:cs typeface="+mn-cs"/>
                      </a:endParaRPr>
                    </a:p>
                    <a:p>
                      <a:pPr marL="285750" indent="-285750">
                        <a:buFont typeface="Arial" panose="020B0604020202020204" pitchFamily="34" charset="0"/>
                        <a:buChar char="•"/>
                      </a:pPr>
                      <a:r>
                        <a:rPr lang="en-US" sz="1400" kern="1200" dirty="0">
                          <a:solidFill>
                            <a:schemeClr val="dk1"/>
                          </a:solidFill>
                          <a:effectLst/>
                          <a:latin typeface="+mn-lt"/>
                          <a:ea typeface="+mn-ea"/>
                          <a:cs typeface="+mn-cs"/>
                        </a:rPr>
                        <a:t>Undertaking legal reviews and amendments to incorporate requirements for beneficial ownership disclosure in relevant law(s).</a:t>
                      </a:r>
                      <a:endParaRPr lang="nb-NO" sz="1400" dirty="0"/>
                    </a:p>
                  </a:txBody>
                  <a:tcPr/>
                </a:tc>
                <a:tc>
                  <a:txBody>
                    <a:bodyPr/>
                    <a:lstStyle/>
                    <a:p>
                      <a:pPr marL="285750" indent="-285750">
                        <a:buFont typeface="Arial" panose="020B0604020202020204" pitchFamily="34" charset="0"/>
                        <a:buChar char="•"/>
                      </a:pPr>
                      <a:r>
                        <a:rPr lang="nb-NO" sz="1400" kern="1200" dirty="0">
                          <a:solidFill>
                            <a:schemeClr val="dk1"/>
                          </a:solidFill>
                          <a:effectLst/>
                          <a:latin typeface="+mn-lt"/>
                          <a:ea typeface="+mn-ea"/>
                          <a:cs typeface="+mn-cs"/>
                        </a:rPr>
                        <a:t>List</a:t>
                      </a:r>
                      <a:r>
                        <a:rPr lang="nb-NO" sz="1400" kern="1200" baseline="0" dirty="0">
                          <a:solidFill>
                            <a:schemeClr val="dk1"/>
                          </a:solidFill>
                          <a:effectLst/>
                          <a:latin typeface="+mn-lt"/>
                          <a:ea typeface="+mn-ea"/>
                          <a:cs typeface="+mn-cs"/>
                        </a:rPr>
                        <a:t> </a:t>
                      </a:r>
                      <a:r>
                        <a:rPr lang="nb-NO" sz="1400" kern="1200" baseline="0" dirty="0" err="1">
                          <a:solidFill>
                            <a:schemeClr val="dk1"/>
                          </a:solidFill>
                          <a:effectLst/>
                          <a:latin typeface="+mn-lt"/>
                          <a:ea typeface="+mn-ea"/>
                          <a:cs typeface="+mn-cs"/>
                        </a:rPr>
                        <a:t>specific</a:t>
                      </a:r>
                      <a:r>
                        <a:rPr lang="nb-NO" sz="1400" kern="1200" baseline="0" dirty="0">
                          <a:solidFill>
                            <a:schemeClr val="dk1"/>
                          </a:solidFill>
                          <a:effectLst/>
                          <a:latin typeface="+mn-lt"/>
                          <a:ea typeface="+mn-ea"/>
                          <a:cs typeface="+mn-cs"/>
                        </a:rPr>
                        <a:t> </a:t>
                      </a:r>
                      <a:r>
                        <a:rPr lang="nb-NO" sz="1400" kern="1200" baseline="0" dirty="0" err="1">
                          <a:solidFill>
                            <a:schemeClr val="dk1"/>
                          </a:solidFill>
                          <a:effectLst/>
                          <a:latin typeface="+mn-lt"/>
                          <a:ea typeface="+mn-ea"/>
                          <a:cs typeface="+mn-cs"/>
                        </a:rPr>
                        <a:t>activities</a:t>
                      </a:r>
                      <a:r>
                        <a:rPr lang="nb-NO" sz="1400" kern="1200" baseline="0" dirty="0">
                          <a:solidFill>
                            <a:schemeClr val="dk1"/>
                          </a:solidFill>
                          <a:effectLst/>
                          <a:latin typeface="+mn-lt"/>
                          <a:ea typeface="+mn-ea"/>
                          <a:cs typeface="+mn-cs"/>
                        </a:rPr>
                        <a:t> </a:t>
                      </a:r>
                      <a:r>
                        <a:rPr lang="nb-NO" sz="1400" kern="1200" baseline="0" dirty="0" err="1">
                          <a:solidFill>
                            <a:schemeClr val="dk1"/>
                          </a:solidFill>
                          <a:effectLst/>
                          <a:latin typeface="+mn-lt"/>
                          <a:ea typeface="+mn-ea"/>
                          <a:cs typeface="+mn-cs"/>
                        </a:rPr>
                        <a:t>on</a:t>
                      </a:r>
                      <a:r>
                        <a:rPr lang="nb-NO" sz="1400" kern="1200" baseline="0" dirty="0">
                          <a:solidFill>
                            <a:schemeClr val="dk1"/>
                          </a:solidFill>
                          <a:effectLst/>
                          <a:latin typeface="+mn-lt"/>
                          <a:ea typeface="+mn-ea"/>
                          <a:cs typeface="+mn-cs"/>
                        </a:rPr>
                        <a:t> </a:t>
                      </a:r>
                      <a:r>
                        <a:rPr lang="nb-NO" sz="1400" kern="1200" baseline="0" dirty="0" err="1">
                          <a:solidFill>
                            <a:schemeClr val="dk1"/>
                          </a:solidFill>
                          <a:effectLst/>
                          <a:latin typeface="+mn-lt"/>
                          <a:ea typeface="+mn-ea"/>
                          <a:cs typeface="+mn-cs"/>
                        </a:rPr>
                        <a:t>how</a:t>
                      </a:r>
                      <a:r>
                        <a:rPr lang="nb-NO" sz="1400" kern="1200" baseline="0" dirty="0">
                          <a:solidFill>
                            <a:schemeClr val="dk1"/>
                          </a:solidFill>
                          <a:effectLst/>
                          <a:latin typeface="+mn-lt"/>
                          <a:ea typeface="+mn-ea"/>
                          <a:cs typeface="+mn-cs"/>
                        </a:rPr>
                        <a:t> to link BO </a:t>
                      </a:r>
                      <a:r>
                        <a:rPr lang="nb-NO" sz="1400" kern="1200" baseline="0" dirty="0" err="1">
                          <a:solidFill>
                            <a:schemeClr val="dk1"/>
                          </a:solidFill>
                          <a:effectLst/>
                          <a:latin typeface="+mn-lt"/>
                          <a:ea typeface="+mn-ea"/>
                          <a:cs typeface="+mn-cs"/>
                        </a:rPr>
                        <a:t>work</a:t>
                      </a:r>
                      <a:r>
                        <a:rPr lang="nb-NO" sz="1400" kern="1200" baseline="0" dirty="0">
                          <a:solidFill>
                            <a:schemeClr val="dk1"/>
                          </a:solidFill>
                          <a:effectLst/>
                          <a:latin typeface="+mn-lt"/>
                          <a:ea typeface="+mn-ea"/>
                          <a:cs typeface="+mn-cs"/>
                        </a:rPr>
                        <a:t> </a:t>
                      </a:r>
                      <a:r>
                        <a:rPr lang="nb-NO" sz="1400" kern="1200" baseline="0" dirty="0" err="1">
                          <a:solidFill>
                            <a:schemeClr val="dk1"/>
                          </a:solidFill>
                          <a:effectLst/>
                          <a:latin typeface="+mn-lt"/>
                          <a:ea typeface="+mn-ea"/>
                          <a:cs typeface="+mn-cs"/>
                        </a:rPr>
                        <a:t>with</a:t>
                      </a:r>
                      <a:r>
                        <a:rPr lang="nb-NO" sz="1400" kern="1200" baseline="0" dirty="0">
                          <a:solidFill>
                            <a:schemeClr val="dk1"/>
                          </a:solidFill>
                          <a:effectLst/>
                          <a:latin typeface="+mn-lt"/>
                          <a:ea typeface="+mn-ea"/>
                          <a:cs typeface="+mn-cs"/>
                        </a:rPr>
                        <a:t> national </a:t>
                      </a:r>
                      <a:r>
                        <a:rPr lang="nb-NO" sz="1400" kern="1200" baseline="0" dirty="0" err="1">
                          <a:solidFill>
                            <a:schemeClr val="dk1"/>
                          </a:solidFill>
                          <a:effectLst/>
                          <a:latin typeface="+mn-lt"/>
                          <a:ea typeface="+mn-ea"/>
                          <a:cs typeface="+mn-cs"/>
                        </a:rPr>
                        <a:t>processes</a:t>
                      </a:r>
                      <a:endParaRPr lang="nb-NO" sz="1400" kern="1200" baseline="0" dirty="0">
                        <a:solidFill>
                          <a:schemeClr val="dk1"/>
                        </a:solidFill>
                        <a:effectLst/>
                        <a:latin typeface="+mn-lt"/>
                        <a:ea typeface="+mn-ea"/>
                        <a:cs typeface="+mn-cs"/>
                      </a:endParaRPr>
                    </a:p>
                    <a:p>
                      <a:pPr marL="285750" indent="-285750">
                        <a:buFont typeface="Arial" panose="020B0604020202020204" pitchFamily="34" charset="0"/>
                        <a:buChar char="•"/>
                      </a:pPr>
                      <a:r>
                        <a:rPr lang="nb-NO" sz="1400" kern="1200" baseline="0" dirty="0" err="1">
                          <a:solidFill>
                            <a:schemeClr val="dk1"/>
                          </a:solidFill>
                          <a:effectLst/>
                          <a:latin typeface="+mn-lt"/>
                          <a:ea typeface="+mn-ea"/>
                          <a:cs typeface="+mn-cs"/>
                        </a:rPr>
                        <a:t>Identify</a:t>
                      </a:r>
                      <a:r>
                        <a:rPr lang="nb-NO" sz="1400" kern="1200" baseline="0" dirty="0">
                          <a:solidFill>
                            <a:schemeClr val="dk1"/>
                          </a:solidFill>
                          <a:effectLst/>
                          <a:latin typeface="+mn-lt"/>
                          <a:ea typeface="+mn-ea"/>
                          <a:cs typeface="+mn-cs"/>
                        </a:rPr>
                        <a:t> </a:t>
                      </a:r>
                      <a:r>
                        <a:rPr lang="nb-NO" sz="1400" kern="1200" baseline="0" dirty="0" err="1">
                          <a:solidFill>
                            <a:schemeClr val="dk1"/>
                          </a:solidFill>
                          <a:effectLst/>
                          <a:latin typeface="+mn-lt"/>
                          <a:ea typeface="+mn-ea"/>
                          <a:cs typeface="+mn-cs"/>
                        </a:rPr>
                        <a:t>the</a:t>
                      </a:r>
                      <a:r>
                        <a:rPr lang="nb-NO" sz="1400" kern="1200" baseline="0" dirty="0">
                          <a:solidFill>
                            <a:schemeClr val="dk1"/>
                          </a:solidFill>
                          <a:effectLst/>
                          <a:latin typeface="+mn-lt"/>
                          <a:ea typeface="+mn-ea"/>
                          <a:cs typeface="+mn-cs"/>
                        </a:rPr>
                        <a:t> studies (e.g., legal </a:t>
                      </a:r>
                      <a:r>
                        <a:rPr lang="nb-NO" sz="1400" kern="1200" baseline="0" dirty="0" err="1">
                          <a:solidFill>
                            <a:schemeClr val="dk1"/>
                          </a:solidFill>
                          <a:effectLst/>
                          <a:latin typeface="+mn-lt"/>
                          <a:ea typeface="+mn-ea"/>
                          <a:cs typeface="+mn-cs"/>
                        </a:rPr>
                        <a:t>review</a:t>
                      </a:r>
                      <a:r>
                        <a:rPr lang="nb-NO" sz="1400" kern="1200" baseline="0" dirty="0">
                          <a:solidFill>
                            <a:schemeClr val="dk1"/>
                          </a:solidFill>
                          <a:effectLst/>
                          <a:latin typeface="+mn-lt"/>
                          <a:ea typeface="+mn-ea"/>
                          <a:cs typeface="+mn-cs"/>
                        </a:rPr>
                        <a:t>, suggested legal </a:t>
                      </a:r>
                      <a:r>
                        <a:rPr lang="nb-NO" sz="1400" kern="1200" baseline="0" dirty="0" err="1">
                          <a:solidFill>
                            <a:schemeClr val="dk1"/>
                          </a:solidFill>
                          <a:effectLst/>
                          <a:latin typeface="+mn-lt"/>
                          <a:ea typeface="+mn-ea"/>
                          <a:cs typeface="+mn-cs"/>
                        </a:rPr>
                        <a:t>amendments</a:t>
                      </a:r>
                      <a:r>
                        <a:rPr lang="nb-NO" sz="1400" kern="1200" baseline="0" dirty="0">
                          <a:solidFill>
                            <a:schemeClr val="dk1"/>
                          </a:solidFill>
                          <a:effectLst/>
                          <a:latin typeface="+mn-lt"/>
                          <a:ea typeface="+mn-ea"/>
                          <a:cs typeface="+mn-cs"/>
                        </a:rPr>
                        <a:t>, </a:t>
                      </a:r>
                      <a:r>
                        <a:rPr lang="nb-NO" sz="1400" kern="1200" baseline="0" dirty="0" err="1">
                          <a:solidFill>
                            <a:schemeClr val="dk1"/>
                          </a:solidFill>
                          <a:effectLst/>
                          <a:latin typeface="+mn-lt"/>
                          <a:ea typeface="+mn-ea"/>
                          <a:cs typeface="+mn-cs"/>
                        </a:rPr>
                        <a:t>recommended</a:t>
                      </a:r>
                      <a:r>
                        <a:rPr lang="nb-NO" sz="1400" kern="1200" baseline="0" dirty="0">
                          <a:solidFill>
                            <a:schemeClr val="dk1"/>
                          </a:solidFill>
                          <a:effectLst/>
                          <a:latin typeface="+mn-lt"/>
                          <a:ea typeface="+mn-ea"/>
                          <a:cs typeface="+mn-cs"/>
                        </a:rPr>
                        <a:t> BO </a:t>
                      </a:r>
                      <a:r>
                        <a:rPr lang="nb-NO" sz="1400" kern="1200" baseline="0" dirty="0" err="1">
                          <a:solidFill>
                            <a:schemeClr val="dk1"/>
                          </a:solidFill>
                          <a:effectLst/>
                          <a:latin typeface="+mn-lt"/>
                          <a:ea typeface="+mn-ea"/>
                          <a:cs typeface="+mn-cs"/>
                        </a:rPr>
                        <a:t>definition</a:t>
                      </a:r>
                      <a:r>
                        <a:rPr lang="nb-NO" sz="1400" kern="1200" baseline="0" dirty="0">
                          <a:solidFill>
                            <a:schemeClr val="dk1"/>
                          </a:solidFill>
                          <a:effectLst/>
                          <a:latin typeface="+mn-lt"/>
                          <a:ea typeface="+mn-ea"/>
                          <a:cs typeface="+mn-cs"/>
                        </a:rPr>
                        <a:t>) </a:t>
                      </a:r>
                      <a:r>
                        <a:rPr lang="nb-NO" sz="1400" kern="1200" baseline="0" dirty="0" err="1">
                          <a:solidFill>
                            <a:schemeClr val="dk1"/>
                          </a:solidFill>
                          <a:effectLst/>
                          <a:latin typeface="+mn-lt"/>
                          <a:ea typeface="+mn-ea"/>
                          <a:cs typeface="+mn-cs"/>
                        </a:rPr>
                        <a:t>where</a:t>
                      </a:r>
                      <a:r>
                        <a:rPr lang="nb-NO" sz="1400" kern="1200" baseline="0" dirty="0">
                          <a:solidFill>
                            <a:schemeClr val="dk1"/>
                          </a:solidFill>
                          <a:effectLst/>
                          <a:latin typeface="+mn-lt"/>
                          <a:ea typeface="+mn-ea"/>
                          <a:cs typeface="+mn-cs"/>
                        </a:rPr>
                        <a:t> </a:t>
                      </a:r>
                      <a:r>
                        <a:rPr lang="nb-NO" sz="1400" kern="1200" baseline="0" dirty="0" err="1">
                          <a:solidFill>
                            <a:schemeClr val="dk1"/>
                          </a:solidFill>
                          <a:effectLst/>
                          <a:latin typeface="+mn-lt"/>
                          <a:ea typeface="+mn-ea"/>
                          <a:cs typeface="+mn-cs"/>
                        </a:rPr>
                        <a:t>consultants</a:t>
                      </a:r>
                      <a:r>
                        <a:rPr lang="nb-NO" sz="1400" kern="1200" baseline="0" dirty="0">
                          <a:solidFill>
                            <a:schemeClr val="dk1"/>
                          </a:solidFill>
                          <a:effectLst/>
                          <a:latin typeface="+mn-lt"/>
                          <a:ea typeface="+mn-ea"/>
                          <a:cs typeface="+mn-cs"/>
                        </a:rPr>
                        <a:t> </a:t>
                      </a:r>
                      <a:r>
                        <a:rPr lang="nb-NO" sz="1400" kern="1200" baseline="0" dirty="0" err="1">
                          <a:solidFill>
                            <a:schemeClr val="dk1"/>
                          </a:solidFill>
                          <a:effectLst/>
                          <a:latin typeface="+mn-lt"/>
                          <a:ea typeface="+mn-ea"/>
                          <a:cs typeface="+mn-cs"/>
                        </a:rPr>
                        <a:t>are</a:t>
                      </a:r>
                      <a:r>
                        <a:rPr lang="nb-NO" sz="1400" kern="1200" baseline="0" dirty="0">
                          <a:solidFill>
                            <a:schemeClr val="dk1"/>
                          </a:solidFill>
                          <a:effectLst/>
                          <a:latin typeface="+mn-lt"/>
                          <a:ea typeface="+mn-ea"/>
                          <a:cs typeface="+mn-cs"/>
                        </a:rPr>
                        <a:t> </a:t>
                      </a:r>
                      <a:r>
                        <a:rPr lang="nb-NO" sz="1400" kern="1200" baseline="0" dirty="0" err="1">
                          <a:solidFill>
                            <a:schemeClr val="dk1"/>
                          </a:solidFill>
                          <a:effectLst/>
                          <a:latin typeface="+mn-lt"/>
                          <a:ea typeface="+mn-ea"/>
                          <a:cs typeface="+mn-cs"/>
                        </a:rPr>
                        <a:t>needed</a:t>
                      </a:r>
                      <a:r>
                        <a:rPr lang="nb-NO" sz="1400" kern="1200" baseline="0" dirty="0">
                          <a:solidFill>
                            <a:schemeClr val="dk1"/>
                          </a:solidFill>
                          <a:effectLst/>
                          <a:latin typeface="+mn-lt"/>
                          <a:ea typeface="+mn-ea"/>
                          <a:cs typeface="+mn-cs"/>
                        </a:rPr>
                        <a:t> </a:t>
                      </a:r>
                    </a:p>
                    <a:p>
                      <a:r>
                        <a:rPr lang="en-US" sz="1400" kern="1200" dirty="0">
                          <a:solidFill>
                            <a:schemeClr val="dk1"/>
                          </a:solidFill>
                          <a:effectLst/>
                          <a:latin typeface="+mn-lt"/>
                          <a:ea typeface="+mn-ea"/>
                          <a:cs typeface="+mn-cs"/>
                        </a:rPr>
                        <a:t> </a:t>
                      </a:r>
                      <a:endParaRPr lang="nb-NO" sz="1400" kern="1200" dirty="0">
                        <a:solidFill>
                          <a:schemeClr val="dk1"/>
                        </a:solidFill>
                        <a:effectLst/>
                        <a:latin typeface="+mn-lt"/>
                        <a:ea typeface="+mn-ea"/>
                        <a:cs typeface="+mn-cs"/>
                      </a:endParaRPr>
                    </a:p>
                    <a:p>
                      <a:pPr marL="285750" indent="-285750">
                        <a:buFont typeface="Arial" panose="020B0604020202020204" pitchFamily="34" charset="0"/>
                        <a:buChar char="•"/>
                      </a:pPr>
                      <a:endParaRPr lang="nb-NO" sz="1400" dirty="0"/>
                    </a:p>
                  </a:txBody>
                  <a:tcPr/>
                </a:tc>
                <a:extLst>
                  <a:ext uri="{0D108BD9-81ED-4DB2-BD59-A6C34878D82A}">
                    <a16:rowId xmlns:a16="http://schemas.microsoft.com/office/drawing/2014/main" val="4185417610"/>
                  </a:ext>
                </a:extLst>
              </a:tr>
            </a:tbl>
          </a:graphicData>
        </a:graphic>
      </p:graphicFrame>
    </p:spTree>
    <p:extLst>
      <p:ext uri="{BB962C8B-B14F-4D97-AF65-F5344CB8AC3E}">
        <p14:creationId xmlns:p14="http://schemas.microsoft.com/office/powerpoint/2010/main" val="423682081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9275" y="274638"/>
            <a:ext cx="7875058" cy="658235"/>
          </a:xfrm>
        </p:spPr>
        <p:txBody>
          <a:bodyPr>
            <a:normAutofit/>
          </a:bodyPr>
          <a:lstStyle/>
          <a:p>
            <a:r>
              <a:rPr lang="en-GB" b="1" dirty="0"/>
              <a:t>Elements of a roadmap</a:t>
            </a:r>
          </a:p>
        </p:txBody>
      </p:sp>
      <p:sp>
        <p:nvSpPr>
          <p:cNvPr id="3" name="Sous-titre 2"/>
          <p:cNvSpPr>
            <a:spLocks noGrp="1"/>
          </p:cNvSpPr>
          <p:nvPr>
            <p:ph idx="1"/>
          </p:nvPr>
        </p:nvSpPr>
        <p:spPr>
          <a:xfrm>
            <a:off x="572655" y="1607127"/>
            <a:ext cx="7851678" cy="4858328"/>
          </a:xfrm>
        </p:spPr>
        <p:txBody>
          <a:bodyPr/>
          <a:lstStyle/>
          <a:p>
            <a:pPr>
              <a:spcAft>
                <a:spcPts val="1200"/>
              </a:spcAft>
            </a:pPr>
            <a:endParaRPr lang="en-GB" dirty="0"/>
          </a:p>
          <a:p>
            <a:pPr>
              <a:spcAft>
                <a:spcPts val="1200"/>
              </a:spcAft>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647938556"/>
              </p:ext>
            </p:extLst>
          </p:nvPr>
        </p:nvGraphicFramePr>
        <p:xfrm>
          <a:off x="462578" y="932873"/>
          <a:ext cx="8186571" cy="5295805"/>
        </p:xfrm>
        <a:graphic>
          <a:graphicData uri="http://schemas.openxmlformats.org/drawingml/2006/table">
            <a:tbl>
              <a:tblPr firstRow="1" bandRow="1">
                <a:tableStyleId>{5C22544A-7EE6-4342-B048-85BDC9FD1C3A}</a:tableStyleId>
              </a:tblPr>
              <a:tblGrid>
                <a:gridCol w="2707695">
                  <a:extLst>
                    <a:ext uri="{9D8B030D-6E8A-4147-A177-3AD203B41FA5}">
                      <a16:colId xmlns:a16="http://schemas.microsoft.com/office/drawing/2014/main" val="1224397990"/>
                    </a:ext>
                  </a:extLst>
                </a:gridCol>
                <a:gridCol w="2756182">
                  <a:extLst>
                    <a:ext uri="{9D8B030D-6E8A-4147-A177-3AD203B41FA5}">
                      <a16:colId xmlns:a16="http://schemas.microsoft.com/office/drawing/2014/main" val="4210939542"/>
                    </a:ext>
                  </a:extLst>
                </a:gridCol>
                <a:gridCol w="2722694">
                  <a:extLst>
                    <a:ext uri="{9D8B030D-6E8A-4147-A177-3AD203B41FA5}">
                      <a16:colId xmlns:a16="http://schemas.microsoft.com/office/drawing/2014/main" val="3028790599"/>
                    </a:ext>
                  </a:extLst>
                </a:gridCol>
              </a:tblGrid>
              <a:tr h="1053231">
                <a:tc>
                  <a:txBody>
                    <a:bodyPr/>
                    <a:lstStyle/>
                    <a:p>
                      <a:r>
                        <a:rPr lang="nb-NO" dirty="0"/>
                        <a:t>Elements </a:t>
                      </a:r>
                    </a:p>
                  </a:txBody>
                  <a:tcPr/>
                </a:tc>
                <a:tc>
                  <a:txBody>
                    <a:bodyPr/>
                    <a:lstStyle/>
                    <a:p>
                      <a:r>
                        <a:rPr lang="nb-NO" dirty="0" err="1"/>
                        <a:t>Examples</a:t>
                      </a:r>
                      <a:r>
                        <a:rPr lang="nb-NO" dirty="0"/>
                        <a:t> of </a:t>
                      </a:r>
                      <a:r>
                        <a:rPr lang="nb-NO" dirty="0" err="1"/>
                        <a:t>Activities</a:t>
                      </a:r>
                      <a:r>
                        <a:rPr lang="nb-NO" dirty="0"/>
                        <a: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dirty="0"/>
                        <a:t>Suggested</a:t>
                      </a:r>
                      <a:r>
                        <a:rPr lang="nb-NO" baseline="0" dirty="0"/>
                        <a:t> </a:t>
                      </a:r>
                      <a:r>
                        <a:rPr lang="nb-NO" baseline="0" dirty="0" err="1"/>
                        <a:t>improvements</a:t>
                      </a:r>
                      <a:r>
                        <a:rPr lang="nb-NO" baseline="0" dirty="0"/>
                        <a:t> </a:t>
                      </a:r>
                      <a:r>
                        <a:rPr lang="nb-NO" baseline="0" dirty="0" err="1"/>
                        <a:t>on</a:t>
                      </a:r>
                      <a:r>
                        <a:rPr lang="nb-NO" baseline="0" dirty="0"/>
                        <a:t> </a:t>
                      </a:r>
                      <a:r>
                        <a:rPr lang="nb-NO" baseline="0" dirty="0" err="1"/>
                        <a:t>MEITI’s</a:t>
                      </a:r>
                      <a:r>
                        <a:rPr lang="nb-NO" baseline="0" dirty="0"/>
                        <a:t> draft:</a:t>
                      </a:r>
                      <a:endParaRPr lang="nb-NO" dirty="0"/>
                    </a:p>
                    <a:p>
                      <a:endParaRPr lang="nb-NO" dirty="0"/>
                    </a:p>
                  </a:txBody>
                  <a:tcPr/>
                </a:tc>
                <a:extLst>
                  <a:ext uri="{0D108BD9-81ED-4DB2-BD59-A6C34878D82A}">
                    <a16:rowId xmlns:a16="http://schemas.microsoft.com/office/drawing/2014/main" val="4098985963"/>
                  </a:ext>
                </a:extLst>
              </a:tr>
              <a:tr h="4242574">
                <a:tc>
                  <a:txBody>
                    <a:bodyPr/>
                    <a:lstStyle/>
                    <a:p>
                      <a:r>
                        <a:rPr lang="nb-NO" dirty="0" err="1"/>
                        <a:t>Beneficial</a:t>
                      </a:r>
                      <a:r>
                        <a:rPr lang="nb-NO" baseline="0" dirty="0"/>
                        <a:t> </a:t>
                      </a:r>
                      <a:r>
                        <a:rPr lang="nb-NO" baseline="0" dirty="0" err="1"/>
                        <a:t>Ownership</a:t>
                      </a:r>
                      <a:r>
                        <a:rPr lang="nb-NO" baseline="0" dirty="0"/>
                        <a:t> Definition </a:t>
                      </a:r>
                      <a:endParaRPr lang="nb-NO" dirty="0"/>
                    </a:p>
                  </a:txBody>
                  <a:tcPr/>
                </a:tc>
                <a:tc>
                  <a:txBody>
                    <a:bodyPr/>
                    <a:lstStyle/>
                    <a:p>
                      <a:pPr marL="285750" lvl="0" indent="-285750">
                        <a:buFont typeface="Arial" panose="020B0604020202020204" pitchFamily="34" charset="0"/>
                        <a:buChar char="•"/>
                      </a:pPr>
                      <a:r>
                        <a:rPr lang="en-US" sz="1600" kern="1200" dirty="0">
                          <a:solidFill>
                            <a:schemeClr val="dk1"/>
                          </a:solidFill>
                          <a:effectLst/>
                          <a:latin typeface="+mn-lt"/>
                          <a:ea typeface="+mn-ea"/>
                          <a:cs typeface="+mn-cs"/>
                        </a:rPr>
                        <a:t>reviewing whether national laws include a definition of beneficial owners.</a:t>
                      </a:r>
                      <a:endParaRPr lang="nb-NO" sz="16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1600" kern="1200" dirty="0">
                          <a:solidFill>
                            <a:schemeClr val="dk1"/>
                          </a:solidFill>
                          <a:effectLst/>
                          <a:latin typeface="+mn-lt"/>
                          <a:ea typeface="+mn-ea"/>
                          <a:cs typeface="+mn-cs"/>
                        </a:rPr>
                        <a:t>reviewing existing international definitions and definitions used in other countries.</a:t>
                      </a:r>
                      <a:endParaRPr lang="nb-NO" sz="16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1600" kern="1200" dirty="0">
                          <a:solidFill>
                            <a:schemeClr val="dk1"/>
                          </a:solidFill>
                          <a:effectLst/>
                          <a:latin typeface="+mn-lt"/>
                          <a:ea typeface="+mn-ea"/>
                          <a:cs typeface="+mn-cs"/>
                        </a:rPr>
                        <a:t>agreeing an appropriate definition and ownership thresholds in order to operationalize reporting of beneficial ownership.</a:t>
                      </a:r>
                      <a:endParaRPr lang="nb-NO" sz="1600" kern="1200" dirty="0">
                        <a:solidFill>
                          <a:schemeClr val="dk1"/>
                        </a:solidFill>
                        <a:effectLst/>
                        <a:latin typeface="+mn-lt"/>
                        <a:ea typeface="+mn-ea"/>
                        <a:cs typeface="+mn-cs"/>
                      </a:endParaRPr>
                    </a:p>
                    <a:p>
                      <a:pPr marL="285750" indent="-285750">
                        <a:buFont typeface="Arial" panose="020B0604020202020204" pitchFamily="34" charset="0"/>
                        <a:buChar char="•"/>
                      </a:pPr>
                      <a:r>
                        <a:rPr lang="en-GB" sz="1600" kern="1200" dirty="0">
                          <a:solidFill>
                            <a:schemeClr val="dk1"/>
                          </a:solidFill>
                          <a:effectLst/>
                          <a:latin typeface="+mn-lt"/>
                          <a:ea typeface="+mn-ea"/>
                          <a:cs typeface="+mn-cs"/>
                        </a:rPr>
                        <a:t>Developing/tailoring reporting templates and instructions to companies on how to apply the definitions.</a:t>
                      </a:r>
                      <a:endParaRPr lang="nb-NO" sz="1600" dirty="0"/>
                    </a:p>
                  </a:txBody>
                  <a:tcPr/>
                </a:tc>
                <a:tc>
                  <a:txBody>
                    <a:bodyPr/>
                    <a:lstStyle/>
                    <a:p>
                      <a:pPr marL="285750" indent="-285750">
                        <a:buFont typeface="Arial" panose="020B0604020202020204" pitchFamily="34" charset="0"/>
                        <a:buChar char="•"/>
                      </a:pPr>
                      <a:r>
                        <a:rPr lang="en-US" sz="1800" kern="1200" dirty="0">
                          <a:solidFill>
                            <a:schemeClr val="dk1"/>
                          </a:solidFill>
                          <a:effectLst/>
                          <a:latin typeface="+mn-lt"/>
                          <a:ea typeface="+mn-ea"/>
                          <a:cs typeface="+mn-cs"/>
                        </a:rPr>
                        <a:t>Include</a:t>
                      </a:r>
                      <a:r>
                        <a:rPr lang="en-US" sz="1800" kern="1200" baseline="0" dirty="0">
                          <a:solidFill>
                            <a:schemeClr val="dk1"/>
                          </a:solidFill>
                          <a:effectLst/>
                          <a:latin typeface="+mn-lt"/>
                          <a:ea typeface="+mn-ea"/>
                          <a:cs typeface="+mn-cs"/>
                        </a:rPr>
                        <a:t> a</a:t>
                      </a:r>
                      <a:r>
                        <a:rPr lang="en-US" sz="1800" kern="1200" dirty="0">
                          <a:solidFill>
                            <a:schemeClr val="dk1"/>
                          </a:solidFill>
                          <a:effectLst/>
                          <a:latin typeface="+mn-lt"/>
                          <a:ea typeface="+mn-ea"/>
                          <a:cs typeface="+mn-cs"/>
                        </a:rPr>
                        <a:t>ctivities aimed at developing reporting templates</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Include activities</a:t>
                      </a:r>
                      <a:r>
                        <a:rPr lang="en-US" sz="1800" kern="1200" baseline="0" dirty="0">
                          <a:solidFill>
                            <a:schemeClr val="dk1"/>
                          </a:solidFill>
                          <a:effectLst/>
                          <a:latin typeface="+mn-lt"/>
                          <a:ea typeface="+mn-ea"/>
                          <a:cs typeface="+mn-cs"/>
                        </a:rPr>
                        <a:t> aimed at</a:t>
                      </a:r>
                      <a:r>
                        <a:rPr lang="en-US" sz="1800" kern="1200" dirty="0">
                          <a:solidFill>
                            <a:schemeClr val="dk1"/>
                          </a:solidFill>
                          <a:effectLst/>
                          <a:latin typeface="+mn-lt"/>
                          <a:ea typeface="+mn-ea"/>
                          <a:cs typeface="+mn-cs"/>
                        </a:rPr>
                        <a:t> agreeing on instructions for companies </a:t>
                      </a:r>
                    </a:p>
                    <a:p>
                      <a:pPr marL="285750" indent="-285750">
                        <a:buFont typeface="Arial" panose="020B0604020202020204" pitchFamily="34" charset="0"/>
                        <a:buChar char="•"/>
                      </a:pPr>
                      <a:r>
                        <a:rPr lang="en-US" sz="1800" kern="1200" baseline="0" dirty="0">
                          <a:solidFill>
                            <a:schemeClr val="dk1"/>
                          </a:solidFill>
                          <a:effectLst/>
                          <a:latin typeface="+mn-lt"/>
                          <a:ea typeface="+mn-ea"/>
                          <a:cs typeface="+mn-cs"/>
                        </a:rPr>
                        <a:t>Include activities aimed at agreeing on a proper threshold</a:t>
                      </a:r>
                      <a:endParaRPr lang="nb-NO" baseline="0" dirty="0"/>
                    </a:p>
                    <a:p>
                      <a:endParaRPr lang="nb-NO" dirty="0"/>
                    </a:p>
                  </a:txBody>
                  <a:tcPr/>
                </a:tc>
                <a:extLst>
                  <a:ext uri="{0D108BD9-81ED-4DB2-BD59-A6C34878D82A}">
                    <a16:rowId xmlns:a16="http://schemas.microsoft.com/office/drawing/2014/main" val="2793370063"/>
                  </a:ext>
                </a:extLst>
              </a:tr>
            </a:tbl>
          </a:graphicData>
        </a:graphic>
      </p:graphicFrame>
    </p:spTree>
    <p:extLst>
      <p:ext uri="{BB962C8B-B14F-4D97-AF65-F5344CB8AC3E}">
        <p14:creationId xmlns:p14="http://schemas.microsoft.com/office/powerpoint/2010/main" val="408742529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9275" y="274638"/>
            <a:ext cx="7875058" cy="658235"/>
          </a:xfrm>
        </p:spPr>
        <p:txBody>
          <a:bodyPr>
            <a:normAutofit/>
          </a:bodyPr>
          <a:lstStyle/>
          <a:p>
            <a:r>
              <a:rPr lang="en-GB" b="1" dirty="0"/>
              <a:t>Elements of a roadmap and Examples  </a:t>
            </a:r>
          </a:p>
        </p:txBody>
      </p:sp>
      <p:sp>
        <p:nvSpPr>
          <p:cNvPr id="3" name="Sous-titre 2"/>
          <p:cNvSpPr>
            <a:spLocks noGrp="1"/>
          </p:cNvSpPr>
          <p:nvPr>
            <p:ph idx="1"/>
          </p:nvPr>
        </p:nvSpPr>
        <p:spPr>
          <a:xfrm>
            <a:off x="572655" y="1607127"/>
            <a:ext cx="7851678" cy="4858328"/>
          </a:xfrm>
        </p:spPr>
        <p:txBody>
          <a:bodyPr/>
          <a:lstStyle/>
          <a:p>
            <a:pPr>
              <a:spcAft>
                <a:spcPts val="1200"/>
              </a:spcAft>
            </a:pPr>
            <a:endParaRPr lang="en-GB" dirty="0"/>
          </a:p>
          <a:p>
            <a:pPr>
              <a:spcAft>
                <a:spcPts val="1200"/>
              </a:spcAft>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048094985"/>
              </p:ext>
            </p:extLst>
          </p:nvPr>
        </p:nvGraphicFramePr>
        <p:xfrm>
          <a:off x="731520" y="1051560"/>
          <a:ext cx="8149590" cy="3669030"/>
        </p:xfrm>
        <a:graphic>
          <a:graphicData uri="http://schemas.openxmlformats.org/drawingml/2006/table">
            <a:tbl>
              <a:tblPr firstRow="1" bandRow="1">
                <a:tableStyleId>{5C22544A-7EE6-4342-B048-85BDC9FD1C3A}</a:tableStyleId>
              </a:tblPr>
              <a:tblGrid>
                <a:gridCol w="2700416">
                  <a:extLst>
                    <a:ext uri="{9D8B030D-6E8A-4147-A177-3AD203B41FA5}">
                      <a16:colId xmlns:a16="http://schemas.microsoft.com/office/drawing/2014/main" val="1224397990"/>
                    </a:ext>
                  </a:extLst>
                </a:gridCol>
                <a:gridCol w="2724587">
                  <a:extLst>
                    <a:ext uri="{9D8B030D-6E8A-4147-A177-3AD203B41FA5}">
                      <a16:colId xmlns:a16="http://schemas.microsoft.com/office/drawing/2014/main" val="4210939542"/>
                    </a:ext>
                  </a:extLst>
                </a:gridCol>
                <a:gridCol w="2724587">
                  <a:extLst>
                    <a:ext uri="{9D8B030D-6E8A-4147-A177-3AD203B41FA5}">
                      <a16:colId xmlns:a16="http://schemas.microsoft.com/office/drawing/2014/main" val="2646471257"/>
                    </a:ext>
                  </a:extLst>
                </a:gridCol>
              </a:tblGrid>
              <a:tr h="1070134">
                <a:tc>
                  <a:txBody>
                    <a:bodyPr/>
                    <a:lstStyle/>
                    <a:p>
                      <a:r>
                        <a:rPr lang="nb-NO" dirty="0"/>
                        <a:t>Elements </a:t>
                      </a:r>
                    </a:p>
                  </a:txBody>
                  <a:tcPr/>
                </a:tc>
                <a:tc>
                  <a:txBody>
                    <a:bodyPr/>
                    <a:lstStyle/>
                    <a:p>
                      <a:r>
                        <a:rPr lang="nb-NO" dirty="0" err="1"/>
                        <a:t>Examples</a:t>
                      </a:r>
                      <a:r>
                        <a:rPr lang="nb-NO" dirty="0"/>
                        <a:t> of </a:t>
                      </a:r>
                      <a:r>
                        <a:rPr lang="nb-NO" dirty="0" err="1"/>
                        <a:t>Activities</a:t>
                      </a:r>
                      <a:r>
                        <a:rPr lang="nb-NO" dirty="0"/>
                        <a:t> </a:t>
                      </a:r>
                    </a:p>
                  </a:txBody>
                  <a:tcPr/>
                </a:tc>
                <a:tc>
                  <a:txBody>
                    <a:bodyPr/>
                    <a:lstStyle/>
                    <a:p>
                      <a:r>
                        <a:rPr lang="nb-NO" dirty="0"/>
                        <a:t>Suggested</a:t>
                      </a:r>
                      <a:r>
                        <a:rPr lang="nb-NO" baseline="0" dirty="0"/>
                        <a:t> </a:t>
                      </a:r>
                      <a:r>
                        <a:rPr lang="nb-NO" baseline="0" dirty="0" err="1"/>
                        <a:t>improvements</a:t>
                      </a:r>
                      <a:r>
                        <a:rPr lang="nb-NO" baseline="0" dirty="0"/>
                        <a:t> </a:t>
                      </a:r>
                      <a:r>
                        <a:rPr lang="nb-NO" baseline="0" dirty="0" err="1"/>
                        <a:t>on</a:t>
                      </a:r>
                      <a:r>
                        <a:rPr lang="nb-NO" baseline="0" dirty="0"/>
                        <a:t> </a:t>
                      </a:r>
                      <a:r>
                        <a:rPr lang="nb-NO" dirty="0" err="1"/>
                        <a:t>MEITI’s</a:t>
                      </a:r>
                      <a:r>
                        <a:rPr lang="nb-NO" dirty="0"/>
                        <a:t> draft </a:t>
                      </a:r>
                    </a:p>
                  </a:txBody>
                  <a:tcPr/>
                </a:tc>
                <a:extLst>
                  <a:ext uri="{0D108BD9-81ED-4DB2-BD59-A6C34878D82A}">
                    <a16:rowId xmlns:a16="http://schemas.microsoft.com/office/drawing/2014/main" val="4098985963"/>
                  </a:ext>
                </a:extLst>
              </a:tr>
              <a:tr h="2598896">
                <a:tc>
                  <a:txBody>
                    <a:bodyPr/>
                    <a:lstStyle/>
                    <a:p>
                      <a:r>
                        <a:rPr lang="nb-NO" dirty="0" err="1"/>
                        <a:t>Politically-exposed</a:t>
                      </a:r>
                      <a:r>
                        <a:rPr lang="nb-NO" baseline="0" dirty="0"/>
                        <a:t> persons (</a:t>
                      </a:r>
                      <a:r>
                        <a:rPr lang="nb-NO" baseline="0" dirty="0" err="1"/>
                        <a:t>PEPs</a:t>
                      </a:r>
                      <a:r>
                        <a:rPr lang="nb-NO" baseline="0" dirty="0"/>
                        <a:t>)</a:t>
                      </a:r>
                      <a:endParaRPr lang="nb-NO" dirty="0"/>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dirty="0" err="1"/>
                        <a:t>Review</a:t>
                      </a:r>
                      <a:r>
                        <a:rPr lang="nb-NO" sz="1600" dirty="0"/>
                        <a:t> of </a:t>
                      </a:r>
                      <a:r>
                        <a:rPr lang="nb-NO" sz="1600" dirty="0" err="1"/>
                        <a:t>existing</a:t>
                      </a:r>
                      <a:r>
                        <a:rPr lang="nb-NO" sz="1600" dirty="0"/>
                        <a:t> national and </a:t>
                      </a:r>
                      <a:r>
                        <a:rPr lang="nb-NO" sz="1600" dirty="0" err="1"/>
                        <a:t>international</a:t>
                      </a:r>
                      <a:r>
                        <a:rPr lang="nb-NO" sz="1600" dirty="0"/>
                        <a:t> </a:t>
                      </a:r>
                      <a:r>
                        <a:rPr lang="nb-NO" sz="1600" dirty="0" err="1"/>
                        <a:t>definitions</a:t>
                      </a:r>
                      <a:r>
                        <a:rPr lang="nb-NO" sz="1600" dirty="0"/>
                        <a:t> and </a:t>
                      </a:r>
                      <a:r>
                        <a:rPr lang="nb-NO" sz="1600" dirty="0" err="1"/>
                        <a:t>reporting</a:t>
                      </a:r>
                      <a:r>
                        <a:rPr lang="nb-NO" sz="1600" dirty="0"/>
                        <a:t> </a:t>
                      </a:r>
                      <a:r>
                        <a:rPr lang="nb-NO" sz="1600" dirty="0" err="1"/>
                        <a:t>obligations</a:t>
                      </a:r>
                      <a:r>
                        <a:rPr lang="nb-NO" sz="1600" dirty="0"/>
                        <a:t> for </a:t>
                      </a:r>
                      <a:r>
                        <a:rPr lang="nb-NO" sz="1600" dirty="0" err="1"/>
                        <a:t>PEPs</a:t>
                      </a:r>
                      <a:endParaRPr lang="nb-NO" sz="160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600" dirty="0"/>
                    </a:p>
                    <a:p>
                      <a:pPr marL="285750" indent="-285750">
                        <a:buFont typeface="Arial" panose="020B0604020202020204" pitchFamily="34" charset="0"/>
                        <a:buChar char="•"/>
                      </a:pPr>
                      <a:endParaRPr lang="nb-NO" sz="1600" dirty="0"/>
                    </a:p>
                  </a:txBody>
                  <a:tcPr/>
                </a:tc>
                <a:tc>
                  <a:txBody>
                    <a:bodyPr/>
                    <a:lstStyle/>
                    <a:p>
                      <a:pPr marL="0" indent="0">
                        <a:buFont typeface="Arial" panose="020B0604020202020204" pitchFamily="34" charset="0"/>
                        <a:buNone/>
                      </a:pPr>
                      <a:r>
                        <a:rPr lang="nb-NO" sz="1600" dirty="0" err="1"/>
                        <a:t>Include</a:t>
                      </a:r>
                      <a:r>
                        <a:rPr lang="nb-NO" sz="1600" baseline="0" dirty="0"/>
                        <a:t> </a:t>
                      </a:r>
                      <a:r>
                        <a:rPr lang="nb-NO" sz="1600" dirty="0" err="1"/>
                        <a:t>detailed</a:t>
                      </a:r>
                      <a:r>
                        <a:rPr lang="nb-NO" sz="1600" baseline="0" dirty="0"/>
                        <a:t> </a:t>
                      </a:r>
                      <a:r>
                        <a:rPr lang="nb-NO" sz="1600" baseline="0" dirty="0" err="1"/>
                        <a:t>activities</a:t>
                      </a:r>
                      <a:r>
                        <a:rPr lang="nb-NO" sz="1600" baseline="0" dirty="0"/>
                        <a:t> </a:t>
                      </a:r>
                      <a:r>
                        <a:rPr lang="nb-NO" sz="1600" baseline="0" dirty="0" err="1"/>
                        <a:t>aimed</a:t>
                      </a:r>
                      <a:r>
                        <a:rPr lang="nb-NO" sz="1600" baseline="0" dirty="0"/>
                        <a:t> at </a:t>
                      </a:r>
                      <a:r>
                        <a:rPr lang="nb-NO" sz="1600" baseline="0" dirty="0" err="1"/>
                        <a:t>determining</a:t>
                      </a:r>
                      <a:r>
                        <a:rPr lang="nb-NO" sz="1600" baseline="0" dirty="0"/>
                        <a:t> </a:t>
                      </a:r>
                      <a:r>
                        <a:rPr lang="nb-NO" sz="1600" baseline="0" dirty="0" err="1"/>
                        <a:t>reporting</a:t>
                      </a:r>
                      <a:r>
                        <a:rPr lang="nb-NO" sz="1600" baseline="0" dirty="0"/>
                        <a:t> </a:t>
                      </a:r>
                      <a:r>
                        <a:rPr lang="nb-NO" sz="1600" baseline="0" dirty="0" err="1"/>
                        <a:t>obligaions</a:t>
                      </a:r>
                      <a:r>
                        <a:rPr lang="nb-NO" sz="1600" baseline="0" dirty="0"/>
                        <a:t> for </a:t>
                      </a:r>
                      <a:r>
                        <a:rPr lang="nb-NO" sz="1600" baseline="0" dirty="0" err="1"/>
                        <a:t>PEPs</a:t>
                      </a:r>
                      <a:endParaRPr lang="nb-NO" sz="1600" dirty="0"/>
                    </a:p>
                  </a:txBody>
                  <a:tcPr/>
                </a:tc>
                <a:extLst>
                  <a:ext uri="{0D108BD9-81ED-4DB2-BD59-A6C34878D82A}">
                    <a16:rowId xmlns:a16="http://schemas.microsoft.com/office/drawing/2014/main" val="4185417610"/>
                  </a:ext>
                </a:extLst>
              </a:tr>
            </a:tbl>
          </a:graphicData>
        </a:graphic>
      </p:graphicFrame>
    </p:spTree>
    <p:extLst>
      <p:ext uri="{BB962C8B-B14F-4D97-AF65-F5344CB8AC3E}">
        <p14:creationId xmlns:p14="http://schemas.microsoft.com/office/powerpoint/2010/main" val="314878930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9275" y="274638"/>
            <a:ext cx="7875058" cy="658235"/>
          </a:xfrm>
        </p:spPr>
        <p:txBody>
          <a:bodyPr>
            <a:normAutofit/>
          </a:bodyPr>
          <a:lstStyle/>
          <a:p>
            <a:r>
              <a:rPr lang="en-GB" b="1" dirty="0"/>
              <a:t>Elements of a roadmap and Examples  </a:t>
            </a:r>
          </a:p>
        </p:txBody>
      </p:sp>
      <p:sp>
        <p:nvSpPr>
          <p:cNvPr id="3" name="Sous-titre 2"/>
          <p:cNvSpPr>
            <a:spLocks noGrp="1"/>
          </p:cNvSpPr>
          <p:nvPr>
            <p:ph idx="1"/>
          </p:nvPr>
        </p:nvSpPr>
        <p:spPr>
          <a:xfrm>
            <a:off x="572655" y="1607127"/>
            <a:ext cx="7851678" cy="4858328"/>
          </a:xfrm>
        </p:spPr>
        <p:txBody>
          <a:bodyPr/>
          <a:lstStyle/>
          <a:p>
            <a:pPr>
              <a:spcAft>
                <a:spcPts val="1200"/>
              </a:spcAft>
            </a:pPr>
            <a:endParaRPr lang="en-GB" dirty="0"/>
          </a:p>
          <a:p>
            <a:pPr>
              <a:spcAft>
                <a:spcPts val="1200"/>
              </a:spcAft>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972251760"/>
              </p:ext>
            </p:extLst>
          </p:nvPr>
        </p:nvGraphicFramePr>
        <p:xfrm>
          <a:off x="582930" y="1051560"/>
          <a:ext cx="8298180" cy="5142357"/>
        </p:xfrm>
        <a:graphic>
          <a:graphicData uri="http://schemas.openxmlformats.org/drawingml/2006/table">
            <a:tbl>
              <a:tblPr firstRow="1" bandRow="1">
                <a:tableStyleId>{5C22544A-7EE6-4342-B048-85BDC9FD1C3A}</a:tableStyleId>
              </a:tblPr>
              <a:tblGrid>
                <a:gridCol w="2849006">
                  <a:extLst>
                    <a:ext uri="{9D8B030D-6E8A-4147-A177-3AD203B41FA5}">
                      <a16:colId xmlns:a16="http://schemas.microsoft.com/office/drawing/2014/main" val="1224397990"/>
                    </a:ext>
                  </a:extLst>
                </a:gridCol>
                <a:gridCol w="2724587">
                  <a:extLst>
                    <a:ext uri="{9D8B030D-6E8A-4147-A177-3AD203B41FA5}">
                      <a16:colId xmlns:a16="http://schemas.microsoft.com/office/drawing/2014/main" val="4210939542"/>
                    </a:ext>
                  </a:extLst>
                </a:gridCol>
                <a:gridCol w="2724587">
                  <a:extLst>
                    <a:ext uri="{9D8B030D-6E8A-4147-A177-3AD203B41FA5}">
                      <a16:colId xmlns:a16="http://schemas.microsoft.com/office/drawing/2014/main" val="2646471257"/>
                    </a:ext>
                  </a:extLst>
                </a:gridCol>
              </a:tblGrid>
              <a:tr h="661797">
                <a:tc>
                  <a:txBody>
                    <a:bodyPr/>
                    <a:lstStyle/>
                    <a:p>
                      <a:r>
                        <a:rPr lang="nb-NO" dirty="0"/>
                        <a:t>Elements </a:t>
                      </a:r>
                    </a:p>
                  </a:txBody>
                  <a:tcPr/>
                </a:tc>
                <a:tc>
                  <a:txBody>
                    <a:bodyPr/>
                    <a:lstStyle/>
                    <a:p>
                      <a:r>
                        <a:rPr lang="nb-NO" dirty="0" err="1"/>
                        <a:t>Examples</a:t>
                      </a:r>
                      <a:r>
                        <a:rPr lang="nb-NO" dirty="0"/>
                        <a:t> of </a:t>
                      </a:r>
                      <a:r>
                        <a:rPr lang="nb-NO" dirty="0" err="1"/>
                        <a:t>Activities</a:t>
                      </a:r>
                      <a:r>
                        <a:rPr lang="nb-NO" dirty="0"/>
                        <a:t> </a:t>
                      </a:r>
                    </a:p>
                  </a:txBody>
                  <a:tcPr/>
                </a:tc>
                <a:tc>
                  <a:txBody>
                    <a:bodyPr/>
                    <a:lstStyle/>
                    <a:p>
                      <a:r>
                        <a:rPr lang="nb-NO" dirty="0"/>
                        <a:t>Suggested</a:t>
                      </a:r>
                      <a:r>
                        <a:rPr lang="nb-NO" baseline="0" dirty="0"/>
                        <a:t> </a:t>
                      </a:r>
                      <a:r>
                        <a:rPr lang="nb-NO" baseline="0" dirty="0" err="1"/>
                        <a:t>improvements</a:t>
                      </a:r>
                      <a:r>
                        <a:rPr lang="nb-NO" baseline="0" dirty="0"/>
                        <a:t> </a:t>
                      </a:r>
                      <a:r>
                        <a:rPr lang="nb-NO" baseline="0" dirty="0" err="1"/>
                        <a:t>on</a:t>
                      </a:r>
                      <a:r>
                        <a:rPr lang="nb-NO" baseline="0" dirty="0"/>
                        <a:t> </a:t>
                      </a:r>
                      <a:r>
                        <a:rPr lang="nb-NO" dirty="0" err="1"/>
                        <a:t>MEITI’s</a:t>
                      </a:r>
                      <a:r>
                        <a:rPr lang="nb-NO" dirty="0"/>
                        <a:t> draft </a:t>
                      </a:r>
                    </a:p>
                  </a:txBody>
                  <a:tcPr/>
                </a:tc>
                <a:extLst>
                  <a:ext uri="{0D108BD9-81ED-4DB2-BD59-A6C34878D82A}">
                    <a16:rowId xmlns:a16="http://schemas.microsoft.com/office/drawing/2014/main" val="4098985963"/>
                  </a:ext>
                </a:extLst>
              </a:tr>
              <a:tr h="4348952">
                <a:tc>
                  <a:txBody>
                    <a:bodyPr/>
                    <a:lstStyle/>
                    <a:p>
                      <a:r>
                        <a:rPr lang="nb-NO" baseline="0" dirty="0"/>
                        <a:t>Data </a:t>
                      </a:r>
                      <a:r>
                        <a:rPr lang="nb-NO" baseline="0" dirty="0" err="1"/>
                        <a:t>collection</a:t>
                      </a:r>
                      <a:r>
                        <a:rPr lang="nb-NO" baseline="0" dirty="0"/>
                        <a:t> and data </a:t>
                      </a:r>
                      <a:r>
                        <a:rPr lang="nb-NO" baseline="0" dirty="0" err="1"/>
                        <a:t>accessibility</a:t>
                      </a:r>
                      <a:r>
                        <a:rPr lang="nb-NO" baseline="0" dirty="0"/>
                        <a:t>  </a:t>
                      </a:r>
                      <a:endParaRPr lang="nb-NO" dirty="0"/>
                    </a:p>
                  </a:txBody>
                  <a:tcPr/>
                </a:tc>
                <a:tc>
                  <a:txBody>
                    <a:bodyPr/>
                    <a:lstStyle/>
                    <a:p>
                      <a:pPr marL="285750" indent="-285750">
                        <a:buFont typeface="Arial" panose="020B0604020202020204" pitchFamily="34" charset="0"/>
                        <a:buChar char="•"/>
                      </a:pPr>
                      <a:r>
                        <a:rPr lang="nb-NO" sz="1600" dirty="0" err="1"/>
                        <a:t>Determination</a:t>
                      </a:r>
                      <a:r>
                        <a:rPr lang="nb-NO" sz="1600" baseline="0" dirty="0"/>
                        <a:t> of </a:t>
                      </a:r>
                      <a:r>
                        <a:rPr lang="nb-NO" sz="1600" baseline="0" dirty="0" err="1"/>
                        <a:t>reporting</a:t>
                      </a:r>
                      <a:r>
                        <a:rPr lang="nb-NO" sz="1600" baseline="0" dirty="0"/>
                        <a:t> </a:t>
                      </a:r>
                      <a:r>
                        <a:rPr lang="nb-NO" sz="1600" baseline="0" dirty="0" err="1"/>
                        <a:t>companies</a:t>
                      </a:r>
                      <a:endParaRPr lang="nb-NO" sz="1600" baseline="0" dirty="0"/>
                    </a:p>
                    <a:p>
                      <a:pPr marL="285750" indent="-285750">
                        <a:buFont typeface="Arial" panose="020B0604020202020204" pitchFamily="34" charset="0"/>
                        <a:buChar char="•"/>
                      </a:pPr>
                      <a:r>
                        <a:rPr lang="nb-NO" sz="1600" baseline="0" dirty="0"/>
                        <a:t>Agreement </a:t>
                      </a:r>
                      <a:r>
                        <a:rPr lang="nb-NO" sz="1600" baseline="0" dirty="0" err="1"/>
                        <a:t>on</a:t>
                      </a:r>
                      <a:r>
                        <a:rPr lang="nb-NO" sz="1600" baseline="0" dirty="0"/>
                        <a:t> </a:t>
                      </a:r>
                      <a:r>
                        <a:rPr lang="nb-NO" sz="1600" baseline="0" dirty="0" err="1"/>
                        <a:t>how</a:t>
                      </a:r>
                      <a:r>
                        <a:rPr lang="nb-NO" sz="1600" baseline="0" dirty="0"/>
                        <a:t> to </a:t>
                      </a:r>
                      <a:r>
                        <a:rPr lang="nb-NO" sz="1600" baseline="0" dirty="0" err="1"/>
                        <a:t>collect</a:t>
                      </a:r>
                      <a:r>
                        <a:rPr lang="nb-NO" sz="1600" baseline="0" dirty="0"/>
                        <a:t> data (</a:t>
                      </a:r>
                      <a:r>
                        <a:rPr lang="nb-NO" sz="1600" baseline="0" dirty="0" err="1"/>
                        <a:t>e.g.drafting</a:t>
                      </a:r>
                      <a:r>
                        <a:rPr lang="nb-NO" sz="1600" baseline="0" dirty="0"/>
                        <a:t> a BO </a:t>
                      </a:r>
                      <a:r>
                        <a:rPr lang="nb-NO" sz="1600" baseline="0" dirty="0" err="1"/>
                        <a:t>declaration</a:t>
                      </a:r>
                      <a:r>
                        <a:rPr lang="nb-NO" sz="1600" baseline="0" dirty="0"/>
                        <a:t> form)</a:t>
                      </a:r>
                    </a:p>
                    <a:p>
                      <a:pPr marL="285750" indent="-285750">
                        <a:buFont typeface="Arial" panose="020B0604020202020204" pitchFamily="34" charset="0"/>
                        <a:buChar char="•"/>
                      </a:pPr>
                      <a:r>
                        <a:rPr lang="nb-NO" sz="1600" baseline="0" dirty="0"/>
                        <a:t>Agreement </a:t>
                      </a:r>
                      <a:r>
                        <a:rPr lang="nb-NO" sz="1600" baseline="0" dirty="0" err="1"/>
                        <a:t>on</a:t>
                      </a:r>
                      <a:r>
                        <a:rPr lang="nb-NO" sz="1600" baseline="0" dirty="0"/>
                        <a:t> </a:t>
                      </a:r>
                      <a:r>
                        <a:rPr lang="nb-NO" sz="1600" baseline="0" dirty="0" err="1"/>
                        <a:t>how</a:t>
                      </a:r>
                      <a:r>
                        <a:rPr lang="nb-NO" sz="1600" baseline="0" dirty="0"/>
                        <a:t> to </a:t>
                      </a:r>
                      <a:r>
                        <a:rPr lang="nb-NO" sz="1600" baseline="0" dirty="0" err="1"/>
                        <a:t>publish</a:t>
                      </a:r>
                      <a:r>
                        <a:rPr lang="nb-NO" sz="1600" baseline="0" dirty="0"/>
                        <a:t> </a:t>
                      </a:r>
                      <a:r>
                        <a:rPr lang="nb-NO" sz="1600" baseline="0" dirty="0" err="1"/>
                        <a:t>information</a:t>
                      </a:r>
                      <a:r>
                        <a:rPr lang="nb-NO" sz="1600" baseline="0" dirty="0"/>
                        <a:t> (</a:t>
                      </a:r>
                      <a:r>
                        <a:rPr lang="nb-NO" sz="1600" baseline="0" dirty="0" err="1"/>
                        <a:t>e.g.EITI</a:t>
                      </a:r>
                      <a:r>
                        <a:rPr lang="nb-NO" sz="1600" baseline="0" dirty="0"/>
                        <a:t> Report, </a:t>
                      </a:r>
                      <a:r>
                        <a:rPr lang="nb-NO" sz="1600" baseline="0" dirty="0" err="1"/>
                        <a:t>existing</a:t>
                      </a:r>
                      <a:r>
                        <a:rPr lang="nb-NO" sz="1600" baseline="0" dirty="0"/>
                        <a:t> registers, </a:t>
                      </a:r>
                      <a:r>
                        <a:rPr lang="nb-NO" sz="1600" baseline="0" dirty="0" err="1"/>
                        <a:t>creation</a:t>
                      </a:r>
                      <a:r>
                        <a:rPr lang="nb-NO" sz="1600" baseline="0" dirty="0"/>
                        <a:t> of BO register, </a:t>
                      </a:r>
                      <a:r>
                        <a:rPr lang="nb-NO" sz="1600" baseline="0" dirty="0" err="1"/>
                        <a:t>ensuring</a:t>
                      </a:r>
                      <a:r>
                        <a:rPr lang="nb-NO" sz="1600" baseline="0" dirty="0"/>
                        <a:t> </a:t>
                      </a:r>
                      <a:r>
                        <a:rPr lang="nb-NO" sz="1600" baseline="0" dirty="0" err="1"/>
                        <a:t>open</a:t>
                      </a:r>
                      <a:r>
                        <a:rPr lang="nb-NO" sz="1600" baseline="0" dirty="0"/>
                        <a:t> data format)  </a:t>
                      </a:r>
                      <a:endParaRPr lang="nb-NO" sz="1600" dirty="0"/>
                    </a:p>
                  </a:txBody>
                  <a:tcPr/>
                </a:tc>
                <a:tc>
                  <a:txBody>
                    <a:bodyPr/>
                    <a:lstStyle/>
                    <a:p>
                      <a:pPr marL="285750" indent="-285750">
                        <a:buFont typeface="Arial" panose="020B0604020202020204" pitchFamily="34" charset="0"/>
                        <a:buChar char="•"/>
                      </a:pPr>
                      <a:r>
                        <a:rPr lang="en-US" sz="1800" kern="1200" dirty="0">
                          <a:solidFill>
                            <a:schemeClr val="dk1"/>
                          </a:solidFill>
                          <a:effectLst/>
                          <a:latin typeface="+mn-lt"/>
                          <a:ea typeface="+mn-ea"/>
                          <a:cs typeface="+mn-cs"/>
                        </a:rPr>
                        <a:t>Include activities to identify companies that will participate, </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Include activities to determine efficient and sustainable data collection approach </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Include activity to</a:t>
                      </a:r>
                      <a:r>
                        <a:rPr lang="en-US" sz="1800" kern="1200" baseline="0" dirty="0">
                          <a:solidFill>
                            <a:schemeClr val="dk1"/>
                          </a:solidFill>
                          <a:effectLst/>
                          <a:latin typeface="+mn-lt"/>
                          <a:ea typeface="+mn-ea"/>
                          <a:cs typeface="+mn-cs"/>
                        </a:rPr>
                        <a:t> </a:t>
                      </a:r>
                      <a:r>
                        <a:rPr lang="en-US" sz="1800" kern="1200" dirty="0">
                          <a:solidFill>
                            <a:schemeClr val="dk1"/>
                          </a:solidFill>
                          <a:effectLst/>
                          <a:latin typeface="+mn-lt"/>
                          <a:ea typeface="+mn-ea"/>
                          <a:cs typeface="+mn-cs"/>
                        </a:rPr>
                        <a:t>develop  a BO declaration form</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 Include activities to identify how to publish information to make it more accessible,  e.g. BO register, use of open data formats </a:t>
                      </a:r>
                      <a:endParaRPr lang="nb-NO" sz="1600" dirty="0"/>
                    </a:p>
                  </a:txBody>
                  <a:tcPr/>
                </a:tc>
                <a:extLst>
                  <a:ext uri="{0D108BD9-81ED-4DB2-BD59-A6C34878D82A}">
                    <a16:rowId xmlns:a16="http://schemas.microsoft.com/office/drawing/2014/main" val="2793370063"/>
                  </a:ext>
                </a:extLst>
              </a:tr>
            </a:tbl>
          </a:graphicData>
        </a:graphic>
      </p:graphicFrame>
    </p:spTree>
    <p:extLst>
      <p:ext uri="{BB962C8B-B14F-4D97-AF65-F5344CB8AC3E}">
        <p14:creationId xmlns:p14="http://schemas.microsoft.com/office/powerpoint/2010/main" val="180746052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9275" y="274638"/>
            <a:ext cx="7875058" cy="658235"/>
          </a:xfrm>
        </p:spPr>
        <p:txBody>
          <a:bodyPr>
            <a:normAutofit/>
          </a:bodyPr>
          <a:lstStyle/>
          <a:p>
            <a:r>
              <a:rPr lang="en-GB" b="1" dirty="0"/>
              <a:t>Elements of a roadmap and Examples  </a:t>
            </a:r>
          </a:p>
        </p:txBody>
      </p:sp>
      <p:sp>
        <p:nvSpPr>
          <p:cNvPr id="3" name="Sous-titre 2"/>
          <p:cNvSpPr>
            <a:spLocks noGrp="1"/>
          </p:cNvSpPr>
          <p:nvPr>
            <p:ph idx="1"/>
          </p:nvPr>
        </p:nvSpPr>
        <p:spPr>
          <a:xfrm>
            <a:off x="572655" y="1607127"/>
            <a:ext cx="7851678" cy="4858328"/>
          </a:xfrm>
        </p:spPr>
        <p:txBody>
          <a:bodyPr/>
          <a:lstStyle/>
          <a:p>
            <a:pPr>
              <a:spcAft>
                <a:spcPts val="1200"/>
              </a:spcAft>
            </a:pPr>
            <a:endParaRPr lang="en-GB" dirty="0"/>
          </a:p>
          <a:p>
            <a:pPr>
              <a:spcAft>
                <a:spcPts val="1200"/>
              </a:spcAft>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605575842"/>
              </p:ext>
            </p:extLst>
          </p:nvPr>
        </p:nvGraphicFramePr>
        <p:xfrm>
          <a:off x="676275" y="932874"/>
          <a:ext cx="7747385" cy="5532581"/>
        </p:xfrm>
        <a:graphic>
          <a:graphicData uri="http://schemas.openxmlformats.org/drawingml/2006/table">
            <a:tbl>
              <a:tblPr firstRow="1" bandRow="1">
                <a:tableStyleId>{5C22544A-7EE6-4342-B048-85BDC9FD1C3A}</a:tableStyleId>
              </a:tblPr>
              <a:tblGrid>
                <a:gridCol w="2561043">
                  <a:extLst>
                    <a:ext uri="{9D8B030D-6E8A-4147-A177-3AD203B41FA5}">
                      <a16:colId xmlns:a16="http://schemas.microsoft.com/office/drawing/2014/main" val="207049840"/>
                    </a:ext>
                  </a:extLst>
                </a:gridCol>
                <a:gridCol w="2593171">
                  <a:extLst>
                    <a:ext uri="{9D8B030D-6E8A-4147-A177-3AD203B41FA5}">
                      <a16:colId xmlns:a16="http://schemas.microsoft.com/office/drawing/2014/main" val="2476619553"/>
                    </a:ext>
                  </a:extLst>
                </a:gridCol>
                <a:gridCol w="2593171">
                  <a:extLst>
                    <a:ext uri="{9D8B030D-6E8A-4147-A177-3AD203B41FA5}">
                      <a16:colId xmlns:a16="http://schemas.microsoft.com/office/drawing/2014/main" val="1314443677"/>
                    </a:ext>
                  </a:extLst>
                </a:gridCol>
              </a:tblGrid>
              <a:tr h="697696">
                <a:tc>
                  <a:txBody>
                    <a:bodyPr/>
                    <a:lstStyle/>
                    <a:p>
                      <a:r>
                        <a:rPr lang="nb-NO" dirty="0"/>
                        <a:t>Elements</a:t>
                      </a:r>
                    </a:p>
                  </a:txBody>
                  <a:tcPr/>
                </a:tc>
                <a:tc>
                  <a:txBody>
                    <a:bodyPr/>
                    <a:lstStyle/>
                    <a:p>
                      <a:pPr marL="0" indent="0">
                        <a:buFont typeface="Arial" panose="020B0604020202020204" pitchFamily="34" charset="0"/>
                        <a:buNone/>
                      </a:pPr>
                      <a:r>
                        <a:rPr lang="nb-NO" sz="1600" dirty="0" err="1"/>
                        <a:t>Examples</a:t>
                      </a:r>
                      <a:r>
                        <a:rPr lang="nb-NO" sz="1600" dirty="0"/>
                        <a:t> of </a:t>
                      </a:r>
                      <a:r>
                        <a:rPr lang="nb-NO" sz="1600" dirty="0" err="1"/>
                        <a:t>activities</a:t>
                      </a:r>
                      <a:endParaRPr lang="nb-NO" sz="1600" dirty="0"/>
                    </a:p>
                  </a:txBody>
                  <a:tcPr/>
                </a:tc>
                <a:tc>
                  <a:txBody>
                    <a:bodyPr/>
                    <a:lstStyle/>
                    <a:p>
                      <a:pPr marL="0" indent="0">
                        <a:buFont typeface="Arial" panose="020B0604020202020204" pitchFamily="34" charset="0"/>
                        <a:buNone/>
                      </a:pPr>
                      <a:r>
                        <a:rPr lang="nb-NO" sz="1600" dirty="0"/>
                        <a:t> Suggested </a:t>
                      </a:r>
                      <a:r>
                        <a:rPr lang="nb-NO" sz="1600" dirty="0" err="1"/>
                        <a:t>improvements</a:t>
                      </a:r>
                      <a:r>
                        <a:rPr lang="nb-NO" sz="1600" dirty="0"/>
                        <a:t> </a:t>
                      </a:r>
                      <a:r>
                        <a:rPr lang="nb-NO" sz="1600" dirty="0" err="1"/>
                        <a:t>on</a:t>
                      </a:r>
                      <a:r>
                        <a:rPr lang="nb-NO" sz="1600" dirty="0"/>
                        <a:t> </a:t>
                      </a:r>
                      <a:r>
                        <a:rPr lang="nb-NO" sz="1600" dirty="0" err="1"/>
                        <a:t>MEITI’s</a:t>
                      </a:r>
                      <a:r>
                        <a:rPr lang="nb-NO" sz="1600" dirty="0"/>
                        <a:t> draft</a:t>
                      </a:r>
                    </a:p>
                  </a:txBody>
                  <a:tcPr/>
                </a:tc>
                <a:extLst>
                  <a:ext uri="{0D108BD9-81ED-4DB2-BD59-A6C34878D82A}">
                    <a16:rowId xmlns:a16="http://schemas.microsoft.com/office/drawing/2014/main" val="2752187462"/>
                  </a:ext>
                </a:extLst>
              </a:tr>
              <a:tr h="48348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dirty="0"/>
                        <a:t>Level of </a:t>
                      </a:r>
                      <a:r>
                        <a:rPr lang="nb-NO" dirty="0" err="1"/>
                        <a:t>detail</a:t>
                      </a:r>
                      <a:r>
                        <a:rPr lang="nb-NO" baseline="0" dirty="0"/>
                        <a:t> </a:t>
                      </a:r>
                      <a:endParaRPr lang="nb-NO" dirty="0"/>
                    </a:p>
                    <a:p>
                      <a:endParaRPr lang="nb-NO" dirty="0"/>
                    </a:p>
                  </a:txBody>
                  <a:tcPr/>
                </a:tc>
                <a:tc>
                  <a:txBody>
                    <a:bodyPr/>
                    <a:lstStyle/>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consultation with government, civil society and companies to determine the level of detail of the beneficial ownership disclosures (nationality, country of residence, level of ownership, how ownership is exerted, voting rights, date of birth, residential address, means of contact, etc.),</a:t>
                      </a: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Discussion</a:t>
                      </a:r>
                      <a:r>
                        <a:rPr lang="en-US" sz="1400" kern="1200" baseline="0" dirty="0">
                          <a:solidFill>
                            <a:schemeClr val="dk1"/>
                          </a:solidFill>
                          <a:effectLst/>
                          <a:latin typeface="+mn-lt"/>
                          <a:ea typeface="+mn-ea"/>
                          <a:cs typeface="+mn-cs"/>
                        </a:rPr>
                        <a:t> of</a:t>
                      </a:r>
                      <a:r>
                        <a:rPr lang="en-US" sz="1400" kern="1200" dirty="0">
                          <a:solidFill>
                            <a:schemeClr val="dk1"/>
                          </a:solidFill>
                          <a:effectLst/>
                          <a:latin typeface="+mn-lt"/>
                          <a:ea typeface="+mn-ea"/>
                          <a:cs typeface="+mn-cs"/>
                        </a:rPr>
                        <a:t> opportunities and challenges with such disclosures.</a:t>
                      </a:r>
                    </a:p>
                    <a:p>
                      <a:pPr marL="285750" indent="-285750">
                        <a:buFont typeface="Arial" panose="020B0604020202020204" pitchFamily="34" charset="0"/>
                        <a:buChar char="•"/>
                      </a:pPr>
                      <a:r>
                        <a:rPr lang="en-GB" sz="1400" kern="1200" dirty="0">
                          <a:solidFill>
                            <a:schemeClr val="dk1"/>
                          </a:solidFill>
                          <a:effectLst/>
                          <a:latin typeface="+mn-lt"/>
                          <a:ea typeface="+mn-ea"/>
                          <a:cs typeface="+mn-cs"/>
                        </a:rPr>
                        <a:t>Developing/tailoring reporting templates and instructions to companies.</a:t>
                      </a:r>
                      <a:endParaRPr lang="nb-NO" sz="1400" dirty="0"/>
                    </a:p>
                  </a:txBody>
                  <a:tcPr/>
                </a:tc>
                <a:tc>
                  <a:txBody>
                    <a:bodyPr/>
                    <a:lstStyle/>
                    <a:p>
                      <a:pPr marL="0" indent="0">
                        <a:buFont typeface="Arial" panose="020B0604020202020204" pitchFamily="34" charset="0"/>
                        <a:buNone/>
                      </a:pPr>
                      <a:r>
                        <a:rPr lang="nb-NO" sz="1400" baseline="0" dirty="0" err="1"/>
                        <a:t>Include</a:t>
                      </a:r>
                      <a:r>
                        <a:rPr lang="nb-NO" sz="1400" baseline="0" dirty="0"/>
                        <a:t>  </a:t>
                      </a:r>
                      <a:r>
                        <a:rPr lang="nb-NO" sz="1400" baseline="0" dirty="0" err="1"/>
                        <a:t>activities</a:t>
                      </a:r>
                      <a:r>
                        <a:rPr lang="nb-NO" sz="1400" baseline="0" dirty="0"/>
                        <a:t> </a:t>
                      </a:r>
                      <a:r>
                        <a:rPr lang="nb-NO" sz="1400" baseline="0" dirty="0" err="1"/>
                        <a:t>aimed</a:t>
                      </a:r>
                      <a:r>
                        <a:rPr lang="nb-NO" sz="1400" baseline="0" dirty="0"/>
                        <a:t> at </a:t>
                      </a:r>
                      <a:r>
                        <a:rPr lang="nb-NO" sz="1400" baseline="0" dirty="0" err="1"/>
                        <a:t>developing</a:t>
                      </a:r>
                      <a:r>
                        <a:rPr lang="nb-NO" sz="1400" baseline="0" dirty="0"/>
                        <a:t>/</a:t>
                      </a:r>
                      <a:r>
                        <a:rPr lang="nb-NO" sz="1400" baseline="0" dirty="0" err="1"/>
                        <a:t>tailoring</a:t>
                      </a:r>
                      <a:r>
                        <a:rPr lang="nb-NO" sz="1400" baseline="0" dirty="0"/>
                        <a:t> </a:t>
                      </a:r>
                      <a:r>
                        <a:rPr lang="nb-NO" sz="1400" baseline="0" dirty="0" err="1"/>
                        <a:t>reporting</a:t>
                      </a:r>
                      <a:r>
                        <a:rPr lang="nb-NO" sz="1400" baseline="0" dirty="0"/>
                        <a:t> </a:t>
                      </a:r>
                      <a:r>
                        <a:rPr lang="nb-NO" sz="1400" baseline="0" dirty="0" err="1"/>
                        <a:t>templates</a:t>
                      </a:r>
                      <a:r>
                        <a:rPr lang="nb-NO" sz="1400" baseline="0" dirty="0"/>
                        <a:t> and </a:t>
                      </a:r>
                      <a:r>
                        <a:rPr lang="nb-NO" sz="1400" baseline="0" dirty="0" err="1"/>
                        <a:t>instructions</a:t>
                      </a:r>
                      <a:r>
                        <a:rPr lang="nb-NO" sz="1400" baseline="0" dirty="0"/>
                        <a:t> to </a:t>
                      </a:r>
                      <a:r>
                        <a:rPr lang="nb-NO" sz="1400" baseline="0" dirty="0" err="1"/>
                        <a:t>companies</a:t>
                      </a:r>
                      <a:r>
                        <a:rPr lang="nb-NO" sz="1400" baseline="0" dirty="0"/>
                        <a:t> </a:t>
                      </a:r>
                    </a:p>
                    <a:p>
                      <a:pPr marL="0" indent="0">
                        <a:buFont typeface="Arial" panose="020B0604020202020204" pitchFamily="34" charset="0"/>
                        <a:buNone/>
                      </a:pPr>
                      <a:endParaRPr lang="nb-NO" sz="1400" baseline="0" dirty="0"/>
                    </a:p>
                    <a:p>
                      <a:pPr marL="0" indent="0">
                        <a:buFont typeface="Arial" panose="020B0604020202020204" pitchFamily="34" charset="0"/>
                        <a:buNone/>
                      </a:pPr>
                      <a:r>
                        <a:rPr lang="nb-NO" sz="1400" baseline="0" dirty="0" err="1"/>
                        <a:t>Include</a:t>
                      </a:r>
                      <a:r>
                        <a:rPr lang="nb-NO" sz="1400" baseline="0" dirty="0"/>
                        <a:t> </a:t>
                      </a:r>
                      <a:r>
                        <a:rPr lang="nb-NO" sz="1400" baseline="0" dirty="0" err="1"/>
                        <a:t>activities</a:t>
                      </a:r>
                      <a:r>
                        <a:rPr lang="nb-NO" sz="1400" baseline="0" dirty="0"/>
                        <a:t> </a:t>
                      </a:r>
                      <a:r>
                        <a:rPr lang="nb-NO" sz="1400" baseline="0" dirty="0" err="1"/>
                        <a:t>aimed</a:t>
                      </a:r>
                      <a:r>
                        <a:rPr lang="nb-NO" sz="1400" baseline="0" dirty="0"/>
                        <a:t> at </a:t>
                      </a:r>
                      <a:r>
                        <a:rPr lang="nb-NO" sz="1400" baseline="0" dirty="0" err="1"/>
                        <a:t>agreeing</a:t>
                      </a:r>
                      <a:r>
                        <a:rPr lang="nb-NO" sz="1400" baseline="0" dirty="0"/>
                        <a:t> </a:t>
                      </a:r>
                      <a:r>
                        <a:rPr lang="nb-NO" sz="1400" baseline="0" dirty="0" err="1"/>
                        <a:t>on</a:t>
                      </a:r>
                      <a:r>
                        <a:rPr lang="nb-NO" sz="1400" baseline="0" dirty="0"/>
                        <a:t> </a:t>
                      </a:r>
                      <a:r>
                        <a:rPr lang="nb-NO" sz="1400" baseline="0" dirty="0" err="1"/>
                        <a:t>level</a:t>
                      </a:r>
                      <a:r>
                        <a:rPr lang="nb-NO" sz="1400" baseline="0" dirty="0"/>
                        <a:t> of </a:t>
                      </a:r>
                      <a:r>
                        <a:rPr lang="nb-NO" sz="1400" baseline="0" dirty="0" err="1"/>
                        <a:t>detail</a:t>
                      </a:r>
                      <a:r>
                        <a:rPr lang="nb-NO" sz="1400" baseline="0" dirty="0"/>
                        <a:t> </a:t>
                      </a:r>
                      <a:r>
                        <a:rPr lang="nb-NO" sz="1400" baseline="0" dirty="0" err="1"/>
                        <a:t>that</a:t>
                      </a:r>
                      <a:r>
                        <a:rPr lang="nb-NO" sz="1400" baseline="0" dirty="0"/>
                        <a:t> </a:t>
                      </a:r>
                      <a:r>
                        <a:rPr lang="nb-NO" sz="1400" baseline="0" dirty="0" err="1"/>
                        <a:t>should</a:t>
                      </a:r>
                      <a:r>
                        <a:rPr lang="nb-NO" sz="1400" baseline="0" dirty="0"/>
                        <a:t> be </a:t>
                      </a:r>
                      <a:r>
                        <a:rPr lang="nb-NO" sz="1400" baseline="0" dirty="0" err="1"/>
                        <a:t>included</a:t>
                      </a:r>
                      <a:r>
                        <a:rPr lang="nb-NO" sz="1400" baseline="0" dirty="0"/>
                        <a:t> in </a:t>
                      </a:r>
                      <a:r>
                        <a:rPr lang="nb-NO" sz="1400" baseline="0" dirty="0" err="1"/>
                        <a:t>the</a:t>
                      </a:r>
                      <a:r>
                        <a:rPr lang="nb-NO" sz="1400" baseline="0" dirty="0"/>
                        <a:t> </a:t>
                      </a:r>
                      <a:r>
                        <a:rPr lang="nb-NO" sz="1400" baseline="0" dirty="0" err="1"/>
                        <a:t>reporting</a:t>
                      </a:r>
                      <a:r>
                        <a:rPr lang="nb-NO" sz="1400" baseline="0" dirty="0"/>
                        <a:t> </a:t>
                      </a:r>
                      <a:r>
                        <a:rPr lang="nb-NO" sz="1400" baseline="0" dirty="0" err="1"/>
                        <a:t>template</a:t>
                      </a:r>
                      <a:endParaRPr lang="nb-NO" sz="1400" dirty="0"/>
                    </a:p>
                  </a:txBody>
                  <a:tcPr/>
                </a:tc>
                <a:extLst>
                  <a:ext uri="{0D108BD9-81ED-4DB2-BD59-A6C34878D82A}">
                    <a16:rowId xmlns:a16="http://schemas.microsoft.com/office/drawing/2014/main" val="3371599531"/>
                  </a:ext>
                </a:extLst>
              </a:tr>
            </a:tbl>
          </a:graphicData>
        </a:graphic>
      </p:graphicFrame>
    </p:spTree>
    <p:extLst>
      <p:ext uri="{BB962C8B-B14F-4D97-AF65-F5344CB8AC3E}">
        <p14:creationId xmlns:p14="http://schemas.microsoft.com/office/powerpoint/2010/main" val="98606066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9275" y="274638"/>
            <a:ext cx="7875058" cy="658235"/>
          </a:xfrm>
        </p:spPr>
        <p:txBody>
          <a:bodyPr>
            <a:normAutofit/>
          </a:bodyPr>
          <a:lstStyle/>
          <a:p>
            <a:r>
              <a:rPr lang="en-GB" b="1" dirty="0"/>
              <a:t>Elements of a roadmap and Examples  </a:t>
            </a:r>
          </a:p>
        </p:txBody>
      </p:sp>
      <p:sp>
        <p:nvSpPr>
          <p:cNvPr id="3" name="Sous-titre 2"/>
          <p:cNvSpPr>
            <a:spLocks noGrp="1"/>
          </p:cNvSpPr>
          <p:nvPr>
            <p:ph idx="1"/>
          </p:nvPr>
        </p:nvSpPr>
        <p:spPr>
          <a:xfrm>
            <a:off x="572655" y="1607127"/>
            <a:ext cx="7851678" cy="4858328"/>
          </a:xfrm>
        </p:spPr>
        <p:txBody>
          <a:bodyPr/>
          <a:lstStyle/>
          <a:p>
            <a:pPr>
              <a:spcAft>
                <a:spcPts val="1200"/>
              </a:spcAft>
            </a:pPr>
            <a:endParaRPr lang="en-GB" dirty="0"/>
          </a:p>
          <a:p>
            <a:pPr>
              <a:spcAft>
                <a:spcPts val="1200"/>
              </a:spcAft>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813739830"/>
              </p:ext>
            </p:extLst>
          </p:nvPr>
        </p:nvGraphicFramePr>
        <p:xfrm>
          <a:off x="594360" y="1245870"/>
          <a:ext cx="7253403" cy="4309109"/>
        </p:xfrm>
        <a:graphic>
          <a:graphicData uri="http://schemas.openxmlformats.org/drawingml/2006/table">
            <a:tbl>
              <a:tblPr firstRow="1" bandRow="1">
                <a:tableStyleId>{5C22544A-7EE6-4342-B048-85BDC9FD1C3A}</a:tableStyleId>
              </a:tblPr>
              <a:tblGrid>
                <a:gridCol w="1736858">
                  <a:extLst>
                    <a:ext uri="{9D8B030D-6E8A-4147-A177-3AD203B41FA5}">
                      <a16:colId xmlns:a16="http://schemas.microsoft.com/office/drawing/2014/main" val="1224397990"/>
                    </a:ext>
                  </a:extLst>
                </a:gridCol>
                <a:gridCol w="3161885">
                  <a:extLst>
                    <a:ext uri="{9D8B030D-6E8A-4147-A177-3AD203B41FA5}">
                      <a16:colId xmlns:a16="http://schemas.microsoft.com/office/drawing/2014/main" val="4210939542"/>
                    </a:ext>
                  </a:extLst>
                </a:gridCol>
                <a:gridCol w="2354660">
                  <a:extLst>
                    <a:ext uri="{9D8B030D-6E8A-4147-A177-3AD203B41FA5}">
                      <a16:colId xmlns:a16="http://schemas.microsoft.com/office/drawing/2014/main" val="3054187334"/>
                    </a:ext>
                  </a:extLst>
                </a:gridCol>
              </a:tblGrid>
              <a:tr h="1133976">
                <a:tc>
                  <a:txBody>
                    <a:bodyPr/>
                    <a:lstStyle/>
                    <a:p>
                      <a:r>
                        <a:rPr lang="nb-NO" dirty="0"/>
                        <a:t>Elements </a:t>
                      </a:r>
                    </a:p>
                  </a:txBody>
                  <a:tcPr/>
                </a:tc>
                <a:tc>
                  <a:txBody>
                    <a:bodyPr/>
                    <a:lstStyle/>
                    <a:p>
                      <a:r>
                        <a:rPr lang="nb-NO" dirty="0" err="1"/>
                        <a:t>Examples</a:t>
                      </a:r>
                      <a:r>
                        <a:rPr lang="nb-NO" dirty="0"/>
                        <a:t> of </a:t>
                      </a:r>
                      <a:r>
                        <a:rPr lang="nb-NO" dirty="0" err="1"/>
                        <a:t>Activities</a:t>
                      </a:r>
                      <a:r>
                        <a:rPr lang="nb-NO" dirty="0"/>
                        <a:t> </a:t>
                      </a:r>
                    </a:p>
                  </a:txBody>
                  <a:tcPr/>
                </a:tc>
                <a:tc>
                  <a:txBody>
                    <a:bodyPr/>
                    <a:lstStyle/>
                    <a:p>
                      <a:r>
                        <a:rPr lang="nb-NO" dirty="0"/>
                        <a:t>Suggested</a:t>
                      </a:r>
                      <a:r>
                        <a:rPr lang="nb-NO" baseline="0" dirty="0"/>
                        <a:t> </a:t>
                      </a:r>
                      <a:r>
                        <a:rPr lang="nb-NO" baseline="0" dirty="0" err="1"/>
                        <a:t>improvements</a:t>
                      </a:r>
                      <a:r>
                        <a:rPr lang="nb-NO" baseline="0" dirty="0"/>
                        <a:t> </a:t>
                      </a:r>
                      <a:r>
                        <a:rPr lang="nb-NO" baseline="0" dirty="0" err="1"/>
                        <a:t>on</a:t>
                      </a:r>
                      <a:r>
                        <a:rPr lang="nb-NO" baseline="0" dirty="0"/>
                        <a:t> </a:t>
                      </a:r>
                      <a:r>
                        <a:rPr lang="nb-NO" baseline="0" dirty="0" err="1"/>
                        <a:t>MEITI’s</a:t>
                      </a:r>
                      <a:r>
                        <a:rPr lang="nb-NO" baseline="0" dirty="0"/>
                        <a:t> draft:</a:t>
                      </a:r>
                      <a:endParaRPr lang="nb-NO" dirty="0"/>
                    </a:p>
                  </a:txBody>
                  <a:tcPr/>
                </a:tc>
                <a:extLst>
                  <a:ext uri="{0D108BD9-81ED-4DB2-BD59-A6C34878D82A}">
                    <a16:rowId xmlns:a16="http://schemas.microsoft.com/office/drawing/2014/main" val="4098985963"/>
                  </a:ext>
                </a:extLst>
              </a:tr>
              <a:tr h="3175133">
                <a:tc>
                  <a:txBody>
                    <a:bodyPr/>
                    <a:lstStyle/>
                    <a:p>
                      <a:r>
                        <a:rPr lang="nb-NO" baseline="0" dirty="0"/>
                        <a:t>Data </a:t>
                      </a:r>
                      <a:r>
                        <a:rPr lang="nb-NO" baseline="0" dirty="0" err="1"/>
                        <a:t>reliability</a:t>
                      </a:r>
                      <a:r>
                        <a:rPr lang="nb-NO" baseline="0" dirty="0"/>
                        <a:t>  </a:t>
                      </a:r>
                      <a:endParaRPr lang="nb-NO" dirty="0"/>
                    </a:p>
                  </a:txBody>
                  <a:tcPr/>
                </a:tc>
                <a:tc>
                  <a:txBody>
                    <a:bodyPr/>
                    <a:lstStyle/>
                    <a:p>
                      <a:pPr marL="285750" indent="-285750">
                        <a:buFont typeface="Arial" panose="020B0604020202020204" pitchFamily="34" charset="0"/>
                        <a:buChar char="•"/>
                      </a:pPr>
                      <a:r>
                        <a:rPr lang="nb-NO" dirty="0"/>
                        <a:t>Agreement</a:t>
                      </a:r>
                      <a:r>
                        <a:rPr lang="nb-NO" baseline="0" dirty="0"/>
                        <a:t> </a:t>
                      </a:r>
                      <a:r>
                        <a:rPr lang="nb-NO" baseline="0" dirty="0" err="1"/>
                        <a:t>on</a:t>
                      </a:r>
                      <a:r>
                        <a:rPr lang="nb-NO" baseline="0" dirty="0"/>
                        <a:t> data </a:t>
                      </a:r>
                      <a:r>
                        <a:rPr lang="nb-NO" baseline="0" dirty="0" err="1"/>
                        <a:t>assurances</a:t>
                      </a:r>
                      <a:r>
                        <a:rPr lang="nb-NO" baseline="0" dirty="0"/>
                        <a:t> </a:t>
                      </a:r>
                    </a:p>
                    <a:p>
                      <a:pPr marL="285750" indent="-285750">
                        <a:buFont typeface="Arial" panose="020B0604020202020204" pitchFamily="34" charset="0"/>
                        <a:buChar char="•"/>
                      </a:pPr>
                      <a:r>
                        <a:rPr lang="nb-NO" baseline="0" dirty="0" err="1"/>
                        <a:t>Consultations</a:t>
                      </a:r>
                      <a:endParaRPr lang="nb-NO" baseline="0" dirty="0"/>
                    </a:p>
                    <a:p>
                      <a:pPr marL="285750" indent="-285750">
                        <a:buFont typeface="Arial" panose="020B0604020202020204" pitchFamily="34" charset="0"/>
                        <a:buChar char="•"/>
                      </a:pPr>
                      <a:r>
                        <a:rPr lang="nb-NO" baseline="0" dirty="0" err="1"/>
                        <a:t>Agreeing</a:t>
                      </a:r>
                      <a:r>
                        <a:rPr lang="nb-NO" baseline="0" dirty="0"/>
                        <a:t> </a:t>
                      </a:r>
                      <a:r>
                        <a:rPr lang="nb-NO" baseline="0" dirty="0" err="1"/>
                        <a:t>on</a:t>
                      </a:r>
                      <a:r>
                        <a:rPr lang="nb-NO" baseline="0" dirty="0"/>
                        <a:t> </a:t>
                      </a:r>
                      <a:r>
                        <a:rPr lang="nb-NO" baseline="0" dirty="0" err="1"/>
                        <a:t>instructions</a:t>
                      </a:r>
                      <a:r>
                        <a:rPr lang="nb-NO" baseline="0" dirty="0"/>
                        <a:t> for </a:t>
                      </a:r>
                      <a:r>
                        <a:rPr lang="nb-NO" baseline="0" dirty="0" err="1"/>
                        <a:t>companies</a:t>
                      </a:r>
                      <a:r>
                        <a:rPr lang="nb-NO" baseline="0" dirty="0"/>
                        <a:t> </a:t>
                      </a:r>
                      <a:endParaRPr lang="nb-NO" dirty="0"/>
                    </a:p>
                  </a:txBody>
                  <a:tcPr/>
                </a:tc>
                <a:tc>
                  <a:txBody>
                    <a:bodyPr/>
                    <a:lstStyle/>
                    <a:p>
                      <a:pPr marL="285750" indent="-285750">
                        <a:buFont typeface="Arial" panose="020B0604020202020204" pitchFamily="34" charset="0"/>
                        <a:buChar char="•"/>
                      </a:pPr>
                      <a:r>
                        <a:rPr lang="en-US" sz="1800" kern="1200" dirty="0">
                          <a:solidFill>
                            <a:schemeClr val="dk1"/>
                          </a:solidFill>
                          <a:effectLst/>
                          <a:latin typeface="+mn-lt"/>
                          <a:ea typeface="+mn-ea"/>
                          <a:cs typeface="+mn-cs"/>
                        </a:rPr>
                        <a:t>Include details on what the workshops should include, i.e. identifying assurance mechanisms, reporting templates, company instructions, </a:t>
                      </a:r>
                      <a:endParaRPr lang="nb-NO" dirty="0"/>
                    </a:p>
                  </a:txBody>
                  <a:tcPr/>
                </a:tc>
                <a:extLst>
                  <a:ext uri="{0D108BD9-81ED-4DB2-BD59-A6C34878D82A}">
                    <a16:rowId xmlns:a16="http://schemas.microsoft.com/office/drawing/2014/main" val="4185417610"/>
                  </a:ext>
                </a:extLst>
              </a:tr>
            </a:tbl>
          </a:graphicData>
        </a:graphic>
      </p:graphicFrame>
    </p:spTree>
    <p:extLst>
      <p:ext uri="{BB962C8B-B14F-4D97-AF65-F5344CB8AC3E}">
        <p14:creationId xmlns:p14="http://schemas.microsoft.com/office/powerpoint/2010/main" val="190303355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9275" y="274638"/>
            <a:ext cx="7875058" cy="658235"/>
          </a:xfrm>
        </p:spPr>
        <p:txBody>
          <a:bodyPr>
            <a:normAutofit/>
          </a:bodyPr>
          <a:lstStyle/>
          <a:p>
            <a:r>
              <a:rPr lang="en-GB" b="1" dirty="0"/>
              <a:t>Elements of a roadmap and Examples  </a:t>
            </a:r>
          </a:p>
        </p:txBody>
      </p:sp>
      <p:sp>
        <p:nvSpPr>
          <p:cNvPr id="3" name="Sous-titre 2"/>
          <p:cNvSpPr>
            <a:spLocks noGrp="1"/>
          </p:cNvSpPr>
          <p:nvPr>
            <p:ph idx="1"/>
          </p:nvPr>
        </p:nvSpPr>
        <p:spPr>
          <a:xfrm>
            <a:off x="572655" y="1607127"/>
            <a:ext cx="7851678" cy="4858328"/>
          </a:xfrm>
        </p:spPr>
        <p:txBody>
          <a:bodyPr/>
          <a:lstStyle/>
          <a:p>
            <a:pPr>
              <a:spcAft>
                <a:spcPts val="1200"/>
              </a:spcAft>
            </a:pPr>
            <a:endParaRPr lang="en-GB" dirty="0"/>
          </a:p>
          <a:p>
            <a:pPr>
              <a:spcAft>
                <a:spcPts val="1200"/>
              </a:spcAft>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849677420"/>
              </p:ext>
            </p:extLst>
          </p:nvPr>
        </p:nvGraphicFramePr>
        <p:xfrm>
          <a:off x="549274" y="932874"/>
          <a:ext cx="8091806" cy="6396501"/>
        </p:xfrm>
        <a:graphic>
          <a:graphicData uri="http://schemas.openxmlformats.org/drawingml/2006/table">
            <a:tbl>
              <a:tblPr firstRow="1" bandRow="1">
                <a:tableStyleId>{5C22544A-7EE6-4342-B048-85BDC9FD1C3A}</a:tableStyleId>
              </a:tblPr>
              <a:tblGrid>
                <a:gridCol w="1745518">
                  <a:extLst>
                    <a:ext uri="{9D8B030D-6E8A-4147-A177-3AD203B41FA5}">
                      <a16:colId xmlns:a16="http://schemas.microsoft.com/office/drawing/2014/main" val="1224397990"/>
                    </a:ext>
                  </a:extLst>
                </a:gridCol>
                <a:gridCol w="3637464">
                  <a:extLst>
                    <a:ext uri="{9D8B030D-6E8A-4147-A177-3AD203B41FA5}">
                      <a16:colId xmlns:a16="http://schemas.microsoft.com/office/drawing/2014/main" val="4210939542"/>
                    </a:ext>
                  </a:extLst>
                </a:gridCol>
                <a:gridCol w="2708824">
                  <a:extLst>
                    <a:ext uri="{9D8B030D-6E8A-4147-A177-3AD203B41FA5}">
                      <a16:colId xmlns:a16="http://schemas.microsoft.com/office/drawing/2014/main" val="3054187334"/>
                    </a:ext>
                  </a:extLst>
                </a:gridCol>
              </a:tblGrid>
              <a:tr h="608590">
                <a:tc>
                  <a:txBody>
                    <a:bodyPr/>
                    <a:lstStyle/>
                    <a:p>
                      <a:r>
                        <a:rPr lang="nb-NO" dirty="0"/>
                        <a:t>Elements </a:t>
                      </a:r>
                    </a:p>
                  </a:txBody>
                  <a:tcPr/>
                </a:tc>
                <a:tc>
                  <a:txBody>
                    <a:bodyPr/>
                    <a:lstStyle/>
                    <a:p>
                      <a:r>
                        <a:rPr lang="nb-NO" dirty="0" err="1"/>
                        <a:t>Examples</a:t>
                      </a:r>
                      <a:r>
                        <a:rPr lang="nb-NO" dirty="0"/>
                        <a:t> of </a:t>
                      </a:r>
                      <a:r>
                        <a:rPr lang="nb-NO" dirty="0" err="1"/>
                        <a:t>Activities</a:t>
                      </a:r>
                      <a:r>
                        <a:rPr lang="nb-NO" dirty="0"/>
                        <a:t> </a:t>
                      </a:r>
                    </a:p>
                  </a:txBody>
                  <a:tcPr/>
                </a:tc>
                <a:tc>
                  <a:txBody>
                    <a:bodyPr/>
                    <a:lstStyle/>
                    <a:p>
                      <a:r>
                        <a:rPr lang="nb-NO" dirty="0"/>
                        <a:t>Suggested</a:t>
                      </a:r>
                      <a:r>
                        <a:rPr lang="nb-NO" baseline="0" dirty="0"/>
                        <a:t> </a:t>
                      </a:r>
                      <a:r>
                        <a:rPr lang="nb-NO" baseline="0" dirty="0" err="1"/>
                        <a:t>improvements</a:t>
                      </a:r>
                      <a:r>
                        <a:rPr lang="nb-NO" baseline="0" dirty="0"/>
                        <a:t> </a:t>
                      </a:r>
                      <a:r>
                        <a:rPr lang="nb-NO" baseline="0" dirty="0" err="1"/>
                        <a:t>on</a:t>
                      </a:r>
                      <a:r>
                        <a:rPr lang="nb-NO" baseline="0" dirty="0"/>
                        <a:t> </a:t>
                      </a:r>
                      <a:r>
                        <a:rPr lang="nb-NO" baseline="0" dirty="0" err="1"/>
                        <a:t>MEITI’s</a:t>
                      </a:r>
                      <a:r>
                        <a:rPr lang="nb-NO" baseline="0" dirty="0"/>
                        <a:t> draft</a:t>
                      </a:r>
                      <a:endParaRPr lang="nb-NO" dirty="0"/>
                    </a:p>
                  </a:txBody>
                  <a:tcPr/>
                </a:tc>
                <a:extLst>
                  <a:ext uri="{0D108BD9-81ED-4DB2-BD59-A6C34878D82A}">
                    <a16:rowId xmlns:a16="http://schemas.microsoft.com/office/drawing/2014/main" val="4098985963"/>
                  </a:ext>
                </a:extLst>
              </a:tr>
              <a:tr h="2884746">
                <a:tc>
                  <a:txBody>
                    <a:bodyPr/>
                    <a:lstStyle/>
                    <a:p>
                      <a:r>
                        <a:rPr lang="nb-NO" dirty="0"/>
                        <a:t>Data</a:t>
                      </a:r>
                      <a:r>
                        <a:rPr lang="nb-NO" baseline="0" dirty="0"/>
                        <a:t> </a:t>
                      </a:r>
                      <a:r>
                        <a:rPr lang="nb-NO" baseline="0" dirty="0" err="1"/>
                        <a:t>timeliness</a:t>
                      </a:r>
                      <a:endParaRPr lang="nb-NO" dirty="0"/>
                    </a:p>
                  </a:txBody>
                  <a:tcPr/>
                </a:tc>
                <a:tc>
                  <a:txBody>
                    <a:bodyPr/>
                    <a:lstStyle/>
                    <a:p>
                      <a:pPr marL="285750" indent="-285750">
                        <a:buFont typeface="Arial" panose="020B0604020202020204" pitchFamily="34" charset="0"/>
                        <a:buChar char="•"/>
                      </a:pPr>
                      <a:r>
                        <a:rPr lang="nb-NO" dirty="0"/>
                        <a:t>Agreement</a:t>
                      </a:r>
                      <a:r>
                        <a:rPr lang="nb-NO" baseline="0" dirty="0"/>
                        <a:t> </a:t>
                      </a:r>
                      <a:r>
                        <a:rPr lang="nb-NO" baseline="0" dirty="0" err="1"/>
                        <a:t>on</a:t>
                      </a:r>
                      <a:r>
                        <a:rPr lang="nb-NO" baseline="0" dirty="0"/>
                        <a:t> </a:t>
                      </a:r>
                      <a:r>
                        <a:rPr lang="nb-NO" baseline="0" dirty="0" err="1"/>
                        <a:t>when</a:t>
                      </a:r>
                      <a:r>
                        <a:rPr lang="nb-NO" baseline="0" dirty="0"/>
                        <a:t> to </a:t>
                      </a:r>
                      <a:r>
                        <a:rPr lang="nb-NO" baseline="0" dirty="0" err="1"/>
                        <a:t>collect</a:t>
                      </a:r>
                      <a:r>
                        <a:rPr lang="nb-NO" baseline="0" dirty="0"/>
                        <a:t> data and </a:t>
                      </a:r>
                      <a:r>
                        <a:rPr lang="nb-NO" baseline="0" dirty="0" err="1"/>
                        <a:t>how</a:t>
                      </a:r>
                      <a:r>
                        <a:rPr lang="nb-NO" baseline="0" dirty="0"/>
                        <a:t> to </a:t>
                      </a:r>
                      <a:r>
                        <a:rPr lang="nb-NO" baseline="0" dirty="0" err="1"/>
                        <a:t>reflect</a:t>
                      </a:r>
                      <a:r>
                        <a:rPr lang="nb-NO" baseline="0" dirty="0"/>
                        <a:t> </a:t>
                      </a:r>
                      <a:r>
                        <a:rPr lang="nb-NO" baseline="0" dirty="0" err="1"/>
                        <a:t>changes</a:t>
                      </a:r>
                      <a:r>
                        <a:rPr lang="nb-NO" baseline="0" dirty="0"/>
                        <a:t> over time</a:t>
                      </a:r>
                      <a:endParaRPr lang="nb-NO" dirty="0"/>
                    </a:p>
                  </a:txBody>
                  <a:tcPr/>
                </a:tc>
                <a:tc>
                  <a:txBody>
                    <a:bodyPr/>
                    <a:lstStyle/>
                    <a:p>
                      <a:pPr marL="0" indent="0">
                        <a:buFont typeface="Arial" panose="020B0604020202020204" pitchFamily="34" charset="0"/>
                        <a:buNone/>
                      </a:pPr>
                      <a:r>
                        <a:rPr lang="nb-NO" dirty="0" err="1"/>
                        <a:t>Should</a:t>
                      </a:r>
                      <a:r>
                        <a:rPr lang="nb-NO" dirty="0"/>
                        <a:t> </a:t>
                      </a:r>
                      <a:r>
                        <a:rPr lang="nb-NO" dirty="0" err="1"/>
                        <a:t>include</a:t>
                      </a:r>
                      <a:r>
                        <a:rPr lang="nb-NO" dirty="0"/>
                        <a:t> </a:t>
                      </a:r>
                      <a:r>
                        <a:rPr lang="nb-NO" dirty="0" err="1"/>
                        <a:t>activities</a:t>
                      </a:r>
                      <a:r>
                        <a:rPr lang="nb-NO" baseline="0" dirty="0"/>
                        <a:t> </a:t>
                      </a:r>
                      <a:r>
                        <a:rPr lang="nb-NO" baseline="0" dirty="0" err="1"/>
                        <a:t>aimed</a:t>
                      </a:r>
                      <a:r>
                        <a:rPr lang="nb-NO" baseline="0" dirty="0"/>
                        <a:t> at </a:t>
                      </a:r>
                      <a:r>
                        <a:rPr lang="nb-NO" baseline="0" dirty="0" err="1"/>
                        <a:t>understanding</a:t>
                      </a:r>
                      <a:r>
                        <a:rPr lang="nb-NO" baseline="0" dirty="0"/>
                        <a:t> </a:t>
                      </a:r>
                      <a:r>
                        <a:rPr lang="nb-NO" baseline="0" dirty="0" err="1"/>
                        <a:t>current</a:t>
                      </a:r>
                      <a:r>
                        <a:rPr lang="nb-NO" baseline="0" dirty="0"/>
                        <a:t> </a:t>
                      </a:r>
                      <a:r>
                        <a:rPr lang="nb-NO" baseline="0" dirty="0" err="1"/>
                        <a:t>reporting</a:t>
                      </a:r>
                      <a:r>
                        <a:rPr lang="nb-NO" baseline="0" dirty="0"/>
                        <a:t> </a:t>
                      </a:r>
                      <a:r>
                        <a:rPr lang="nb-NO" baseline="0" dirty="0" err="1"/>
                        <a:t>schedules</a:t>
                      </a:r>
                      <a:r>
                        <a:rPr lang="nb-NO" baseline="0" dirty="0"/>
                        <a:t> and </a:t>
                      </a:r>
                      <a:r>
                        <a:rPr lang="nb-NO" baseline="0" dirty="0" err="1"/>
                        <a:t>requirement</a:t>
                      </a:r>
                      <a:r>
                        <a:rPr lang="nb-NO" baseline="0" dirty="0"/>
                        <a:t> of </a:t>
                      </a:r>
                      <a:r>
                        <a:rPr lang="nb-NO" baseline="0" dirty="0" err="1"/>
                        <a:t>companies</a:t>
                      </a:r>
                      <a:endParaRPr lang="nb-NO" baseline="0" dirty="0"/>
                    </a:p>
                    <a:p>
                      <a:pPr marL="0" indent="0">
                        <a:buFont typeface="Arial" panose="020B0604020202020204" pitchFamily="34" charset="0"/>
                        <a:buNone/>
                      </a:pPr>
                      <a:r>
                        <a:rPr lang="nb-NO" baseline="0" dirty="0" err="1"/>
                        <a:t>Include</a:t>
                      </a:r>
                      <a:r>
                        <a:rPr lang="nb-NO" baseline="0" dirty="0"/>
                        <a:t> </a:t>
                      </a:r>
                      <a:r>
                        <a:rPr lang="nb-NO" baseline="0" dirty="0" err="1"/>
                        <a:t>activities</a:t>
                      </a:r>
                      <a:r>
                        <a:rPr lang="nb-NO" baseline="0" dirty="0"/>
                        <a:t> </a:t>
                      </a:r>
                      <a:r>
                        <a:rPr lang="nb-NO" baseline="0" dirty="0" err="1"/>
                        <a:t>that</a:t>
                      </a:r>
                      <a:r>
                        <a:rPr lang="nb-NO" baseline="0" dirty="0"/>
                        <a:t> </a:t>
                      </a:r>
                      <a:r>
                        <a:rPr lang="nb-NO" baseline="0" dirty="0" err="1"/>
                        <a:t>will</a:t>
                      </a:r>
                      <a:r>
                        <a:rPr lang="nb-NO" baseline="0" dirty="0"/>
                        <a:t> </a:t>
                      </a:r>
                      <a:r>
                        <a:rPr lang="nb-NO" baseline="0" dirty="0" err="1"/>
                        <a:t>help</a:t>
                      </a:r>
                      <a:r>
                        <a:rPr lang="nb-NO" baseline="0" dirty="0"/>
                        <a:t> </a:t>
                      </a:r>
                      <a:r>
                        <a:rPr lang="nb-NO" baseline="0" dirty="0" err="1"/>
                        <a:t>the</a:t>
                      </a:r>
                      <a:r>
                        <a:rPr lang="nb-NO" baseline="0" dirty="0"/>
                        <a:t> MSG  </a:t>
                      </a:r>
                      <a:r>
                        <a:rPr lang="nb-NO" baseline="0" dirty="0" err="1"/>
                        <a:t>agree</a:t>
                      </a:r>
                      <a:r>
                        <a:rPr lang="nb-NO" baseline="0" dirty="0"/>
                        <a:t> </a:t>
                      </a:r>
                      <a:r>
                        <a:rPr lang="nb-NO" baseline="0" dirty="0" err="1"/>
                        <a:t>when</a:t>
                      </a:r>
                      <a:r>
                        <a:rPr lang="nb-NO" baseline="0" dirty="0"/>
                        <a:t> to </a:t>
                      </a:r>
                      <a:r>
                        <a:rPr lang="nb-NO" baseline="0" dirty="0" err="1"/>
                        <a:t>collect</a:t>
                      </a:r>
                      <a:r>
                        <a:rPr lang="nb-NO" baseline="0" dirty="0"/>
                        <a:t> data and </a:t>
                      </a:r>
                      <a:r>
                        <a:rPr lang="nb-NO" baseline="0" dirty="0" err="1"/>
                        <a:t>how</a:t>
                      </a:r>
                      <a:r>
                        <a:rPr lang="nb-NO" baseline="0" dirty="0"/>
                        <a:t> to </a:t>
                      </a:r>
                      <a:r>
                        <a:rPr lang="nb-NO" baseline="0" dirty="0" err="1"/>
                        <a:t>reflect</a:t>
                      </a:r>
                      <a:r>
                        <a:rPr lang="nb-NO" baseline="0" dirty="0"/>
                        <a:t> </a:t>
                      </a:r>
                      <a:r>
                        <a:rPr lang="nb-NO" baseline="0" dirty="0" err="1"/>
                        <a:t>changes</a:t>
                      </a:r>
                      <a:r>
                        <a:rPr lang="nb-NO" baseline="0" dirty="0"/>
                        <a:t> in </a:t>
                      </a:r>
                      <a:r>
                        <a:rPr lang="nb-NO" baseline="0" dirty="0" err="1"/>
                        <a:t>ownership</a:t>
                      </a:r>
                      <a:r>
                        <a:rPr lang="nb-NO" baseline="0" dirty="0"/>
                        <a:t> over time</a:t>
                      </a:r>
                    </a:p>
                    <a:p>
                      <a:pPr marL="0" indent="0">
                        <a:buFont typeface="Arial" panose="020B0604020202020204" pitchFamily="34" charset="0"/>
                        <a:buNone/>
                      </a:pPr>
                      <a:endParaRPr lang="nb-NO" dirty="0"/>
                    </a:p>
                  </a:txBody>
                  <a:tcPr/>
                </a:tc>
                <a:extLst>
                  <a:ext uri="{0D108BD9-81ED-4DB2-BD59-A6C34878D82A}">
                    <a16:rowId xmlns:a16="http://schemas.microsoft.com/office/drawing/2014/main" val="2793370063"/>
                  </a:ext>
                </a:extLst>
              </a:tr>
              <a:tr h="1130239">
                <a:tc>
                  <a:txBody>
                    <a:bodyPr/>
                    <a:lstStyle/>
                    <a:p>
                      <a:r>
                        <a:rPr lang="nb-NO" baseline="0" dirty="0" err="1"/>
                        <a:t>Capacity</a:t>
                      </a:r>
                      <a:r>
                        <a:rPr lang="nb-NO" baseline="0" dirty="0"/>
                        <a:t> </a:t>
                      </a:r>
                      <a:r>
                        <a:rPr lang="nb-NO" baseline="0" dirty="0" err="1"/>
                        <a:t>building</a:t>
                      </a:r>
                      <a:r>
                        <a:rPr lang="nb-NO" baseline="0" dirty="0"/>
                        <a:t>  </a:t>
                      </a:r>
                      <a:endParaRPr lang="nb-NO" dirty="0"/>
                    </a:p>
                  </a:txBody>
                  <a:tcPr/>
                </a:tc>
                <a:tc>
                  <a:txBody>
                    <a:bodyPr/>
                    <a:lstStyle/>
                    <a:p>
                      <a:pPr marL="285750" indent="-285750">
                        <a:buFont typeface="Arial" panose="020B0604020202020204" pitchFamily="34" charset="0"/>
                        <a:buChar char="•"/>
                      </a:pPr>
                      <a:r>
                        <a:rPr lang="nb-NO" dirty="0" err="1"/>
                        <a:t>Awareness</a:t>
                      </a:r>
                      <a:r>
                        <a:rPr lang="nb-NO" baseline="0" dirty="0"/>
                        <a:t> </a:t>
                      </a:r>
                      <a:r>
                        <a:rPr lang="nb-NO" baseline="0" dirty="0" err="1"/>
                        <a:t>raising</a:t>
                      </a:r>
                      <a:r>
                        <a:rPr lang="nb-NO" baseline="0" dirty="0"/>
                        <a:t> </a:t>
                      </a:r>
                      <a:r>
                        <a:rPr lang="nb-NO" baseline="0" dirty="0" err="1"/>
                        <a:t>activities</a:t>
                      </a:r>
                      <a:endParaRPr lang="nb-NO" baseline="0" dirty="0"/>
                    </a:p>
                    <a:p>
                      <a:pPr marL="285750" indent="-285750">
                        <a:buFont typeface="Arial" panose="020B0604020202020204" pitchFamily="34" charset="0"/>
                        <a:buChar char="•"/>
                      </a:pPr>
                      <a:r>
                        <a:rPr lang="nb-NO" baseline="0" dirty="0" err="1"/>
                        <a:t>Capacity</a:t>
                      </a:r>
                      <a:r>
                        <a:rPr lang="nb-NO" baseline="0" dirty="0"/>
                        <a:t> </a:t>
                      </a:r>
                      <a:r>
                        <a:rPr lang="nb-NO" baseline="0" dirty="0" err="1"/>
                        <a:t>assessment</a:t>
                      </a:r>
                      <a:r>
                        <a:rPr lang="nb-NO" baseline="0" dirty="0"/>
                        <a:t> </a:t>
                      </a:r>
                    </a:p>
                    <a:p>
                      <a:pPr marL="285750" indent="-285750">
                        <a:buFont typeface="Arial" panose="020B0604020202020204" pitchFamily="34" charset="0"/>
                        <a:buChar char="•"/>
                      </a:pPr>
                      <a:r>
                        <a:rPr lang="nb-NO" baseline="0" dirty="0" err="1"/>
                        <a:t>Seeking</a:t>
                      </a:r>
                      <a:r>
                        <a:rPr lang="nb-NO" baseline="0" dirty="0"/>
                        <a:t> </a:t>
                      </a:r>
                      <a:r>
                        <a:rPr lang="nb-NO" baseline="0" dirty="0" err="1"/>
                        <a:t>technical</a:t>
                      </a:r>
                      <a:r>
                        <a:rPr lang="nb-NO" baseline="0" dirty="0"/>
                        <a:t> </a:t>
                      </a:r>
                      <a:r>
                        <a:rPr lang="nb-NO" baseline="0" dirty="0" err="1"/>
                        <a:t>assistance</a:t>
                      </a:r>
                      <a:r>
                        <a:rPr lang="nb-NO" baseline="0" dirty="0"/>
                        <a:t> and </a:t>
                      </a:r>
                      <a:r>
                        <a:rPr lang="nb-NO" baseline="0" dirty="0" err="1"/>
                        <a:t>funding</a:t>
                      </a:r>
                      <a:endParaRPr lang="nb-NO" dirty="0"/>
                    </a:p>
                  </a:txBody>
                  <a:tcPr/>
                </a:tc>
                <a:tc>
                  <a:txBody>
                    <a:bodyPr/>
                    <a:lstStyle/>
                    <a:p>
                      <a:pPr marL="0" indent="0">
                        <a:buFont typeface="Arial" panose="020B0604020202020204" pitchFamily="34" charset="0"/>
                        <a:buNone/>
                      </a:pPr>
                      <a:r>
                        <a:rPr lang="nb-NO" dirty="0" err="1"/>
                        <a:t>Should</a:t>
                      </a:r>
                      <a:r>
                        <a:rPr lang="nb-NO" baseline="0" dirty="0"/>
                        <a:t> be more </a:t>
                      </a:r>
                      <a:r>
                        <a:rPr lang="nb-NO" baseline="0" dirty="0" err="1"/>
                        <a:t>specific</a:t>
                      </a:r>
                      <a:r>
                        <a:rPr lang="nb-NO" baseline="0" dirty="0"/>
                        <a:t> in </a:t>
                      </a:r>
                      <a:r>
                        <a:rPr lang="nb-NO" baseline="0" dirty="0" err="1"/>
                        <a:t>identifying</a:t>
                      </a:r>
                      <a:r>
                        <a:rPr lang="nb-NO" baseline="0" dirty="0"/>
                        <a:t> </a:t>
                      </a:r>
                      <a:r>
                        <a:rPr lang="nb-NO" baseline="0" dirty="0" err="1"/>
                        <a:t>the</a:t>
                      </a:r>
                      <a:r>
                        <a:rPr lang="nb-NO" baseline="0" dirty="0"/>
                        <a:t> trainings and </a:t>
                      </a:r>
                      <a:r>
                        <a:rPr lang="nb-NO" baseline="0" dirty="0" err="1"/>
                        <a:t>resources</a:t>
                      </a:r>
                      <a:r>
                        <a:rPr lang="nb-NO" baseline="0" dirty="0"/>
                        <a:t> </a:t>
                      </a:r>
                      <a:r>
                        <a:rPr lang="nb-NO" baseline="0" dirty="0" err="1"/>
                        <a:t>needed</a:t>
                      </a:r>
                      <a:r>
                        <a:rPr lang="nb-NO" baseline="0" dirty="0"/>
                        <a:t>  </a:t>
                      </a:r>
                      <a:endParaRPr lang="nb-NO" dirty="0"/>
                    </a:p>
                  </a:txBody>
                  <a:tcPr/>
                </a:tc>
                <a:extLst>
                  <a:ext uri="{0D108BD9-81ED-4DB2-BD59-A6C34878D82A}">
                    <a16:rowId xmlns:a16="http://schemas.microsoft.com/office/drawing/2014/main" val="3893980762"/>
                  </a:ext>
                </a:extLst>
              </a:tr>
              <a:tr h="1458741">
                <a:tc>
                  <a:txBody>
                    <a:bodyPr/>
                    <a:lstStyle/>
                    <a:p>
                      <a:r>
                        <a:rPr lang="nb-NO" dirty="0"/>
                        <a:t>Deadlines and </a:t>
                      </a:r>
                      <a:r>
                        <a:rPr lang="nb-NO" dirty="0" err="1"/>
                        <a:t>responsibilities</a:t>
                      </a:r>
                      <a:r>
                        <a:rPr lang="nb-NO" baseline="0" dirty="0"/>
                        <a:t> for </a:t>
                      </a:r>
                      <a:r>
                        <a:rPr lang="nb-NO" baseline="0" dirty="0" err="1"/>
                        <a:t>activities</a:t>
                      </a:r>
                      <a:r>
                        <a:rPr lang="nb-NO" baseline="0" dirty="0"/>
                        <a:t> </a:t>
                      </a:r>
                      <a:endParaRPr lang="nb-NO" dirty="0"/>
                    </a:p>
                  </a:txBody>
                  <a:tcPr/>
                </a:tc>
                <a:tc>
                  <a:txBody>
                    <a:bodyPr/>
                    <a:lstStyle/>
                    <a:p>
                      <a:pPr marL="285750" indent="-285750">
                        <a:buFont typeface="Arial" panose="020B0604020202020204" pitchFamily="34" charset="0"/>
                        <a:buChar char="•"/>
                      </a:pPr>
                      <a:r>
                        <a:rPr lang="nb-NO" dirty="0" err="1"/>
                        <a:t>Identify</a:t>
                      </a:r>
                      <a:r>
                        <a:rPr lang="nb-NO" baseline="0" dirty="0"/>
                        <a:t> stakeholders </a:t>
                      </a:r>
                      <a:r>
                        <a:rPr lang="nb-NO" baseline="0" dirty="0" err="1"/>
                        <a:t>that</a:t>
                      </a:r>
                      <a:r>
                        <a:rPr lang="nb-NO" baseline="0" dirty="0"/>
                        <a:t> </a:t>
                      </a:r>
                      <a:r>
                        <a:rPr lang="nb-NO" baseline="0" dirty="0" err="1"/>
                        <a:t>should</a:t>
                      </a:r>
                      <a:r>
                        <a:rPr lang="nb-NO" baseline="0" dirty="0"/>
                        <a:t> be a) </a:t>
                      </a:r>
                      <a:r>
                        <a:rPr lang="nb-NO" baseline="0" dirty="0" err="1"/>
                        <a:t>engaged</a:t>
                      </a:r>
                      <a:r>
                        <a:rPr lang="nb-NO" baseline="0" dirty="0"/>
                        <a:t> b) </a:t>
                      </a:r>
                      <a:r>
                        <a:rPr lang="nb-NO" baseline="0" dirty="0" err="1"/>
                        <a:t>consulted</a:t>
                      </a:r>
                      <a:r>
                        <a:rPr lang="nb-NO" baseline="0" dirty="0"/>
                        <a:t> c) </a:t>
                      </a:r>
                      <a:r>
                        <a:rPr lang="nb-NO" baseline="0" dirty="0" err="1"/>
                        <a:t>required</a:t>
                      </a:r>
                      <a:r>
                        <a:rPr lang="nb-NO" baseline="0" dirty="0"/>
                        <a:t> to </a:t>
                      </a:r>
                      <a:r>
                        <a:rPr lang="nb-NO" baseline="0" dirty="0" err="1"/>
                        <a:t>participate</a:t>
                      </a:r>
                      <a:r>
                        <a:rPr lang="nb-NO" baseline="0" dirty="0"/>
                        <a:t> </a:t>
                      </a:r>
                    </a:p>
                    <a:p>
                      <a:pPr marL="285750" indent="-285750">
                        <a:buFont typeface="Arial" panose="020B0604020202020204" pitchFamily="34" charset="0"/>
                        <a:buChar char="•"/>
                      </a:pPr>
                      <a:endParaRPr lang="nb-NO" dirty="0"/>
                    </a:p>
                  </a:txBody>
                  <a:tcPr/>
                </a:tc>
                <a:tc>
                  <a:txBody>
                    <a:bodyPr/>
                    <a:lstStyle/>
                    <a:p>
                      <a:pPr marL="0" indent="0">
                        <a:buFont typeface="Arial" panose="020B0604020202020204" pitchFamily="34" charset="0"/>
                        <a:buNone/>
                      </a:pPr>
                      <a:r>
                        <a:rPr lang="nb-NO" dirty="0" err="1"/>
                        <a:t>Provide</a:t>
                      </a:r>
                      <a:r>
                        <a:rPr lang="nb-NO" baseline="0" dirty="0"/>
                        <a:t> more </a:t>
                      </a:r>
                      <a:r>
                        <a:rPr lang="nb-NO" baseline="0" dirty="0" err="1"/>
                        <a:t>specific</a:t>
                      </a:r>
                      <a:r>
                        <a:rPr lang="nb-NO" baseline="0" dirty="0"/>
                        <a:t> timelines (</a:t>
                      </a:r>
                      <a:r>
                        <a:rPr lang="nb-NO" baseline="0" dirty="0" err="1"/>
                        <a:t>milestones</a:t>
                      </a:r>
                      <a:r>
                        <a:rPr lang="nb-NO" baseline="0" dirty="0"/>
                        <a:t> per quarter, </a:t>
                      </a:r>
                      <a:r>
                        <a:rPr lang="nb-NO" baseline="0" dirty="0" err="1"/>
                        <a:t>if</a:t>
                      </a:r>
                      <a:r>
                        <a:rPr lang="nb-NO" baseline="0" dirty="0"/>
                        <a:t> </a:t>
                      </a:r>
                      <a:r>
                        <a:rPr lang="nb-NO" baseline="0" dirty="0" err="1"/>
                        <a:t>applicable</a:t>
                      </a:r>
                      <a:r>
                        <a:rPr lang="nb-NO" baseline="0" dirty="0"/>
                        <a:t>) </a:t>
                      </a:r>
                      <a:endParaRPr lang="nb-NO" dirty="0"/>
                    </a:p>
                  </a:txBody>
                  <a:tcPr/>
                </a:tc>
                <a:extLst>
                  <a:ext uri="{0D108BD9-81ED-4DB2-BD59-A6C34878D82A}">
                    <a16:rowId xmlns:a16="http://schemas.microsoft.com/office/drawing/2014/main" val="1138233854"/>
                  </a:ext>
                </a:extLst>
              </a:tr>
            </a:tbl>
          </a:graphicData>
        </a:graphic>
      </p:graphicFrame>
    </p:spTree>
    <p:extLst>
      <p:ext uri="{BB962C8B-B14F-4D97-AF65-F5344CB8AC3E}">
        <p14:creationId xmlns:p14="http://schemas.microsoft.com/office/powerpoint/2010/main" val="336116424"/>
      </p:ext>
    </p:extLst>
  </p:cSld>
  <p:clrMapOvr>
    <a:masterClrMapping/>
  </p:clrMapOvr>
  <p:transition>
    <p:fade/>
  </p:transition>
</p:sld>
</file>

<file path=ppt/theme/theme1.xml><?xml version="1.0" encoding="utf-8"?>
<a:theme xmlns:a="http://schemas.openxmlformats.org/drawingml/2006/main" name="EITI theme">
  <a:themeElements>
    <a:clrScheme name="EITI palette 2015">
      <a:dk1>
        <a:srgbClr val="404040"/>
      </a:dk1>
      <a:lt1>
        <a:sysClr val="window" lastClr="FFFFFF"/>
      </a:lt1>
      <a:dk2>
        <a:srgbClr val="625648"/>
      </a:dk2>
      <a:lt2>
        <a:srgbClr val="E6E6E6"/>
      </a:lt2>
      <a:accent1>
        <a:srgbClr val="0076AF"/>
      </a:accent1>
      <a:accent2>
        <a:srgbClr val="8AB9E2"/>
      </a:accent2>
      <a:accent3>
        <a:srgbClr val="D54D35"/>
      </a:accent3>
      <a:accent4>
        <a:srgbClr val="FAA627"/>
      </a:accent4>
      <a:accent5>
        <a:srgbClr val="2D8B2A"/>
      </a:accent5>
      <a:accent6>
        <a:srgbClr val="84AD42"/>
      </a:accent6>
      <a:hlink>
        <a:srgbClr val="0084B4"/>
      </a:hlink>
      <a:folHlink>
        <a:srgbClr val="00919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Form" ma:contentTypeID="0x01010100A488FC6F00EF644BB3B5A56065C347D6" ma:contentTypeVersion="0" ma:contentTypeDescription="Fill out this form." ma:contentTypeScope="" ma:versionID="bdca14eae97ef89f1e2e200643fbd315">
  <xsd:schema xmlns:xsd="http://www.w3.org/2001/XMLSchema" xmlns:xs="http://www.w3.org/2001/XMLSchema" xmlns:p="http://schemas.microsoft.com/office/2006/metadata/properties" xmlns:ns1="http://schemas.microsoft.com/sharepoint/v3" targetNamespace="http://schemas.microsoft.com/office/2006/metadata/properties" ma:root="true" ma:fieldsID="46a8b20833a27003677552a1e4031115" ns1:_="">
    <xsd:import namespace="http://schemas.microsoft.com/sharepoint/v3"/>
    <xsd:element name="properties">
      <xsd:complexType>
        <xsd:sequence>
          <xsd:element name="documentManagement">
            <xsd:complexType>
              <xsd:all>
                <xsd:element ref="ns1:ShowCombineView" minOccurs="0"/>
                <xsd:element ref="ns1:ShowRepairView" minOccurs="0"/>
                <xsd:element ref="ns1:TemplateUrl" minOccurs="0"/>
                <xsd:element ref="ns1:xd_Prog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ShowCombineView" ma:index="8" nillable="true" ma:displayName="Show Combine View" ma:hidden="true" ma:internalName="ShowCombineView">
      <xsd:simpleType>
        <xsd:restriction base="dms:Text"/>
      </xsd:simpleType>
    </xsd:element>
    <xsd:element name="ShowRepairView" ma:index="10" nillable="true" ma:displayName="Show Repair View" ma:hidden="true" ma:internalName="ShowRepairView">
      <xsd:simpleType>
        <xsd:restriction base="dms:Text"/>
      </xsd:simpleType>
    </xsd:element>
    <xsd:element name="TemplateUrl" ma:index="11" nillable="true" ma:displayName="Template Link" ma:hidden="true" ma:internalName="TemplateUrl">
      <xsd:simpleType>
        <xsd:restriction base="dms:Text"/>
      </xsd:simpleType>
    </xsd:element>
    <xsd:element name="xd_ProgID" ma:index="12" nillable="true" ma:displayName="HTML File Link" ma:hidden="true" ma:internalName="xd_ProgID">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emplateUrl xmlns="http://schemas.microsoft.com/sharepoint/v3" xsi:nil="true"/>
    <ShowRepairView xmlns="http://schemas.microsoft.com/sharepoint/v3" xsi:nil="true"/>
    <ShowCombineView xmlns="http://schemas.microsoft.com/sharepoint/v3" xsi:nil="true"/>
    <xd_ProgID xmlns="http://schemas.microsoft.com/sharepoint/v3" xsi:nil="true"/>
  </documentManagement>
</p:properties>
</file>

<file path=customXml/itemProps1.xml><?xml version="1.0" encoding="utf-8"?>
<ds:datastoreItem xmlns:ds="http://schemas.openxmlformats.org/officeDocument/2006/customXml" ds:itemID="{7B3AEC2C-A376-4941-BC65-B0F9CB4776E9}">
  <ds:schemaRefs>
    <ds:schemaRef ds:uri="http://schemas.microsoft.com/sharepoint/v3/contenttype/forms"/>
  </ds:schemaRefs>
</ds:datastoreItem>
</file>

<file path=customXml/itemProps2.xml><?xml version="1.0" encoding="utf-8"?>
<ds:datastoreItem xmlns:ds="http://schemas.openxmlformats.org/officeDocument/2006/customXml" ds:itemID="{924B6EDF-AC50-4A3E-AA46-107CBE2F5B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F2AB0F-0777-4FEA-9CA1-80F4AB2609B9}">
  <ds:schemaRefs>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942</TotalTime>
  <Words>847</Words>
  <Application>Microsoft Office PowerPoint</Application>
  <PresentationFormat>On-screen Show (4:3)</PresentationFormat>
  <Paragraphs>107</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MS PGothic</vt:lpstr>
      <vt:lpstr>MS PGothic</vt:lpstr>
      <vt:lpstr>Arial</vt:lpstr>
      <vt:lpstr>Calibri</vt:lpstr>
      <vt:lpstr>Frutiger LT 57 Cn</vt:lpstr>
      <vt:lpstr>Myriad Pro Light</vt:lpstr>
      <vt:lpstr>EITI theme</vt:lpstr>
      <vt:lpstr>DRAFTING OF BENEFICIAL OWNERSHIP ROADMAP : EXAMPLES AND REVIEW OF MEITI’S DRAFT ROADMAP</vt:lpstr>
      <vt:lpstr>Developing a roadmap: Issues to consider </vt:lpstr>
      <vt:lpstr>Elements of a roadmap</vt:lpstr>
      <vt:lpstr>Elements of a roadmap</vt:lpstr>
      <vt:lpstr>Elements of a roadmap and Examples  </vt:lpstr>
      <vt:lpstr>Elements of a roadmap and Examples  </vt:lpstr>
      <vt:lpstr>Elements of a roadmap and Examples  </vt:lpstr>
      <vt:lpstr>Elements of a roadmap and Examples  </vt:lpstr>
      <vt:lpstr>Elements of a roadmap and Examples  </vt:lpstr>
      <vt:lpstr>PowerPoint Presentation</vt:lpstr>
      <vt:lpstr>PowerPoint Presentation</vt:lpstr>
      <vt:lpstr>PNG’s roadmap describes the existing situation in PNG and uses this as consideration for the list of activities </vt:lpstr>
      <vt:lpstr>PowerPoint Presentation</vt:lpstr>
      <vt:lpstr>PowerPoint Presentation</vt:lpstr>
    </vt:vector>
  </TitlesOfParts>
  <Company>Eddy Hill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Eddy Hill</dc:creator>
  <cp:lastModifiedBy>Ms Marie Gay Alessandra Ordenes</cp:lastModifiedBy>
  <cp:revision>180</cp:revision>
  <dcterms:created xsi:type="dcterms:W3CDTF">2015-07-10T16:01:08Z</dcterms:created>
  <dcterms:modified xsi:type="dcterms:W3CDTF">2017-03-20T13:35:06Z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0x01010100A488FC6F00EF644BB3B5A56065C347D6</vt:lpwstr>
  </property>
</Properties>
</file>