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78" r:id="rId6"/>
    <p:sldId id="279" r:id="rId7"/>
    <p:sldId id="280" r:id="rId8"/>
    <p:sldId id="281" r:id="rId9"/>
    <p:sldId id="282" r:id="rId10"/>
    <p:sldId id="27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2">
          <p15:clr>
            <a:srgbClr val="A4A3A4"/>
          </p15:clr>
        </p15:guide>
        <p15:guide id="2" pos="3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23" autoAdjust="0"/>
  </p:normalViewPr>
  <p:slideViewPr>
    <p:cSldViewPr snapToGrid="0" snapToObjects="1">
      <p:cViewPr varScale="1">
        <p:scale>
          <a:sx n="67" d="100"/>
          <a:sy n="67" d="100"/>
        </p:scale>
        <p:origin x="1906" y="62"/>
      </p:cViewPr>
      <p:guideLst>
        <p:guide orient="horz" pos="1002"/>
        <p:guide pos="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CCBFA-73D1-4938-9B15-C93EDFB3AAC5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A34A8-0C8A-4F5F-8573-C4C1A35289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21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274" y="1592263"/>
            <a:ext cx="7908926" cy="1845205"/>
          </a:xfrm>
        </p:spPr>
        <p:txBody>
          <a:bodyPr lIns="0" rIns="0" anchor="b" anchorCtr="0">
            <a:normAutofit/>
          </a:bodyPr>
          <a:lstStyle>
            <a:lvl1pPr>
              <a:defRPr sz="4000" b="0" i="0"/>
            </a:lvl1pPr>
          </a:lstStyle>
          <a:p>
            <a:r>
              <a:rPr lang="en-GB" noProof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274" y="4299858"/>
            <a:ext cx="7908926" cy="1338942"/>
          </a:xfrm>
        </p:spPr>
        <p:txBody>
          <a:bodyPr lIns="0" rIns="0" anchor="b" anchorCtr="0">
            <a:normAutofit/>
          </a:bodyPr>
          <a:lstStyle>
            <a:lvl1pPr marL="0" indent="0" algn="l">
              <a:buNone/>
              <a:defRPr sz="2600"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lIns="0" rIns="0"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3" descr="big-twitter-bird copy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11" y="3931155"/>
            <a:ext cx="675622" cy="54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234262" y="3345560"/>
            <a:ext cx="25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www.eiti.org</a:t>
            </a:r>
          </a:p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@EITIorg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549274" y="2045755"/>
            <a:ext cx="7908926" cy="1470025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ctr">
              <a:defRPr sz="5000" b="0" i="1"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all"/>
            </a:lvl1pPr>
          </a:lstStyle>
          <a:p>
            <a:r>
              <a:rPr lang="en-GB" noProof="0"/>
              <a:t>Section header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337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6732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37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337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3816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381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lef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73050"/>
            <a:ext cx="29162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/>
              <a:t>Cliquez</a:t>
            </a:r>
            <a:r>
              <a:rPr lang="en-GB" noProof="0" dirty="0"/>
              <a:t> et </a:t>
            </a:r>
            <a:r>
              <a:rPr lang="en-GB" noProof="0" dirty="0" err="1"/>
              <a:t>modifiez</a:t>
            </a:r>
            <a:r>
              <a:rPr lang="en-GB" noProof="0" dirty="0"/>
              <a:t>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9275" y="1435100"/>
            <a:ext cx="29162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7875058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7875058" cy="20621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rgbClr val="666666"/>
                </a:solidFill>
              </a:defRPr>
            </a:lvl1pPr>
          </a:lstStyle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75" y="6411615"/>
            <a:ext cx="848810" cy="268585"/>
          </a:xfrm>
          <a:prstGeom prst="rect">
            <a:avLst/>
          </a:prstGeom>
        </p:spPr>
      </p:pic>
      <p:grpSp>
        <p:nvGrpSpPr>
          <p:cNvPr id="11" name="Grouper 10"/>
          <p:cNvGrpSpPr/>
          <p:nvPr userDrawn="1"/>
        </p:nvGrpSpPr>
        <p:grpSpPr>
          <a:xfrm>
            <a:off x="-1" y="-9136"/>
            <a:ext cx="9144001" cy="166464"/>
            <a:chOff x="-1" y="-9136"/>
            <a:chExt cx="9144001" cy="166464"/>
          </a:xfrm>
        </p:grpSpPr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-1" y="-9136"/>
              <a:ext cx="9144001" cy="166464"/>
            </a:xfrm>
            <a:prstGeom prst="rect">
              <a:avLst/>
            </a:prstGeom>
            <a:solidFill>
              <a:srgbClr val="0076AF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0" hangingPunct="0"/>
              <a:r>
                <a:rPr lang="en-GB" sz="3600" noProof="0">
                  <a:solidFill>
                    <a:srgbClr val="FFFFFF"/>
                  </a:solidFill>
                  <a:latin typeface="Frutiger LT 57 Cn" charset="0"/>
                </a:rPr>
                <a:t> </a:t>
              </a: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549275" y="-9136"/>
              <a:ext cx="612068" cy="166464"/>
            </a:xfrm>
            <a:prstGeom prst="rect">
              <a:avLst/>
            </a:prstGeom>
            <a:solidFill>
              <a:srgbClr val="60BC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latin typeface="Frutiger LT 57 Cn" pitchFamily="1" charset="0"/>
              </a:endParaRPr>
            </a:p>
          </p:txBody>
        </p:sp>
      </p:grp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218267" y="6356350"/>
            <a:ext cx="465666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 i="1">
                <a:solidFill>
                  <a:srgbClr val="666666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 name, location &amp; date if needed </a:t>
            </a:r>
            <a:br>
              <a:rPr kumimoji="0" lang="en-GB" sz="1100" b="0" i="1" u="none" strike="noStrike" kern="120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1" u="none" strike="noStrike" kern="120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(edit on first master slide)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6A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300"/>
        </a:spcBef>
        <a:buClr>
          <a:schemeClr val="accent1"/>
        </a:buClr>
        <a:buFont typeface="Arial"/>
        <a:buNone/>
        <a:defRPr sz="2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600" b="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48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3pPr>
      <a:lvl4pPr marL="972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4pPr>
      <a:lvl5pPr marL="1296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274" y="1188720"/>
            <a:ext cx="7908926" cy="2914649"/>
          </a:xfrm>
        </p:spPr>
        <p:txBody>
          <a:bodyPr>
            <a:normAutofit/>
          </a:bodyPr>
          <a:lstStyle/>
          <a:p>
            <a:r>
              <a:rPr lang="en-GB" b="1" dirty="0"/>
              <a:t>IDENTIFYING CAPACITY BUILDING NEEDS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Beneficial Ownership Roadmap, </a:t>
            </a:r>
            <a:r>
              <a:rPr lang="en-GB" dirty="0" err="1"/>
              <a:t>Naypidaw</a:t>
            </a:r>
            <a:r>
              <a:rPr lang="en-GB" dirty="0"/>
              <a:t>, Myanmar</a:t>
            </a:r>
            <a:br>
              <a:rPr lang="en-GB" dirty="0"/>
            </a:br>
            <a:r>
              <a:rPr lang="en-GB" dirty="0"/>
              <a:t>March 2017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EXAMPLES OF OUTREACH AND CAPACITY BUILDING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446270"/>
          </a:xfrm>
        </p:spPr>
        <p:txBody>
          <a:bodyPr/>
          <a:lstStyle/>
          <a:p>
            <a:r>
              <a:rPr lang="nb-NO" dirty="0"/>
              <a:t>LEGAL AND INSTITUTIONAL FRAMEWORK, BO Definition and </a:t>
            </a:r>
            <a:r>
              <a:rPr lang="nb-NO" dirty="0" err="1"/>
              <a:t>PEPs</a:t>
            </a:r>
            <a:r>
              <a:rPr lang="nb-NO" dirty="0"/>
              <a:t>:</a:t>
            </a:r>
          </a:p>
          <a:p>
            <a:pPr marL="514350" indent="-514350">
              <a:buAutoNum type="arabicPeriod"/>
            </a:pPr>
            <a:r>
              <a:rPr lang="nb-NO" dirty="0"/>
              <a:t>Learning sessions during MSG </a:t>
            </a:r>
            <a:r>
              <a:rPr lang="nb-NO" dirty="0" err="1"/>
              <a:t>meetings</a:t>
            </a:r>
            <a:r>
              <a:rPr lang="nb-NO" dirty="0"/>
              <a:t> for an </a:t>
            </a:r>
            <a:r>
              <a:rPr lang="nb-NO" dirty="0" err="1"/>
              <a:t>expert</a:t>
            </a:r>
            <a:r>
              <a:rPr lang="nb-NO" dirty="0"/>
              <a:t> to </a:t>
            </a:r>
            <a:r>
              <a:rPr lang="nb-NO" dirty="0" err="1"/>
              <a:t>explain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relevant </a:t>
            </a:r>
            <a:r>
              <a:rPr lang="nb-NO" dirty="0" err="1"/>
              <a:t>laws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beneficial</a:t>
            </a:r>
            <a:r>
              <a:rPr lang="nb-NO" dirty="0"/>
              <a:t> </a:t>
            </a:r>
            <a:r>
              <a:rPr lang="nb-NO" dirty="0" err="1"/>
              <a:t>ownership</a:t>
            </a:r>
            <a:r>
              <a:rPr lang="nb-NO" dirty="0"/>
              <a:t> in Myanmar</a:t>
            </a:r>
          </a:p>
          <a:p>
            <a:pPr marL="514350" indent="-514350">
              <a:buAutoNum type="arabicPeriod"/>
            </a:pPr>
            <a:r>
              <a:rPr lang="nb-NO" dirty="0"/>
              <a:t>Forum </a:t>
            </a:r>
            <a:r>
              <a:rPr lang="nb-NO" dirty="0" err="1"/>
              <a:t>on</a:t>
            </a:r>
            <a:r>
              <a:rPr lang="nb-NO" dirty="0"/>
              <a:t> BO </a:t>
            </a:r>
            <a:r>
              <a:rPr lang="nb-NO" dirty="0" err="1"/>
              <a:t>discussing</a:t>
            </a:r>
            <a:r>
              <a:rPr lang="nb-NO" dirty="0"/>
              <a:t> </a:t>
            </a:r>
            <a:r>
              <a:rPr lang="nb-NO" dirty="0" err="1"/>
              <a:t>existing</a:t>
            </a:r>
            <a:r>
              <a:rPr lang="nb-NO" dirty="0"/>
              <a:t> BO </a:t>
            </a:r>
            <a:r>
              <a:rPr lang="nb-NO" dirty="0" err="1"/>
              <a:t>definitions</a:t>
            </a:r>
            <a:r>
              <a:rPr lang="nb-NO" dirty="0"/>
              <a:t> in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countries</a:t>
            </a:r>
            <a:r>
              <a:rPr lang="nb-NO" dirty="0"/>
              <a:t> and </a:t>
            </a:r>
            <a:r>
              <a:rPr lang="nb-NO" dirty="0" err="1"/>
              <a:t>current</a:t>
            </a:r>
            <a:r>
              <a:rPr lang="nb-NO" dirty="0"/>
              <a:t> </a:t>
            </a:r>
            <a:r>
              <a:rPr lang="nb-NO" dirty="0" err="1"/>
              <a:t>practices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BO </a:t>
            </a:r>
            <a:r>
              <a:rPr lang="nb-NO" dirty="0" err="1"/>
              <a:t>disclosure</a:t>
            </a:r>
            <a:endParaRPr lang="nb-NO" dirty="0"/>
          </a:p>
          <a:p>
            <a:pPr marL="514350" indent="-514350">
              <a:buAutoNum type="arabicPeriod"/>
            </a:pPr>
            <a:r>
              <a:rPr lang="nb-NO" dirty="0"/>
              <a:t>Forum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politically</a:t>
            </a:r>
            <a:r>
              <a:rPr lang="nb-NO" dirty="0"/>
              <a:t> </a:t>
            </a:r>
            <a:r>
              <a:rPr lang="nb-NO" dirty="0" err="1"/>
              <a:t>exposed</a:t>
            </a:r>
            <a:r>
              <a:rPr lang="nb-NO" dirty="0"/>
              <a:t> persons </a:t>
            </a:r>
            <a:r>
              <a:rPr lang="nb-NO" dirty="0" err="1"/>
              <a:t>explaining</a:t>
            </a:r>
            <a:r>
              <a:rPr lang="nb-NO" dirty="0"/>
              <a:t> BO  </a:t>
            </a:r>
          </a:p>
          <a:p>
            <a:r>
              <a:rPr lang="nb-NO" dirty="0"/>
              <a:t> </a:t>
            </a:r>
          </a:p>
          <a:p>
            <a:endParaRPr lang="nb-NO" dirty="0"/>
          </a:p>
          <a:p>
            <a:pPr marL="514350" indent="-514350">
              <a:buAutoNum type="arabicPeriod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580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EXAMPLES OF OUTREACH AND CAPACITY BUILDING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446270"/>
          </a:xfrm>
        </p:spPr>
        <p:txBody>
          <a:bodyPr/>
          <a:lstStyle/>
          <a:p>
            <a:r>
              <a:rPr lang="nb-NO" dirty="0"/>
              <a:t>DATA COLLECTION and TIMELINESS</a:t>
            </a:r>
          </a:p>
          <a:p>
            <a:pPr marL="514350" indent="-514350">
              <a:buAutoNum type="arabicPeriod"/>
            </a:pPr>
            <a:r>
              <a:rPr lang="nb-NO" dirty="0"/>
              <a:t>MSG workshop to draft a </a:t>
            </a:r>
            <a:r>
              <a:rPr lang="nb-NO" dirty="0" err="1"/>
              <a:t>beneficial</a:t>
            </a:r>
            <a:r>
              <a:rPr lang="nb-NO" dirty="0"/>
              <a:t> </a:t>
            </a:r>
            <a:r>
              <a:rPr lang="nb-NO" dirty="0" err="1"/>
              <a:t>ownership</a:t>
            </a:r>
            <a:r>
              <a:rPr lang="nb-NO" dirty="0"/>
              <a:t> </a:t>
            </a:r>
            <a:r>
              <a:rPr lang="nb-NO" dirty="0" err="1"/>
              <a:t>declaration</a:t>
            </a:r>
            <a:r>
              <a:rPr lang="nb-NO" dirty="0"/>
              <a:t> form or </a:t>
            </a:r>
            <a:r>
              <a:rPr lang="nb-NO" dirty="0" err="1"/>
              <a:t>reporting</a:t>
            </a:r>
            <a:r>
              <a:rPr lang="nb-NO" dirty="0"/>
              <a:t> </a:t>
            </a:r>
            <a:r>
              <a:rPr lang="nb-NO" dirty="0" err="1"/>
              <a:t>template</a:t>
            </a:r>
            <a:endParaRPr lang="nb-NO" dirty="0"/>
          </a:p>
          <a:p>
            <a:pPr marL="514350" indent="-514350">
              <a:buAutoNum type="arabicPeriod"/>
            </a:pPr>
            <a:r>
              <a:rPr lang="nb-NO" dirty="0"/>
              <a:t>Workshop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companies</a:t>
            </a:r>
            <a:r>
              <a:rPr lang="nb-NO" dirty="0"/>
              <a:t> to test </a:t>
            </a:r>
            <a:r>
              <a:rPr lang="nb-NO" dirty="0" err="1"/>
              <a:t>the</a:t>
            </a:r>
            <a:r>
              <a:rPr lang="nb-NO" dirty="0"/>
              <a:t> BO form or </a:t>
            </a:r>
            <a:r>
              <a:rPr lang="nb-NO" dirty="0" err="1"/>
              <a:t>reporting</a:t>
            </a:r>
            <a:r>
              <a:rPr lang="nb-NO" dirty="0"/>
              <a:t> </a:t>
            </a:r>
            <a:r>
              <a:rPr lang="nb-NO" dirty="0" err="1"/>
              <a:t>template</a:t>
            </a:r>
            <a:endParaRPr lang="nb-NO" dirty="0"/>
          </a:p>
          <a:p>
            <a:pPr marL="514350" indent="-514350">
              <a:buAutoNum type="arabicPeriod"/>
            </a:pPr>
            <a:r>
              <a:rPr lang="nb-NO" dirty="0"/>
              <a:t>Learning </a:t>
            </a:r>
            <a:r>
              <a:rPr lang="nb-NO" dirty="0" err="1"/>
              <a:t>session</a:t>
            </a:r>
            <a:r>
              <a:rPr lang="nb-NO" dirty="0"/>
              <a:t> during an MSG </a:t>
            </a:r>
            <a:r>
              <a:rPr lang="nb-NO" dirty="0" err="1"/>
              <a:t>meeting</a:t>
            </a:r>
            <a:r>
              <a:rPr lang="nb-NO" dirty="0"/>
              <a:t> </a:t>
            </a:r>
            <a:r>
              <a:rPr lang="nb-NO" dirty="0" err="1"/>
              <a:t>inviting</a:t>
            </a:r>
            <a:r>
              <a:rPr lang="nb-NO" dirty="0"/>
              <a:t> </a:t>
            </a:r>
            <a:r>
              <a:rPr lang="nb-NO" dirty="0" err="1"/>
              <a:t>government</a:t>
            </a:r>
            <a:r>
              <a:rPr lang="nb-NO" dirty="0"/>
              <a:t> </a:t>
            </a:r>
            <a:r>
              <a:rPr lang="nb-NO" dirty="0" err="1"/>
              <a:t>agencies</a:t>
            </a:r>
            <a:r>
              <a:rPr lang="nb-NO" dirty="0"/>
              <a:t> to </a:t>
            </a:r>
            <a:r>
              <a:rPr lang="nb-NO" dirty="0" err="1"/>
              <a:t>explain</a:t>
            </a:r>
            <a:r>
              <a:rPr lang="nb-NO" dirty="0"/>
              <a:t> </a:t>
            </a:r>
            <a:r>
              <a:rPr lang="nb-NO" dirty="0" err="1"/>
              <a:t>current</a:t>
            </a:r>
            <a:r>
              <a:rPr lang="nb-NO" dirty="0"/>
              <a:t> data </a:t>
            </a:r>
            <a:r>
              <a:rPr lang="nb-NO" dirty="0" err="1"/>
              <a:t>collection</a:t>
            </a:r>
            <a:r>
              <a:rPr lang="nb-NO" dirty="0"/>
              <a:t> </a:t>
            </a:r>
            <a:r>
              <a:rPr lang="nb-NO" dirty="0" err="1"/>
              <a:t>procedures</a:t>
            </a:r>
            <a:r>
              <a:rPr lang="nb-NO" dirty="0"/>
              <a:t> from </a:t>
            </a:r>
            <a:r>
              <a:rPr lang="nb-NO" dirty="0" err="1"/>
              <a:t>companies</a:t>
            </a:r>
            <a:r>
              <a:rPr lang="nb-NO" dirty="0"/>
              <a:t>, </a:t>
            </a:r>
            <a:r>
              <a:rPr lang="nb-NO" dirty="0" err="1"/>
              <a:t>including</a:t>
            </a:r>
            <a:r>
              <a:rPr lang="nb-NO" dirty="0"/>
              <a:t> </a:t>
            </a:r>
            <a:r>
              <a:rPr lang="nb-NO" dirty="0" err="1"/>
              <a:t>reporting</a:t>
            </a:r>
            <a:r>
              <a:rPr lang="nb-NO" dirty="0"/>
              <a:t> </a:t>
            </a:r>
            <a:r>
              <a:rPr lang="nb-NO" dirty="0" err="1"/>
              <a:t>obligations</a:t>
            </a:r>
            <a:endParaRPr lang="nb-NO" dirty="0"/>
          </a:p>
          <a:p>
            <a:pPr marL="514350" indent="-514350">
              <a:buAutoNum type="arabicPeriod"/>
            </a:pPr>
            <a:r>
              <a:rPr lang="nb-NO" dirty="0"/>
              <a:t>Learning </a:t>
            </a:r>
            <a:r>
              <a:rPr lang="nb-NO" dirty="0" err="1"/>
              <a:t>session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creating</a:t>
            </a:r>
            <a:r>
              <a:rPr lang="nb-NO" dirty="0"/>
              <a:t> and </a:t>
            </a:r>
            <a:r>
              <a:rPr lang="nb-NO" dirty="0" err="1"/>
              <a:t>maintaining</a:t>
            </a:r>
            <a:r>
              <a:rPr lang="nb-NO" dirty="0"/>
              <a:t> BO registers</a:t>
            </a:r>
          </a:p>
          <a:p>
            <a:pPr marL="514350" indent="-514350">
              <a:buAutoNum type="arabicPeriod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70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EXAMPLES OF OUTREACH AND CAPACITY BUILDING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446270"/>
          </a:xfrm>
        </p:spPr>
        <p:txBody>
          <a:bodyPr/>
          <a:lstStyle/>
          <a:p>
            <a:r>
              <a:rPr lang="nb-NO" dirty="0"/>
              <a:t>DATA RELIABILITY AND LEVEL OF DETAIL </a:t>
            </a:r>
          </a:p>
          <a:p>
            <a:pPr marL="514350" indent="-514350">
              <a:buAutoNum type="arabicPeriod"/>
            </a:pPr>
            <a:r>
              <a:rPr lang="nb-NO" dirty="0" err="1"/>
              <a:t>Outreach</a:t>
            </a:r>
            <a:r>
              <a:rPr lang="nb-NO" dirty="0"/>
              <a:t> to stakeholders to ask </a:t>
            </a:r>
            <a:r>
              <a:rPr lang="nb-NO" dirty="0" err="1"/>
              <a:t>level</a:t>
            </a:r>
            <a:r>
              <a:rPr lang="nb-NO" dirty="0"/>
              <a:t> of </a:t>
            </a:r>
            <a:r>
              <a:rPr lang="nb-NO" dirty="0" err="1"/>
              <a:t>detail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to </a:t>
            </a:r>
            <a:r>
              <a:rPr lang="nb-NO" dirty="0" err="1"/>
              <a:t>see</a:t>
            </a:r>
            <a:r>
              <a:rPr lang="nb-NO" dirty="0"/>
              <a:t> (</a:t>
            </a:r>
            <a:r>
              <a:rPr lang="nb-NO" dirty="0" err="1"/>
              <a:t>nationality</a:t>
            </a:r>
            <a:r>
              <a:rPr lang="nb-NO" dirty="0"/>
              <a:t>, </a:t>
            </a:r>
            <a:r>
              <a:rPr lang="nb-NO" dirty="0" err="1"/>
              <a:t>address</a:t>
            </a:r>
            <a:r>
              <a:rPr lang="nb-NO" dirty="0"/>
              <a:t>, </a:t>
            </a:r>
            <a:r>
              <a:rPr lang="nb-NO" dirty="0" err="1"/>
              <a:t>identification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, </a:t>
            </a:r>
            <a:r>
              <a:rPr lang="nb-NO" dirty="0" err="1"/>
              <a:t>etc</a:t>
            </a:r>
            <a:r>
              <a:rPr lang="nb-NO" dirty="0"/>
              <a:t>)</a:t>
            </a:r>
          </a:p>
          <a:p>
            <a:pPr marL="514350" indent="-514350">
              <a:buAutoNum type="arabicPeriod"/>
            </a:pPr>
            <a:r>
              <a:rPr lang="nb-NO" dirty="0"/>
              <a:t>Learning </a:t>
            </a:r>
            <a:r>
              <a:rPr lang="nb-NO" dirty="0" err="1"/>
              <a:t>session</a:t>
            </a:r>
            <a:r>
              <a:rPr lang="nb-NO" dirty="0"/>
              <a:t> during an MSG </a:t>
            </a:r>
            <a:r>
              <a:rPr lang="nb-NO" dirty="0" err="1"/>
              <a:t>meeting</a:t>
            </a:r>
            <a:r>
              <a:rPr lang="nb-NO" dirty="0"/>
              <a:t> </a:t>
            </a:r>
            <a:r>
              <a:rPr lang="nb-NO" dirty="0" err="1"/>
              <a:t>inviting</a:t>
            </a:r>
            <a:r>
              <a:rPr lang="nb-NO" dirty="0"/>
              <a:t> a legal </a:t>
            </a:r>
            <a:r>
              <a:rPr lang="nb-NO" dirty="0" err="1"/>
              <a:t>expert</a:t>
            </a:r>
            <a:r>
              <a:rPr lang="nb-NO" dirty="0"/>
              <a:t> to </a:t>
            </a:r>
            <a:r>
              <a:rPr lang="nb-NO" dirty="0" err="1"/>
              <a:t>explain</a:t>
            </a:r>
            <a:r>
              <a:rPr lang="nb-NO" dirty="0"/>
              <a:t> </a:t>
            </a:r>
            <a:r>
              <a:rPr lang="nb-NO" dirty="0" err="1"/>
              <a:t>corporate</a:t>
            </a:r>
            <a:r>
              <a:rPr lang="nb-NO" dirty="0"/>
              <a:t> </a:t>
            </a:r>
            <a:r>
              <a:rPr lang="nb-NO" dirty="0" err="1"/>
              <a:t>structures</a:t>
            </a:r>
            <a:r>
              <a:rPr lang="nb-NO" dirty="0"/>
              <a:t> and </a:t>
            </a:r>
            <a:r>
              <a:rPr lang="nb-NO" dirty="0" err="1"/>
              <a:t>ways</a:t>
            </a:r>
            <a:r>
              <a:rPr lang="nb-NO" dirty="0"/>
              <a:t> to </a:t>
            </a:r>
            <a:r>
              <a:rPr lang="nb-NO" dirty="0" err="1"/>
              <a:t>detect</a:t>
            </a:r>
            <a:r>
              <a:rPr lang="nb-NO" dirty="0"/>
              <a:t> </a:t>
            </a:r>
            <a:r>
              <a:rPr lang="nb-NO" dirty="0" err="1"/>
              <a:t>beneficial</a:t>
            </a:r>
            <a:r>
              <a:rPr lang="nb-NO" dirty="0"/>
              <a:t> </a:t>
            </a:r>
            <a:r>
              <a:rPr lang="nb-NO" dirty="0" err="1"/>
              <a:t>ownership</a:t>
            </a:r>
            <a:r>
              <a:rPr lang="nb-NO" dirty="0"/>
              <a:t> (e.g. </a:t>
            </a:r>
            <a:r>
              <a:rPr lang="nb-NO" dirty="0" err="1"/>
              <a:t>voting</a:t>
            </a:r>
            <a:r>
              <a:rPr lang="nb-NO" dirty="0"/>
              <a:t> </a:t>
            </a:r>
            <a:r>
              <a:rPr lang="nb-NO" dirty="0" err="1"/>
              <a:t>rights</a:t>
            </a:r>
            <a:r>
              <a:rPr lang="nb-NO" dirty="0"/>
              <a:t>, </a:t>
            </a:r>
            <a:r>
              <a:rPr lang="nb-NO" dirty="0" err="1"/>
              <a:t>number</a:t>
            </a:r>
            <a:r>
              <a:rPr lang="nb-NO" dirty="0"/>
              <a:t> of </a:t>
            </a:r>
            <a:r>
              <a:rPr lang="nb-NO" dirty="0" err="1"/>
              <a:t>shares</a:t>
            </a:r>
            <a:r>
              <a:rPr lang="nb-NO" dirty="0"/>
              <a:t>,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means</a:t>
            </a:r>
            <a:r>
              <a:rPr lang="nb-NO" dirty="0"/>
              <a:t> of </a:t>
            </a:r>
            <a:r>
              <a:rPr lang="nb-NO" dirty="0" err="1"/>
              <a:t>control</a:t>
            </a:r>
            <a:r>
              <a:rPr lang="nb-NO" dirty="0"/>
              <a:t>, trust arrangements)</a:t>
            </a:r>
          </a:p>
          <a:p>
            <a:pPr marL="514350" indent="-514350">
              <a:buAutoNum type="arabicPeriod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599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EXAMPLES OF OUTREACH AND CAPACITY BUILDING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446270"/>
          </a:xfrm>
        </p:spPr>
        <p:txBody>
          <a:bodyPr/>
          <a:lstStyle/>
          <a:p>
            <a:r>
              <a:rPr lang="nb-NO" dirty="0"/>
              <a:t>DATA RELIABILITY AND LEVEL OF DETAIL </a:t>
            </a:r>
          </a:p>
          <a:p>
            <a:endParaRPr lang="nb-NO" dirty="0"/>
          </a:p>
          <a:p>
            <a:r>
              <a:rPr lang="nb-NO" dirty="0"/>
              <a:t>3. </a:t>
            </a:r>
            <a:r>
              <a:rPr lang="nb-NO" dirty="0" err="1"/>
              <a:t>Session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open</a:t>
            </a:r>
            <a:r>
              <a:rPr lang="nb-NO" dirty="0"/>
              <a:t> data </a:t>
            </a:r>
            <a:r>
              <a:rPr lang="nb-NO" dirty="0" err="1"/>
              <a:t>principles</a:t>
            </a:r>
            <a:r>
              <a:rPr lang="nb-NO" dirty="0"/>
              <a:t> and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applied</a:t>
            </a:r>
            <a:r>
              <a:rPr lang="nb-NO" dirty="0"/>
              <a:t> to BO</a:t>
            </a:r>
          </a:p>
          <a:p>
            <a:endParaRPr lang="nb-NO" dirty="0"/>
          </a:p>
          <a:p>
            <a:r>
              <a:rPr lang="nb-NO" dirty="0"/>
              <a:t>4. </a:t>
            </a:r>
            <a:r>
              <a:rPr lang="nb-NO" dirty="0" err="1"/>
              <a:t>Session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examination</a:t>
            </a:r>
            <a:r>
              <a:rPr lang="nb-NO" dirty="0"/>
              <a:t> of </a:t>
            </a:r>
            <a:r>
              <a:rPr lang="nb-NO" dirty="0" err="1"/>
              <a:t>existing</a:t>
            </a:r>
            <a:r>
              <a:rPr lang="nb-NO" dirty="0"/>
              <a:t> </a:t>
            </a:r>
            <a:r>
              <a:rPr lang="nb-NO" dirty="0" err="1"/>
              <a:t>government</a:t>
            </a:r>
            <a:r>
              <a:rPr lang="nb-NO" dirty="0"/>
              <a:t> </a:t>
            </a:r>
            <a:r>
              <a:rPr lang="nb-NO" dirty="0" err="1"/>
              <a:t>rules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data </a:t>
            </a:r>
            <a:r>
              <a:rPr lang="nb-NO" dirty="0" err="1"/>
              <a:t>reliability</a:t>
            </a:r>
            <a:r>
              <a:rPr lang="nb-NO" dirty="0"/>
              <a:t>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641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GUIDE QUESTIONS FOR THE 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44627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topics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beneficial</a:t>
            </a:r>
            <a:r>
              <a:rPr lang="nb-NO" dirty="0"/>
              <a:t> </a:t>
            </a:r>
            <a:r>
              <a:rPr lang="nb-NO" dirty="0" err="1"/>
              <a:t>ownership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capacity</a:t>
            </a:r>
            <a:r>
              <a:rPr lang="nb-NO" dirty="0"/>
              <a:t> be </a:t>
            </a:r>
            <a:r>
              <a:rPr lang="nb-NO" dirty="0" err="1"/>
              <a:t>strengthened</a:t>
            </a:r>
            <a:r>
              <a:rPr lang="nb-NO" dirty="0"/>
              <a:t>?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topics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still </a:t>
            </a:r>
            <a:r>
              <a:rPr lang="nb-NO" dirty="0" err="1"/>
              <a:t>unclear</a:t>
            </a:r>
            <a:r>
              <a:rPr lang="nb-NO" dirty="0"/>
              <a:t>?</a:t>
            </a:r>
          </a:p>
          <a:p>
            <a:pPr marL="514350" indent="-514350">
              <a:buAutoNum type="arabicPeriod"/>
            </a:pPr>
            <a:r>
              <a:rPr lang="nb-NO" dirty="0" err="1"/>
              <a:t>What</a:t>
            </a:r>
            <a:r>
              <a:rPr lang="nb-NO" dirty="0"/>
              <a:t> types of </a:t>
            </a:r>
            <a:r>
              <a:rPr lang="nb-NO" dirty="0" err="1"/>
              <a:t>capacity</a:t>
            </a:r>
            <a:r>
              <a:rPr lang="nb-NO" dirty="0"/>
              <a:t> </a:t>
            </a:r>
            <a:r>
              <a:rPr lang="nb-NO" dirty="0" err="1"/>
              <a:t>building</a:t>
            </a:r>
            <a:r>
              <a:rPr lang="nb-NO" dirty="0"/>
              <a:t> </a:t>
            </a:r>
            <a:r>
              <a:rPr lang="nb-NO" dirty="0" err="1"/>
              <a:t>activities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conducted</a:t>
            </a:r>
            <a:r>
              <a:rPr lang="nb-NO" dirty="0"/>
              <a:t> to </a:t>
            </a:r>
            <a:r>
              <a:rPr lang="nb-NO" dirty="0" err="1"/>
              <a:t>improve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understanding</a:t>
            </a:r>
            <a:r>
              <a:rPr lang="nb-NO" dirty="0"/>
              <a:t> of </a:t>
            </a:r>
            <a:r>
              <a:rPr lang="nb-NO" dirty="0" err="1"/>
              <a:t>these</a:t>
            </a:r>
            <a:r>
              <a:rPr lang="nb-NO" dirty="0"/>
              <a:t> </a:t>
            </a:r>
            <a:r>
              <a:rPr lang="nb-NO" dirty="0" err="1"/>
              <a:t>topics</a:t>
            </a:r>
            <a:r>
              <a:rPr lang="nb-NO" dirty="0"/>
              <a:t>? </a:t>
            </a:r>
          </a:p>
          <a:p>
            <a:pPr marL="514350" indent="-514350">
              <a:buAutoNum type="arabicPeriod"/>
            </a:pP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financial</a:t>
            </a:r>
            <a:r>
              <a:rPr lang="nb-NO" dirty="0"/>
              <a:t> and </a:t>
            </a:r>
            <a:r>
              <a:rPr lang="nb-NO" dirty="0" err="1"/>
              <a:t>techncial</a:t>
            </a:r>
            <a:r>
              <a:rPr lang="nb-NO" dirty="0"/>
              <a:t> </a:t>
            </a:r>
            <a:r>
              <a:rPr lang="nb-NO" dirty="0" err="1"/>
              <a:t>resources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be </a:t>
            </a:r>
            <a:r>
              <a:rPr lang="nb-NO" dirty="0" err="1"/>
              <a:t>needed</a:t>
            </a:r>
            <a:r>
              <a:rPr lang="nb-NO" dirty="0"/>
              <a:t> to </a:t>
            </a:r>
            <a:r>
              <a:rPr lang="nb-NO" dirty="0" err="1"/>
              <a:t>conduct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</a:t>
            </a:r>
            <a:r>
              <a:rPr lang="nb-NO" dirty="0" err="1"/>
              <a:t>activities</a:t>
            </a:r>
            <a:r>
              <a:rPr lang="nb-NO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3401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hutterstock_176447330.jpg"/>
          <p:cNvPicPr>
            <a:picLocks noChangeAspect="1"/>
          </p:cNvPicPr>
          <p:nvPr/>
        </p:nvPicPr>
        <p:blipFill>
          <a:blip r:embed="rId2"/>
          <a:srcRect t="7500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2658533" y="5877197"/>
            <a:ext cx="6091768" cy="648147"/>
          </a:xfrm>
          <a:prstGeom prst="rect">
            <a:avLst/>
          </a:prstGeom>
          <a:effectLst>
            <a:outerShdw blurRad="127000" dir="2700000">
              <a:srgbClr val="FFFFFF"/>
            </a:outerShdw>
          </a:effectLst>
        </p:spPr>
        <p:txBody>
          <a:bodyPr vert="horz" lIns="0" rIns="0"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defRPr>
            </a:lvl1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Email: </a:t>
            </a:r>
            <a:r>
              <a:rPr lang="en-GB" sz="1400" b="1" kern="0" dirty="0" err="1">
                <a:solidFill>
                  <a:srgbClr val="008BCA"/>
                </a:solidFill>
                <a:ea typeface="ＭＳ Ｐゴシック" charset="0"/>
                <a:cs typeface="ＭＳ Ｐゴシック" charset="0"/>
              </a:rPr>
              <a:t>GOrdenes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8BCA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@eiti.org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8BCA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- Telephone: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8BCA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+47 22 20 08 00 </a:t>
            </a: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Address: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8BCA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EITI International Secretariat,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8BCA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Ruseløkkveien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8BCA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26, 0251 Oslo, Norway</a:t>
            </a:r>
          </a:p>
        </p:txBody>
      </p:sp>
      <p:sp>
        <p:nvSpPr>
          <p:cNvPr id="14" name="Text Placeholder 11"/>
          <p:cNvSpPr txBox="1">
            <a:spLocks/>
          </p:cNvSpPr>
          <p:nvPr/>
        </p:nvSpPr>
        <p:spPr>
          <a:xfrm>
            <a:off x="2658533" y="5013101"/>
            <a:ext cx="6091768" cy="792163"/>
          </a:xfrm>
          <a:prstGeom prst="rect">
            <a:avLst/>
          </a:prstGeom>
          <a:effectLst>
            <a:outerShdw blurRad="127000" dir="2700000">
              <a:srgbClr val="FFFFFF"/>
            </a:outerShdw>
          </a:effectLst>
        </p:spPr>
        <p:txBody>
          <a:bodyPr vert="horz" lIns="0"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r"/>
            <a:r>
              <a:rPr lang="en-GB" sz="1400" dirty="0">
                <a:solidFill>
                  <a:srgbClr val="404040"/>
                </a:solidFill>
              </a:rPr>
              <a:t>Author: </a:t>
            </a:r>
            <a:r>
              <a:rPr lang="en-GB" sz="1400" b="1" dirty="0">
                <a:solidFill>
                  <a:schemeClr val="accent1"/>
                </a:solidFill>
              </a:rPr>
              <a:t>Gay Ordenes</a:t>
            </a:r>
          </a:p>
          <a:p>
            <a:pPr algn="r"/>
            <a:r>
              <a:rPr lang="en-GB" sz="1400" dirty="0">
                <a:solidFill>
                  <a:srgbClr val="404040"/>
                </a:solidFill>
              </a:rPr>
              <a:t>Date: </a:t>
            </a:r>
            <a:r>
              <a:rPr lang="en-GB" sz="1400" b="1" dirty="0">
                <a:solidFill>
                  <a:srgbClr val="0076AF"/>
                </a:solidFill>
              </a:rPr>
              <a:t>March 2017</a:t>
            </a:r>
          </a:p>
          <a:p>
            <a:pPr algn="r"/>
            <a:r>
              <a:rPr lang="en-GB" sz="1400" dirty="0">
                <a:solidFill>
                  <a:srgbClr val="404040"/>
                </a:solidFill>
              </a:rPr>
              <a:t>Occasion: </a:t>
            </a:r>
            <a:r>
              <a:rPr lang="en-GB" sz="1400" b="1" dirty="0">
                <a:solidFill>
                  <a:srgbClr val="0076AF"/>
                </a:solidFill>
              </a:rPr>
              <a:t>MEITI, Myanmar</a:t>
            </a:r>
          </a:p>
          <a:p>
            <a:pPr algn="r"/>
            <a:endParaRPr lang="en-GB" sz="1400" dirty="0">
              <a:solidFill>
                <a:srgbClr val="0076AF"/>
              </a:solidFill>
            </a:endParaRPr>
          </a:p>
        </p:txBody>
      </p:sp>
      <p:pic>
        <p:nvPicPr>
          <p:cNvPr id="5" name="Bilde 3" descr="big-twitter-bird copy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611" y="3560356"/>
            <a:ext cx="675622" cy="548606"/>
          </a:xfrm>
          <a:prstGeom prst="rect">
            <a:avLst/>
          </a:prstGeom>
          <a:noFill/>
          <a:ln>
            <a:noFill/>
          </a:ln>
          <a:effectLst>
            <a:outerShdw blurRad="127000" dir="270000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088462" y="2974761"/>
            <a:ext cx="2540000" cy="1015663"/>
          </a:xfrm>
          <a:prstGeom prst="rect">
            <a:avLst/>
          </a:prstGeom>
          <a:noFill/>
          <a:effectLst>
            <a:outerShdw blurRad="127000" dir="270000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000" i="1" dirty="0" err="1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www.eiti.org</a:t>
            </a:r>
            <a:endParaRPr lang="en-US" sz="3000" i="1" dirty="0">
              <a:solidFill>
                <a:srgbClr val="008BCA"/>
              </a:solidFill>
              <a:latin typeface="Calibri" panose="020F0502020204030204" pitchFamily="34" charset="0"/>
              <a:cs typeface="Myriad Pro Light"/>
            </a:endParaRPr>
          </a:p>
          <a:p>
            <a:pPr algn="ctr">
              <a:lnSpc>
                <a:spcPct val="100000"/>
              </a:lnSpc>
            </a:pPr>
            <a:r>
              <a:rPr lang="en-US" sz="3000" i="1" dirty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@</a:t>
            </a:r>
            <a:r>
              <a:rPr lang="en-US" sz="3000" i="1" dirty="0" err="1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EITIorg</a:t>
            </a:r>
            <a:endParaRPr lang="en-US" sz="3000" i="1" dirty="0">
              <a:solidFill>
                <a:srgbClr val="008BCA"/>
              </a:solidFill>
              <a:latin typeface="Calibri" panose="020F0502020204030204" pitchFamily="34" charset="0"/>
              <a:cs typeface="Myriad Pro Light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41338" y="2794002"/>
            <a:ext cx="3260195" cy="1618023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ctr">
              <a:defRPr sz="5000" b="0" i="1"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</a:t>
            </a:r>
            <a:br>
              <a:rPr kumimoji="0" lang="en-US" sz="5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you!</a:t>
            </a:r>
            <a:endParaRPr kumimoji="0" lang="en-GB" sz="5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EITI theme">
  <a:themeElements>
    <a:clrScheme name="EITI palette 2015">
      <a:dk1>
        <a:srgbClr val="404040"/>
      </a:dk1>
      <a:lt1>
        <a:sysClr val="window" lastClr="FFFFFF"/>
      </a:lt1>
      <a:dk2>
        <a:srgbClr val="625648"/>
      </a:dk2>
      <a:lt2>
        <a:srgbClr val="E6E6E6"/>
      </a:lt2>
      <a:accent1>
        <a:srgbClr val="0076AF"/>
      </a:accent1>
      <a:accent2>
        <a:srgbClr val="8AB9E2"/>
      </a:accent2>
      <a:accent3>
        <a:srgbClr val="D54D35"/>
      </a:accent3>
      <a:accent4>
        <a:srgbClr val="FAA627"/>
      </a:accent4>
      <a:accent5>
        <a:srgbClr val="2D8B2A"/>
      </a:accent5>
      <a:accent6>
        <a:srgbClr val="84AD42"/>
      </a:accent6>
      <a:hlink>
        <a:srgbClr val="0084B4"/>
      </a:hlink>
      <a:folHlink>
        <a:srgbClr val="00919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ShowRepairView xmlns="http://schemas.microsoft.com/sharepoint/v3" xsi:nil="true"/>
    <ShowCombineView xmlns="http://schemas.microsoft.com/sharepoint/v3" xsi:nil="true"/>
    <xd_ProgID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" ma:contentTypeID="0x01010100A488FC6F00EF644BB3B5A56065C347D6" ma:contentTypeVersion="0" ma:contentTypeDescription="Fill out this form." ma:contentTypeScope="" ma:versionID="bdca14eae97ef89f1e2e200643fbd31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6a8b20833a27003677552a1e403111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Show Combine View" ma:hidden="true" ma:internalName="ShowCombineView">
      <xsd:simpleType>
        <xsd:restriction base="dms:Text"/>
      </xsd:simpleType>
    </xsd:element>
    <xsd:element name="ShowRepairView" ma:index="10" nillable="true" ma:displayName="Show Repair View" ma:hidden="true" ma:internalName="ShowRepairView">
      <xsd:simpleType>
        <xsd:restriction base="dms:Text"/>
      </xsd:simpleType>
    </xsd:element>
    <xsd:element name="TemplateUrl" ma:index="11" nillable="true" ma:displayName="Template Link" ma:hidden="true" ma:internalName="TemplateUrl">
      <xsd:simpleType>
        <xsd:restriction base="dms:Text"/>
      </xsd:simpleType>
    </xsd:element>
    <xsd:element name="xd_ProgID" ma:index="12" nillable="true" ma:displayName="HTML File Link" ma:hidden="true" ma:internalName="xd_Prog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F2AB0F-0777-4FEA-9CA1-80F4AB2609B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24B6EDF-AC50-4A3E-AA46-107CBE2F5B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3AEC2C-A376-4941-BC65-B0F9CB477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346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Frutiger LT 57 Cn</vt:lpstr>
      <vt:lpstr>Myriad Pro Light</vt:lpstr>
      <vt:lpstr>EITI theme</vt:lpstr>
      <vt:lpstr>IDENTIFYING CAPACITY BUILDING NEEDS</vt:lpstr>
      <vt:lpstr>EXAMPLES OF OUTREACH AND CAPACITY BUILDING ACTIVITIES </vt:lpstr>
      <vt:lpstr>EXAMPLES OF OUTREACH AND CAPACITY BUILDING ACTIVITIES </vt:lpstr>
      <vt:lpstr>EXAMPLES OF OUTREACH AND CAPACITY BUILDING ACTIVITIES </vt:lpstr>
      <vt:lpstr>EXAMPLES OF OUTREACH AND CAPACITY BUILDING ACTIVITIES </vt:lpstr>
      <vt:lpstr>GUIDE QUESTIONS FOR THE GROUP WORK</vt:lpstr>
      <vt:lpstr>PowerPoint Presentation</vt:lpstr>
    </vt:vector>
  </TitlesOfParts>
  <Company>Eddy Hill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Ms Marie Gay Alessandra Ordenes</cp:lastModifiedBy>
  <cp:revision>185</cp:revision>
  <dcterms:created xsi:type="dcterms:W3CDTF">2015-07-10T16:01:08Z</dcterms:created>
  <dcterms:modified xsi:type="dcterms:W3CDTF">2017-03-20T13:43:35Z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0x01010100A488FC6F00EF644BB3B5A56065C347D6</vt:lpwstr>
  </property>
</Properties>
</file>