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75" r:id="rId3"/>
    <p:sldId id="278" r:id="rId4"/>
    <p:sldId id="279" r:id="rId5"/>
    <p:sldId id="257" r:id="rId6"/>
    <p:sldId id="261" r:id="rId7"/>
    <p:sldId id="260"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80" r:id="rId22"/>
  </p:sldIdLst>
  <p:sldSz cx="9144000" cy="6858000" type="screen4x3"/>
  <p:notesSz cx="6858000" cy="9144000"/>
  <p:defaultText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5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HN"/>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79C2FB-07DB-4E59-B462-64040598089D}" type="datetimeFigureOut">
              <a:rPr lang="es-HN" smtClean="0"/>
              <a:pPr/>
              <a:t>30/11/2017</a:t>
            </a:fld>
            <a:endParaRPr lang="es-HN"/>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HN"/>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HN"/>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E5D053-C779-4479-9C1B-B7D2D3A09A40}" type="slidenum">
              <a:rPr lang="es-HN" smtClean="0"/>
              <a:pPr/>
              <a:t>‹Nº›</a:t>
            </a:fld>
            <a:endParaRPr lang="es-HN"/>
          </a:p>
        </p:txBody>
      </p:sp>
    </p:spTree>
    <p:extLst>
      <p:ext uri="{BB962C8B-B14F-4D97-AF65-F5344CB8AC3E}">
        <p14:creationId xmlns="" xmlns:p14="http://schemas.microsoft.com/office/powerpoint/2010/main" val="558849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HN" dirty="0" smtClean="0"/>
          </a:p>
          <a:p>
            <a:endParaRPr lang="es-HN" dirty="0" smtClean="0"/>
          </a:p>
          <a:p>
            <a:endParaRPr lang="es-HN" dirty="0" smtClean="0"/>
          </a:p>
          <a:p>
            <a:endParaRPr lang="es-HN" dirty="0"/>
          </a:p>
        </p:txBody>
      </p:sp>
      <p:sp>
        <p:nvSpPr>
          <p:cNvPr id="4" name="3 Marcador de número de diapositiva"/>
          <p:cNvSpPr>
            <a:spLocks noGrp="1"/>
          </p:cNvSpPr>
          <p:nvPr>
            <p:ph type="sldNum" sz="quarter" idx="10"/>
          </p:nvPr>
        </p:nvSpPr>
        <p:spPr/>
        <p:txBody>
          <a:bodyPr/>
          <a:lstStyle/>
          <a:p>
            <a:fld id="{D7E5D053-C779-4479-9C1B-B7D2D3A09A40}" type="slidenum">
              <a:rPr lang="es-HN" smtClean="0"/>
              <a:pPr/>
              <a:t>1</a:t>
            </a:fld>
            <a:endParaRPr lang="es-HN"/>
          </a:p>
        </p:txBody>
      </p:sp>
    </p:spTree>
    <p:extLst>
      <p:ext uri="{BB962C8B-B14F-4D97-AF65-F5344CB8AC3E}">
        <p14:creationId xmlns="" xmlns:p14="http://schemas.microsoft.com/office/powerpoint/2010/main" val="2758072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HN"/>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HN"/>
          </a:p>
        </p:txBody>
      </p:sp>
      <p:sp>
        <p:nvSpPr>
          <p:cNvPr id="4" name="3 Marcador de fecha"/>
          <p:cNvSpPr>
            <a:spLocks noGrp="1"/>
          </p:cNvSpPr>
          <p:nvPr>
            <p:ph type="dt" sz="half" idx="10"/>
          </p:nvPr>
        </p:nvSpPr>
        <p:spPr/>
        <p:txBody>
          <a:bodyPr/>
          <a:lstStyle/>
          <a:p>
            <a:fld id="{B35129FF-0928-4F2C-9C07-95039E5F24D9}" type="datetimeFigureOut">
              <a:rPr lang="es-HN" smtClean="0"/>
              <a:pPr/>
              <a:t>30/11/2017</a:t>
            </a:fld>
            <a:endParaRPr lang="es-HN"/>
          </a:p>
        </p:txBody>
      </p:sp>
      <p:sp>
        <p:nvSpPr>
          <p:cNvPr id="5" name="4 Marcador de pie de página"/>
          <p:cNvSpPr>
            <a:spLocks noGrp="1"/>
          </p:cNvSpPr>
          <p:nvPr>
            <p:ph type="ftr" sz="quarter" idx="11"/>
          </p:nvPr>
        </p:nvSpPr>
        <p:spPr/>
        <p:txBody>
          <a:bodyPr/>
          <a:lstStyle/>
          <a:p>
            <a:endParaRPr lang="es-HN"/>
          </a:p>
        </p:txBody>
      </p:sp>
      <p:sp>
        <p:nvSpPr>
          <p:cNvPr id="6" name="5 Marcador de número de diapositiva"/>
          <p:cNvSpPr>
            <a:spLocks noGrp="1"/>
          </p:cNvSpPr>
          <p:nvPr>
            <p:ph type="sldNum" sz="quarter" idx="12"/>
          </p:nvPr>
        </p:nvSpPr>
        <p:spPr/>
        <p:txBody>
          <a:bodyPr/>
          <a:lstStyle/>
          <a:p>
            <a:fld id="{D9976AB1-7C1A-46E3-8D71-294F767A0216}" type="slidenum">
              <a:rPr lang="es-HN" smtClean="0"/>
              <a:pPr/>
              <a:t>‹Nº›</a:t>
            </a:fld>
            <a:endParaRPr lang="es-H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HN"/>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fecha"/>
          <p:cNvSpPr>
            <a:spLocks noGrp="1"/>
          </p:cNvSpPr>
          <p:nvPr>
            <p:ph type="dt" sz="half" idx="10"/>
          </p:nvPr>
        </p:nvSpPr>
        <p:spPr/>
        <p:txBody>
          <a:bodyPr/>
          <a:lstStyle/>
          <a:p>
            <a:fld id="{B35129FF-0928-4F2C-9C07-95039E5F24D9}" type="datetimeFigureOut">
              <a:rPr lang="es-HN" smtClean="0"/>
              <a:pPr/>
              <a:t>30/11/2017</a:t>
            </a:fld>
            <a:endParaRPr lang="es-HN"/>
          </a:p>
        </p:txBody>
      </p:sp>
      <p:sp>
        <p:nvSpPr>
          <p:cNvPr id="5" name="4 Marcador de pie de página"/>
          <p:cNvSpPr>
            <a:spLocks noGrp="1"/>
          </p:cNvSpPr>
          <p:nvPr>
            <p:ph type="ftr" sz="quarter" idx="11"/>
          </p:nvPr>
        </p:nvSpPr>
        <p:spPr/>
        <p:txBody>
          <a:bodyPr/>
          <a:lstStyle/>
          <a:p>
            <a:endParaRPr lang="es-HN"/>
          </a:p>
        </p:txBody>
      </p:sp>
      <p:sp>
        <p:nvSpPr>
          <p:cNvPr id="6" name="5 Marcador de número de diapositiva"/>
          <p:cNvSpPr>
            <a:spLocks noGrp="1"/>
          </p:cNvSpPr>
          <p:nvPr>
            <p:ph type="sldNum" sz="quarter" idx="12"/>
          </p:nvPr>
        </p:nvSpPr>
        <p:spPr/>
        <p:txBody>
          <a:bodyPr/>
          <a:lstStyle/>
          <a:p>
            <a:fld id="{D9976AB1-7C1A-46E3-8D71-294F767A0216}" type="slidenum">
              <a:rPr lang="es-HN" smtClean="0"/>
              <a:pPr/>
              <a:t>‹Nº›</a:t>
            </a:fld>
            <a:endParaRPr lang="es-H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HN"/>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fecha"/>
          <p:cNvSpPr>
            <a:spLocks noGrp="1"/>
          </p:cNvSpPr>
          <p:nvPr>
            <p:ph type="dt" sz="half" idx="10"/>
          </p:nvPr>
        </p:nvSpPr>
        <p:spPr/>
        <p:txBody>
          <a:bodyPr/>
          <a:lstStyle/>
          <a:p>
            <a:fld id="{B35129FF-0928-4F2C-9C07-95039E5F24D9}" type="datetimeFigureOut">
              <a:rPr lang="es-HN" smtClean="0"/>
              <a:pPr/>
              <a:t>30/11/2017</a:t>
            </a:fld>
            <a:endParaRPr lang="es-HN"/>
          </a:p>
        </p:txBody>
      </p:sp>
      <p:sp>
        <p:nvSpPr>
          <p:cNvPr id="5" name="4 Marcador de pie de página"/>
          <p:cNvSpPr>
            <a:spLocks noGrp="1"/>
          </p:cNvSpPr>
          <p:nvPr>
            <p:ph type="ftr" sz="quarter" idx="11"/>
          </p:nvPr>
        </p:nvSpPr>
        <p:spPr/>
        <p:txBody>
          <a:bodyPr/>
          <a:lstStyle/>
          <a:p>
            <a:endParaRPr lang="es-HN"/>
          </a:p>
        </p:txBody>
      </p:sp>
      <p:sp>
        <p:nvSpPr>
          <p:cNvPr id="6" name="5 Marcador de número de diapositiva"/>
          <p:cNvSpPr>
            <a:spLocks noGrp="1"/>
          </p:cNvSpPr>
          <p:nvPr>
            <p:ph type="sldNum" sz="quarter" idx="12"/>
          </p:nvPr>
        </p:nvSpPr>
        <p:spPr/>
        <p:txBody>
          <a:bodyPr/>
          <a:lstStyle/>
          <a:p>
            <a:fld id="{D9976AB1-7C1A-46E3-8D71-294F767A0216}" type="slidenum">
              <a:rPr lang="es-HN" smtClean="0"/>
              <a:pPr/>
              <a:t>‹Nº›</a:t>
            </a:fld>
            <a:endParaRPr lang="es-H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HN"/>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fecha"/>
          <p:cNvSpPr>
            <a:spLocks noGrp="1"/>
          </p:cNvSpPr>
          <p:nvPr>
            <p:ph type="dt" sz="half" idx="10"/>
          </p:nvPr>
        </p:nvSpPr>
        <p:spPr/>
        <p:txBody>
          <a:bodyPr/>
          <a:lstStyle/>
          <a:p>
            <a:fld id="{B35129FF-0928-4F2C-9C07-95039E5F24D9}" type="datetimeFigureOut">
              <a:rPr lang="es-HN" smtClean="0"/>
              <a:pPr/>
              <a:t>30/11/2017</a:t>
            </a:fld>
            <a:endParaRPr lang="es-HN"/>
          </a:p>
        </p:txBody>
      </p:sp>
      <p:sp>
        <p:nvSpPr>
          <p:cNvPr id="5" name="4 Marcador de pie de página"/>
          <p:cNvSpPr>
            <a:spLocks noGrp="1"/>
          </p:cNvSpPr>
          <p:nvPr>
            <p:ph type="ftr" sz="quarter" idx="11"/>
          </p:nvPr>
        </p:nvSpPr>
        <p:spPr/>
        <p:txBody>
          <a:bodyPr/>
          <a:lstStyle/>
          <a:p>
            <a:endParaRPr lang="es-HN"/>
          </a:p>
        </p:txBody>
      </p:sp>
      <p:sp>
        <p:nvSpPr>
          <p:cNvPr id="6" name="5 Marcador de número de diapositiva"/>
          <p:cNvSpPr>
            <a:spLocks noGrp="1"/>
          </p:cNvSpPr>
          <p:nvPr>
            <p:ph type="sldNum" sz="quarter" idx="12"/>
          </p:nvPr>
        </p:nvSpPr>
        <p:spPr/>
        <p:txBody>
          <a:bodyPr/>
          <a:lstStyle/>
          <a:p>
            <a:fld id="{D9976AB1-7C1A-46E3-8D71-294F767A0216}" type="slidenum">
              <a:rPr lang="es-HN" smtClean="0"/>
              <a:pPr/>
              <a:t>‹Nº›</a:t>
            </a:fld>
            <a:endParaRPr lang="es-H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HN"/>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35129FF-0928-4F2C-9C07-95039E5F24D9}" type="datetimeFigureOut">
              <a:rPr lang="es-HN" smtClean="0"/>
              <a:pPr/>
              <a:t>30/11/2017</a:t>
            </a:fld>
            <a:endParaRPr lang="es-HN"/>
          </a:p>
        </p:txBody>
      </p:sp>
      <p:sp>
        <p:nvSpPr>
          <p:cNvPr id="5" name="4 Marcador de pie de página"/>
          <p:cNvSpPr>
            <a:spLocks noGrp="1"/>
          </p:cNvSpPr>
          <p:nvPr>
            <p:ph type="ftr" sz="quarter" idx="11"/>
          </p:nvPr>
        </p:nvSpPr>
        <p:spPr/>
        <p:txBody>
          <a:bodyPr/>
          <a:lstStyle/>
          <a:p>
            <a:endParaRPr lang="es-HN"/>
          </a:p>
        </p:txBody>
      </p:sp>
      <p:sp>
        <p:nvSpPr>
          <p:cNvPr id="6" name="5 Marcador de número de diapositiva"/>
          <p:cNvSpPr>
            <a:spLocks noGrp="1"/>
          </p:cNvSpPr>
          <p:nvPr>
            <p:ph type="sldNum" sz="quarter" idx="12"/>
          </p:nvPr>
        </p:nvSpPr>
        <p:spPr/>
        <p:txBody>
          <a:bodyPr/>
          <a:lstStyle/>
          <a:p>
            <a:fld id="{D9976AB1-7C1A-46E3-8D71-294F767A0216}" type="slidenum">
              <a:rPr lang="es-HN" smtClean="0"/>
              <a:pPr/>
              <a:t>‹Nº›</a:t>
            </a:fld>
            <a:endParaRPr lang="es-H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HN"/>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5" name="4 Marcador de fecha"/>
          <p:cNvSpPr>
            <a:spLocks noGrp="1"/>
          </p:cNvSpPr>
          <p:nvPr>
            <p:ph type="dt" sz="half" idx="10"/>
          </p:nvPr>
        </p:nvSpPr>
        <p:spPr/>
        <p:txBody>
          <a:bodyPr/>
          <a:lstStyle/>
          <a:p>
            <a:fld id="{B35129FF-0928-4F2C-9C07-95039E5F24D9}" type="datetimeFigureOut">
              <a:rPr lang="es-HN" smtClean="0"/>
              <a:pPr/>
              <a:t>30/11/2017</a:t>
            </a:fld>
            <a:endParaRPr lang="es-HN"/>
          </a:p>
        </p:txBody>
      </p:sp>
      <p:sp>
        <p:nvSpPr>
          <p:cNvPr id="6" name="5 Marcador de pie de página"/>
          <p:cNvSpPr>
            <a:spLocks noGrp="1"/>
          </p:cNvSpPr>
          <p:nvPr>
            <p:ph type="ftr" sz="quarter" idx="11"/>
          </p:nvPr>
        </p:nvSpPr>
        <p:spPr/>
        <p:txBody>
          <a:bodyPr/>
          <a:lstStyle/>
          <a:p>
            <a:endParaRPr lang="es-HN"/>
          </a:p>
        </p:txBody>
      </p:sp>
      <p:sp>
        <p:nvSpPr>
          <p:cNvPr id="7" name="6 Marcador de número de diapositiva"/>
          <p:cNvSpPr>
            <a:spLocks noGrp="1"/>
          </p:cNvSpPr>
          <p:nvPr>
            <p:ph type="sldNum" sz="quarter" idx="12"/>
          </p:nvPr>
        </p:nvSpPr>
        <p:spPr/>
        <p:txBody>
          <a:bodyPr/>
          <a:lstStyle/>
          <a:p>
            <a:fld id="{D9976AB1-7C1A-46E3-8D71-294F767A0216}" type="slidenum">
              <a:rPr lang="es-HN" smtClean="0"/>
              <a:pPr/>
              <a:t>‹Nº›</a:t>
            </a:fld>
            <a:endParaRPr lang="es-H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HN"/>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7" name="6 Marcador de fecha"/>
          <p:cNvSpPr>
            <a:spLocks noGrp="1"/>
          </p:cNvSpPr>
          <p:nvPr>
            <p:ph type="dt" sz="half" idx="10"/>
          </p:nvPr>
        </p:nvSpPr>
        <p:spPr/>
        <p:txBody>
          <a:bodyPr/>
          <a:lstStyle/>
          <a:p>
            <a:fld id="{B35129FF-0928-4F2C-9C07-95039E5F24D9}" type="datetimeFigureOut">
              <a:rPr lang="es-HN" smtClean="0"/>
              <a:pPr/>
              <a:t>30/11/2017</a:t>
            </a:fld>
            <a:endParaRPr lang="es-HN"/>
          </a:p>
        </p:txBody>
      </p:sp>
      <p:sp>
        <p:nvSpPr>
          <p:cNvPr id="8" name="7 Marcador de pie de página"/>
          <p:cNvSpPr>
            <a:spLocks noGrp="1"/>
          </p:cNvSpPr>
          <p:nvPr>
            <p:ph type="ftr" sz="quarter" idx="11"/>
          </p:nvPr>
        </p:nvSpPr>
        <p:spPr/>
        <p:txBody>
          <a:bodyPr/>
          <a:lstStyle/>
          <a:p>
            <a:endParaRPr lang="es-HN"/>
          </a:p>
        </p:txBody>
      </p:sp>
      <p:sp>
        <p:nvSpPr>
          <p:cNvPr id="9" name="8 Marcador de número de diapositiva"/>
          <p:cNvSpPr>
            <a:spLocks noGrp="1"/>
          </p:cNvSpPr>
          <p:nvPr>
            <p:ph type="sldNum" sz="quarter" idx="12"/>
          </p:nvPr>
        </p:nvSpPr>
        <p:spPr/>
        <p:txBody>
          <a:bodyPr/>
          <a:lstStyle/>
          <a:p>
            <a:fld id="{D9976AB1-7C1A-46E3-8D71-294F767A0216}" type="slidenum">
              <a:rPr lang="es-HN" smtClean="0"/>
              <a:pPr/>
              <a:t>‹Nº›</a:t>
            </a:fld>
            <a:endParaRPr lang="es-H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HN"/>
          </a:p>
        </p:txBody>
      </p:sp>
      <p:sp>
        <p:nvSpPr>
          <p:cNvPr id="3" name="2 Marcador de fecha"/>
          <p:cNvSpPr>
            <a:spLocks noGrp="1"/>
          </p:cNvSpPr>
          <p:nvPr>
            <p:ph type="dt" sz="half" idx="10"/>
          </p:nvPr>
        </p:nvSpPr>
        <p:spPr/>
        <p:txBody>
          <a:bodyPr/>
          <a:lstStyle/>
          <a:p>
            <a:fld id="{B35129FF-0928-4F2C-9C07-95039E5F24D9}" type="datetimeFigureOut">
              <a:rPr lang="es-HN" smtClean="0"/>
              <a:pPr/>
              <a:t>30/11/2017</a:t>
            </a:fld>
            <a:endParaRPr lang="es-HN"/>
          </a:p>
        </p:txBody>
      </p:sp>
      <p:sp>
        <p:nvSpPr>
          <p:cNvPr id="4" name="3 Marcador de pie de página"/>
          <p:cNvSpPr>
            <a:spLocks noGrp="1"/>
          </p:cNvSpPr>
          <p:nvPr>
            <p:ph type="ftr" sz="quarter" idx="11"/>
          </p:nvPr>
        </p:nvSpPr>
        <p:spPr/>
        <p:txBody>
          <a:bodyPr/>
          <a:lstStyle/>
          <a:p>
            <a:endParaRPr lang="es-HN"/>
          </a:p>
        </p:txBody>
      </p:sp>
      <p:sp>
        <p:nvSpPr>
          <p:cNvPr id="5" name="4 Marcador de número de diapositiva"/>
          <p:cNvSpPr>
            <a:spLocks noGrp="1"/>
          </p:cNvSpPr>
          <p:nvPr>
            <p:ph type="sldNum" sz="quarter" idx="12"/>
          </p:nvPr>
        </p:nvSpPr>
        <p:spPr/>
        <p:txBody>
          <a:bodyPr/>
          <a:lstStyle/>
          <a:p>
            <a:fld id="{D9976AB1-7C1A-46E3-8D71-294F767A0216}" type="slidenum">
              <a:rPr lang="es-HN" smtClean="0"/>
              <a:pPr/>
              <a:t>‹Nº›</a:t>
            </a:fld>
            <a:endParaRPr lang="es-H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35129FF-0928-4F2C-9C07-95039E5F24D9}" type="datetimeFigureOut">
              <a:rPr lang="es-HN" smtClean="0"/>
              <a:pPr/>
              <a:t>30/11/2017</a:t>
            </a:fld>
            <a:endParaRPr lang="es-HN"/>
          </a:p>
        </p:txBody>
      </p:sp>
      <p:sp>
        <p:nvSpPr>
          <p:cNvPr id="3" name="2 Marcador de pie de página"/>
          <p:cNvSpPr>
            <a:spLocks noGrp="1"/>
          </p:cNvSpPr>
          <p:nvPr>
            <p:ph type="ftr" sz="quarter" idx="11"/>
          </p:nvPr>
        </p:nvSpPr>
        <p:spPr/>
        <p:txBody>
          <a:bodyPr/>
          <a:lstStyle/>
          <a:p>
            <a:endParaRPr lang="es-HN"/>
          </a:p>
        </p:txBody>
      </p:sp>
      <p:sp>
        <p:nvSpPr>
          <p:cNvPr id="4" name="3 Marcador de número de diapositiva"/>
          <p:cNvSpPr>
            <a:spLocks noGrp="1"/>
          </p:cNvSpPr>
          <p:nvPr>
            <p:ph type="sldNum" sz="quarter" idx="12"/>
          </p:nvPr>
        </p:nvSpPr>
        <p:spPr/>
        <p:txBody>
          <a:bodyPr/>
          <a:lstStyle/>
          <a:p>
            <a:fld id="{D9976AB1-7C1A-46E3-8D71-294F767A0216}" type="slidenum">
              <a:rPr lang="es-HN" smtClean="0"/>
              <a:pPr/>
              <a:t>‹Nº›</a:t>
            </a:fld>
            <a:endParaRPr lang="es-H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HN"/>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35129FF-0928-4F2C-9C07-95039E5F24D9}" type="datetimeFigureOut">
              <a:rPr lang="es-HN" smtClean="0"/>
              <a:pPr/>
              <a:t>30/11/2017</a:t>
            </a:fld>
            <a:endParaRPr lang="es-HN"/>
          </a:p>
        </p:txBody>
      </p:sp>
      <p:sp>
        <p:nvSpPr>
          <p:cNvPr id="6" name="5 Marcador de pie de página"/>
          <p:cNvSpPr>
            <a:spLocks noGrp="1"/>
          </p:cNvSpPr>
          <p:nvPr>
            <p:ph type="ftr" sz="quarter" idx="11"/>
          </p:nvPr>
        </p:nvSpPr>
        <p:spPr/>
        <p:txBody>
          <a:bodyPr/>
          <a:lstStyle/>
          <a:p>
            <a:endParaRPr lang="es-HN"/>
          </a:p>
        </p:txBody>
      </p:sp>
      <p:sp>
        <p:nvSpPr>
          <p:cNvPr id="7" name="6 Marcador de número de diapositiva"/>
          <p:cNvSpPr>
            <a:spLocks noGrp="1"/>
          </p:cNvSpPr>
          <p:nvPr>
            <p:ph type="sldNum" sz="quarter" idx="12"/>
          </p:nvPr>
        </p:nvSpPr>
        <p:spPr/>
        <p:txBody>
          <a:bodyPr/>
          <a:lstStyle/>
          <a:p>
            <a:fld id="{D9976AB1-7C1A-46E3-8D71-294F767A0216}" type="slidenum">
              <a:rPr lang="es-HN" smtClean="0"/>
              <a:pPr/>
              <a:t>‹Nº›</a:t>
            </a:fld>
            <a:endParaRPr lang="es-H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HN"/>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HN"/>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35129FF-0928-4F2C-9C07-95039E5F24D9}" type="datetimeFigureOut">
              <a:rPr lang="es-HN" smtClean="0"/>
              <a:pPr/>
              <a:t>30/11/2017</a:t>
            </a:fld>
            <a:endParaRPr lang="es-HN"/>
          </a:p>
        </p:txBody>
      </p:sp>
      <p:sp>
        <p:nvSpPr>
          <p:cNvPr id="6" name="5 Marcador de pie de página"/>
          <p:cNvSpPr>
            <a:spLocks noGrp="1"/>
          </p:cNvSpPr>
          <p:nvPr>
            <p:ph type="ftr" sz="quarter" idx="11"/>
          </p:nvPr>
        </p:nvSpPr>
        <p:spPr/>
        <p:txBody>
          <a:bodyPr/>
          <a:lstStyle/>
          <a:p>
            <a:endParaRPr lang="es-HN"/>
          </a:p>
        </p:txBody>
      </p:sp>
      <p:sp>
        <p:nvSpPr>
          <p:cNvPr id="7" name="6 Marcador de número de diapositiva"/>
          <p:cNvSpPr>
            <a:spLocks noGrp="1"/>
          </p:cNvSpPr>
          <p:nvPr>
            <p:ph type="sldNum" sz="quarter" idx="12"/>
          </p:nvPr>
        </p:nvSpPr>
        <p:spPr/>
        <p:txBody>
          <a:bodyPr/>
          <a:lstStyle/>
          <a:p>
            <a:fld id="{D9976AB1-7C1A-46E3-8D71-294F767A0216}" type="slidenum">
              <a:rPr lang="es-HN" smtClean="0"/>
              <a:pPr/>
              <a:t>‹Nº›</a:t>
            </a:fld>
            <a:endParaRPr lang="es-H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HN"/>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5129FF-0928-4F2C-9C07-95039E5F24D9}" type="datetimeFigureOut">
              <a:rPr lang="es-HN" smtClean="0"/>
              <a:pPr/>
              <a:t>30/11/2017</a:t>
            </a:fld>
            <a:endParaRPr lang="es-HN"/>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HN"/>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76AB1-7C1A-46E3-8D71-294F767A0216}" type="slidenum">
              <a:rPr lang="es-HN" smtClean="0"/>
              <a:pPr/>
              <a:t>‹Nº›</a:t>
            </a:fld>
            <a:endParaRPr lang="es-H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387424"/>
            <a:ext cx="7772400" cy="2979762"/>
          </a:xfrm>
        </p:spPr>
        <p:txBody>
          <a:bodyPr/>
          <a:lstStyle/>
          <a:p>
            <a:r>
              <a:rPr lang="es-HN" dirty="0" smtClean="0"/>
              <a:t>CATASTRO MINERO HONDURAS</a:t>
            </a:r>
            <a:endParaRPr lang="es-HN" dirty="0"/>
          </a:p>
        </p:txBody>
      </p:sp>
      <p:sp>
        <p:nvSpPr>
          <p:cNvPr id="3" name="2 Subtítulo"/>
          <p:cNvSpPr>
            <a:spLocks noGrp="1"/>
          </p:cNvSpPr>
          <p:nvPr>
            <p:ph type="subTitle" idx="1"/>
          </p:nvPr>
        </p:nvSpPr>
        <p:spPr>
          <a:xfrm>
            <a:off x="1403648" y="1700808"/>
            <a:ext cx="6400800" cy="1752600"/>
          </a:xfrm>
        </p:spPr>
        <p:txBody>
          <a:bodyPr>
            <a:noAutofit/>
          </a:bodyPr>
          <a:lstStyle/>
          <a:p>
            <a:pPr algn="just"/>
            <a:r>
              <a:rPr lang="es-HN" sz="1800" b="1" dirty="0" smtClean="0">
                <a:solidFill>
                  <a:schemeClr val="tx1"/>
                </a:solidFill>
              </a:rPr>
              <a:t>A partir de que Honduras decidió adherirse a EITI, se han concretado acciones de esencial importancia en el Sector minero hondureño. El Gobierno de Honduras aprobó  la Ley General de Minería, la que entró en vigencia en abril del 2013 y en ese mismo año su Reglamento, con la finalidad de potenciar el Sector como uno de los  ejes  en el crecimiento económico del país . </a:t>
            </a:r>
            <a:endParaRPr lang="es-HN" sz="1800" b="1" dirty="0">
              <a:solidFill>
                <a:schemeClr val="tx1"/>
              </a:solidFill>
            </a:endParaRPr>
          </a:p>
        </p:txBody>
      </p:sp>
      <p:pic>
        <p:nvPicPr>
          <p:cNvPr id="8" name="Imagen 2" descr="C:\Users\Carlos\Documents\CARLOS SALINAS\EITI H\EITI HON\Estrategia de Sensibilizacion\EITI - CONSEJO - REUNION\Logo EITI.jpg"/>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87624" y="277763"/>
            <a:ext cx="2743200" cy="5619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1692" y="1052736"/>
            <a:ext cx="8229600" cy="1143000"/>
          </a:xfrm>
        </p:spPr>
        <p:txBody>
          <a:bodyPr>
            <a:normAutofit fontScale="90000"/>
          </a:bodyPr>
          <a:lstStyle/>
          <a:p>
            <a:r>
              <a:rPr lang="es-HN" b="1" dirty="0" smtClean="0"/>
              <a:t>Cambios suscitados en transición de DEFOMIN a INHGEOMIN</a:t>
            </a:r>
            <a:endParaRPr lang="es-HN" dirty="0"/>
          </a:p>
        </p:txBody>
      </p:sp>
      <p:sp>
        <p:nvSpPr>
          <p:cNvPr id="3" name="2 Marcador de contenido"/>
          <p:cNvSpPr>
            <a:spLocks noGrp="1"/>
          </p:cNvSpPr>
          <p:nvPr>
            <p:ph idx="1"/>
          </p:nvPr>
        </p:nvSpPr>
        <p:spPr>
          <a:xfrm>
            <a:off x="457200" y="2330341"/>
            <a:ext cx="8229600" cy="4525963"/>
          </a:xfrm>
        </p:spPr>
        <p:txBody>
          <a:bodyPr/>
          <a:lstStyle/>
          <a:p>
            <a:pPr>
              <a:buNone/>
            </a:pPr>
            <a:r>
              <a:rPr lang="es-HN" b="1" dirty="0" smtClean="0"/>
              <a:t>DEFOMIN</a:t>
            </a:r>
          </a:p>
          <a:p>
            <a:pPr>
              <a:buNone/>
            </a:pPr>
            <a:r>
              <a:rPr lang="es-HN" b="1" dirty="0" smtClean="0"/>
              <a:t>No existía un inventario de catastro minero</a:t>
            </a:r>
          </a:p>
          <a:p>
            <a:pPr>
              <a:buNone/>
            </a:pPr>
            <a:endParaRPr lang="es-HN" b="1" dirty="0"/>
          </a:p>
          <a:p>
            <a:pPr>
              <a:buNone/>
            </a:pPr>
            <a:r>
              <a:rPr lang="es-HN" b="1" dirty="0" smtClean="0"/>
              <a:t>INHGEOMIN</a:t>
            </a:r>
          </a:p>
          <a:p>
            <a:pPr>
              <a:buNone/>
            </a:pPr>
            <a:r>
              <a:rPr lang="es-HN" b="1" dirty="0" smtClean="0"/>
              <a:t>Creación de Inventario de Catastro Minero.</a:t>
            </a:r>
          </a:p>
          <a:p>
            <a:endParaRPr lang="es-HN" dirty="0"/>
          </a:p>
        </p:txBody>
      </p:sp>
      <p:pic>
        <p:nvPicPr>
          <p:cNvPr id="4" name="Imagen 2" descr="C:\Users\Carlos\Documents\CARLOS SALINAS\EITI H\EITI HON\Estrategia de Sensibilizacion\EITI - CONSEJO - REUNION\Logo EITI.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87624" y="277763"/>
            <a:ext cx="2743200" cy="5619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6607" y="1196752"/>
            <a:ext cx="8229600" cy="1143000"/>
          </a:xfrm>
        </p:spPr>
        <p:txBody>
          <a:bodyPr>
            <a:normAutofit fontScale="90000"/>
          </a:bodyPr>
          <a:lstStyle/>
          <a:p>
            <a:r>
              <a:rPr lang="es-HN" b="1" dirty="0" smtClean="0"/>
              <a:t>Cambios suscitados en transición de DEFOMIN a INHGEOMIN</a:t>
            </a:r>
            <a:endParaRPr lang="es-HN" dirty="0"/>
          </a:p>
        </p:txBody>
      </p:sp>
      <p:sp>
        <p:nvSpPr>
          <p:cNvPr id="3" name="2 Marcador de contenido"/>
          <p:cNvSpPr>
            <a:spLocks noGrp="1"/>
          </p:cNvSpPr>
          <p:nvPr>
            <p:ph idx="1"/>
          </p:nvPr>
        </p:nvSpPr>
        <p:spPr>
          <a:xfrm>
            <a:off x="396607" y="2564904"/>
            <a:ext cx="8229600" cy="4525963"/>
          </a:xfrm>
        </p:spPr>
        <p:txBody>
          <a:bodyPr/>
          <a:lstStyle/>
          <a:p>
            <a:pPr>
              <a:buNone/>
            </a:pPr>
            <a:r>
              <a:rPr lang="es-HN" dirty="0" smtClean="0"/>
              <a:t>DEFOMIN</a:t>
            </a:r>
          </a:p>
          <a:p>
            <a:pPr>
              <a:buNone/>
            </a:pPr>
            <a:r>
              <a:rPr lang="es-HN" dirty="0" smtClean="0"/>
              <a:t>Zonas ocupando una misma posición geográfica</a:t>
            </a:r>
          </a:p>
          <a:p>
            <a:pPr>
              <a:buNone/>
            </a:pPr>
            <a:endParaRPr lang="es-HN" dirty="0"/>
          </a:p>
          <a:p>
            <a:pPr>
              <a:buNone/>
            </a:pPr>
            <a:r>
              <a:rPr lang="es-HN" dirty="0" smtClean="0"/>
              <a:t>INHGEOMIN</a:t>
            </a:r>
          </a:p>
          <a:p>
            <a:pPr>
              <a:buNone/>
            </a:pPr>
            <a:r>
              <a:rPr lang="es-HN" dirty="0" smtClean="0"/>
              <a:t>Análisis del Estado de Expediente</a:t>
            </a:r>
            <a:endParaRPr lang="es-HN" dirty="0"/>
          </a:p>
        </p:txBody>
      </p:sp>
      <p:pic>
        <p:nvPicPr>
          <p:cNvPr id="4" name="Imagen 2" descr="C:\Users\Carlos\Documents\CARLOS SALINAS\EITI H\EITI HON\Estrategia de Sensibilizacion\EITI - CONSEJO - REUNION\Logo EITI.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87624" y="277763"/>
            <a:ext cx="2743200" cy="5619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1692" y="1180170"/>
            <a:ext cx="8229600" cy="1143000"/>
          </a:xfrm>
        </p:spPr>
        <p:txBody>
          <a:bodyPr>
            <a:normAutofit fontScale="90000"/>
          </a:bodyPr>
          <a:lstStyle/>
          <a:p>
            <a:r>
              <a:rPr lang="es-HN" b="1" dirty="0" smtClean="0"/>
              <a:t>Cambios suscitados en transición de DEFOMIN a INHGEOMIN</a:t>
            </a:r>
            <a:endParaRPr lang="es-HN" dirty="0"/>
          </a:p>
        </p:txBody>
      </p:sp>
      <p:sp>
        <p:nvSpPr>
          <p:cNvPr id="3" name="2 Marcador de contenido"/>
          <p:cNvSpPr>
            <a:spLocks noGrp="1"/>
          </p:cNvSpPr>
          <p:nvPr>
            <p:ph idx="1"/>
          </p:nvPr>
        </p:nvSpPr>
        <p:spPr>
          <a:xfrm>
            <a:off x="451692" y="2332037"/>
            <a:ext cx="8229600" cy="4525963"/>
          </a:xfrm>
        </p:spPr>
        <p:txBody>
          <a:bodyPr>
            <a:normAutofit/>
          </a:bodyPr>
          <a:lstStyle/>
          <a:p>
            <a:pPr>
              <a:buNone/>
            </a:pPr>
            <a:r>
              <a:rPr lang="es-HN" dirty="0" smtClean="0"/>
              <a:t>DEFOMIN</a:t>
            </a:r>
          </a:p>
          <a:p>
            <a:pPr>
              <a:buNone/>
            </a:pPr>
            <a:r>
              <a:rPr lang="es-HN" dirty="0" smtClean="0"/>
              <a:t>	En la base de datos catastrales existían diferencias entre polígonos  con respecto a lo solicitado en el expediente en físico.</a:t>
            </a:r>
          </a:p>
          <a:p>
            <a:pPr>
              <a:buNone/>
            </a:pPr>
            <a:r>
              <a:rPr lang="es-HN" dirty="0" smtClean="0"/>
              <a:t>INHGEOMIN</a:t>
            </a:r>
          </a:p>
          <a:p>
            <a:pPr>
              <a:buNone/>
            </a:pPr>
            <a:r>
              <a:rPr lang="es-HN" dirty="0" smtClean="0"/>
              <a:t>	Revisión de cada expediente para realizar un levantamiento de las coordenadas establecidas en el mismo. </a:t>
            </a:r>
            <a:endParaRPr lang="es-HN" dirty="0"/>
          </a:p>
        </p:txBody>
      </p:sp>
      <p:pic>
        <p:nvPicPr>
          <p:cNvPr id="4" name="Imagen 2" descr="C:\Users\Carlos\Documents\CARLOS SALINAS\EITI H\EITI HON\Estrategia de Sensibilizacion\EITI - CONSEJO - REUNION\Logo EITI.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87624" y="277763"/>
            <a:ext cx="2743200" cy="5619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96752"/>
            <a:ext cx="8229600" cy="1143000"/>
          </a:xfrm>
        </p:spPr>
        <p:txBody>
          <a:bodyPr>
            <a:normAutofit fontScale="90000"/>
          </a:bodyPr>
          <a:lstStyle/>
          <a:p>
            <a:r>
              <a:rPr lang="es-HN" b="1" dirty="0" smtClean="0"/>
              <a:t>Cambios suscitados en transición de DEFOMIN a INHGEOMIN</a:t>
            </a:r>
            <a:endParaRPr lang="es-HN" dirty="0"/>
          </a:p>
        </p:txBody>
      </p:sp>
      <p:sp>
        <p:nvSpPr>
          <p:cNvPr id="3" name="2 Marcador de contenido"/>
          <p:cNvSpPr>
            <a:spLocks noGrp="1"/>
          </p:cNvSpPr>
          <p:nvPr>
            <p:ph idx="1"/>
          </p:nvPr>
        </p:nvSpPr>
        <p:spPr>
          <a:xfrm>
            <a:off x="457200" y="2564904"/>
            <a:ext cx="8229600" cy="4525963"/>
          </a:xfrm>
        </p:spPr>
        <p:txBody>
          <a:bodyPr/>
          <a:lstStyle/>
          <a:p>
            <a:pPr>
              <a:buNone/>
            </a:pPr>
            <a:r>
              <a:rPr lang="es-HN" dirty="0" smtClean="0"/>
              <a:t>DEFOMIN </a:t>
            </a:r>
          </a:p>
          <a:p>
            <a:pPr>
              <a:buNone/>
            </a:pPr>
            <a:r>
              <a:rPr lang="es-HN" dirty="0" smtClean="0"/>
              <a:t>	Procesos pendientes de resolución</a:t>
            </a:r>
          </a:p>
          <a:p>
            <a:pPr>
              <a:buNone/>
            </a:pPr>
            <a:endParaRPr lang="es-HN" dirty="0"/>
          </a:p>
          <a:p>
            <a:pPr>
              <a:buNone/>
            </a:pPr>
            <a:r>
              <a:rPr lang="es-HN" dirty="0" smtClean="0"/>
              <a:t>INHGEOMIN </a:t>
            </a:r>
          </a:p>
          <a:p>
            <a:pPr>
              <a:buNone/>
            </a:pPr>
            <a:r>
              <a:rPr lang="es-HN" dirty="0" smtClean="0"/>
              <a:t>	Ingreso y depuración de la información alfanumérica catastral en el Sistema de Información Minera de Honduras SIMHON</a:t>
            </a:r>
            <a:endParaRPr lang="es-HN" dirty="0"/>
          </a:p>
        </p:txBody>
      </p:sp>
      <p:pic>
        <p:nvPicPr>
          <p:cNvPr id="4" name="Imagen 2" descr="C:\Users\Carlos\Documents\CARLOS SALINAS\EITI H\EITI HON\Estrategia de Sensibilizacion\EITI - CONSEJO - REUNION\Logo EITI.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87624" y="277763"/>
            <a:ext cx="2743200" cy="5619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0675" y="1052736"/>
            <a:ext cx="8229600" cy="1143000"/>
          </a:xfrm>
        </p:spPr>
        <p:txBody>
          <a:bodyPr>
            <a:normAutofit fontScale="90000"/>
          </a:bodyPr>
          <a:lstStyle/>
          <a:p>
            <a:r>
              <a:rPr lang="es-HN" b="1" dirty="0" smtClean="0"/>
              <a:t>Cambios suscitados en transición de DEFOMIN a INHGEOMIN</a:t>
            </a:r>
            <a:endParaRPr lang="es-HN" dirty="0"/>
          </a:p>
        </p:txBody>
      </p:sp>
      <p:sp>
        <p:nvSpPr>
          <p:cNvPr id="3" name="2 Marcador de contenido"/>
          <p:cNvSpPr>
            <a:spLocks noGrp="1"/>
          </p:cNvSpPr>
          <p:nvPr>
            <p:ph idx="1"/>
          </p:nvPr>
        </p:nvSpPr>
        <p:spPr>
          <a:xfrm>
            <a:off x="440675" y="2332037"/>
            <a:ext cx="8229600" cy="4525963"/>
          </a:xfrm>
        </p:spPr>
        <p:txBody>
          <a:bodyPr/>
          <a:lstStyle/>
          <a:p>
            <a:pPr>
              <a:buNone/>
            </a:pPr>
            <a:r>
              <a:rPr lang="es-HN" dirty="0" smtClean="0"/>
              <a:t>DEFOMIN</a:t>
            </a:r>
          </a:p>
          <a:p>
            <a:pPr>
              <a:buNone/>
            </a:pPr>
            <a:r>
              <a:rPr lang="es-HN" dirty="0" smtClean="0"/>
              <a:t>	Los expedientes de los diferentes tipos de trámites se encontraban dentro de un mismo modulo.</a:t>
            </a:r>
          </a:p>
          <a:p>
            <a:pPr>
              <a:buNone/>
            </a:pPr>
            <a:r>
              <a:rPr lang="es-HN" dirty="0" smtClean="0"/>
              <a:t>INHGEOMIN</a:t>
            </a:r>
          </a:p>
          <a:p>
            <a:pPr>
              <a:buNone/>
            </a:pPr>
            <a:r>
              <a:rPr lang="es-HN" dirty="0" smtClean="0"/>
              <a:t>	Análisis, diseño, programación e Implementación de los nuevos módulos en SIMHON</a:t>
            </a:r>
            <a:endParaRPr lang="es-HN" dirty="0"/>
          </a:p>
        </p:txBody>
      </p:sp>
      <p:pic>
        <p:nvPicPr>
          <p:cNvPr id="4" name="Imagen 2" descr="C:\Users\Carlos\Documents\CARLOS SALINAS\EITI H\EITI HON\Estrategia de Sensibilizacion\EITI - CONSEJO - REUNION\Logo EITI.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87624" y="277763"/>
            <a:ext cx="2743200" cy="5619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124744"/>
            <a:ext cx="8229600" cy="1143000"/>
          </a:xfrm>
        </p:spPr>
        <p:txBody>
          <a:bodyPr>
            <a:normAutofit fontScale="90000"/>
          </a:bodyPr>
          <a:lstStyle/>
          <a:p>
            <a:r>
              <a:rPr lang="es-HN" b="1" dirty="0" smtClean="0"/>
              <a:t>Cambios suscitados en transición de DEFOMIN a INHGEOMIN</a:t>
            </a:r>
            <a:endParaRPr lang="es-HN" dirty="0"/>
          </a:p>
        </p:txBody>
      </p:sp>
      <p:sp>
        <p:nvSpPr>
          <p:cNvPr id="3" name="2 Marcador de contenido"/>
          <p:cNvSpPr>
            <a:spLocks noGrp="1"/>
          </p:cNvSpPr>
          <p:nvPr>
            <p:ph idx="1"/>
          </p:nvPr>
        </p:nvSpPr>
        <p:spPr>
          <a:xfrm>
            <a:off x="539552" y="2492896"/>
            <a:ext cx="8229600" cy="4525963"/>
          </a:xfrm>
        </p:spPr>
        <p:txBody>
          <a:bodyPr/>
          <a:lstStyle/>
          <a:p>
            <a:pPr>
              <a:buNone/>
            </a:pPr>
            <a:r>
              <a:rPr lang="es-HN" dirty="0" smtClean="0"/>
              <a:t>DEFOMIN</a:t>
            </a:r>
          </a:p>
          <a:p>
            <a:pPr>
              <a:buNone/>
            </a:pPr>
            <a:r>
              <a:rPr lang="es-HN" dirty="0" smtClean="0"/>
              <a:t>	Duplicidad en la numeración de los expedientes cargados en el SIMHON</a:t>
            </a:r>
          </a:p>
          <a:p>
            <a:pPr>
              <a:buNone/>
            </a:pPr>
            <a:r>
              <a:rPr lang="es-HN" dirty="0" smtClean="0"/>
              <a:t>INHGEOMIN</a:t>
            </a:r>
          </a:p>
          <a:p>
            <a:pPr>
              <a:buNone/>
            </a:pPr>
            <a:r>
              <a:rPr lang="es-HN" dirty="0" smtClean="0"/>
              <a:t>	Depuración de la base de datos de concesiones mineras en el SIMHON, dejando solo la información resultante del inventario físico</a:t>
            </a:r>
          </a:p>
          <a:p>
            <a:pPr>
              <a:buNone/>
            </a:pPr>
            <a:endParaRPr lang="es-HN" dirty="0"/>
          </a:p>
        </p:txBody>
      </p:sp>
      <p:pic>
        <p:nvPicPr>
          <p:cNvPr id="4" name="Imagen 2" descr="C:\Users\Carlos\Documents\CARLOS SALINAS\EITI H\EITI HON\Estrategia de Sensibilizacion\EITI - CONSEJO - REUNION\Logo EITI.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87624" y="277763"/>
            <a:ext cx="2743200" cy="5619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80728"/>
            <a:ext cx="8229600" cy="1143000"/>
          </a:xfrm>
        </p:spPr>
        <p:txBody>
          <a:bodyPr>
            <a:normAutofit fontScale="90000"/>
          </a:bodyPr>
          <a:lstStyle/>
          <a:p>
            <a:r>
              <a:rPr lang="es-HN" b="1" dirty="0" smtClean="0"/>
              <a:t>Cambios suscitados en transición de DEFOMIN a INHGEOMIN</a:t>
            </a:r>
            <a:endParaRPr lang="es-HN" dirty="0"/>
          </a:p>
        </p:txBody>
      </p:sp>
      <p:sp>
        <p:nvSpPr>
          <p:cNvPr id="3" name="2 Marcador de contenido"/>
          <p:cNvSpPr>
            <a:spLocks noGrp="1"/>
          </p:cNvSpPr>
          <p:nvPr>
            <p:ph idx="1"/>
          </p:nvPr>
        </p:nvSpPr>
        <p:spPr>
          <a:xfrm>
            <a:off x="457200" y="2319324"/>
            <a:ext cx="8229600" cy="4525963"/>
          </a:xfrm>
        </p:spPr>
        <p:txBody>
          <a:bodyPr/>
          <a:lstStyle/>
          <a:p>
            <a:pPr>
              <a:buNone/>
            </a:pPr>
            <a:r>
              <a:rPr lang="es-HN" dirty="0" smtClean="0"/>
              <a:t>DEFOMIN</a:t>
            </a:r>
          </a:p>
          <a:p>
            <a:pPr>
              <a:buNone/>
            </a:pPr>
            <a:r>
              <a:rPr lang="es-HN" dirty="0" smtClean="0"/>
              <a:t> Sin  descripción de datos catastrales las concesiones como ser los bancos de prestamos ( mapa intranet de SIMHON )</a:t>
            </a:r>
          </a:p>
          <a:p>
            <a:pPr>
              <a:buNone/>
            </a:pPr>
            <a:endParaRPr lang="es-HN" dirty="0"/>
          </a:p>
          <a:p>
            <a:pPr>
              <a:buNone/>
            </a:pPr>
            <a:r>
              <a:rPr lang="es-HN" dirty="0" smtClean="0"/>
              <a:t>INHGEOMIN</a:t>
            </a:r>
          </a:p>
          <a:p>
            <a:pPr>
              <a:buNone/>
            </a:pPr>
            <a:r>
              <a:rPr lang="es-HN" dirty="0" smtClean="0"/>
              <a:t>Actualización y depuración de la información geográfica catastral en el SIMHON</a:t>
            </a:r>
            <a:endParaRPr lang="es-HN" dirty="0"/>
          </a:p>
        </p:txBody>
      </p:sp>
      <p:pic>
        <p:nvPicPr>
          <p:cNvPr id="4" name="Imagen 2" descr="C:\Users\Carlos\Documents\CARLOS SALINAS\EITI H\EITI HON\Estrategia de Sensibilizacion\EITI - CONSEJO - REUNION\Logo EITI.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87624" y="277763"/>
            <a:ext cx="2743200" cy="56197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9658" y="1340768"/>
            <a:ext cx="8229600" cy="1143000"/>
          </a:xfrm>
        </p:spPr>
        <p:txBody>
          <a:bodyPr>
            <a:normAutofit fontScale="90000"/>
          </a:bodyPr>
          <a:lstStyle/>
          <a:p>
            <a:r>
              <a:rPr lang="es-HN" b="1" dirty="0" smtClean="0"/>
              <a:t>Cambios suscitados en transición de DEFOMIN a INHGEOMIN</a:t>
            </a:r>
            <a:endParaRPr lang="es-HN" dirty="0"/>
          </a:p>
        </p:txBody>
      </p:sp>
      <p:sp>
        <p:nvSpPr>
          <p:cNvPr id="3" name="2 Marcador de contenido"/>
          <p:cNvSpPr>
            <a:spLocks noGrp="1"/>
          </p:cNvSpPr>
          <p:nvPr>
            <p:ph idx="1"/>
          </p:nvPr>
        </p:nvSpPr>
        <p:spPr>
          <a:xfrm>
            <a:off x="429658" y="2636912"/>
            <a:ext cx="8229600" cy="4525963"/>
          </a:xfrm>
        </p:spPr>
        <p:txBody>
          <a:bodyPr/>
          <a:lstStyle/>
          <a:p>
            <a:pPr>
              <a:buNone/>
            </a:pPr>
            <a:r>
              <a:rPr lang="es-HN" dirty="0" smtClean="0"/>
              <a:t>DEFOMIN</a:t>
            </a:r>
          </a:p>
          <a:p>
            <a:pPr>
              <a:buNone/>
            </a:pPr>
            <a:r>
              <a:rPr lang="es-HN" dirty="0" smtClean="0"/>
              <a:t>Información errónea y /o desactualizada en el SIMHON</a:t>
            </a:r>
          </a:p>
          <a:p>
            <a:pPr>
              <a:buNone/>
            </a:pPr>
            <a:r>
              <a:rPr lang="es-HN" dirty="0" smtClean="0"/>
              <a:t>INHGEOMIN</a:t>
            </a:r>
          </a:p>
          <a:p>
            <a:pPr>
              <a:buNone/>
            </a:pPr>
            <a:r>
              <a:rPr lang="es-HN" dirty="0" smtClean="0"/>
              <a:t>Actualización y depuración de la información geográfica catastral en el SIMHON </a:t>
            </a:r>
          </a:p>
        </p:txBody>
      </p:sp>
      <p:pic>
        <p:nvPicPr>
          <p:cNvPr id="4" name="Imagen 2" descr="C:\Users\Carlos\Documents\CARLOS SALINAS\EITI H\EITI HON\Estrategia de Sensibilizacion\EITI - CONSEJO - REUNION\Logo EITI.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87624" y="277763"/>
            <a:ext cx="2743200" cy="56197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9658" y="1052736"/>
            <a:ext cx="8229600" cy="1143000"/>
          </a:xfrm>
        </p:spPr>
        <p:txBody>
          <a:bodyPr>
            <a:normAutofit fontScale="90000"/>
          </a:bodyPr>
          <a:lstStyle/>
          <a:p>
            <a:r>
              <a:rPr lang="es-HN" b="1" dirty="0" smtClean="0"/>
              <a:t>Cambios suscitados en transición de DEFOMIN a INHGEOMIN</a:t>
            </a:r>
            <a:endParaRPr lang="es-HN" dirty="0"/>
          </a:p>
        </p:txBody>
      </p:sp>
      <p:sp>
        <p:nvSpPr>
          <p:cNvPr id="3" name="2 Marcador de contenido"/>
          <p:cNvSpPr>
            <a:spLocks noGrp="1"/>
          </p:cNvSpPr>
          <p:nvPr>
            <p:ph idx="1"/>
          </p:nvPr>
        </p:nvSpPr>
        <p:spPr>
          <a:xfrm>
            <a:off x="429658" y="2314214"/>
            <a:ext cx="8229600" cy="4525963"/>
          </a:xfrm>
        </p:spPr>
        <p:txBody>
          <a:bodyPr>
            <a:normAutofit fontScale="62500" lnSpcReduction="20000"/>
          </a:bodyPr>
          <a:lstStyle/>
          <a:p>
            <a:pPr>
              <a:buNone/>
            </a:pPr>
            <a:r>
              <a:rPr lang="es-HN" b="1" dirty="0"/>
              <a:t>Con los procesos antes indicados y que fueron concluidos al 31 de diciembre de 2014 los </a:t>
            </a:r>
            <a:r>
              <a:rPr lang="es-HN" b="1" dirty="0" smtClean="0"/>
              <a:t>principales resultados </a:t>
            </a:r>
            <a:r>
              <a:rPr lang="es-HN" b="1" dirty="0"/>
              <a:t>finales se resumen a continuación:</a:t>
            </a:r>
          </a:p>
          <a:p>
            <a:pPr>
              <a:buNone/>
            </a:pPr>
            <a:r>
              <a:rPr lang="es-HN" b="1" dirty="0" smtClean="0"/>
              <a:t> </a:t>
            </a:r>
          </a:p>
          <a:p>
            <a:pPr marL="514350" indent="-514350">
              <a:buFont typeface="+mj-lt"/>
              <a:buAutoNum type="arabicPeriod"/>
            </a:pPr>
            <a:r>
              <a:rPr lang="es-HN" b="1" dirty="0" smtClean="0"/>
              <a:t>Listado general de Sistema de Información Minera de Honduras (SIMHON)</a:t>
            </a:r>
          </a:p>
          <a:p>
            <a:pPr marL="514350" indent="-514350">
              <a:buFont typeface="+mj-lt"/>
              <a:buAutoNum type="arabicPeriod"/>
            </a:pPr>
            <a:r>
              <a:rPr lang="es-HN" b="1" dirty="0" smtClean="0"/>
              <a:t> </a:t>
            </a:r>
            <a:r>
              <a:rPr lang="es-HN" b="1" dirty="0"/>
              <a:t>Listado de expedientes Caducados que se encontraban Activos.</a:t>
            </a:r>
          </a:p>
          <a:p>
            <a:pPr marL="514350" indent="-514350">
              <a:buFont typeface="+mj-lt"/>
              <a:buAutoNum type="arabicPeriod"/>
            </a:pPr>
            <a:r>
              <a:rPr lang="es-HN" b="1" dirty="0" smtClean="0"/>
              <a:t> Listado </a:t>
            </a:r>
            <a:r>
              <a:rPr lang="es-HN" b="1" dirty="0"/>
              <a:t>de las Solicitudes Metálicas a cancelar por </a:t>
            </a:r>
            <a:r>
              <a:rPr lang="es-HN" b="1" dirty="0" smtClean="0"/>
              <a:t>haberse presentado extemporáneamente.</a:t>
            </a:r>
            <a:endParaRPr lang="es-HN" b="1" dirty="0"/>
          </a:p>
          <a:p>
            <a:pPr marL="514350" indent="-514350">
              <a:buFont typeface="+mj-lt"/>
              <a:buAutoNum type="arabicPeriod"/>
            </a:pPr>
            <a:r>
              <a:rPr lang="es-HN" b="1" dirty="0"/>
              <a:t> Listado de Solicitudes Metálicas presentadas antes de la Veda.</a:t>
            </a:r>
          </a:p>
          <a:p>
            <a:pPr marL="514350" indent="-514350">
              <a:buFont typeface="+mj-lt"/>
              <a:buAutoNum type="arabicPeriod"/>
            </a:pPr>
            <a:r>
              <a:rPr lang="es-HN" b="1" dirty="0"/>
              <a:t> Listado de Solicitudes No Metálicas presentadas antes de la Vigencia de  </a:t>
            </a:r>
            <a:r>
              <a:rPr lang="es-HN" b="1" dirty="0" smtClean="0"/>
              <a:t>la </a:t>
            </a:r>
            <a:r>
              <a:rPr lang="es-HN" b="1" dirty="0"/>
              <a:t>nueva Ley </a:t>
            </a:r>
            <a:r>
              <a:rPr lang="es-HN" b="1" dirty="0" smtClean="0"/>
              <a:t>de Minería</a:t>
            </a:r>
            <a:r>
              <a:rPr lang="es-HN" b="1" dirty="0"/>
              <a:t>.</a:t>
            </a:r>
          </a:p>
          <a:p>
            <a:pPr marL="514350" indent="-514350">
              <a:buFont typeface="+mj-lt"/>
              <a:buAutoNum type="arabicPeriod"/>
            </a:pPr>
            <a:r>
              <a:rPr lang="es-HN" b="1" dirty="0"/>
              <a:t> Listado de Concesiones Otorgadas Metálicas y No Metálicas.</a:t>
            </a:r>
          </a:p>
          <a:p>
            <a:pPr marL="514350" indent="-514350">
              <a:buFont typeface="+mj-lt"/>
              <a:buAutoNum type="arabicPeriod"/>
            </a:pPr>
            <a:r>
              <a:rPr lang="es-HN" b="1" dirty="0"/>
              <a:t> Listado de Solicitudes de Minería Artesanal.</a:t>
            </a:r>
          </a:p>
          <a:p>
            <a:pPr marL="514350" indent="-514350">
              <a:buFont typeface="+mj-lt"/>
              <a:buAutoNum type="arabicPeriod"/>
            </a:pPr>
            <a:r>
              <a:rPr lang="es-HN" b="1" dirty="0"/>
              <a:t> Listado de Bancos de Préstamo.</a:t>
            </a:r>
          </a:p>
          <a:p>
            <a:pPr marL="514350" indent="-514350">
              <a:buFont typeface="+mj-lt"/>
              <a:buAutoNum type="arabicPeriod"/>
            </a:pPr>
            <a:r>
              <a:rPr lang="es-HN" b="1" dirty="0"/>
              <a:t> Listado de Comercializadores</a:t>
            </a:r>
            <a:r>
              <a:rPr lang="es-HN" b="1" dirty="0" smtClean="0"/>
              <a:t>.</a:t>
            </a:r>
          </a:p>
          <a:p>
            <a:pPr marL="514350" indent="-514350">
              <a:buFont typeface="+mj-lt"/>
              <a:buAutoNum type="arabicPeriod"/>
            </a:pPr>
            <a:endParaRPr lang="es-HN" b="1" dirty="0"/>
          </a:p>
        </p:txBody>
      </p:sp>
      <p:pic>
        <p:nvPicPr>
          <p:cNvPr id="4" name="Imagen 2" descr="C:\Users\Carlos\Documents\CARLOS SALINAS\EITI H\EITI HON\Estrategia de Sensibilizacion\EITI - CONSEJO - REUNION\Logo EITI.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87624" y="277763"/>
            <a:ext cx="2743200" cy="56197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0675" y="1052736"/>
            <a:ext cx="8229600" cy="1143000"/>
          </a:xfrm>
        </p:spPr>
        <p:txBody>
          <a:bodyPr>
            <a:normAutofit fontScale="90000"/>
          </a:bodyPr>
          <a:lstStyle/>
          <a:p>
            <a:r>
              <a:rPr lang="es-HN" b="1" dirty="0" smtClean="0"/>
              <a:t>Cambios suscitados en transición de DEFOMIN a INHGEOMIN</a:t>
            </a:r>
            <a:endParaRPr lang="es-HN" dirty="0"/>
          </a:p>
        </p:txBody>
      </p:sp>
      <p:sp>
        <p:nvSpPr>
          <p:cNvPr id="3" name="2 Marcador de contenido"/>
          <p:cNvSpPr>
            <a:spLocks noGrp="1"/>
          </p:cNvSpPr>
          <p:nvPr>
            <p:ph idx="1"/>
          </p:nvPr>
        </p:nvSpPr>
        <p:spPr>
          <a:xfrm>
            <a:off x="440675" y="2492896"/>
            <a:ext cx="8229600" cy="4525963"/>
          </a:xfrm>
        </p:spPr>
        <p:txBody>
          <a:bodyPr>
            <a:normAutofit fontScale="85000" lnSpcReduction="10000"/>
          </a:bodyPr>
          <a:lstStyle/>
          <a:p>
            <a:pPr>
              <a:buNone/>
            </a:pPr>
            <a:r>
              <a:rPr lang="es-HN" dirty="0" smtClean="0"/>
              <a:t>10. Listado de expedientes que no han llegado a Catastro (pendiente de anotación)</a:t>
            </a:r>
          </a:p>
          <a:p>
            <a:pPr>
              <a:buNone/>
            </a:pPr>
            <a:r>
              <a:rPr lang="es-HN" dirty="0" smtClean="0"/>
              <a:t>11. Gráficas Estadísticas: </a:t>
            </a:r>
          </a:p>
          <a:p>
            <a:pPr>
              <a:buNone/>
            </a:pPr>
            <a:r>
              <a:rPr lang="es-HN" dirty="0" smtClean="0"/>
              <a:t>	Expedientes </a:t>
            </a:r>
            <a:r>
              <a:rPr lang="es-HN" dirty="0"/>
              <a:t>Activos a Diciembre 2014 a lo largo de las diferentes </a:t>
            </a:r>
            <a:r>
              <a:rPr lang="es-HN" dirty="0" smtClean="0"/>
              <a:t>Administraciones (</a:t>
            </a:r>
            <a:r>
              <a:rPr lang="es-HN" dirty="0"/>
              <a:t>Diferentes Legislaciones).</a:t>
            </a:r>
          </a:p>
          <a:p>
            <a:pPr>
              <a:buNone/>
            </a:pPr>
            <a:r>
              <a:rPr lang="es-HN" dirty="0" smtClean="0"/>
              <a:t> 	Tabla </a:t>
            </a:r>
            <a:r>
              <a:rPr lang="es-HN" dirty="0"/>
              <a:t>estadística de los Estados de los Expedientes en la Institución.</a:t>
            </a:r>
          </a:p>
          <a:p>
            <a:pPr>
              <a:buNone/>
            </a:pPr>
            <a:r>
              <a:rPr lang="es-HN" dirty="0" smtClean="0"/>
              <a:t> 	Porcentajes </a:t>
            </a:r>
            <a:r>
              <a:rPr lang="es-HN" dirty="0"/>
              <a:t>de Área por Estado de los expedientes</a:t>
            </a:r>
          </a:p>
          <a:p>
            <a:pPr>
              <a:buNone/>
            </a:pPr>
            <a:r>
              <a:rPr lang="es-HN" dirty="0" smtClean="0"/>
              <a:t> 	Porcentaje </a:t>
            </a:r>
            <a:r>
              <a:rPr lang="es-HN" dirty="0"/>
              <a:t>de Área de solicitud o concesión </a:t>
            </a:r>
            <a:r>
              <a:rPr lang="es-HN" dirty="0" smtClean="0"/>
              <a:t>Minera en relación </a:t>
            </a:r>
            <a:r>
              <a:rPr lang="es-HN" dirty="0"/>
              <a:t>al área del </a:t>
            </a:r>
            <a:r>
              <a:rPr lang="es-HN" dirty="0" smtClean="0"/>
              <a:t>País.</a:t>
            </a:r>
            <a:endParaRPr lang="es-HN" dirty="0"/>
          </a:p>
        </p:txBody>
      </p:sp>
      <p:pic>
        <p:nvPicPr>
          <p:cNvPr id="5" name="Imagen 2" descr="C:\Users\Carlos\Documents\CARLOS SALINAS\EITI H\EITI HON\Estrategia de Sensibilizacion\EITI - CONSEJO - REUNION\Logo EITI.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87624" y="277763"/>
            <a:ext cx="2743200" cy="5619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HN" dirty="0" smtClean="0"/>
              <a:t/>
            </a:r>
            <a:br>
              <a:rPr lang="es-HN" dirty="0" smtClean="0"/>
            </a:br>
            <a:r>
              <a:rPr lang="es-HN" dirty="0"/>
              <a:t/>
            </a:r>
            <a:br>
              <a:rPr lang="es-HN" dirty="0"/>
            </a:br>
            <a:r>
              <a:rPr lang="es-HN" dirty="0" smtClean="0"/>
              <a:t>EITI </a:t>
            </a:r>
            <a:br>
              <a:rPr lang="es-HN" dirty="0" smtClean="0"/>
            </a:br>
            <a:r>
              <a:rPr lang="es-HN" dirty="0" smtClean="0"/>
              <a:t> Ley General de Minería de Honduras</a:t>
            </a:r>
            <a:endParaRPr lang="es-HN" dirty="0"/>
          </a:p>
        </p:txBody>
      </p:sp>
      <p:sp>
        <p:nvSpPr>
          <p:cNvPr id="4" name="3 Rectángulo"/>
          <p:cNvSpPr/>
          <p:nvPr/>
        </p:nvSpPr>
        <p:spPr>
          <a:xfrm>
            <a:off x="539552" y="2060848"/>
            <a:ext cx="8280920" cy="2031325"/>
          </a:xfrm>
          <a:prstGeom prst="rect">
            <a:avLst/>
          </a:prstGeom>
        </p:spPr>
        <p:txBody>
          <a:bodyPr wrap="square">
            <a:spAutoFit/>
          </a:bodyPr>
          <a:lstStyle/>
          <a:p>
            <a:pPr algn="just"/>
            <a:r>
              <a:rPr lang="es-HN" b="1" dirty="0" smtClean="0"/>
              <a:t>EITI se encuentra inmerso en la Ley General de Minería de Honduras, y en  el reglamento para garantizar  la transparencia, rendición de cuentas y responsable aplicación fehaciente de todos los pagos provenientes de la extracción minera al desarrollo humano sostenible de la población, en  armonía con la  Ley para el Establecimiento de una Visión de País y la Adopción de un Plan de Nación para Honduras. </a:t>
            </a:r>
          </a:p>
          <a:p>
            <a:endParaRPr lang="es-HN" dirty="0"/>
          </a:p>
        </p:txBody>
      </p:sp>
      <p:pic>
        <p:nvPicPr>
          <p:cNvPr id="5" name="Imagen 2" descr="C:\Users\Carlos\Documents\CARLOS SALINAS\EITI H\EITI HON\Estrategia de Sensibilizacion\EITI - CONSEJO - REUNION\Logo EITI.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87624" y="277763"/>
            <a:ext cx="2743200" cy="56197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80728"/>
            <a:ext cx="8229600" cy="1143000"/>
          </a:xfrm>
        </p:spPr>
        <p:txBody>
          <a:bodyPr/>
          <a:lstStyle/>
          <a:p>
            <a:r>
              <a:rPr lang="es-HN" dirty="0" smtClean="0"/>
              <a:t> El nuevo Catastro Minero</a:t>
            </a:r>
            <a:endParaRPr lang="es-HN" dirty="0"/>
          </a:p>
        </p:txBody>
      </p:sp>
      <p:sp>
        <p:nvSpPr>
          <p:cNvPr id="3" name="2 Marcador de contenido"/>
          <p:cNvSpPr>
            <a:spLocks noGrp="1"/>
          </p:cNvSpPr>
          <p:nvPr>
            <p:ph idx="1"/>
          </p:nvPr>
        </p:nvSpPr>
        <p:spPr>
          <a:xfrm>
            <a:off x="457200" y="2149642"/>
            <a:ext cx="8229600" cy="4525963"/>
          </a:xfrm>
        </p:spPr>
        <p:txBody>
          <a:bodyPr>
            <a:normAutofit fontScale="85000" lnSpcReduction="10000"/>
          </a:bodyPr>
          <a:lstStyle/>
          <a:p>
            <a:pPr marL="514350" indent="-514350">
              <a:buAutoNum type="arabicPeriod"/>
            </a:pPr>
            <a:endParaRPr lang="es-HN" dirty="0" smtClean="0"/>
          </a:p>
          <a:p>
            <a:pPr marL="514350" indent="-514350">
              <a:buAutoNum type="arabicPeriod"/>
            </a:pPr>
            <a:r>
              <a:rPr lang="es-HN" dirty="0" smtClean="0"/>
              <a:t> INHGEOMIN como la autoridad minera ha hecho los esfuerzos necesarios para cumplir con los estándares de la  transparencia y la    rendición de cuentas.</a:t>
            </a:r>
          </a:p>
          <a:p>
            <a:pPr marL="514350" indent="-514350">
              <a:buFont typeface="Arial" pitchFamily="34" charset="0"/>
              <a:buAutoNum type="arabicPeriod"/>
            </a:pPr>
            <a:r>
              <a:rPr lang="es-HN" dirty="0" smtClean="0"/>
              <a:t>Implementar mejores controles internos, para una información clara,  transparente, </a:t>
            </a:r>
            <a:r>
              <a:rPr lang="es-HN" smtClean="0"/>
              <a:t>garantía jurídica. </a:t>
            </a:r>
            <a:endParaRPr lang="es-HN" dirty="0" smtClean="0"/>
          </a:p>
          <a:p>
            <a:pPr marL="514350" indent="-514350">
              <a:buAutoNum type="arabicPeriod"/>
            </a:pPr>
            <a:endParaRPr lang="es-HN" dirty="0" smtClean="0"/>
          </a:p>
          <a:p>
            <a:pPr marL="514350" indent="-514350" algn="just">
              <a:buNone/>
            </a:pPr>
            <a:r>
              <a:rPr lang="es-HN" dirty="0" smtClean="0"/>
              <a:t>Con un solo propósito Contribuir  al mejoramiento  de las condiciones  de vida de los ciudadanos y sus familias dedicadas a las actividades económicas del sector extractivo.    </a:t>
            </a:r>
          </a:p>
          <a:p>
            <a:pPr marL="514350" indent="-514350" algn="just">
              <a:buAutoNum type="arabicPeriod"/>
            </a:pPr>
            <a:endParaRPr lang="es-HN" dirty="0" smtClean="0"/>
          </a:p>
          <a:p>
            <a:pPr marL="514350" indent="-514350" algn="just">
              <a:buAutoNum type="arabicPeriod"/>
            </a:pPr>
            <a:endParaRPr lang="es-HN" dirty="0" smtClean="0"/>
          </a:p>
          <a:p>
            <a:pPr marL="514350" indent="-514350" algn="just">
              <a:buAutoNum type="arabicPeriod"/>
            </a:pPr>
            <a:endParaRPr lang="es-HN" dirty="0"/>
          </a:p>
        </p:txBody>
      </p:sp>
      <p:pic>
        <p:nvPicPr>
          <p:cNvPr id="4" name="Imagen 2" descr="C:\Users\Carlos\Documents\CARLOS SALINAS\EITI H\EITI HON\Estrategia de Sensibilizacion\EITI - CONSEJO - REUNION\Logo EITI.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87624" y="277763"/>
            <a:ext cx="2743200" cy="56197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HN"/>
          </a:p>
        </p:txBody>
      </p:sp>
      <p:sp>
        <p:nvSpPr>
          <p:cNvPr id="3" name="2 Marcador de contenido"/>
          <p:cNvSpPr>
            <a:spLocks noGrp="1"/>
          </p:cNvSpPr>
          <p:nvPr>
            <p:ph idx="1"/>
          </p:nvPr>
        </p:nvSpPr>
        <p:spPr/>
        <p:txBody>
          <a:bodyPr/>
          <a:lstStyle/>
          <a:p>
            <a:endParaRPr lang="es-H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HN" dirty="0" smtClean="0"/>
              <a:t/>
            </a:r>
            <a:br>
              <a:rPr lang="es-HN" dirty="0" smtClean="0"/>
            </a:br>
            <a:r>
              <a:rPr lang="es-HN" dirty="0" smtClean="0"/>
              <a:t>Transparencia Sector Minero</a:t>
            </a:r>
            <a:endParaRPr lang="es-HN" dirty="0"/>
          </a:p>
        </p:txBody>
      </p:sp>
      <p:sp>
        <p:nvSpPr>
          <p:cNvPr id="3" name="2 Marcador de contenido"/>
          <p:cNvSpPr>
            <a:spLocks noGrp="1"/>
          </p:cNvSpPr>
          <p:nvPr>
            <p:ph idx="1"/>
          </p:nvPr>
        </p:nvSpPr>
        <p:spPr/>
        <p:txBody>
          <a:bodyPr>
            <a:normAutofit fontScale="85000" lnSpcReduction="10000"/>
          </a:bodyPr>
          <a:lstStyle/>
          <a:p>
            <a:pPr algn="just"/>
            <a:r>
              <a:rPr lang="es-HN" dirty="0" smtClean="0"/>
              <a:t>La nueva Ley de Minería aprobada después de casi una década de negociaciones en el Congreso Nacional junto con la Sociedad Civil, prestó una mayor atención a prevenir las deficiencias anteriores y dispensó mayor consideración a la </a:t>
            </a:r>
            <a:r>
              <a:rPr lang="es-HN" dirty="0" smtClean="0"/>
              <a:t>transparencia. Por </a:t>
            </a:r>
            <a:r>
              <a:rPr lang="es-HN" dirty="0" smtClean="0"/>
              <a:t>lo que El Registro Minero y </a:t>
            </a:r>
            <a:r>
              <a:rPr lang="es-HN" dirty="0" smtClean="0"/>
              <a:t>Catastral,  </a:t>
            </a:r>
            <a:r>
              <a:rPr lang="es-HN" dirty="0" smtClean="0"/>
              <a:t>forma parte de la acciones adoptadas por el Estado de Honduras en el cual quedan registradas las concesiones de exploración y explotación solicitadas u  </a:t>
            </a:r>
            <a:r>
              <a:rPr lang="es-HN" dirty="0" smtClean="0"/>
              <a:t>otorgadas;  </a:t>
            </a:r>
            <a:r>
              <a:rPr lang="es-HN" dirty="0" smtClean="0"/>
              <a:t>y de otra publicar en el Diario  Oficial del país, los contratos sobre exploración y explotación de hidrocarburos.   </a:t>
            </a:r>
            <a:endParaRPr lang="es-HN" dirty="0"/>
          </a:p>
        </p:txBody>
      </p:sp>
      <p:pic>
        <p:nvPicPr>
          <p:cNvPr id="4" name="Imagen 2" descr="C:\Users\Carlos\Documents\CARLOS SALINAS\EITI H\EITI HON\Estrategia de Sensibilizacion\EITI - CONSEJO - REUNION\Logo EITI.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87624" y="277763"/>
            <a:ext cx="2743200" cy="5619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HN" dirty="0" smtClean="0"/>
              <a:t/>
            </a:r>
            <a:br>
              <a:rPr lang="es-HN" dirty="0" smtClean="0"/>
            </a:br>
            <a:r>
              <a:rPr lang="es-HN" dirty="0" smtClean="0"/>
              <a:t>El </a:t>
            </a:r>
            <a:r>
              <a:rPr lang="es-HN" dirty="0"/>
              <a:t>N</a:t>
            </a:r>
            <a:r>
              <a:rPr lang="es-HN" dirty="0" smtClean="0"/>
              <a:t>uevo Catastro Minero</a:t>
            </a:r>
            <a:endParaRPr lang="es-HN" dirty="0"/>
          </a:p>
        </p:txBody>
      </p:sp>
      <p:sp>
        <p:nvSpPr>
          <p:cNvPr id="3" name="2 Marcador de contenido"/>
          <p:cNvSpPr>
            <a:spLocks noGrp="1"/>
          </p:cNvSpPr>
          <p:nvPr>
            <p:ph idx="1"/>
          </p:nvPr>
        </p:nvSpPr>
        <p:spPr/>
        <p:txBody>
          <a:bodyPr>
            <a:normAutofit fontScale="77500" lnSpcReduction="20000"/>
          </a:bodyPr>
          <a:lstStyle/>
          <a:p>
            <a:pPr algn="just"/>
            <a:r>
              <a:rPr lang="es-HN" dirty="0" smtClean="0"/>
              <a:t>Con el objeto de cumplir con la nueva Ley de Minería:</a:t>
            </a:r>
          </a:p>
          <a:p>
            <a:pPr algn="just">
              <a:buFontTx/>
              <a:buChar char="-"/>
            </a:pPr>
            <a:r>
              <a:rPr lang="es-HN" dirty="0" smtClean="0"/>
              <a:t>En el 2014 se conto con el apoyo de expertos y consultores del Banco Mundial  quienes realizaron un  diagnóstico de INHGEOMIN, para determinar  la capacidad instalada,  física, técnica, manuales de procedimiento de las unidades técnicas y los procesos de otorgamiento si estaban acorde con los nuevos requerimientos. Conforme a las recomendaciones se logro la depuración y modernización del  Catastro  Minero lográndose estándares internacionales para su operatividad en los procesos de otorgamiento de  las licencias.</a:t>
            </a:r>
          </a:p>
          <a:p>
            <a:pPr algn="just">
              <a:buNone/>
            </a:pPr>
            <a:r>
              <a:rPr lang="es-HN" dirty="0" smtClean="0"/>
              <a:t>    </a:t>
            </a:r>
          </a:p>
          <a:p>
            <a:pPr>
              <a:buNone/>
            </a:pPr>
            <a:endParaRPr lang="es-HN" dirty="0"/>
          </a:p>
        </p:txBody>
      </p:sp>
      <p:pic>
        <p:nvPicPr>
          <p:cNvPr id="4" name="Imagen 2" descr="C:\Users\Carlos\Documents\CARLOS SALINAS\EITI H\EITI HON\Estrategia de Sensibilizacion\EITI - CONSEJO - REUNION\Logo EITI.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87624" y="277763"/>
            <a:ext cx="2743200" cy="5619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HN" dirty="0" smtClean="0"/>
              <a:t/>
            </a:r>
            <a:br>
              <a:rPr lang="es-HN" dirty="0" smtClean="0"/>
            </a:br>
            <a:r>
              <a:rPr lang="es-HN" dirty="0" smtClean="0"/>
              <a:t>Registro Minero y Catastral </a:t>
            </a:r>
            <a:endParaRPr lang="es-HN" dirty="0"/>
          </a:p>
        </p:txBody>
      </p:sp>
      <p:sp>
        <p:nvSpPr>
          <p:cNvPr id="3" name="2 Marcador de contenido"/>
          <p:cNvSpPr>
            <a:spLocks noGrp="1"/>
          </p:cNvSpPr>
          <p:nvPr>
            <p:ph idx="1"/>
          </p:nvPr>
        </p:nvSpPr>
        <p:spPr/>
        <p:txBody>
          <a:bodyPr>
            <a:normAutofit fontScale="55000" lnSpcReduction="20000"/>
          </a:bodyPr>
          <a:lstStyle/>
          <a:p>
            <a:r>
              <a:rPr lang="es-HN" b="1" dirty="0" smtClean="0"/>
              <a:t>El registro Minero y Catastral es una de las principales unidades del Instituto Hondureño de Geología y Minas (INHGEOMIN), articulo 98 literal a. y articulo 11 del Reglamento de la Ley General de Minería 4 de septiembre 2013</a:t>
            </a:r>
          </a:p>
          <a:p>
            <a:r>
              <a:rPr lang="es-HN" b="1" dirty="0" smtClean="0"/>
              <a:t>ARTÍCULO 11.- Las funciones de la Unidad de Registro Minero y Catastral son las siguientes</a:t>
            </a:r>
          </a:p>
          <a:p>
            <a:r>
              <a:rPr lang="es-HN" b="1" dirty="0" smtClean="0"/>
              <a:t>a) Conformar un registro de los derechos mineros y los documentos relacionados al mismo;</a:t>
            </a:r>
          </a:p>
          <a:p>
            <a:r>
              <a:rPr lang="es-HN" b="1" dirty="0" smtClean="0"/>
              <a:t>b) Conformar una base de datos en un sistema de cuadrículas según lo establecido en el Artículo 39 y 40 de la Ley General de Minería, en el cual se establezcan los derechos mineros, reservas mineras, bancos de préstamo.</a:t>
            </a:r>
          </a:p>
          <a:p>
            <a:r>
              <a:rPr lang="es-HN" b="1" dirty="0" smtClean="0"/>
              <a:t>c) Actualización de la base de datos alfanumérica y gráfica del catastro minero bajo la modalidad del Sistema de Información Minera de Honduras (SIMHON);</a:t>
            </a:r>
          </a:p>
          <a:p>
            <a:r>
              <a:rPr lang="es-HN" b="1" dirty="0" smtClean="0"/>
              <a:t>d) Evaluar desde la perspectiva técnico-catastral la procedencia de las solicitudes de concesión minera; y,</a:t>
            </a:r>
          </a:p>
          <a:p>
            <a:r>
              <a:rPr lang="es-HN" b="1" dirty="0" smtClean="0"/>
              <a:t>e) Los mapas, copias, constancias, informes y croquis solicitados por los usuarios, se concederán previo al pago de la tasa correspondiente.</a:t>
            </a:r>
          </a:p>
          <a:p>
            <a:endParaRPr lang="es-HN" dirty="0"/>
          </a:p>
        </p:txBody>
      </p:sp>
      <p:pic>
        <p:nvPicPr>
          <p:cNvPr id="4" name="Imagen 2" descr="C:\Users\Carlos\Documents\CARLOS SALINAS\EITI H\EITI HON\Estrategia de Sensibilizacion\EITI - CONSEJO - REUNION\Logo EITI.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87624" y="277763"/>
            <a:ext cx="2743200" cy="5619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55625"/>
            <a:ext cx="8229600" cy="1143000"/>
          </a:xfrm>
        </p:spPr>
        <p:txBody>
          <a:bodyPr>
            <a:normAutofit fontScale="90000"/>
          </a:bodyPr>
          <a:lstStyle/>
          <a:p>
            <a:r>
              <a:rPr lang="es-HN" dirty="0" smtClean="0"/>
              <a:t/>
            </a:r>
            <a:br>
              <a:rPr lang="es-HN" dirty="0" smtClean="0"/>
            </a:br>
            <a:r>
              <a:rPr lang="es-HN" dirty="0" smtClean="0"/>
              <a:t>Depuración y modernización del Catastro </a:t>
            </a:r>
            <a:endParaRPr lang="es-HN" dirty="0"/>
          </a:p>
        </p:txBody>
      </p:sp>
      <p:sp>
        <p:nvSpPr>
          <p:cNvPr id="3" name="2 Marcador de contenido"/>
          <p:cNvSpPr>
            <a:spLocks noGrp="1"/>
          </p:cNvSpPr>
          <p:nvPr>
            <p:ph idx="1"/>
          </p:nvPr>
        </p:nvSpPr>
        <p:spPr>
          <a:xfrm>
            <a:off x="457200" y="2132856"/>
            <a:ext cx="8229600" cy="4525963"/>
          </a:xfrm>
        </p:spPr>
        <p:txBody>
          <a:bodyPr>
            <a:normAutofit/>
          </a:bodyPr>
          <a:lstStyle/>
          <a:p>
            <a:r>
              <a:rPr lang="es-HN" dirty="0" smtClean="0"/>
              <a:t>1. Levantamiento del  Inventario Físico y Nueva Codificación de cada uno de los expedientes.</a:t>
            </a:r>
          </a:p>
          <a:p>
            <a:r>
              <a:rPr lang="es-HN" dirty="0" smtClean="0"/>
              <a:t>2. Separación de trámites no catastrales.</a:t>
            </a:r>
          </a:p>
          <a:p>
            <a:r>
              <a:rPr lang="es-HN" dirty="0" smtClean="0"/>
              <a:t>3. Modificación del Sistema de Información Minera de Honduras(“SIMHON”) Y Proceso de Modernización del Catastro Minero de INHGEOMIN.</a:t>
            </a:r>
          </a:p>
          <a:p>
            <a:endParaRPr lang="es-HN" dirty="0"/>
          </a:p>
        </p:txBody>
      </p:sp>
      <p:pic>
        <p:nvPicPr>
          <p:cNvPr id="4" name="Imagen 2" descr="C:\Users\Carlos\Documents\CARLOS SALINAS\EITI H\EITI HON\Estrategia de Sensibilizacion\EITI - CONSEJO - REUNION\Logo EITI.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7584" y="274638"/>
            <a:ext cx="2743200" cy="5619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HN" b="1" dirty="0"/>
              <a:t>Cambios suscitados en transición de DEFOMIN a INHGEOMIN</a:t>
            </a:r>
            <a:endParaRPr lang="es-HN" dirty="0"/>
          </a:p>
        </p:txBody>
      </p:sp>
      <p:sp>
        <p:nvSpPr>
          <p:cNvPr id="3" name="2 Marcador de contenido"/>
          <p:cNvSpPr>
            <a:spLocks noGrp="1"/>
          </p:cNvSpPr>
          <p:nvPr>
            <p:ph idx="1"/>
          </p:nvPr>
        </p:nvSpPr>
        <p:spPr/>
        <p:txBody>
          <a:bodyPr>
            <a:normAutofit fontScale="92500" lnSpcReduction="10000"/>
          </a:bodyPr>
          <a:lstStyle/>
          <a:p>
            <a:pPr>
              <a:buNone/>
            </a:pPr>
            <a:r>
              <a:rPr lang="es-HN" b="1" dirty="0" smtClean="0"/>
              <a:t> DEFOMIN</a:t>
            </a:r>
            <a:endParaRPr lang="es-HN" b="1" dirty="0"/>
          </a:p>
          <a:p>
            <a:pPr algn="just">
              <a:buNone/>
            </a:pPr>
            <a:r>
              <a:rPr lang="es-HN" b="1" dirty="0" smtClean="0"/>
              <a:t> Tres diferentes </a:t>
            </a:r>
            <a:r>
              <a:rPr lang="es-HN" b="1" dirty="0"/>
              <a:t>bases de datos </a:t>
            </a:r>
            <a:r>
              <a:rPr lang="es-HN" b="1" dirty="0" smtClean="0"/>
              <a:t>que arrojaban </a:t>
            </a:r>
            <a:r>
              <a:rPr lang="es-HN" dirty="0" smtClean="0"/>
              <a:t>diferentes </a:t>
            </a:r>
            <a:r>
              <a:rPr lang="es-HN" dirty="0"/>
              <a:t>números de expedientes, lo cual</a:t>
            </a:r>
          </a:p>
          <a:p>
            <a:pPr algn="just">
              <a:buNone/>
            </a:pPr>
            <a:r>
              <a:rPr lang="es-HN" dirty="0" smtClean="0"/>
              <a:t>generaba </a:t>
            </a:r>
            <a:r>
              <a:rPr lang="es-HN" dirty="0"/>
              <a:t>incertidumbre </a:t>
            </a:r>
            <a:r>
              <a:rPr lang="es-HN"/>
              <a:t>en </a:t>
            </a:r>
            <a:r>
              <a:rPr lang="es-HN" smtClean="0"/>
              <a:t>cuanto al  </a:t>
            </a:r>
            <a:r>
              <a:rPr lang="es-HN"/>
              <a:t>total </a:t>
            </a:r>
            <a:r>
              <a:rPr lang="es-HN" smtClean="0"/>
              <a:t>de las</a:t>
            </a:r>
            <a:endParaRPr lang="es-HN" dirty="0"/>
          </a:p>
          <a:p>
            <a:pPr algn="just">
              <a:buNone/>
            </a:pPr>
            <a:r>
              <a:rPr lang="es-HN" dirty="0"/>
              <a:t>concesiones que </a:t>
            </a:r>
            <a:r>
              <a:rPr lang="es-HN" dirty="0" smtClean="0"/>
              <a:t>manejaba </a:t>
            </a:r>
            <a:r>
              <a:rPr lang="es-HN" dirty="0"/>
              <a:t>la Institución</a:t>
            </a:r>
            <a:r>
              <a:rPr lang="es-HN" dirty="0" smtClean="0"/>
              <a:t>.</a:t>
            </a:r>
          </a:p>
          <a:p>
            <a:pPr>
              <a:buNone/>
            </a:pPr>
            <a:r>
              <a:rPr lang="es-HN" b="1" dirty="0" smtClean="0"/>
              <a:t>INHGEOMIN</a:t>
            </a:r>
            <a:endParaRPr lang="es-HN" dirty="0"/>
          </a:p>
          <a:p>
            <a:pPr>
              <a:buNone/>
            </a:pPr>
            <a:r>
              <a:rPr lang="es-HN" dirty="0"/>
              <a:t>Inventario físico de los expedientes </a:t>
            </a:r>
            <a:r>
              <a:rPr lang="es-HN" dirty="0" smtClean="0"/>
              <a:t>de concesión minera de acuerdo a la  fecha de presentación de la  solicitud a la autoridad minera.</a:t>
            </a:r>
            <a:endParaRPr lang="es-H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14797"/>
            <a:ext cx="8229600" cy="1143000"/>
          </a:xfrm>
        </p:spPr>
        <p:txBody>
          <a:bodyPr>
            <a:normAutofit fontScale="90000"/>
          </a:bodyPr>
          <a:lstStyle/>
          <a:p>
            <a:r>
              <a:rPr lang="es-HN" b="1" dirty="0" smtClean="0"/>
              <a:t>Cambios suscitados en transición de DEFOMIN a INHGEOMIN</a:t>
            </a:r>
            <a:endParaRPr lang="es-HN" dirty="0"/>
          </a:p>
        </p:txBody>
      </p:sp>
      <p:sp>
        <p:nvSpPr>
          <p:cNvPr id="3" name="2 Marcador de contenido"/>
          <p:cNvSpPr>
            <a:spLocks noGrp="1"/>
          </p:cNvSpPr>
          <p:nvPr>
            <p:ph idx="1"/>
          </p:nvPr>
        </p:nvSpPr>
        <p:spPr>
          <a:xfrm>
            <a:off x="457200" y="2132856"/>
            <a:ext cx="8229600" cy="4525963"/>
          </a:xfrm>
        </p:spPr>
        <p:txBody>
          <a:bodyPr>
            <a:normAutofit fontScale="92500"/>
          </a:bodyPr>
          <a:lstStyle/>
          <a:p>
            <a:pPr>
              <a:buNone/>
            </a:pPr>
            <a:r>
              <a:rPr lang="es-HN" b="1" dirty="0" smtClean="0"/>
              <a:t>DEFOMIN</a:t>
            </a:r>
          </a:p>
          <a:p>
            <a:r>
              <a:rPr lang="es-HN" dirty="0"/>
              <a:t>Los expedientes no </a:t>
            </a:r>
            <a:r>
              <a:rPr lang="es-HN" dirty="0" smtClean="0"/>
              <a:t>reflejaban </a:t>
            </a:r>
            <a:r>
              <a:rPr lang="es-HN" dirty="0"/>
              <a:t>la posición</a:t>
            </a:r>
          </a:p>
          <a:p>
            <a:pPr>
              <a:buNone/>
            </a:pPr>
            <a:r>
              <a:rPr lang="es-HN" dirty="0"/>
              <a:t>cronológica.</a:t>
            </a:r>
            <a:endParaRPr lang="es-HN" b="1" dirty="0"/>
          </a:p>
          <a:p>
            <a:pPr>
              <a:buNone/>
            </a:pPr>
            <a:endParaRPr lang="es-HN" b="1" dirty="0" smtClean="0"/>
          </a:p>
          <a:p>
            <a:pPr>
              <a:buNone/>
            </a:pPr>
            <a:r>
              <a:rPr lang="es-HN" b="1" dirty="0" smtClean="0"/>
              <a:t>INHGEOMIN</a:t>
            </a:r>
          </a:p>
          <a:p>
            <a:pPr>
              <a:buNone/>
            </a:pPr>
            <a:r>
              <a:rPr lang="es-HN" dirty="0"/>
              <a:t>Creación del nuevo código de numeración de</a:t>
            </a:r>
          </a:p>
          <a:p>
            <a:pPr>
              <a:buNone/>
            </a:pPr>
            <a:r>
              <a:rPr lang="es-HN" dirty="0"/>
              <a:t>cada uno de los expedientes </a:t>
            </a:r>
            <a:r>
              <a:rPr lang="es-HN" dirty="0" smtClean="0"/>
              <a:t>de acuerdo al orden</a:t>
            </a:r>
            <a:endParaRPr lang="es-HN" dirty="0"/>
          </a:p>
          <a:p>
            <a:pPr>
              <a:buNone/>
            </a:pPr>
            <a:r>
              <a:rPr lang="es-HN" dirty="0" smtClean="0"/>
              <a:t> </a:t>
            </a:r>
            <a:r>
              <a:rPr lang="es-HN" dirty="0"/>
              <a:t>de prelación</a:t>
            </a:r>
          </a:p>
        </p:txBody>
      </p:sp>
      <p:pic>
        <p:nvPicPr>
          <p:cNvPr id="4" name="Imagen 2" descr="C:\Users\Carlos\Documents\CARLOS SALINAS\EITI H\EITI HON\Estrategia de Sensibilizacion\EITI - CONSEJO - REUNION\Logo EITI.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87624" y="277763"/>
            <a:ext cx="2743200" cy="5619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052736"/>
            <a:ext cx="8229600" cy="1143000"/>
          </a:xfrm>
        </p:spPr>
        <p:txBody>
          <a:bodyPr>
            <a:normAutofit fontScale="90000"/>
          </a:bodyPr>
          <a:lstStyle/>
          <a:p>
            <a:r>
              <a:rPr lang="es-HN" b="1" dirty="0" smtClean="0"/>
              <a:t>Cambios suscitados en transición de DEFOMIN a INHGEOMIN</a:t>
            </a:r>
            <a:endParaRPr lang="es-HN" dirty="0"/>
          </a:p>
        </p:txBody>
      </p:sp>
      <p:sp>
        <p:nvSpPr>
          <p:cNvPr id="3" name="2 Marcador de contenido"/>
          <p:cNvSpPr>
            <a:spLocks noGrp="1"/>
          </p:cNvSpPr>
          <p:nvPr>
            <p:ph idx="1"/>
          </p:nvPr>
        </p:nvSpPr>
        <p:spPr>
          <a:xfrm>
            <a:off x="457200" y="2332037"/>
            <a:ext cx="8229600" cy="4525963"/>
          </a:xfrm>
        </p:spPr>
        <p:txBody>
          <a:bodyPr>
            <a:normAutofit fontScale="77500" lnSpcReduction="20000"/>
          </a:bodyPr>
          <a:lstStyle/>
          <a:p>
            <a:pPr>
              <a:buNone/>
            </a:pPr>
            <a:r>
              <a:rPr lang="es-HN" b="1" dirty="0" smtClean="0"/>
              <a:t>DEFOMIN</a:t>
            </a:r>
          </a:p>
          <a:p>
            <a:pPr>
              <a:buNone/>
            </a:pPr>
            <a:r>
              <a:rPr lang="es-HN" dirty="0"/>
              <a:t>Las bases datos catastrales mezcladas </a:t>
            </a:r>
            <a:r>
              <a:rPr lang="es-HN" dirty="0" smtClean="0"/>
              <a:t>con trámites que no debían estar en una base de datos de Derechos Mineros.</a:t>
            </a:r>
          </a:p>
          <a:p>
            <a:pPr>
              <a:buNone/>
            </a:pPr>
            <a:endParaRPr lang="es-HN" dirty="0"/>
          </a:p>
          <a:p>
            <a:pPr>
              <a:buNone/>
            </a:pPr>
            <a:r>
              <a:rPr lang="es-HN" b="1" dirty="0" smtClean="0"/>
              <a:t>INHGEOMIN</a:t>
            </a:r>
          </a:p>
          <a:p>
            <a:pPr>
              <a:buNone/>
            </a:pPr>
            <a:r>
              <a:rPr lang="es-HN" dirty="0"/>
              <a:t>Separación de trámites no catastrales de </a:t>
            </a:r>
            <a:r>
              <a:rPr lang="es-HN" dirty="0" smtClean="0"/>
              <a:t>la base de datos </a:t>
            </a:r>
            <a:endParaRPr lang="es-HN" dirty="0"/>
          </a:p>
          <a:p>
            <a:pPr>
              <a:buNone/>
            </a:pPr>
            <a:r>
              <a:rPr lang="es-HN" dirty="0"/>
              <a:t>base de datos única de Catastro (Creación </a:t>
            </a:r>
            <a:r>
              <a:rPr lang="es-HN" dirty="0" smtClean="0"/>
              <a:t>de nuevos módulos dentro  </a:t>
            </a:r>
            <a:r>
              <a:rPr lang="es-HN" dirty="0"/>
              <a:t>del Sistema </a:t>
            </a:r>
            <a:r>
              <a:rPr lang="es-HN" dirty="0" smtClean="0"/>
              <a:t>de Información </a:t>
            </a:r>
            <a:r>
              <a:rPr lang="es-HN" dirty="0"/>
              <a:t>Minera de Honduras para </a:t>
            </a:r>
            <a:r>
              <a:rPr lang="es-HN" dirty="0" smtClean="0"/>
              <a:t>otros trámites </a:t>
            </a:r>
            <a:r>
              <a:rPr lang="es-HN" dirty="0"/>
              <a:t>como Comercializadores, denuncias,</a:t>
            </a:r>
          </a:p>
          <a:p>
            <a:pPr>
              <a:buNone/>
            </a:pPr>
            <a:r>
              <a:rPr lang="es-HN" dirty="0"/>
              <a:t>azolvamientos).</a:t>
            </a:r>
            <a:endParaRPr lang="es-HN" dirty="0" smtClean="0"/>
          </a:p>
          <a:p>
            <a:pPr>
              <a:buNone/>
            </a:pPr>
            <a:endParaRPr lang="es-HN" dirty="0"/>
          </a:p>
        </p:txBody>
      </p:sp>
      <p:pic>
        <p:nvPicPr>
          <p:cNvPr id="4" name="Imagen 2" descr="C:\Users\Carlos\Documents\CARLOS SALINAS\EITI H\EITI HON\Estrategia de Sensibilizacion\EITI - CONSEJO - REUNION\Logo EITI.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87624" y="277763"/>
            <a:ext cx="2743200" cy="561975"/>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TotalTime>
  <Words>1117</Words>
  <Application>Microsoft Office PowerPoint</Application>
  <PresentationFormat>Presentación en pantalla (4:3)</PresentationFormat>
  <Paragraphs>119</Paragraphs>
  <Slides>21</Slides>
  <Notes>1</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Tema de Office</vt:lpstr>
      <vt:lpstr>CATASTRO MINERO HONDURAS</vt:lpstr>
      <vt:lpstr>  EITI   Ley General de Minería de Honduras</vt:lpstr>
      <vt:lpstr> Transparencia Sector Minero</vt:lpstr>
      <vt:lpstr> El Nuevo Catastro Minero</vt:lpstr>
      <vt:lpstr> Registro Minero y Catastral </vt:lpstr>
      <vt:lpstr> Depuración y modernización del Catastro </vt:lpstr>
      <vt:lpstr>Cambios suscitados en transición de DEFOMIN a INHGEOMIN</vt:lpstr>
      <vt:lpstr>Cambios suscitados en transición de DEFOMIN a INHGEOMIN</vt:lpstr>
      <vt:lpstr>Cambios suscitados en transición de DEFOMIN a INHGEOMIN</vt:lpstr>
      <vt:lpstr>Cambios suscitados en transición de DEFOMIN a INHGEOMIN</vt:lpstr>
      <vt:lpstr>Cambios suscitados en transición de DEFOMIN a INHGEOMIN</vt:lpstr>
      <vt:lpstr>Cambios suscitados en transición de DEFOMIN a INHGEOMIN</vt:lpstr>
      <vt:lpstr>Cambios suscitados en transición de DEFOMIN a INHGEOMIN</vt:lpstr>
      <vt:lpstr>Cambios suscitados en transición de DEFOMIN a INHGEOMIN</vt:lpstr>
      <vt:lpstr>Cambios suscitados en transición de DEFOMIN a INHGEOMIN</vt:lpstr>
      <vt:lpstr>Cambios suscitados en transición de DEFOMIN a INHGEOMIN</vt:lpstr>
      <vt:lpstr>Cambios suscitados en transición de DEFOMIN a INHGEOMIN</vt:lpstr>
      <vt:lpstr>Cambios suscitados en transición de DEFOMIN a INHGEOMIN</vt:lpstr>
      <vt:lpstr>Cambios suscitados en transición de DEFOMIN a INHGEOMIN</vt:lpstr>
      <vt:lpstr> El nuevo Catastro Minero</vt:lpstr>
      <vt:lpstr>Diapositiva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CATASTRO MINERO HONDURAS</dc:title>
  <dc:creator>Elena</dc:creator>
  <cp:lastModifiedBy>Elena</cp:lastModifiedBy>
  <cp:revision>24</cp:revision>
  <dcterms:created xsi:type="dcterms:W3CDTF">2017-11-26T17:47:48Z</dcterms:created>
  <dcterms:modified xsi:type="dcterms:W3CDTF">2017-11-30T11:42:05Z</dcterms:modified>
</cp:coreProperties>
</file>