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0"/>
  </p:notesMasterIdLst>
  <p:sldIdLst>
    <p:sldId id="268" r:id="rId5"/>
    <p:sldId id="274" r:id="rId6"/>
    <p:sldId id="275" r:id="rId7"/>
    <p:sldId id="276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536"/>
    <a:srgbClr val="FFFFFF"/>
    <a:srgbClr val="EBEBEB"/>
    <a:srgbClr val="00C3F0"/>
    <a:srgbClr val="002157"/>
    <a:srgbClr val="EBCB9F"/>
    <a:srgbClr val="6D5339"/>
    <a:srgbClr val="0090BF"/>
    <a:srgbClr val="0090BD"/>
    <a:srgbClr val="005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9E32E-8F0A-4D06-AC55-EC69B46E3612}" v="10" dt="2020-12-10T14:56:12.647"/>
    <p1510:client id="{97418ABA-9002-49D4-93C7-1E9E72B12421}" v="29" dt="2020-12-10T14:53:17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43"/>
  </p:normalViewPr>
  <p:slideViewPr>
    <p:cSldViewPr snapToGrid="0" snapToObjects="1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0302-BE9E-8A47-8FBA-EF4A5D6A0C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318D56-2F65-2345-986D-6A6A64346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A550BA-8BB3-0B42-A64B-40FACC84A7ED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D7E56E-AC71-8A46-B53B-A5A57D0F79E5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8D247A-8C6F-0345-88AD-11EBA9482B87}"/>
              </a:ext>
            </a:extLst>
          </p:cNvPr>
          <p:cNvSpPr/>
          <p:nvPr userDrawn="1"/>
        </p:nvSpPr>
        <p:spPr>
          <a:xfrm>
            <a:off x="725292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B7248B-D2AB-ED4D-8101-FF105C167BE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5B5D0-FBF1-164D-8B43-EE8BE2276F5F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432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2-spalte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2019792"/>
            <a:ext cx="5349279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F9C66D-8089-0746-B8A4-495F8E5FB8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12341" y="2019792"/>
            <a:ext cx="5336224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9E97A-427D-294B-8CC9-7542F379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934582-449C-A148-BDAE-61909D5B5E12}"/>
              </a:ext>
            </a:extLst>
          </p:cNvPr>
          <p:cNvSpPr/>
          <p:nvPr userDrawn="1"/>
        </p:nvSpPr>
        <p:spPr>
          <a:xfrm rot="10800000">
            <a:off x="9214778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16DA5-BD52-274B-9153-B2B3662CBC1B}"/>
              </a:ext>
            </a:extLst>
          </p:cNvPr>
          <p:cNvSpPr/>
          <p:nvPr userDrawn="1"/>
        </p:nvSpPr>
        <p:spPr>
          <a:xfrm rot="10800000">
            <a:off x="11870888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D040E1-F8FE-A740-A085-8E23C694EFF2}"/>
              </a:ext>
            </a:extLst>
          </p:cNvPr>
          <p:cNvSpPr/>
          <p:nvPr userDrawn="1"/>
        </p:nvSpPr>
        <p:spPr>
          <a:xfrm rot="10800000">
            <a:off x="0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D7A923-9D2B-5F40-8C62-9B40955AFD66}"/>
              </a:ext>
            </a:extLst>
          </p:cNvPr>
          <p:cNvSpPr/>
          <p:nvPr userDrawn="1"/>
        </p:nvSpPr>
        <p:spPr>
          <a:xfrm rot="10800000">
            <a:off x="430803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88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 og innho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8B0B10B0-4594-B242-A30B-AA4A58E639BA}"/>
              </a:ext>
            </a:extLst>
          </p:cNvPr>
          <p:cNvSpPr/>
          <p:nvPr userDrawn="1"/>
        </p:nvSpPr>
        <p:spPr>
          <a:xfrm>
            <a:off x="10887" y="0"/>
            <a:ext cx="12191999" cy="6858000"/>
          </a:xfrm>
          <a:prstGeom prst="rect">
            <a:avLst/>
          </a:prstGeom>
          <a:gradFill>
            <a:gsLst>
              <a:gs pos="0">
                <a:srgbClr val="165B89">
                  <a:alpha val="90000"/>
                </a:srgbClr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7C25C8FC-A7C2-AA46-A1E0-0406475D1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41E2E8A4-CB22-7142-8F74-F8FBD66CCDFA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8912EACA-5C97-D24F-81B5-12CB6086A0D1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7169053A-218D-D14B-82C7-6DBC45C600B0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DC59BF02-48F2-FC4E-8066-33BC621DE77C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CF3B2062-9F54-2140-A66F-11E1014B4B52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8521A50A-A709-5A43-949F-0FE17BE3DE58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39C69104-D01D-F14B-AF17-92AD971CED07}"/>
              </a:ext>
            </a:extLst>
          </p:cNvPr>
          <p:cNvSpPr/>
          <p:nvPr userDrawn="1"/>
        </p:nvSpPr>
        <p:spPr>
          <a:xfrm rot="10800000">
            <a:off x="11881774" y="54954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4E812410-1ABE-A44D-A32E-B76F37F862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15E48DE-B486-C241-A458-CBBC152CC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32671-954A-4D47-AEBD-92085E3FB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6726F-8C3B-0546-8866-07AE701F98A0}"/>
              </a:ext>
            </a:extLst>
          </p:cNvPr>
          <p:cNvSpPr/>
          <p:nvPr userDrawn="1"/>
        </p:nvSpPr>
        <p:spPr>
          <a:xfrm>
            <a:off x="104748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856FD8-7113-754C-9729-F1C9944FB0A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DD6-A7B1-6B47-8C2B-C92917CB278A}"/>
              </a:ext>
            </a:extLst>
          </p:cNvPr>
          <p:cNvSpPr/>
          <p:nvPr userDrawn="1"/>
        </p:nvSpPr>
        <p:spPr>
          <a:xfrm>
            <a:off x="960120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1BFBFE-08EC-044E-9B34-EDCB6E8F5CCB}"/>
              </a:ext>
            </a:extLst>
          </p:cNvPr>
          <p:cNvSpPr/>
          <p:nvPr userDrawn="1"/>
        </p:nvSpPr>
        <p:spPr>
          <a:xfrm>
            <a:off x="64294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82C08-3221-8C4B-A9E2-4C2932758D51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F0DAD0-348C-2340-8890-967C7D130063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13141B-1C4F-564D-A9F3-1D18838993D2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DE8C83-902E-0A45-99C3-F52DE7023521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869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bg>
      <p:bgPr>
        <a:gradFill>
          <a:gsLst>
            <a:gs pos="0">
              <a:srgbClr val="F6A70A"/>
            </a:gs>
            <a:gs pos="100000">
              <a:srgbClr val="F6A70A">
                <a:alpha val="6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386ECBC-C7C3-1341-B043-F1716F0472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5CCF850-7C43-D348-8905-4C010A30B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5B582B-8CC5-9A48-A187-76EA0BBBC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997BC9-6867-A34E-A786-A52F8C222B0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526EC4-917D-D548-8A65-118920147788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2122A4-C6CD-634E-949C-05BC5DD1536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0296F-2C04-7F4D-8950-600E9AC8C63C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CC923F-8D4E-E445-B988-42626CD04CA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030D7E-3905-BC42-97AC-B9829203042A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8ED67-7D9A-ED44-8223-236EE4D19E20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18EB33-0A75-3A4A-B109-C02D37D5DEB3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04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bg>
      <p:bgPr>
        <a:gradFill>
          <a:gsLst>
            <a:gs pos="0">
              <a:srgbClr val="2B8636"/>
            </a:gs>
            <a:gs pos="100000">
              <a:srgbClr val="89AA2E">
                <a:alpha val="8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F8A1702-EB3B-6C41-892C-1DDA8568BA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0665218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6EDD975-2603-2042-A253-1F1147E3D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0665218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4446C-151C-3B4F-870B-48CF87460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BCFEA4-C757-3149-8B4F-01C948142529}"/>
              </a:ext>
            </a:extLst>
          </p:cNvPr>
          <p:cNvSpPr/>
          <p:nvPr userDrawn="1"/>
        </p:nvSpPr>
        <p:spPr>
          <a:xfrm>
            <a:off x="6031803" y="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469FF-800C-EE47-8166-9F60C0567EA3}"/>
              </a:ext>
            </a:extLst>
          </p:cNvPr>
          <p:cNvSpPr/>
          <p:nvPr userDrawn="1"/>
        </p:nvSpPr>
        <p:spPr>
          <a:xfrm>
            <a:off x="10987541" y="45926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6F0583-0F99-0944-9919-27F7C4990977}"/>
              </a:ext>
            </a:extLst>
          </p:cNvPr>
          <p:cNvSpPr/>
          <p:nvPr userDrawn="1"/>
        </p:nvSpPr>
        <p:spPr>
          <a:xfrm>
            <a:off x="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CBEFAD-B213-5041-8C81-59B586F04A19}"/>
              </a:ext>
            </a:extLst>
          </p:cNvPr>
          <p:cNvSpPr/>
          <p:nvPr userDrawn="1"/>
        </p:nvSpPr>
        <p:spPr>
          <a:xfrm>
            <a:off x="3501261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719D7-BF86-6241-BACF-F33B44F0CD20}"/>
              </a:ext>
            </a:extLst>
          </p:cNvPr>
          <p:cNvSpPr/>
          <p:nvPr userDrawn="1"/>
        </p:nvSpPr>
        <p:spPr>
          <a:xfrm rot="10800000">
            <a:off x="11308653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4F7A9D-C767-B74B-98D3-DD63B07EBD14}"/>
              </a:ext>
            </a:extLst>
          </p:cNvPr>
          <p:cNvSpPr/>
          <p:nvPr userDrawn="1"/>
        </p:nvSpPr>
        <p:spPr>
          <a:xfrm rot="10800000">
            <a:off x="437568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4CD40C-BB5D-7E42-9679-DA118B2BCC94}"/>
              </a:ext>
            </a:extLst>
          </p:cNvPr>
          <p:cNvSpPr/>
          <p:nvPr userDrawn="1"/>
        </p:nvSpPr>
        <p:spPr>
          <a:xfrm rot="10800000">
            <a:off x="6096000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D9119-753A-FE41-8767-645656A5395B}"/>
              </a:ext>
            </a:extLst>
          </p:cNvPr>
          <p:cNvSpPr/>
          <p:nvPr userDrawn="1"/>
        </p:nvSpPr>
        <p:spPr>
          <a:xfrm rot="10800000">
            <a:off x="85942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64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bg>
      <p:bgPr>
        <a:gradFill>
          <a:gsLst>
            <a:gs pos="0">
              <a:srgbClr val="D24228"/>
            </a:gs>
            <a:gs pos="100000">
              <a:srgbClr val="E17980">
                <a:alpha val="9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1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bg>
      <p:bgPr>
        <a:gradFill>
          <a:gsLst>
            <a:gs pos="0">
              <a:srgbClr val="6D5339"/>
            </a:gs>
            <a:gs pos="100000">
              <a:srgbClr val="EBCB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5C09520E-92B4-7B4C-8DC5-D9BA0D36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62879B-FA15-3E40-8B8E-9043955A6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8C512-4B73-DB44-B563-BA7607887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5A41A4-BA7D-594A-8E5B-9DD65CCC0DDA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70DDC-0635-1E48-9017-7C932E39D136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0BA59-BDA3-C64B-B3A8-A30DE79DBA7D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0DF030-DED4-C84D-A780-6056B334120D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03CD7-346E-FE43-B6E0-01AAB29C9BD0}"/>
              </a:ext>
            </a:extLst>
          </p:cNvPr>
          <p:cNvSpPr/>
          <p:nvPr userDrawn="1"/>
        </p:nvSpPr>
        <p:spPr>
          <a:xfrm rot="10800000">
            <a:off x="4665117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CF1CF-F361-C949-AF9D-2917BCEEFDB0}"/>
              </a:ext>
            </a:extLst>
          </p:cNvPr>
          <p:cNvSpPr/>
          <p:nvPr userDrawn="1"/>
        </p:nvSpPr>
        <p:spPr>
          <a:xfrm rot="10800000">
            <a:off x="733872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7E76E-E395-5C4C-A93E-BE1AB956811A}"/>
              </a:ext>
            </a:extLst>
          </p:cNvPr>
          <p:cNvSpPr/>
          <p:nvPr userDrawn="1"/>
        </p:nvSpPr>
        <p:spPr>
          <a:xfrm rot="10800000">
            <a:off x="948395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8247-8B4A-424F-8283-912AE1E4DE3F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658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A958BBD-B190-9446-927B-1BAEDF8B5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D2D80E-82C1-0B48-8D77-32CD38607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100030-06ED-984B-A9AE-B26E0F75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2C9BB57-B5BB-C048-80CA-2112B6602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ACA503-FA50-E445-9979-B383A80BFCEF}"/>
              </a:ext>
            </a:extLst>
          </p:cNvPr>
          <p:cNvSpPr/>
          <p:nvPr userDrawn="1"/>
        </p:nvSpPr>
        <p:spPr>
          <a:xfrm rot="10800000">
            <a:off x="11308653" y="623091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669852-B41A-EA49-8723-7F8F2F1FFD84}"/>
              </a:ext>
            </a:extLst>
          </p:cNvPr>
          <p:cNvSpPr/>
          <p:nvPr userDrawn="1"/>
        </p:nvSpPr>
        <p:spPr>
          <a:xfrm rot="10800000">
            <a:off x="8385859" y="108235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5C02D-3CAA-D14E-A886-46F0B60F613D}"/>
              </a:ext>
            </a:extLst>
          </p:cNvPr>
          <p:cNvSpPr/>
          <p:nvPr userDrawn="1"/>
        </p:nvSpPr>
        <p:spPr>
          <a:xfrm rot="10800000">
            <a:off x="2028699" y="0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DCF2E-966E-A940-AD9C-7E7752364C00}"/>
              </a:ext>
            </a:extLst>
          </p:cNvPr>
          <p:cNvSpPr/>
          <p:nvPr userDrawn="1"/>
        </p:nvSpPr>
        <p:spPr>
          <a:xfrm rot="10800000">
            <a:off x="5028862" y="-1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95558E-B898-054A-B73E-FE784DD63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1A77DE0D-EDC8-BD42-90E0-094F5E382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2ECE2-560F-2845-91F0-CE0CC0CD3314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rgbClr val="FFFFFF"/>
                </a:solidFill>
              </a:rPr>
              <a:t>www.eiti.org</a:t>
            </a:r>
            <a:endParaRPr lang="nb-NO" sz="1400" dirty="0">
              <a:solidFill>
                <a:srgbClr val="FFFFFF"/>
              </a:solidFill>
            </a:endParaRPr>
          </a:p>
          <a:p>
            <a:r>
              <a:rPr lang="nb-NO" sz="1400" dirty="0">
                <a:solidFill>
                  <a:srgbClr val="FFFFFF"/>
                </a:solidFill>
              </a:rPr>
              <a:t>@</a:t>
            </a:r>
            <a:r>
              <a:rPr lang="nb-NO" sz="1400" dirty="0" err="1">
                <a:solidFill>
                  <a:srgbClr val="FFFFFF"/>
                </a:solidFill>
              </a:rPr>
              <a:t>EITIorg</a:t>
            </a:r>
            <a:endParaRPr lang="nb-NO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92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49AE6F-E19C-A941-AFAF-9A6AD40CEF82}"/>
              </a:ext>
            </a:extLst>
          </p:cNvPr>
          <p:cNvSpPr/>
          <p:nvPr userDrawn="1"/>
        </p:nvSpPr>
        <p:spPr>
          <a:xfrm>
            <a:off x="0" y="459260"/>
            <a:ext cx="883347" cy="280207"/>
          </a:xfrm>
          <a:prstGeom prst="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020A5-4687-B34F-9A8C-86567B4C9A9A}"/>
              </a:ext>
            </a:extLst>
          </p:cNvPr>
          <p:cNvSpPr/>
          <p:nvPr userDrawn="1"/>
        </p:nvSpPr>
        <p:spPr>
          <a:xfrm>
            <a:off x="8090434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7FAB2-898D-7949-B255-53D40E4BE1E2}"/>
              </a:ext>
            </a:extLst>
          </p:cNvPr>
          <p:cNvSpPr/>
          <p:nvPr userDrawn="1"/>
        </p:nvSpPr>
        <p:spPr>
          <a:xfrm>
            <a:off x="11313170" y="1082351"/>
            <a:ext cx="878830" cy="280207"/>
          </a:xfrm>
          <a:prstGeom prst="rect">
            <a:avLst/>
          </a:prstGeom>
          <a:solidFill>
            <a:srgbClr val="00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EC463A-E2A6-5944-82A5-DEAB1D87A9D8}"/>
              </a:ext>
            </a:extLst>
          </p:cNvPr>
          <p:cNvSpPr/>
          <p:nvPr userDrawn="1"/>
        </p:nvSpPr>
        <p:spPr>
          <a:xfrm>
            <a:off x="5870234" y="1077544"/>
            <a:ext cx="321112" cy="280207"/>
          </a:xfrm>
          <a:prstGeom prst="rect">
            <a:avLst/>
          </a:prstGeom>
          <a:solidFill>
            <a:srgbClr val="005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7B15DB75-8F7F-7347-B7EE-37CBE3ABD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4674151"/>
            <a:ext cx="4711991" cy="744996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6000" b="1" i="0">
                <a:solidFill>
                  <a:srgbClr val="002157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104C9-D1B6-8544-9499-7875078E02A9}"/>
              </a:ext>
            </a:extLst>
          </p:cNvPr>
          <p:cNvSpPr txBox="1"/>
          <p:nvPr userDrawn="1"/>
        </p:nvSpPr>
        <p:spPr>
          <a:xfrm>
            <a:off x="643435" y="5613768"/>
            <a:ext cx="434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>
                <a:solidFill>
                  <a:srgbClr val="002157"/>
                </a:solidFill>
              </a:rPr>
              <a:t>www.eiti.org</a:t>
            </a:r>
            <a:endParaRPr lang="nb-NO" sz="1400" dirty="0">
              <a:solidFill>
                <a:srgbClr val="002157"/>
              </a:solidFill>
            </a:endParaRPr>
          </a:p>
          <a:p>
            <a:r>
              <a:rPr lang="nb-NO" sz="1400" dirty="0">
                <a:solidFill>
                  <a:srgbClr val="002157"/>
                </a:solidFill>
              </a:rPr>
              <a:t>@</a:t>
            </a:r>
            <a:r>
              <a:rPr lang="nb-NO" sz="1400" dirty="0" err="1">
                <a:solidFill>
                  <a:srgbClr val="002157"/>
                </a:solidFill>
              </a:rPr>
              <a:t>EITIorg</a:t>
            </a:r>
            <a:endParaRPr lang="nb-NO" sz="1400" dirty="0">
              <a:solidFill>
                <a:srgbClr val="002157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2167BE-9890-394A-B6BD-227F130B0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196" y="2183849"/>
            <a:ext cx="2882037" cy="18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_pictur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4F2049E2-5D62-9F41-ACD6-231A22C20D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78CED7-1B95-B54B-967E-5A9C799EA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913D38AA-ACB5-4C42-9C8B-E6188D4EB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FFFFFF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5F0900-427D-C54E-8B7E-FE2A4DF85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5" y="5825339"/>
            <a:ext cx="1495765" cy="6737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01A58E3-4FEB-7F4F-BE0F-B059D67E39B7}"/>
              </a:ext>
            </a:extLst>
          </p:cNvPr>
          <p:cNvSpPr/>
          <p:nvPr userDrawn="1"/>
        </p:nvSpPr>
        <p:spPr>
          <a:xfrm>
            <a:off x="643435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489C5E-01B9-A44F-8C09-25A33D507AB2}"/>
              </a:ext>
            </a:extLst>
          </p:cNvPr>
          <p:cNvSpPr/>
          <p:nvPr userDrawn="1"/>
        </p:nvSpPr>
        <p:spPr>
          <a:xfrm>
            <a:off x="4074728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5A21D7-8597-D64F-803E-53A5D42A29C3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850B22-B830-B747-B47D-4A978996033B}"/>
              </a:ext>
            </a:extLst>
          </p:cNvPr>
          <p:cNvSpPr/>
          <p:nvPr userDrawn="1"/>
        </p:nvSpPr>
        <p:spPr>
          <a:xfrm>
            <a:off x="2287473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9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BC2EE"/>
              </a:gs>
              <a:gs pos="100000">
                <a:srgbClr val="13285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25910-2A8E-644C-8AE0-0D88939311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41344B-58B7-C649-BB2F-0F1B47F243D2}"/>
              </a:ext>
            </a:extLst>
          </p:cNvPr>
          <p:cNvSpPr/>
          <p:nvPr userDrawn="1"/>
        </p:nvSpPr>
        <p:spPr>
          <a:xfrm>
            <a:off x="10261338" y="459260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C847C-FD7F-FD42-BD44-7CDF1FAB5F87}"/>
              </a:ext>
            </a:extLst>
          </p:cNvPr>
          <p:cNvSpPr/>
          <p:nvPr userDrawn="1"/>
        </p:nvSpPr>
        <p:spPr>
          <a:xfrm>
            <a:off x="7338729" y="0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446E0-B354-BF41-9A69-98CC87CF9EE0}"/>
              </a:ext>
            </a:extLst>
          </p:cNvPr>
          <p:cNvSpPr/>
          <p:nvPr userDrawn="1"/>
        </p:nvSpPr>
        <p:spPr>
          <a:xfrm>
            <a:off x="1" y="1082351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269DA-C37A-D940-A720-98642AF5CFDB}"/>
              </a:ext>
            </a:extLst>
          </p:cNvPr>
          <p:cNvSpPr/>
          <p:nvPr userDrawn="1"/>
        </p:nvSpPr>
        <p:spPr>
          <a:xfrm>
            <a:off x="2695679" y="1077544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A5F1C2-D968-234A-B538-0EFF43A1AED5}"/>
              </a:ext>
            </a:extLst>
          </p:cNvPr>
          <p:cNvSpPr/>
          <p:nvPr userDrawn="1"/>
        </p:nvSpPr>
        <p:spPr>
          <a:xfrm rot="10800000">
            <a:off x="9014878" y="6118533"/>
            <a:ext cx="883347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62827-34BE-A04E-AE24-AC13E6DB7C89}"/>
              </a:ext>
            </a:extLst>
          </p:cNvPr>
          <p:cNvSpPr/>
          <p:nvPr userDrawn="1"/>
        </p:nvSpPr>
        <p:spPr>
          <a:xfrm rot="10800000">
            <a:off x="4073009" y="6577793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DC4FF4-C8E8-DB4B-98FF-6684A75F5CC4}"/>
              </a:ext>
            </a:extLst>
          </p:cNvPr>
          <p:cNvSpPr/>
          <p:nvPr userDrawn="1"/>
        </p:nvSpPr>
        <p:spPr>
          <a:xfrm rot="10800000">
            <a:off x="1540106" y="5495443"/>
            <a:ext cx="878830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6B0C4-03B6-C640-86AD-1224C56F4507}"/>
              </a:ext>
            </a:extLst>
          </p:cNvPr>
          <p:cNvSpPr/>
          <p:nvPr userDrawn="1"/>
        </p:nvSpPr>
        <p:spPr>
          <a:xfrm rot="10800000">
            <a:off x="11870888" y="5500249"/>
            <a:ext cx="321112" cy="2802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123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00D4C1-CA83-924C-ACF6-7A56C964A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097DB4-7D69-F446-9FAB-5641F169D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11227453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2FDEDD4-3C78-3343-9A10-1A3EE7C62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11227453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96C43E-9D9E-1D41-B0B3-CD0EB024A5E4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9B5521-C2A3-A441-B999-F2447A458EA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866F8D-7F58-C141-BC3E-5DBF3CA36587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69D740-F336-9140-824F-BE835F2B8E3D}"/>
              </a:ext>
            </a:extLst>
          </p:cNvPr>
          <p:cNvSpPr txBox="1"/>
          <p:nvPr userDrawn="1"/>
        </p:nvSpPr>
        <p:spPr>
          <a:xfrm>
            <a:off x="6572528" y="5808678"/>
            <a:ext cx="497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 global standard for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the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good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governance</a:t>
            </a:r>
            <a:b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of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oil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, gas and mineral </a:t>
            </a:r>
            <a:r>
              <a:rPr lang="nb-NO" sz="2000" b="0" i="0" kern="1200" dirty="0" err="1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resources</a:t>
            </a:r>
            <a:r>
              <a:rPr lang="nb-NO" sz="2000" b="0" i="0" kern="1200" dirty="0">
                <a:solidFill>
                  <a:srgbClr val="002157"/>
                </a:solidFill>
                <a:effectLst/>
                <a:latin typeface="+mj-lt"/>
                <a:ea typeface="+mn-ea"/>
                <a:cs typeface="+mn-cs"/>
              </a:rPr>
              <a:t>.</a:t>
            </a:r>
            <a:endParaRPr lang="nb-NO" sz="2000" b="0" i="0" dirty="0">
              <a:solidFill>
                <a:srgbClr val="002157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F01A5C-F0D7-7343-90AC-D12336C68785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tellys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6CE0DCDA-C0F7-D54F-AF4E-9DA03B4C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35" y="3886159"/>
            <a:ext cx="4711991" cy="417758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3285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35" y="3056502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600" b="1" i="0">
                <a:solidFill>
                  <a:srgbClr val="132856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CBBB60AB-D187-B94C-89DD-226E326D11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0C876-71FD-7C45-80C5-76C71DFC4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2C2A41E-824E-C949-AF2A-1CAFA124388F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998A1A-FD10-F24F-9824-FA4018CAF4FB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C024B3-2786-E946-837A-A9623899FAAC}"/>
              </a:ext>
            </a:extLst>
          </p:cNvPr>
          <p:cNvSpPr/>
          <p:nvPr userDrawn="1"/>
        </p:nvSpPr>
        <p:spPr>
          <a:xfrm>
            <a:off x="521717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E1013-46BC-F648-8C7F-359A428369FB}"/>
              </a:ext>
            </a:extLst>
          </p:cNvPr>
          <p:cNvSpPr/>
          <p:nvPr userDrawn="1"/>
        </p:nvSpPr>
        <p:spPr>
          <a:xfrm>
            <a:off x="2233056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0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bg>
      <p:bgPr>
        <a:solidFill>
          <a:srgbClr val="FAEDB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0B929-9328-914C-BFEB-1BA8D78F10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629E4-6460-A14A-9BC9-0B8BB909E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230" y="2053643"/>
            <a:ext cx="4277537" cy="27507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CD7BD5-931D-E541-8629-0F1E0B04D6E8}"/>
              </a:ext>
            </a:extLst>
          </p:cNvPr>
          <p:cNvSpPr/>
          <p:nvPr userDrawn="1"/>
        </p:nvSpPr>
        <p:spPr>
          <a:xfrm>
            <a:off x="3261" y="45926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15EB-A749-CB40-ABA6-675F3CD2977F}"/>
              </a:ext>
            </a:extLst>
          </p:cNvPr>
          <p:cNvSpPr/>
          <p:nvPr userDrawn="1"/>
        </p:nvSpPr>
        <p:spPr>
          <a:xfrm>
            <a:off x="3484279" y="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CD8DD-12D1-4B4A-9238-1196CE17BCCA}"/>
              </a:ext>
            </a:extLst>
          </p:cNvPr>
          <p:cNvSpPr/>
          <p:nvPr userDrawn="1"/>
        </p:nvSpPr>
        <p:spPr>
          <a:xfrm>
            <a:off x="7511040" y="1082351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A3E740-DD37-9245-BD7A-8401CE3A6154}"/>
              </a:ext>
            </a:extLst>
          </p:cNvPr>
          <p:cNvSpPr/>
          <p:nvPr userDrawn="1"/>
        </p:nvSpPr>
        <p:spPr>
          <a:xfrm>
            <a:off x="11870888" y="1077544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9B745A-5D26-C047-A9C7-9C5BEFF193A1}"/>
              </a:ext>
            </a:extLst>
          </p:cNvPr>
          <p:cNvSpPr/>
          <p:nvPr userDrawn="1"/>
        </p:nvSpPr>
        <p:spPr>
          <a:xfrm rot="10800000">
            <a:off x="11308653" y="611853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EE9FA9-A327-6248-967F-893ADCB92D87}"/>
              </a:ext>
            </a:extLst>
          </p:cNvPr>
          <p:cNvSpPr/>
          <p:nvPr userDrawn="1"/>
        </p:nvSpPr>
        <p:spPr>
          <a:xfrm rot="10800000">
            <a:off x="8389870" y="6577790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5F2C8DD-E55E-5E49-8657-720F9A9D4DF2}"/>
              </a:ext>
            </a:extLst>
          </p:cNvPr>
          <p:cNvSpPr/>
          <p:nvPr userDrawn="1"/>
        </p:nvSpPr>
        <p:spPr>
          <a:xfrm rot="10800000">
            <a:off x="4285761" y="549543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9BC6AF-5607-7D45-B183-9BDF4622ED45}"/>
              </a:ext>
            </a:extLst>
          </p:cNvPr>
          <p:cNvSpPr/>
          <p:nvPr userDrawn="1"/>
        </p:nvSpPr>
        <p:spPr>
          <a:xfrm rot="10800000">
            <a:off x="3261" y="5500246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6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9C52459-D2B3-C546-9363-E84D342AFB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812" y="1194998"/>
            <a:ext cx="4711991" cy="74499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4000" b="1" i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812" y="2019792"/>
            <a:ext cx="4712614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0554C5D-EF36-E249-B10A-0FB9A042CF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0227" y="1194998"/>
            <a:ext cx="5781772" cy="47815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B3055C-3316-D645-ADCA-DEB8B4F59F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88854686-49CF-2044-8971-F5576D049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64EEBCF-38E5-AD4B-8659-D88B8DD95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D016E7E-798D-FE4E-93A5-3E0EDFA25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290E2-A1A3-B741-9CBD-D98316A373CB}"/>
              </a:ext>
            </a:extLst>
          </p:cNvPr>
          <p:cNvSpPr/>
          <p:nvPr userDrawn="1"/>
        </p:nvSpPr>
        <p:spPr>
          <a:xfrm rot="10800000">
            <a:off x="642812" y="0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A7434-1A7A-2B4E-8EE6-16FCE790ADC7}"/>
              </a:ext>
            </a:extLst>
          </p:cNvPr>
          <p:cNvSpPr/>
          <p:nvPr userDrawn="1"/>
        </p:nvSpPr>
        <p:spPr>
          <a:xfrm rot="10800000">
            <a:off x="4798353" y="560416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355435-836E-A844-9369-3492A9CEC711}"/>
              </a:ext>
            </a:extLst>
          </p:cNvPr>
          <p:cNvSpPr/>
          <p:nvPr userDrawn="1"/>
        </p:nvSpPr>
        <p:spPr>
          <a:xfrm rot="10800000">
            <a:off x="7838104" y="280208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CC1036-51BC-E244-A360-023C7327BB3A}"/>
              </a:ext>
            </a:extLst>
          </p:cNvPr>
          <p:cNvSpPr/>
          <p:nvPr userDrawn="1"/>
        </p:nvSpPr>
        <p:spPr>
          <a:xfrm rot="10800000">
            <a:off x="11870887" y="560417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053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2" y="1194998"/>
            <a:ext cx="10905753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2" y="2019792"/>
            <a:ext cx="10905753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CD24B93-4D97-C146-8244-BF6FA5EC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A9708-ACEE-3C49-9190-E339828EF3DF}"/>
              </a:ext>
            </a:extLst>
          </p:cNvPr>
          <p:cNvSpPr/>
          <p:nvPr userDrawn="1"/>
        </p:nvSpPr>
        <p:spPr>
          <a:xfrm>
            <a:off x="11308652" y="560417"/>
            <a:ext cx="883347" cy="280207"/>
          </a:xfrm>
          <a:prstGeom prst="rect">
            <a:avLst/>
          </a:prstGeom>
          <a:solidFill>
            <a:srgbClr val="002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58431D-8E20-AE40-9B25-7E1CFCA4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13" y="1194998"/>
            <a:ext cx="7072534" cy="6716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64713-EC13-F543-A4C5-7C9EA105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3" y="2019792"/>
            <a:ext cx="7072534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6796DC-8000-D44B-AD74-3F72B4EBF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34" y="5826626"/>
            <a:ext cx="1495766" cy="673730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8B4D6C5-9BF0-5A49-9693-24A369DB7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A686105-7BC9-224A-B16E-B13F4BA9A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485169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7D776-D791-A645-9ECF-9C0B75DAE595}"/>
              </a:ext>
            </a:extLst>
          </p:cNvPr>
          <p:cNvSpPr/>
          <p:nvPr userDrawn="1"/>
        </p:nvSpPr>
        <p:spPr>
          <a:xfrm>
            <a:off x="7715346" y="1"/>
            <a:ext cx="321112" cy="280207"/>
          </a:xfrm>
          <a:prstGeom prst="rect">
            <a:avLst/>
          </a:prstGeom>
          <a:solidFill>
            <a:srgbClr val="025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0608E4-FCDF-7341-BDDE-2D407FE18E82}"/>
              </a:ext>
            </a:extLst>
          </p:cNvPr>
          <p:cNvSpPr/>
          <p:nvPr userDrawn="1"/>
        </p:nvSpPr>
        <p:spPr>
          <a:xfrm>
            <a:off x="4117877" y="280209"/>
            <a:ext cx="878830" cy="280207"/>
          </a:xfrm>
          <a:prstGeom prst="rect">
            <a:avLst/>
          </a:prstGeom>
          <a:solidFill>
            <a:srgbClr val="038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E3FFE0-A21C-7741-92B5-34AB4E684857}"/>
              </a:ext>
            </a:extLst>
          </p:cNvPr>
          <p:cNvSpPr/>
          <p:nvPr userDrawn="1"/>
        </p:nvSpPr>
        <p:spPr>
          <a:xfrm>
            <a:off x="642812" y="0"/>
            <a:ext cx="321112" cy="280207"/>
          </a:xfrm>
          <a:prstGeom prst="rect">
            <a:avLst/>
          </a:prstGeom>
          <a:solidFill>
            <a:srgbClr val="00C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Plassholder for bilde 12">
            <a:extLst>
              <a:ext uri="{FF2B5EF4-FFF2-40B4-BE49-F238E27FC236}">
                <a16:creationId xmlns:a16="http://schemas.microsoft.com/office/drawing/2014/main" id="{BEEEAE90-EF8E-3743-B611-305BD4EAA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36457" y="0"/>
            <a:ext cx="4155543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0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34" y="685800"/>
            <a:ext cx="1088161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34" y="2286000"/>
            <a:ext cx="10881616" cy="347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34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2875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132856"/>
                </a:solidFill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5" r:id="rId3"/>
    <p:sldLayoutId id="2147483678" r:id="rId4"/>
    <p:sldLayoutId id="2147483680" r:id="rId5"/>
    <p:sldLayoutId id="2147483676" r:id="rId6"/>
    <p:sldLayoutId id="2147483668" r:id="rId7"/>
    <p:sldLayoutId id="2147483650" r:id="rId8"/>
    <p:sldLayoutId id="2147483688" r:id="rId9"/>
    <p:sldLayoutId id="2147483686" r:id="rId10"/>
    <p:sldLayoutId id="2147483663" r:id="rId11"/>
    <p:sldLayoutId id="2147483689" r:id="rId12"/>
    <p:sldLayoutId id="2147483683" r:id="rId13"/>
    <p:sldLayoutId id="2147483684" r:id="rId14"/>
    <p:sldLayoutId id="2147483685" r:id="rId15"/>
    <p:sldLayoutId id="2147483687" r:id="rId16"/>
    <p:sldLayoutId id="2147483654" r:id="rId17"/>
    <p:sldLayoutId id="2147483681" r:id="rId18"/>
    <p:sldLayoutId id="2147483682" r:id="rId19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5600" b="1" i="0" kern="1200" baseline="0">
          <a:solidFill>
            <a:srgbClr val="132856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rgbClr val="132856"/>
          </a:solidFill>
          <a:latin typeface="+mj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financialpost.com/investing/how-china-took-control-of-ecuadors-oil-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86E31F-55FF-2E41-AB26-CEECCBD28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089" y="3342461"/>
            <a:ext cx="11227453" cy="417758"/>
          </a:xfrm>
        </p:spPr>
        <p:txBody>
          <a:bodyPr>
            <a:noAutofit/>
          </a:bodyPr>
          <a:lstStyle/>
          <a:p>
            <a:r>
              <a:rPr lang="nb-NO" sz="3600" dirty="0" err="1"/>
              <a:t>Where</a:t>
            </a:r>
            <a:r>
              <a:rPr lang="nb-NO" sz="3600" dirty="0"/>
              <a:t> </a:t>
            </a:r>
            <a:r>
              <a:rPr lang="nb-NO" sz="3600" dirty="0" err="1"/>
              <a:t>are</a:t>
            </a:r>
            <a:r>
              <a:rPr lang="nb-NO" sz="3600" dirty="0"/>
              <a:t> </a:t>
            </a:r>
            <a:r>
              <a:rPr lang="nb-NO" sz="3600" dirty="0" err="1"/>
              <a:t>we</a:t>
            </a:r>
            <a:r>
              <a:rPr lang="nb-NO" sz="3600" dirty="0"/>
              <a:t>?</a:t>
            </a:r>
          </a:p>
          <a:p>
            <a:r>
              <a:rPr lang="nb-NO" sz="3600" dirty="0"/>
              <a:t>Ecuador and Guyana: </a:t>
            </a:r>
            <a:r>
              <a:rPr lang="nb-NO" sz="3600" dirty="0" err="1"/>
              <a:t>reminders</a:t>
            </a:r>
            <a:r>
              <a:rPr lang="nb-NO" sz="3600" dirty="0"/>
              <a:t> of </a:t>
            </a:r>
            <a:r>
              <a:rPr lang="nb-NO" sz="3600" dirty="0" err="1"/>
              <a:t>the</a:t>
            </a:r>
            <a:r>
              <a:rPr lang="nb-NO" sz="3600" dirty="0"/>
              <a:t> </a:t>
            </a:r>
            <a:r>
              <a:rPr lang="nb-NO" sz="3600" dirty="0" err="1"/>
              <a:t>importance</a:t>
            </a:r>
            <a:r>
              <a:rPr lang="nb-NO" sz="3600" dirty="0"/>
              <a:t> of </a:t>
            </a:r>
            <a:r>
              <a:rPr lang="nb-NO" sz="3600" dirty="0" err="1"/>
              <a:t>contract</a:t>
            </a:r>
            <a:r>
              <a:rPr lang="nb-NO" sz="3600" dirty="0"/>
              <a:t> </a:t>
            </a:r>
            <a:r>
              <a:rPr lang="nb-NO" sz="3600" dirty="0" err="1"/>
              <a:t>transparency</a:t>
            </a:r>
            <a:endParaRPr lang="nb-NO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9E2AE-17D2-1A43-8B68-275E4E90DD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095" y="2230700"/>
            <a:ext cx="11227453" cy="744996"/>
          </a:xfrm>
        </p:spPr>
        <p:txBody>
          <a:bodyPr>
            <a:normAutofit fontScale="92500" lnSpcReduction="20000"/>
          </a:bodyPr>
          <a:lstStyle/>
          <a:p>
            <a:r>
              <a:rPr lang="nb-NO" dirty="0" err="1"/>
              <a:t>Contract</a:t>
            </a:r>
            <a:r>
              <a:rPr lang="nb-NO" dirty="0"/>
              <a:t> </a:t>
            </a:r>
            <a:r>
              <a:rPr lang="nb-NO" dirty="0" err="1"/>
              <a:t>transparency</a:t>
            </a:r>
            <a:r>
              <a:rPr lang="nb-NO" dirty="0"/>
              <a:t> in LAC</a:t>
            </a:r>
          </a:p>
        </p:txBody>
      </p:sp>
    </p:spTree>
    <p:extLst>
      <p:ext uri="{BB962C8B-B14F-4D97-AF65-F5344CB8AC3E}">
        <p14:creationId xmlns:p14="http://schemas.microsoft.com/office/powerpoint/2010/main" val="262333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47" y="360829"/>
            <a:ext cx="10905753" cy="671660"/>
          </a:xfrm>
        </p:spPr>
        <p:txBody>
          <a:bodyPr/>
          <a:lstStyle/>
          <a:p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7BEB5D0-5B2A-4B61-A3A1-DBB5F2BE9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885959"/>
              </p:ext>
            </p:extLst>
          </p:nvPr>
        </p:nvGraphicFramePr>
        <p:xfrm>
          <a:off x="5081061" y="1002236"/>
          <a:ext cx="659301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508">
                  <a:extLst>
                    <a:ext uri="{9D8B030D-6E8A-4147-A177-3AD203B41FA5}">
                      <a16:colId xmlns:a16="http://schemas.microsoft.com/office/drawing/2014/main" val="3354031983"/>
                    </a:ext>
                  </a:extLst>
                </a:gridCol>
                <a:gridCol w="3296508">
                  <a:extLst>
                    <a:ext uri="{9D8B030D-6E8A-4147-A177-3AD203B41FA5}">
                      <a16:colId xmlns:a16="http://schemas.microsoft.com/office/drawing/2014/main" val="3415386557"/>
                    </a:ext>
                  </a:extLst>
                </a:gridCol>
              </a:tblGrid>
              <a:tr h="3045857">
                <a:tc>
                  <a:txBody>
                    <a:bodyPr/>
                    <a:lstStyle/>
                    <a:p>
                      <a:r>
                        <a:rPr lang="en-US" i="1" dirty="0"/>
                        <a:t>Oil and gas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Good practices (Mexico’s CNH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pre-contract –licensing-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Contracts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Monitoring)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Regulator’s website (ANH, </a:t>
                      </a:r>
                      <a:r>
                        <a:rPr lang="en-US" dirty="0" err="1"/>
                        <a:t>Perupetro</a:t>
                      </a:r>
                      <a:r>
                        <a:rPr lang="en-US" dirty="0"/>
                        <a:t>) publishes contracts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Model contracts (Suriname)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Still…. Redacted clauses or un-published (confidential) contracts</a:t>
                      </a: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Mining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Generally, standardized</a:t>
                      </a:r>
                    </a:p>
                    <a:p>
                      <a:r>
                        <a:rPr lang="en-US" dirty="0"/>
                        <a:t>But important parts regulating the operations and taxation are in operational plans or other amendments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not always public</a:t>
                      </a:r>
                      <a:r>
                        <a:rPr lang="en-US" dirty="0"/>
                        <a:t>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Old contracts: some are public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some are not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Licensing (pre-contract)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could be made more transparent /user friendly in some countries</a:t>
                      </a: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76197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37E69F9-A7DB-48EB-B528-7E494E6D9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03035"/>
              </p:ext>
            </p:extLst>
          </p:nvPr>
        </p:nvGraphicFramePr>
        <p:xfrm>
          <a:off x="5081061" y="5341144"/>
          <a:ext cx="65930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016">
                  <a:extLst>
                    <a:ext uri="{9D8B030D-6E8A-4147-A177-3AD203B41FA5}">
                      <a16:colId xmlns:a16="http://schemas.microsoft.com/office/drawing/2014/main" val="588629194"/>
                    </a:ext>
                  </a:extLst>
                </a:gridCol>
              </a:tblGrid>
              <a:tr h="503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Law of access to information/Freedom of information: useful tool 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92717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CDADEB-010E-493C-A159-E9714192A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35" t="9730" r="20743" b="35035"/>
          <a:stretch/>
        </p:blipFill>
        <p:spPr>
          <a:xfrm>
            <a:off x="2214723" y="5208476"/>
            <a:ext cx="2482016" cy="1304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926CA1-BC40-4562-8C05-60AE7297D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8" t="10692" r="6351"/>
          <a:stretch/>
        </p:blipFill>
        <p:spPr>
          <a:xfrm>
            <a:off x="179697" y="2479588"/>
            <a:ext cx="4517042" cy="2627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07C953-0848-4052-B0F2-AD08ABF8BD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18" t="11201" r="36689" b="13296"/>
          <a:stretch/>
        </p:blipFill>
        <p:spPr>
          <a:xfrm>
            <a:off x="1577521" y="1032489"/>
            <a:ext cx="2814418" cy="279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68" y="770873"/>
            <a:ext cx="10905753" cy="671660"/>
          </a:xfrm>
        </p:spPr>
        <p:txBody>
          <a:bodyPr/>
          <a:lstStyle/>
          <a:p>
            <a:r>
              <a:rPr lang="nb-NO" dirty="0"/>
              <a:t>Ecuador-China (</a:t>
            </a:r>
            <a:r>
              <a:rPr lang="nb-NO" dirty="0" err="1"/>
              <a:t>loan</a:t>
            </a:r>
            <a:r>
              <a:rPr lang="nb-NO" dirty="0"/>
              <a:t>/</a:t>
            </a:r>
            <a:r>
              <a:rPr lang="nb-NO" dirty="0" err="1"/>
              <a:t>oil</a:t>
            </a:r>
            <a:r>
              <a:rPr lang="nb-NO" dirty="0"/>
              <a:t> </a:t>
            </a:r>
            <a:r>
              <a:rPr lang="nb-NO" dirty="0" err="1"/>
              <a:t>agreements</a:t>
            </a:r>
            <a:r>
              <a:rPr lang="nb-NO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D9DF2-AE4B-493D-A6B6-E2ABF4693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70" t="13934" r="34189" b="43303"/>
          <a:stretch/>
        </p:blipFill>
        <p:spPr>
          <a:xfrm>
            <a:off x="428368" y="1489639"/>
            <a:ext cx="3313492" cy="2412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13C8DB-26D0-4B96-9275-B8AE4539C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65" t="13574" r="24527" b="10390"/>
          <a:stretch/>
        </p:blipFill>
        <p:spPr>
          <a:xfrm>
            <a:off x="2100649" y="3012506"/>
            <a:ext cx="4485210" cy="3039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A41022-0964-4CAE-AB6E-2EB92E8A9F47}"/>
              </a:ext>
            </a:extLst>
          </p:cNvPr>
          <p:cNvSpPr txBox="1"/>
          <p:nvPr/>
        </p:nvSpPr>
        <p:spPr>
          <a:xfrm>
            <a:off x="2100649" y="6052268"/>
            <a:ext cx="4407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https://periodismodeinvestigacion.com/wp-content/uploads/2020/07/PresentacionProyectoFinaciamiento.pdf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5A3CF4-B27D-4AEF-9737-C5B5E20D37D2}"/>
              </a:ext>
            </a:extLst>
          </p:cNvPr>
          <p:cNvSpPr txBox="1"/>
          <p:nvPr/>
        </p:nvSpPr>
        <p:spPr>
          <a:xfrm>
            <a:off x="584886" y="3947612"/>
            <a:ext cx="124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u="sng" dirty="0">
                <a:hlinkClick r:id="rId4"/>
              </a:rPr>
              <a:t>https://financialpost.com/investing/how-china-took-control-of-ecuadors-oil-2</a:t>
            </a:r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D37D4-976C-4FB8-8064-9CD1BB2C9F72}"/>
              </a:ext>
            </a:extLst>
          </p:cNvPr>
          <p:cNvSpPr txBox="1"/>
          <p:nvPr/>
        </p:nvSpPr>
        <p:spPr>
          <a:xfrm>
            <a:off x="6903308" y="1546955"/>
            <a:ext cx="49344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2009 Ecuador’s dire financial situation -&gt; loans with China Dev. Banks to be paid with oil exports.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Confidentiality of contracts.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part (60-80%?) of oil exports were tied under these agreements.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Opacity -&gt; questioned (2013’s Comptroller General concluded that there were important lost revenues).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Going forward…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EITI-Ecuador is an opportunity to have a one-stop shop to publish relevant information -&gt; clear understanding.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Build trust: not to repeat past mistakes.</a:t>
            </a:r>
          </a:p>
        </p:txBody>
      </p:sp>
    </p:spTree>
    <p:extLst>
      <p:ext uri="{BB962C8B-B14F-4D97-AF65-F5344CB8AC3E}">
        <p14:creationId xmlns:p14="http://schemas.microsoft.com/office/powerpoint/2010/main" val="262678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6506"/>
            <a:ext cx="10905753" cy="671660"/>
          </a:xfrm>
        </p:spPr>
        <p:txBody>
          <a:bodyPr/>
          <a:lstStyle/>
          <a:p>
            <a:r>
              <a:rPr lang="nb-NO" dirty="0"/>
              <a:t>Guyana: Liza and </a:t>
            </a:r>
            <a:r>
              <a:rPr lang="nb-NO" dirty="0" err="1"/>
              <a:t>Payara</a:t>
            </a:r>
            <a:r>
              <a:rPr lang="nb-NO" dirty="0"/>
              <a:t> </a:t>
            </a:r>
            <a:r>
              <a:rPr lang="nb-NO" dirty="0" err="1"/>
              <a:t>blocks</a:t>
            </a:r>
            <a:endParaRPr lang="nb-N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1E220-F4D8-421B-A5B9-A81AF1C3B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6" t="33394" r="35879" b="16637"/>
          <a:stretch/>
        </p:blipFill>
        <p:spPr>
          <a:xfrm>
            <a:off x="84439" y="1236326"/>
            <a:ext cx="3587577" cy="2207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3A92D-8DAE-4486-89D2-6949AD54F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4" t="14025" r="46932" b="6616"/>
          <a:stretch/>
        </p:blipFill>
        <p:spPr>
          <a:xfrm>
            <a:off x="2601812" y="2527025"/>
            <a:ext cx="3240731" cy="4094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705839-1D35-4F2A-8E37-00D722023B1A}"/>
              </a:ext>
            </a:extLst>
          </p:cNvPr>
          <p:cNvSpPr txBox="1"/>
          <p:nvPr/>
        </p:nvSpPr>
        <p:spPr>
          <a:xfrm>
            <a:off x="6903308" y="1366071"/>
            <a:ext cx="4934465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Discoveries in 2015 anticipated promising oil production and fiscal boom.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Guyana-Exxon M (Liza field) contract published following public opinion demand in 2018.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Scrutiny has been intense with contrasting views.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contracts (Payara field ) signed recently and made public.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Going forward…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GYEITI could build further trust by using its platform for serving as resource center, host debates and informed analysis.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GYEITI and EITI International Secretariat collaborating on commodity trading transparency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85D7B8-155A-40D1-A028-9E3279293D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71" t="10125" r="12973" b="30175"/>
          <a:stretch/>
        </p:blipFill>
        <p:spPr>
          <a:xfrm>
            <a:off x="84439" y="3903325"/>
            <a:ext cx="2988882" cy="18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8A5-4E22-6349-B535-1C8C09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E86B-E398-8846-A81C-5BBC10A9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11" y="1986752"/>
            <a:ext cx="10905753" cy="2884496"/>
          </a:xfrm>
        </p:spPr>
        <p:txBody>
          <a:bodyPr>
            <a:normAutofit/>
          </a:bodyPr>
          <a:lstStyle/>
          <a:p>
            <a:r>
              <a:rPr lang="en-GB" sz="4000" dirty="0"/>
              <a:t>Full disclosure of new contracts</a:t>
            </a:r>
          </a:p>
          <a:p>
            <a:r>
              <a:rPr lang="en-GB" sz="4000" dirty="0"/>
              <a:t>Educate/capacitation</a:t>
            </a:r>
          </a:p>
          <a:p>
            <a:r>
              <a:rPr lang="en-GB" sz="4000" dirty="0"/>
              <a:t>Accessible/user friendly publication</a:t>
            </a:r>
          </a:p>
          <a:p>
            <a:r>
              <a:rPr lang="en-GB" sz="4000" dirty="0"/>
              <a:t>Better understanding -&gt; Informed analysis </a:t>
            </a:r>
          </a:p>
        </p:txBody>
      </p:sp>
    </p:spTree>
    <p:extLst>
      <p:ext uri="{BB962C8B-B14F-4D97-AF65-F5344CB8AC3E}">
        <p14:creationId xmlns:p14="http://schemas.microsoft.com/office/powerpoint/2010/main" val="1114144495"/>
      </p:ext>
    </p:extLst>
  </p:cSld>
  <p:clrMapOvr>
    <a:masterClrMapping/>
  </p:clrMapOvr>
</p:sld>
</file>

<file path=ppt/theme/theme1.xml><?xml version="1.0" encoding="utf-8"?>
<a:theme xmlns:a="http://schemas.openxmlformats.org/drawingml/2006/main" name="EITItheme1">
  <a:themeElements>
    <a:clrScheme name="Custom 1">
      <a:dk1>
        <a:srgbClr val="000100"/>
      </a:dk1>
      <a:lt1>
        <a:srgbClr val="165B89"/>
      </a:lt1>
      <a:dk2>
        <a:srgbClr val="122954"/>
      </a:dk2>
      <a:lt2>
        <a:srgbClr val="15C2EE"/>
      </a:lt2>
      <a:accent1>
        <a:srgbClr val="1CC0EE"/>
      </a:accent1>
      <a:accent2>
        <a:srgbClr val="6C5239"/>
      </a:accent2>
      <a:accent3>
        <a:srgbClr val="2C8536"/>
      </a:accent3>
      <a:accent4>
        <a:srgbClr val="F5A60A"/>
      </a:accent4>
      <a:accent5>
        <a:srgbClr val="D24329"/>
      </a:accent5>
      <a:accent6>
        <a:srgbClr val="78325C"/>
      </a:accent6>
      <a:hlink>
        <a:srgbClr val="1AC2ED"/>
      </a:hlink>
      <a:folHlink>
        <a:srgbClr val="12295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7453E9F3-D7B5-4278-96C3-5B52B8C83871}" vid="{87359841-E33C-4DEC-89EE-9930A39DEB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15317F7111E741A68076FCECAE70DE" ma:contentTypeVersion="11" ma:contentTypeDescription="Create a new document." ma:contentTypeScope="" ma:versionID="284d7b2b3a316bf7fa30bf7420b68218">
  <xsd:schema xmlns:xsd="http://www.w3.org/2001/XMLSchema" xmlns:xs="http://www.w3.org/2001/XMLSchema" xmlns:p="http://schemas.microsoft.com/office/2006/metadata/properties" xmlns:ns2="022d5921-7ea6-4407-bcd7-f36ec4d27c62" xmlns:ns3="7c499440-f7fc-4c5f-a71d-677798310813" targetNamespace="http://schemas.microsoft.com/office/2006/metadata/properties" ma:root="true" ma:fieldsID="47ea2e9497ee88632e2b69130576bd11" ns2:_="" ns3:_="">
    <xsd:import namespace="022d5921-7ea6-4407-bcd7-f36ec4d27c62"/>
    <xsd:import namespace="7c499440-f7fc-4c5f-a71d-677798310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d5921-7ea6-4407-bcd7-f36ec4d27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99440-f7fc-4c5f-a71d-677798310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45A70C-BEFB-4EDC-8010-8F108CC1EE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9DB855-6841-496B-B0F7-E96EBF828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d5921-7ea6-4407-bcd7-f36ec4d27c62"/>
    <ds:schemaRef ds:uri="7c499440-f7fc-4c5f-a71d-6777983108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D175B1-6354-4F73-9DB3-09A21DB41E74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164</TotalTime>
  <Words>338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Book</vt:lpstr>
      <vt:lpstr>Franklin Gothic Demi</vt:lpstr>
      <vt:lpstr>EITItheme1</vt:lpstr>
      <vt:lpstr>PowerPoint Presentation</vt:lpstr>
      <vt:lpstr>Where are we?</vt:lpstr>
      <vt:lpstr>Ecuador-China (loan/oil agreements)</vt:lpstr>
      <vt:lpstr>Guyana: Liza and Payara blocks</vt:lpstr>
      <vt:lpstr>In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ISM_EITI International Secretariat</dc:creator>
  <cp:lastModifiedBy>Monica Osorio</cp:lastModifiedBy>
  <cp:revision>22</cp:revision>
  <dcterms:created xsi:type="dcterms:W3CDTF">2020-11-17T11:44:36Z</dcterms:created>
  <dcterms:modified xsi:type="dcterms:W3CDTF">2020-12-10T14:59:23Z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0x010100EF15317F7111E741A68076FCECAE70DE</vt:lpwstr>
  </property>
</Properties>
</file>