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80" r:id="rId8"/>
    <p:sldId id="28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50" autoAdjust="0"/>
    <p:restoredTop sz="95522"/>
  </p:normalViewPr>
  <p:slideViewPr>
    <p:cSldViewPr snapToGrid="0">
      <p:cViewPr varScale="1">
        <p:scale>
          <a:sx n="83" d="100"/>
          <a:sy n="83" d="100"/>
        </p:scale>
        <p:origin x="240" y="536"/>
      </p:cViewPr>
      <p:guideLst/>
    </p:cSldViewPr>
  </p:slideViewPr>
  <p:notesTextViewPr>
    <p:cViewPr>
      <p:scale>
        <a:sx n="1" d="1"/>
        <a:sy n="1" d="1"/>
      </p:scale>
      <p:origin x="0" y="0"/>
    </p:cViewPr>
  </p:notesTextViewPr>
  <p:sorterViewPr>
    <p:cViewPr>
      <p:scale>
        <a:sx n="100" d="100"/>
        <a:sy n="100" d="100"/>
      </p:scale>
      <p:origin x="0" y="-1053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D27D0C-79A9-4032-8B4B-8197B407042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7AFCDCBD-5773-413A-B381-50D7EC0546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659EC060-36E3-45B4-8FED-1E366B3C8663}"/>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DE7A7A0D-7F4A-4C20-92F8-72591EC43E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9512E08E-73EC-47A0-8E00-376206E48D62}"/>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192920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110D70-0126-49F5-9DEE-5F2C8258AEF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1DE408A-1675-4C18-8656-4E7D4410858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611F33AF-D139-4A2E-8200-8BA0B298B9B3}"/>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79D54F45-84AC-40B4-B833-2A479E06F84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AB61302-CD14-472B-AF73-352388C9DDA0}"/>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52138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2ABE375C-58F1-4021-9DC8-27C218DF379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B2F217E-9A7D-4C01-B0A6-6F0B6B4E3AA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D36FC5B9-6EDC-4D65-AE10-9FF97ED2E56C}"/>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77B0AB71-282F-4B2E-8165-D28D57177F7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6E30E33E-D36B-455F-927F-B5FD74A6F730}"/>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2503126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28" name="Shape 128"/>
          <p:cNvSpPr>
            <a:spLocks noGrp="1"/>
          </p:cNvSpPr>
          <p:nvPr>
            <p:ph type="pic" sz="half" idx="13"/>
          </p:nvPr>
        </p:nvSpPr>
        <p:spPr>
          <a:xfrm>
            <a:off x="6247804" y="446484"/>
            <a:ext cx="3750469" cy="5786438"/>
          </a:xfrm>
          <a:prstGeom prst="rect">
            <a:avLst/>
          </a:prstGeom>
          <a:ln w="12700"/>
        </p:spPr>
        <p:txBody>
          <a:bodyPr tIns="45719" bIns="45719">
            <a:noAutofit/>
          </a:bodyPr>
          <a:lstStyle/>
          <a:p>
            <a:endParaRPr/>
          </a:p>
        </p:txBody>
      </p:sp>
      <p:sp>
        <p:nvSpPr>
          <p:cNvPr id="129" name="Shape 129"/>
          <p:cNvSpPr>
            <a:spLocks noGrp="1"/>
          </p:cNvSpPr>
          <p:nvPr>
            <p:ph type="title"/>
          </p:nvPr>
        </p:nvSpPr>
        <p:spPr>
          <a:xfrm>
            <a:off x="2193727" y="446484"/>
            <a:ext cx="3750469" cy="2803923"/>
          </a:xfrm>
          <a:prstGeom prst="rect">
            <a:avLst/>
          </a:prstGeom>
        </p:spPr>
        <p:txBody>
          <a:bodyPr lIns="71437" tIns="71437" rIns="71437" bIns="71437" anchor="b"/>
          <a:lstStyle>
            <a:lvl1pPr algn="ctr" defTabSz="410766">
              <a:lnSpc>
                <a:spcPct val="100000"/>
              </a:lnSpc>
              <a:defRPr sz="4200">
                <a:latin typeface="Helvetica Light"/>
                <a:ea typeface="Helvetica Light"/>
                <a:cs typeface="Helvetica Light"/>
                <a:sym typeface="Helvetica Light"/>
              </a:defRPr>
            </a:lvl1pPr>
          </a:lstStyle>
          <a:p>
            <a:r>
              <a:t>Title Text</a:t>
            </a:r>
          </a:p>
        </p:txBody>
      </p:sp>
      <p:sp>
        <p:nvSpPr>
          <p:cNvPr id="130" name="Shape 130"/>
          <p:cNvSpPr>
            <a:spLocks noGrp="1"/>
          </p:cNvSpPr>
          <p:nvPr>
            <p:ph type="body" sz="quarter" idx="1"/>
          </p:nvPr>
        </p:nvSpPr>
        <p:spPr>
          <a:xfrm>
            <a:off x="2193727" y="3348633"/>
            <a:ext cx="3750469" cy="2884290"/>
          </a:xfrm>
          <a:prstGeom prst="rect">
            <a:avLst/>
          </a:prstGeom>
        </p:spPr>
        <p:txBody>
          <a:bodyPr lIns="71437" tIns="71437" rIns="71437" bIns="71437"/>
          <a:lstStyle>
            <a:lvl1pPr marL="0" indent="0" algn="ctr" defTabSz="410766">
              <a:lnSpc>
                <a:spcPct val="100000"/>
              </a:lnSpc>
              <a:spcBef>
                <a:spcPts val="0"/>
              </a:spcBef>
              <a:buSzTx/>
              <a:buFontTx/>
              <a:buNone/>
              <a:defRPr sz="2200">
                <a:latin typeface="Helvetica Light"/>
                <a:ea typeface="Helvetica Light"/>
                <a:cs typeface="Helvetica Light"/>
                <a:sym typeface="Helvetica Light"/>
              </a:defRPr>
            </a:lvl1pPr>
            <a:lvl2pPr marL="0" indent="114300" algn="ctr" defTabSz="410766">
              <a:lnSpc>
                <a:spcPct val="100000"/>
              </a:lnSpc>
              <a:spcBef>
                <a:spcPts val="0"/>
              </a:spcBef>
              <a:buSzTx/>
              <a:buFontTx/>
              <a:buNone/>
              <a:defRPr sz="2200">
                <a:latin typeface="Helvetica Light"/>
                <a:ea typeface="Helvetica Light"/>
                <a:cs typeface="Helvetica Light"/>
                <a:sym typeface="Helvetica Light"/>
              </a:defRPr>
            </a:lvl2pPr>
            <a:lvl3pPr marL="0" indent="228600" algn="ctr" defTabSz="410766">
              <a:lnSpc>
                <a:spcPct val="100000"/>
              </a:lnSpc>
              <a:spcBef>
                <a:spcPts val="0"/>
              </a:spcBef>
              <a:buSzTx/>
              <a:buFontTx/>
              <a:buNone/>
              <a:defRPr sz="2200">
                <a:latin typeface="Helvetica Light"/>
                <a:ea typeface="Helvetica Light"/>
                <a:cs typeface="Helvetica Light"/>
                <a:sym typeface="Helvetica Light"/>
              </a:defRPr>
            </a:lvl3pPr>
            <a:lvl4pPr marL="0" indent="342900" algn="ctr" defTabSz="410766">
              <a:lnSpc>
                <a:spcPct val="100000"/>
              </a:lnSpc>
              <a:spcBef>
                <a:spcPts val="0"/>
              </a:spcBef>
              <a:buSzTx/>
              <a:buFontTx/>
              <a:buNone/>
              <a:defRPr sz="2200">
                <a:latin typeface="Helvetica Light"/>
                <a:ea typeface="Helvetica Light"/>
                <a:cs typeface="Helvetica Light"/>
                <a:sym typeface="Helvetica Light"/>
              </a:defRPr>
            </a:lvl4pPr>
            <a:lvl5pPr marL="0" indent="457200" algn="ctr" defTabSz="410766">
              <a:lnSpc>
                <a:spcPct val="100000"/>
              </a:lnSpc>
              <a:spcBef>
                <a:spcPts val="0"/>
              </a:spcBef>
              <a:buSzTx/>
              <a:buFontTx/>
              <a:buNone/>
              <a:defRPr sz="2200">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131" name="Shape 131"/>
          <p:cNvSpPr>
            <a:spLocks noGrp="1"/>
          </p:cNvSpPr>
          <p:nvPr>
            <p:ph type="sldNum" sz="quarter" idx="2"/>
          </p:nvPr>
        </p:nvSpPr>
        <p:spPr>
          <a:xfrm>
            <a:off x="5967907" y="6505277"/>
            <a:ext cx="247257" cy="255588"/>
          </a:xfrm>
          <a:prstGeom prst="rect">
            <a:avLst/>
          </a:prstGeom>
        </p:spPr>
        <p:txBody>
          <a:bodyPr lIns="71437" tIns="71437" rIns="71437" bIns="71437" anchor="t"/>
          <a:lstStyle>
            <a:lvl1pPr algn="ctr" defTabSz="410766">
              <a:defRPr>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125046098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F47A8D-6E5D-498D-A3B0-9278E730984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889ACDAC-28BA-4DEC-8585-493325CEAE2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10EFFC2A-D2BD-4E79-8157-738D4B54D4C7}"/>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DC8F3737-55D2-4A44-917D-5704EF5D5F0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A9197C37-5074-408C-BB1B-253DD6B5D567}"/>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58542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6A89969-AB6A-4028-9705-DD5ED59D3AE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BC78DD64-D347-43AD-A4F4-696A82750F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3465193E-3B26-494A-B15B-1BB18F3AFD33}"/>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8C712977-D976-4C41-8CD5-E5661547BB3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F5EFBCA6-A149-45D1-BD82-F2E10A151BEA}"/>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304741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CEF416B-40DF-4336-B64F-C94CE7E8934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F9A3DFC-E2C7-450F-9907-C39ABBFF1AC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250A5054-D2EC-41DB-8146-1104D827591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3CEE39A1-6445-4C2A-91B7-0D2C1349AB04}"/>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6" name="Marcador de pie de página 5">
            <a:extLst>
              <a:ext uri="{FF2B5EF4-FFF2-40B4-BE49-F238E27FC236}">
                <a16:creationId xmlns:a16="http://schemas.microsoft.com/office/drawing/2014/main" xmlns="" id="{6EB9343C-BA8C-4BDD-B549-DAB7C97A562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59AD0A77-A550-4A82-847D-C988C2C8F579}"/>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376022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243A2F-105F-4692-A07D-21BAFD06E5D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527722EB-37BF-4085-B040-01D6A88BB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925D9DB1-B1FD-40BD-B5C4-4D2F395BFF0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6DAC8111-EC6A-4B34-896C-46486A044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18EFC9E2-EF9D-4819-98F1-6FEF5552EB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BCFCD0C4-95A7-400C-9DC0-A0BD30BC7637}"/>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8" name="Marcador de pie de página 7">
            <a:extLst>
              <a:ext uri="{FF2B5EF4-FFF2-40B4-BE49-F238E27FC236}">
                <a16:creationId xmlns:a16="http://schemas.microsoft.com/office/drawing/2014/main" xmlns="" id="{6A80EB95-7D00-40D1-B323-0E830C79E8A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AD889F18-8F32-4B48-AA7E-1A9F71AB2D42}"/>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164474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FDB4480-80D8-4158-992C-2910E09B3CB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A9058B01-36BF-4FB1-B2CA-86F9A01D5CFE}"/>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4" name="Marcador de pie de página 3">
            <a:extLst>
              <a:ext uri="{FF2B5EF4-FFF2-40B4-BE49-F238E27FC236}">
                <a16:creationId xmlns:a16="http://schemas.microsoft.com/office/drawing/2014/main" xmlns="" id="{F51D8BE1-D653-4150-9CF4-00715C4D3FB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50867ABB-9A9B-4DAB-881B-5ED473FB975A}"/>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66826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872FC676-10DC-47F6-894E-2A419418446C}"/>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3" name="Marcador de pie de página 2">
            <a:extLst>
              <a:ext uri="{FF2B5EF4-FFF2-40B4-BE49-F238E27FC236}">
                <a16:creationId xmlns:a16="http://schemas.microsoft.com/office/drawing/2014/main" xmlns="" id="{E013BEF2-967A-4C4D-8374-B93CA74E2B6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DB0A7531-C792-4D0B-BD08-BF27FC98B05F}"/>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396198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401717-7876-4ED9-B9CB-1C310FB3983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DBC06F05-8BE8-468A-B0B7-33CCA16B5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9A57B13B-2A64-44CF-8B19-3CCFCD288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7A0788C-6EFE-490C-B6A7-EF9B56C4CB78}"/>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6" name="Marcador de pie de página 5">
            <a:extLst>
              <a:ext uri="{FF2B5EF4-FFF2-40B4-BE49-F238E27FC236}">
                <a16:creationId xmlns:a16="http://schemas.microsoft.com/office/drawing/2014/main" xmlns="" id="{CE1C6D09-AF81-4C63-8D8E-0EF94CF72C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266A3537-EE22-4538-87E1-E151C532DE45}"/>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310592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65881AE-2AD4-479A-9613-2D4105772D7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F64486A5-0165-4ACD-937E-DC301A0A14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EE509A07-5EF6-4242-8F66-7CB872C18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837D473-D337-40B2-A68C-6BA5322A7CD8}"/>
              </a:ext>
            </a:extLst>
          </p:cNvPr>
          <p:cNvSpPr>
            <a:spLocks noGrp="1"/>
          </p:cNvSpPr>
          <p:nvPr>
            <p:ph type="dt" sz="half" idx="10"/>
          </p:nvPr>
        </p:nvSpPr>
        <p:spPr/>
        <p:txBody>
          <a:bodyPr/>
          <a:lstStyle/>
          <a:p>
            <a:fld id="{D07708AF-9DA7-42B7-AE63-DA6DFD4C6B84}" type="datetimeFigureOut">
              <a:rPr lang="es-ES" smtClean="0"/>
              <a:t>10/12/20</a:t>
            </a:fld>
            <a:endParaRPr lang="es-ES"/>
          </a:p>
        </p:txBody>
      </p:sp>
      <p:sp>
        <p:nvSpPr>
          <p:cNvPr id="6" name="Marcador de pie de página 5">
            <a:extLst>
              <a:ext uri="{FF2B5EF4-FFF2-40B4-BE49-F238E27FC236}">
                <a16:creationId xmlns:a16="http://schemas.microsoft.com/office/drawing/2014/main" xmlns="" id="{594BA9D4-A3A1-4478-A808-D485665C706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1C88777A-963D-4874-8BD6-2D0613DE27C4}"/>
              </a:ext>
            </a:extLst>
          </p:cNvPr>
          <p:cNvSpPr>
            <a:spLocks noGrp="1"/>
          </p:cNvSpPr>
          <p:nvPr>
            <p:ph type="sldNum" sz="quarter" idx="12"/>
          </p:nvPr>
        </p:nvSpPr>
        <p:spPr/>
        <p:txBody>
          <a:bodyPr/>
          <a:lstStyle/>
          <a:p>
            <a:fld id="{67E44B95-65FC-40D4-AD67-453DD0869DDA}" type="slidenum">
              <a:rPr lang="es-ES" smtClean="0"/>
              <a:t>‹#›</a:t>
            </a:fld>
            <a:endParaRPr lang="es-ES"/>
          </a:p>
        </p:txBody>
      </p:sp>
    </p:spTree>
    <p:extLst>
      <p:ext uri="{BB962C8B-B14F-4D97-AF65-F5344CB8AC3E}">
        <p14:creationId xmlns:p14="http://schemas.microsoft.com/office/powerpoint/2010/main" val="952280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AA627A25-B9F0-4194-8F1D-75C2065B8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A27DB5D2-5B1E-442C-81F6-2B04EE6D63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0BE63C1C-DD24-4A83-B8E0-589FC3D3C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708AF-9DA7-42B7-AE63-DA6DFD4C6B84}" type="datetimeFigureOut">
              <a:rPr lang="es-ES" smtClean="0"/>
              <a:t>10/12/20</a:t>
            </a:fld>
            <a:endParaRPr lang="es-ES"/>
          </a:p>
        </p:txBody>
      </p:sp>
      <p:sp>
        <p:nvSpPr>
          <p:cNvPr id="5" name="Marcador de pie de página 4">
            <a:extLst>
              <a:ext uri="{FF2B5EF4-FFF2-40B4-BE49-F238E27FC236}">
                <a16:creationId xmlns:a16="http://schemas.microsoft.com/office/drawing/2014/main" xmlns="" id="{BDF5246E-51F9-49A9-9F35-9DABB1B9DF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CC6BDC7F-75FC-4AFC-A338-433709BE8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44B95-65FC-40D4-AD67-453DD0869DDA}" type="slidenum">
              <a:rPr lang="es-ES" smtClean="0"/>
              <a:t>‹#›</a:t>
            </a:fld>
            <a:endParaRPr lang="es-ES"/>
          </a:p>
        </p:txBody>
      </p:sp>
    </p:spTree>
    <p:extLst>
      <p:ext uri="{BB962C8B-B14F-4D97-AF65-F5344CB8AC3E}">
        <p14:creationId xmlns:p14="http://schemas.microsoft.com/office/powerpoint/2010/main" val="409449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8.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 name="Visita_a_la_presa_del_Llagal_48.jpg"/>
          <p:cNvPicPr>
            <a:picLocks noChangeAspect="1"/>
          </p:cNvPicPr>
          <p:nvPr/>
        </p:nvPicPr>
        <p:blipFill>
          <a:blip r:embed="rId2"/>
          <a:srcRect t="15715"/>
          <a:stretch>
            <a:fillRect/>
          </a:stretch>
        </p:blipFill>
        <p:spPr>
          <a:xfrm>
            <a:off x="-29302" y="-63025"/>
            <a:ext cx="12292411" cy="6904390"/>
          </a:xfrm>
          <a:prstGeom prst="rect">
            <a:avLst/>
          </a:prstGeom>
          <a:ln w="12700">
            <a:miter lim="400000"/>
          </a:ln>
        </p:spPr>
      </p:pic>
      <p:sp>
        <p:nvSpPr>
          <p:cNvPr id="178" name="Shape 178"/>
          <p:cNvSpPr/>
          <p:nvPr/>
        </p:nvSpPr>
        <p:spPr>
          <a:xfrm>
            <a:off x="-30309" y="-161467"/>
            <a:ext cx="4333862" cy="2536165"/>
          </a:xfrm>
          <a:custGeom>
            <a:avLst/>
            <a:gdLst/>
            <a:ahLst/>
            <a:cxnLst>
              <a:cxn ang="0">
                <a:pos x="wd2" y="hd2"/>
              </a:cxn>
              <a:cxn ang="5400000">
                <a:pos x="wd2" y="hd2"/>
              </a:cxn>
              <a:cxn ang="10800000">
                <a:pos x="wd2" y="hd2"/>
              </a:cxn>
              <a:cxn ang="16200000">
                <a:pos x="wd2" y="hd2"/>
              </a:cxn>
            </a:cxnLst>
            <a:rect l="0" t="0" r="r" b="b"/>
            <a:pathLst>
              <a:path w="21600" h="21600" extrusionOk="0">
                <a:moveTo>
                  <a:pt x="0" y="248"/>
                </a:moveTo>
                <a:lnTo>
                  <a:pt x="21600" y="0"/>
                </a:lnTo>
                <a:lnTo>
                  <a:pt x="12833" y="21103"/>
                </a:lnTo>
                <a:lnTo>
                  <a:pt x="77" y="21600"/>
                </a:lnTo>
                <a:cubicBezTo>
                  <a:pt x="74" y="14026"/>
                  <a:pt x="2" y="7822"/>
                  <a:pt x="0" y="248"/>
                </a:cubicBezTo>
                <a:close/>
              </a:path>
            </a:pathLst>
          </a:custGeom>
          <a:solidFill>
            <a:srgbClr val="FFFFFF"/>
          </a:solidFill>
          <a:ln w="12700">
            <a:miter lim="400000"/>
          </a:ln>
        </p:spPr>
        <p:txBody>
          <a:bodyPr lIns="45719" rIns="45719" anchor="ctr"/>
          <a:lstStyle/>
          <a:p>
            <a:pPr algn="ctr" defTabSz="410764">
              <a:defRPr sz="1600">
                <a:latin typeface="Helvetica Light"/>
                <a:ea typeface="Helvetica Light"/>
                <a:cs typeface="Helvetica Light"/>
                <a:sym typeface="Helvetica Light"/>
              </a:defRPr>
            </a:pPr>
            <a:endParaRPr/>
          </a:p>
        </p:txBody>
      </p:sp>
      <p:pic>
        <p:nvPicPr>
          <p:cNvPr id="179" name="image2.png"/>
          <p:cNvPicPr>
            <a:picLocks noChangeAspect="1"/>
          </p:cNvPicPr>
          <p:nvPr/>
        </p:nvPicPr>
        <p:blipFill>
          <a:blip r:embed="rId3"/>
          <a:stretch>
            <a:fillRect/>
          </a:stretch>
        </p:blipFill>
        <p:spPr>
          <a:xfrm>
            <a:off x="-30309" y="2326321"/>
            <a:ext cx="9667734" cy="3884400"/>
          </a:xfrm>
          <a:prstGeom prst="rect">
            <a:avLst/>
          </a:prstGeom>
          <a:ln w="12700">
            <a:miter lim="400000"/>
          </a:ln>
        </p:spPr>
      </p:pic>
      <p:sp>
        <p:nvSpPr>
          <p:cNvPr id="180" name="Shape 180"/>
          <p:cNvSpPr>
            <a:spLocks noGrp="1"/>
          </p:cNvSpPr>
          <p:nvPr>
            <p:ph type="title"/>
          </p:nvPr>
        </p:nvSpPr>
        <p:spPr>
          <a:xfrm>
            <a:off x="281583" y="2945605"/>
            <a:ext cx="4036717" cy="673463"/>
          </a:xfrm>
          <a:prstGeom prst="rect">
            <a:avLst/>
          </a:prstGeom>
        </p:spPr>
        <p:txBody>
          <a:bodyPr>
            <a:normAutofit fontScale="90000"/>
          </a:bodyPr>
          <a:lstStyle>
            <a:lvl1pPr algn="l" defTabSz="350629">
              <a:defRPr sz="3700" b="1">
                <a:solidFill>
                  <a:srgbClr val="FFFFFF"/>
                </a:solidFill>
                <a:latin typeface="Gotham-Black"/>
                <a:ea typeface="Gotham-Black"/>
                <a:cs typeface="Gotham-Black"/>
                <a:sym typeface="Gotham-Black"/>
              </a:defRPr>
            </a:lvl1pPr>
          </a:lstStyle>
          <a:p>
            <a:r>
              <a:rPr lang="en-GB" dirty="0" err="1">
                <a:latin typeface="+mj-lt"/>
              </a:rPr>
              <a:t>Contratos</a:t>
            </a:r>
            <a:r>
              <a:rPr lang="en-GB" dirty="0">
                <a:latin typeface="+mj-lt"/>
              </a:rPr>
              <a:t> </a:t>
            </a:r>
            <a:r>
              <a:rPr lang="en-GB" dirty="0" err="1">
                <a:latin typeface="+mj-lt"/>
              </a:rPr>
              <a:t>Mineros</a:t>
            </a:r>
            <a:r>
              <a:rPr lang="en-GB" dirty="0">
                <a:latin typeface="+mj-lt"/>
              </a:rPr>
              <a:t> RD</a:t>
            </a:r>
            <a:endParaRPr dirty="0">
              <a:latin typeface="+mj-lt"/>
            </a:endParaRPr>
          </a:p>
        </p:txBody>
      </p:sp>
      <p:sp>
        <p:nvSpPr>
          <p:cNvPr id="181" name="Shape 181"/>
          <p:cNvSpPr/>
          <p:nvPr/>
        </p:nvSpPr>
        <p:spPr>
          <a:xfrm>
            <a:off x="281582" y="4483913"/>
            <a:ext cx="4281196" cy="325436"/>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b">
            <a:normAutofit/>
          </a:bodyPr>
          <a:lstStyle>
            <a:lvl1pPr defTabSz="410764">
              <a:lnSpc>
                <a:spcPct val="81000"/>
              </a:lnSpc>
              <a:defRPr sz="2000">
                <a:solidFill>
                  <a:srgbClr val="FFFFFF"/>
                </a:solidFill>
                <a:latin typeface="Gotham"/>
                <a:ea typeface="Gotham"/>
                <a:cs typeface="Gotham"/>
                <a:sym typeface="Gotham"/>
              </a:defRPr>
            </a:lvl1pPr>
          </a:lstStyle>
          <a:p>
            <a:r>
              <a:rPr lang="en-GB" dirty="0" err="1">
                <a:latin typeface="+mj-lt"/>
              </a:rPr>
              <a:t>Semana</a:t>
            </a:r>
            <a:r>
              <a:rPr lang="en-GB" dirty="0">
                <a:latin typeface="+mj-lt"/>
              </a:rPr>
              <a:t> de </a:t>
            </a:r>
            <a:r>
              <a:rPr lang="en-GB" dirty="0" err="1">
                <a:latin typeface="+mj-lt"/>
              </a:rPr>
              <a:t>Contratos</a:t>
            </a:r>
            <a:r>
              <a:rPr lang="en-GB" dirty="0">
                <a:latin typeface="+mj-lt"/>
              </a:rPr>
              <a:t> EITI </a:t>
            </a:r>
            <a:r>
              <a:rPr lang="en-GB" dirty="0" err="1">
                <a:latin typeface="+mj-lt"/>
              </a:rPr>
              <a:t>Internacional</a:t>
            </a:r>
            <a:endParaRPr dirty="0">
              <a:latin typeface="+mj-lt"/>
            </a:endParaRPr>
          </a:p>
        </p:txBody>
      </p:sp>
      <p:pic>
        <p:nvPicPr>
          <p:cNvPr id="182" name="image3.png"/>
          <p:cNvPicPr>
            <a:picLocks noChangeAspect="1"/>
          </p:cNvPicPr>
          <p:nvPr/>
        </p:nvPicPr>
        <p:blipFill>
          <a:blip r:embed="rId4"/>
          <a:stretch>
            <a:fillRect/>
          </a:stretch>
        </p:blipFill>
        <p:spPr>
          <a:xfrm>
            <a:off x="-37824" y="686799"/>
            <a:ext cx="499059" cy="998128"/>
          </a:xfrm>
          <a:prstGeom prst="rect">
            <a:avLst/>
          </a:prstGeom>
          <a:ln w="12700">
            <a:miter lim="400000"/>
          </a:ln>
        </p:spPr>
      </p:pic>
      <p:sp>
        <p:nvSpPr>
          <p:cNvPr id="183" name="Shape 183"/>
          <p:cNvSpPr/>
          <p:nvPr/>
        </p:nvSpPr>
        <p:spPr>
          <a:xfrm>
            <a:off x="7370599" y="-81808"/>
            <a:ext cx="4948856" cy="7021615"/>
          </a:xfrm>
          <a:custGeom>
            <a:avLst/>
            <a:gdLst/>
            <a:ahLst/>
            <a:cxnLst>
              <a:cxn ang="0">
                <a:pos x="wd2" y="hd2"/>
              </a:cxn>
              <a:cxn ang="5400000">
                <a:pos x="wd2" y="hd2"/>
              </a:cxn>
              <a:cxn ang="10800000">
                <a:pos x="wd2" y="hd2"/>
              </a:cxn>
              <a:cxn ang="16200000">
                <a:pos x="wd2" y="hd2"/>
              </a:cxn>
            </a:cxnLst>
            <a:rect l="0" t="0" r="r" b="b"/>
            <a:pathLst>
              <a:path w="21546" h="21600" extrusionOk="0">
                <a:moveTo>
                  <a:pt x="0" y="12659"/>
                </a:moveTo>
                <a:lnTo>
                  <a:pt x="20221" y="1"/>
                </a:lnTo>
                <a:lnTo>
                  <a:pt x="21299" y="0"/>
                </a:lnTo>
                <a:cubicBezTo>
                  <a:pt x="21238" y="7344"/>
                  <a:pt x="21600" y="14169"/>
                  <a:pt x="21539" y="21513"/>
                </a:cubicBezTo>
                <a:lnTo>
                  <a:pt x="13582" y="21600"/>
                </a:lnTo>
                <a:lnTo>
                  <a:pt x="0" y="12659"/>
                </a:lnTo>
                <a:close/>
              </a:path>
            </a:pathLst>
          </a:custGeom>
          <a:solidFill>
            <a:srgbClr val="FFFFFF"/>
          </a:solidFill>
          <a:ln w="12700">
            <a:miter lim="400000"/>
          </a:ln>
        </p:spPr>
        <p:txBody>
          <a:bodyPr lIns="45719" rIns="45719" anchor="ctr"/>
          <a:lstStyle/>
          <a:p>
            <a:pPr algn="ctr" defTabSz="410764">
              <a:defRPr sz="1600">
                <a:latin typeface="Helvetica Light"/>
                <a:ea typeface="Helvetica Light"/>
                <a:cs typeface="Helvetica Light"/>
                <a:sym typeface="Helvetica Light"/>
              </a:defRPr>
            </a:pPr>
            <a:endParaRPr/>
          </a:p>
        </p:txBody>
      </p:sp>
      <p:pic>
        <p:nvPicPr>
          <p:cNvPr id="184" name="image4.png"/>
          <p:cNvPicPr>
            <a:picLocks noChangeAspect="1"/>
          </p:cNvPicPr>
          <p:nvPr/>
        </p:nvPicPr>
        <p:blipFill>
          <a:blip r:embed="rId5"/>
          <a:stretch>
            <a:fillRect/>
          </a:stretch>
        </p:blipFill>
        <p:spPr>
          <a:xfrm>
            <a:off x="676390" y="413308"/>
            <a:ext cx="2401892" cy="1192076"/>
          </a:xfrm>
          <a:prstGeom prst="rect">
            <a:avLst/>
          </a:prstGeom>
          <a:ln w="12700">
            <a:miter lim="400000"/>
          </a:ln>
        </p:spPr>
      </p:pic>
      <p:sp>
        <p:nvSpPr>
          <p:cNvPr id="185" name="Shape 185"/>
          <p:cNvSpPr/>
          <p:nvPr/>
        </p:nvSpPr>
        <p:spPr>
          <a:xfrm>
            <a:off x="306982" y="5430796"/>
            <a:ext cx="2249291" cy="378777"/>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b">
            <a:normAutofit fontScale="92500" lnSpcReduction="20000"/>
          </a:bodyPr>
          <a:lstStyle/>
          <a:p>
            <a:pPr defTabSz="410764">
              <a:lnSpc>
                <a:spcPct val="120000"/>
              </a:lnSpc>
              <a:defRPr sz="1100">
                <a:solidFill>
                  <a:srgbClr val="FFFFFF"/>
                </a:solidFill>
                <a:latin typeface="Gotham-Book"/>
                <a:ea typeface="Gotham-Book"/>
                <a:cs typeface="Gotham-Book"/>
                <a:sym typeface="Gotham-Book"/>
              </a:defRPr>
            </a:pPr>
            <a:r>
              <a:rPr dirty="0" err="1"/>
              <a:t>Viceministerio</a:t>
            </a:r>
            <a:r>
              <a:rPr dirty="0"/>
              <a:t> de Minas</a:t>
            </a:r>
          </a:p>
          <a:p>
            <a:pPr defTabSz="410764">
              <a:lnSpc>
                <a:spcPct val="120000"/>
              </a:lnSpc>
              <a:defRPr sz="1100">
                <a:solidFill>
                  <a:srgbClr val="FFFFFF"/>
                </a:solidFill>
                <a:latin typeface="Gotham-Book"/>
                <a:ea typeface="Gotham-Book"/>
                <a:cs typeface="Gotham-Book"/>
                <a:sym typeface="Gotham-Book"/>
              </a:defRPr>
            </a:pPr>
            <a:r>
              <a:rPr dirty="0"/>
              <a:t>10 de </a:t>
            </a:r>
            <a:r>
              <a:rPr lang="en-GB" dirty="0" err="1"/>
              <a:t>Dici</a:t>
            </a:r>
            <a:r>
              <a:rPr dirty="0" err="1"/>
              <a:t>embre</a:t>
            </a:r>
            <a:r>
              <a:rPr dirty="0"/>
              <a:t> 2020</a:t>
            </a:r>
          </a:p>
        </p:txBody>
      </p:sp>
      <p:pic>
        <p:nvPicPr>
          <p:cNvPr id="186" name="image5.png"/>
          <p:cNvPicPr>
            <a:picLocks noChangeAspect="1"/>
          </p:cNvPicPr>
          <p:nvPr/>
        </p:nvPicPr>
        <p:blipFill>
          <a:blip r:embed="rId6"/>
          <a:srcRect l="28871" r="2196"/>
          <a:stretch>
            <a:fillRect/>
          </a:stretch>
        </p:blipFill>
        <p:spPr>
          <a:xfrm>
            <a:off x="-29302" y="6561401"/>
            <a:ext cx="12292269" cy="355179"/>
          </a:xfrm>
          <a:prstGeom prst="rect">
            <a:avLst/>
          </a:prstGeom>
          <a:ln w="12700">
            <a:miter lim="400000"/>
          </a:ln>
        </p:spPr>
      </p:pic>
      <p:sp>
        <p:nvSpPr>
          <p:cNvPr id="187" name="Shape 187"/>
          <p:cNvSpPr/>
          <p:nvPr/>
        </p:nvSpPr>
        <p:spPr>
          <a:xfrm>
            <a:off x="306983" y="4047902"/>
            <a:ext cx="1155093" cy="70434"/>
          </a:xfrm>
          <a:prstGeom prst="rect">
            <a:avLst/>
          </a:prstGeom>
          <a:blipFill>
            <a:blip r:embed="rId7"/>
          </a:blipFill>
          <a:ln w="12700">
            <a:miter lim="400000"/>
          </a:ln>
        </p:spPr>
        <p:txBody>
          <a:bodyPr lIns="45719" rIns="45719" anchor="ctr"/>
          <a:lstStyle/>
          <a:p>
            <a:pPr algn="ctr" defTabSz="410764">
              <a:defRPr sz="1600">
                <a:solidFill>
                  <a:srgbClr val="003875"/>
                </a:solidFill>
                <a:latin typeface="Helvetica Light"/>
                <a:ea typeface="Helvetica Light"/>
                <a:cs typeface="Helvetica Light"/>
                <a:sym typeface="Helvetica Light"/>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D16A6A-1EFA-0840-9475-44AB74DAA97A}"/>
              </a:ext>
            </a:extLst>
          </p:cNvPr>
          <p:cNvSpPr>
            <a:spLocks noGrp="1"/>
          </p:cNvSpPr>
          <p:nvPr>
            <p:ph type="title"/>
          </p:nvPr>
        </p:nvSpPr>
        <p:spPr>
          <a:xfrm>
            <a:off x="2733261" y="365125"/>
            <a:ext cx="8620538" cy="1325563"/>
          </a:xfrm>
        </p:spPr>
        <p:txBody>
          <a:bodyPr>
            <a:normAutofit fontScale="90000"/>
          </a:bodyPr>
          <a:lstStyle/>
          <a:p>
            <a:pPr algn="ctr" defTabSz="410764">
              <a:lnSpc>
                <a:spcPct val="100000"/>
              </a:lnSpc>
            </a:pPr>
            <a:r>
              <a:rPr lang="x-none" sz="5000" b="1" dirty="0">
                <a:solidFill>
                  <a:srgbClr val="003875"/>
                </a:solidFill>
                <a:latin typeface="Gotham-Black"/>
                <a:sym typeface="Gotham-Black"/>
              </a:rPr>
              <a:t>Generales de contratos en </a:t>
            </a:r>
            <a:br>
              <a:rPr lang="x-none" sz="5000" b="1" dirty="0">
                <a:solidFill>
                  <a:srgbClr val="003875"/>
                </a:solidFill>
                <a:latin typeface="Gotham-Black"/>
                <a:sym typeface="Gotham-Black"/>
              </a:rPr>
            </a:br>
            <a:r>
              <a:rPr lang="x-none" sz="5000" b="1" dirty="0">
                <a:solidFill>
                  <a:srgbClr val="003875"/>
                </a:solidFill>
                <a:latin typeface="Gotham-Black"/>
                <a:sym typeface="Gotham-Black"/>
              </a:rPr>
              <a:t>República Dominicana</a:t>
            </a:r>
          </a:p>
        </p:txBody>
      </p:sp>
      <p:sp>
        <p:nvSpPr>
          <p:cNvPr id="3" name="Content Placeholder 2">
            <a:extLst>
              <a:ext uri="{FF2B5EF4-FFF2-40B4-BE49-F238E27FC236}">
                <a16:creationId xmlns:a16="http://schemas.microsoft.com/office/drawing/2014/main" xmlns="" id="{068FE67D-EDF1-0D46-AC35-4F6B2B9759CD}"/>
              </a:ext>
            </a:extLst>
          </p:cNvPr>
          <p:cNvSpPr>
            <a:spLocks noGrp="1"/>
          </p:cNvSpPr>
          <p:nvPr>
            <p:ph idx="1"/>
          </p:nvPr>
        </p:nvSpPr>
        <p:spPr/>
        <p:txBody>
          <a:bodyPr>
            <a:normAutofit fontScale="62500" lnSpcReduction="20000"/>
          </a:bodyPr>
          <a:lstStyle/>
          <a:p>
            <a:pPr marL="0" lvl="0" indent="0">
              <a:lnSpc>
                <a:spcPct val="110000"/>
              </a:lnSpc>
              <a:buSzPct val="100000"/>
              <a:buFontTx/>
              <a:buChar char="•"/>
              <a:defRPr sz="4000">
                <a:solidFill>
                  <a:srgbClr val="535353"/>
                </a:solidFill>
                <a:latin typeface="Gotham-Book"/>
                <a:ea typeface="Gotham-Book"/>
                <a:cs typeface="Gotham-Book"/>
                <a:sym typeface="Gotham-Book"/>
              </a:defRPr>
            </a:pPr>
            <a:r>
              <a:rPr lang="es-ES_tradnl" dirty="0">
                <a:solidFill>
                  <a:srgbClr val="535353"/>
                </a:solidFill>
                <a:latin typeface="Gotham-Book"/>
                <a:sym typeface="Helvetica Light"/>
              </a:rPr>
              <a:t>Instrumentos jurídicos celebrados por los gobiernos con una persona natural o jurídica por medio de los cuales se otorgan los derechos de exploración y/o de explotación de los recursos extractivos mineros de un país.  				</a:t>
            </a:r>
            <a:endParaRPr lang="x-none" dirty="0">
              <a:solidFill>
                <a:srgbClr val="535353"/>
              </a:solidFill>
              <a:latin typeface="Gotham-Book"/>
              <a:sym typeface="Helvetica Light"/>
            </a:endParaRPr>
          </a:p>
          <a:p>
            <a:pPr marL="0" lvl="0" indent="0">
              <a:lnSpc>
                <a:spcPct val="110000"/>
              </a:lnSpc>
              <a:buSzPct val="100000"/>
              <a:buFontTx/>
              <a:buChar char="•"/>
              <a:defRPr sz="4000">
                <a:solidFill>
                  <a:srgbClr val="535353"/>
                </a:solidFill>
                <a:latin typeface="Gotham-Book"/>
                <a:ea typeface="Gotham-Book"/>
                <a:cs typeface="Gotham-Book"/>
                <a:sym typeface="Gotham-Book"/>
              </a:defRPr>
            </a:pPr>
            <a:r>
              <a:rPr lang="es-ES_tradnl" dirty="0">
                <a:solidFill>
                  <a:srgbClr val="535353"/>
                </a:solidFill>
                <a:latin typeface="Gotham-Book"/>
                <a:sym typeface="Helvetica Light"/>
              </a:rPr>
              <a:t>Establecen las condiciones para la exploración y/o explotación de minerales conforme a particularidades específicas que, generalmente, difieren de las disposiciones establecidas en el marco fiscal y regulatorio de derecho común.		</a:t>
            </a:r>
            <a:endParaRPr lang="x-none" dirty="0">
              <a:solidFill>
                <a:srgbClr val="535353"/>
              </a:solidFill>
              <a:latin typeface="Gotham-Book"/>
              <a:sym typeface="Helvetica Light"/>
            </a:endParaRPr>
          </a:p>
          <a:p>
            <a:pPr marL="0" lvl="0" indent="0">
              <a:lnSpc>
                <a:spcPct val="110000"/>
              </a:lnSpc>
              <a:buSzPct val="100000"/>
              <a:buFontTx/>
              <a:buChar char="•"/>
              <a:defRPr sz="4000">
                <a:solidFill>
                  <a:srgbClr val="535353"/>
                </a:solidFill>
                <a:latin typeface="Gotham-Book"/>
                <a:ea typeface="Gotham-Book"/>
                <a:cs typeface="Gotham-Book"/>
                <a:sym typeface="Gotham-Book"/>
              </a:defRPr>
            </a:pPr>
            <a:r>
              <a:rPr lang="es-ES_tradnl" dirty="0">
                <a:solidFill>
                  <a:srgbClr val="535353"/>
                </a:solidFill>
                <a:latin typeface="Gotham-Book"/>
                <a:sym typeface="Helvetica Light"/>
              </a:rPr>
              <a:t>Los contratos mineros en RD tiene la particularidad de que conforme a la Ley Minera siempre deben ser más beneficiosos para el Estado que las estipulaciones contenidas en la legislación minera. </a:t>
            </a:r>
            <a:endParaRPr lang="x-none" dirty="0">
              <a:solidFill>
                <a:srgbClr val="535353"/>
              </a:solidFill>
              <a:latin typeface="Gotham-Book"/>
              <a:sym typeface="Helvetica Light"/>
            </a:endParaRPr>
          </a:p>
          <a:p>
            <a:endParaRPr lang="x-none" dirty="0"/>
          </a:p>
        </p:txBody>
      </p:sp>
      <p:pic>
        <p:nvPicPr>
          <p:cNvPr id="4" name="pasted-image.pdf">
            <a:extLst>
              <a:ext uri="{FF2B5EF4-FFF2-40B4-BE49-F238E27FC236}">
                <a16:creationId xmlns:a16="http://schemas.microsoft.com/office/drawing/2014/main" xmlns="" id="{C78789B0-92E9-5D46-A3F6-2DF288CCCD3F}"/>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F64302C9-83F2-9F48-BA91-47CA81CDD1EC}"/>
              </a:ext>
            </a:extLst>
          </p:cNvPr>
          <p:cNvPicPr>
            <a:picLocks noChangeAspect="1"/>
          </p:cNvPicPr>
          <p:nvPr/>
        </p:nvPicPr>
        <p:blipFill>
          <a:blip r:embed="rId3"/>
          <a:srcRect l="28871" r="2197"/>
          <a:stretch>
            <a:fillRect/>
          </a:stretch>
        </p:blipFill>
        <p:spPr>
          <a:xfrm>
            <a:off x="-58601" y="6543762"/>
            <a:ext cx="12250601" cy="353973"/>
          </a:xfrm>
          <a:prstGeom prst="rect">
            <a:avLst/>
          </a:prstGeom>
          <a:ln w="12700">
            <a:miter lim="400000"/>
          </a:ln>
        </p:spPr>
      </p:pic>
    </p:spTree>
    <p:extLst>
      <p:ext uri="{BB962C8B-B14F-4D97-AF65-F5344CB8AC3E}">
        <p14:creationId xmlns:p14="http://schemas.microsoft.com/office/powerpoint/2010/main" val="418008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9A7C0B-BC17-6D46-AF4C-98641DA9A822}"/>
              </a:ext>
            </a:extLst>
          </p:cNvPr>
          <p:cNvSpPr>
            <a:spLocks noGrp="1"/>
          </p:cNvSpPr>
          <p:nvPr>
            <p:ph type="title"/>
          </p:nvPr>
        </p:nvSpPr>
        <p:spPr>
          <a:xfrm>
            <a:off x="3438938" y="365125"/>
            <a:ext cx="7914861" cy="1325563"/>
          </a:xfrm>
        </p:spPr>
        <p:txBody>
          <a:bodyPr>
            <a:normAutofit fontScale="90000"/>
          </a:bodyPr>
          <a:lstStyle/>
          <a:p>
            <a:r>
              <a:rPr lang="x-none" b="1" dirty="0">
                <a:solidFill>
                  <a:srgbClr val="003875"/>
                </a:solidFill>
                <a:latin typeface="Gotham-Black"/>
                <a:sym typeface="Gotham-Black"/>
              </a:rPr>
              <a:t>Generales de contratos en </a:t>
            </a:r>
            <a:br>
              <a:rPr lang="x-none" b="1" dirty="0">
                <a:solidFill>
                  <a:srgbClr val="003875"/>
                </a:solidFill>
                <a:latin typeface="Gotham-Black"/>
                <a:sym typeface="Gotham-Black"/>
              </a:rPr>
            </a:br>
            <a:r>
              <a:rPr lang="x-none" b="1" dirty="0">
                <a:solidFill>
                  <a:srgbClr val="003875"/>
                </a:solidFill>
                <a:latin typeface="Gotham-Black"/>
                <a:sym typeface="Gotham-Black"/>
              </a:rPr>
              <a:t>República Dominicana (Cont)</a:t>
            </a:r>
            <a:endParaRPr lang="x-none" dirty="0"/>
          </a:p>
        </p:txBody>
      </p:sp>
      <p:sp>
        <p:nvSpPr>
          <p:cNvPr id="3" name="Content Placeholder 2">
            <a:extLst>
              <a:ext uri="{FF2B5EF4-FFF2-40B4-BE49-F238E27FC236}">
                <a16:creationId xmlns:a16="http://schemas.microsoft.com/office/drawing/2014/main" xmlns="" id="{33C727FB-2131-5141-9E56-C5ABC47168CA}"/>
              </a:ext>
            </a:extLst>
          </p:cNvPr>
          <p:cNvSpPr>
            <a:spLocks noGrp="1"/>
          </p:cNvSpPr>
          <p:nvPr>
            <p:ph idx="1"/>
          </p:nvPr>
        </p:nvSpPr>
        <p:spPr/>
        <p:txBody>
          <a:bodyPr>
            <a:normAutofit fontScale="92500" lnSpcReduction="20000"/>
          </a:bodyPr>
          <a:lstStyle/>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2500" dirty="0">
                <a:solidFill>
                  <a:srgbClr val="535353"/>
                </a:solidFill>
                <a:latin typeface="Gotham-Book"/>
              </a:rPr>
              <a:t>La Ley Minera de la Rep. Dom. establece la creación de “reservas fiscales”, zonas donde se tiene certeza de condiciones geológicas favorables para la explotación de minerales, y que por tanto constituyen áreas de desarrollo para el interés nacional. </a:t>
            </a:r>
            <a:endParaRPr lang="x-none" sz="2500" dirty="0">
              <a:solidFill>
                <a:srgbClr val="535353"/>
              </a:solidFill>
              <a:latin typeface="Gotham-Book"/>
            </a:endParaRPr>
          </a:p>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2500" dirty="0">
                <a:solidFill>
                  <a:srgbClr val="535353"/>
                </a:solidFill>
                <a:latin typeface="Gotham-Book"/>
              </a:rPr>
              <a:t>Los derechos para la explotación de las reservas fiscales se otorgan mediante contratos especiales.</a:t>
            </a:r>
            <a:endParaRPr lang="x-none" sz="2500" dirty="0">
              <a:solidFill>
                <a:srgbClr val="535353"/>
              </a:solidFill>
              <a:latin typeface="Gotham-Book"/>
            </a:endParaRPr>
          </a:p>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2500" dirty="0">
                <a:solidFill>
                  <a:srgbClr val="535353"/>
                </a:solidFill>
                <a:latin typeface="Gotham-Book"/>
              </a:rPr>
              <a:t>Los contratos especiales son suscritos por el Estado y son aprobados por el Poder Legislativo.  </a:t>
            </a:r>
            <a:endParaRPr lang="x-none" sz="2500" dirty="0">
              <a:solidFill>
                <a:srgbClr val="535353"/>
              </a:solidFill>
              <a:latin typeface="Gotham-Book"/>
            </a:endParaRPr>
          </a:p>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2500" dirty="0">
                <a:solidFill>
                  <a:srgbClr val="535353"/>
                </a:solidFill>
                <a:latin typeface="Gotham-Book"/>
              </a:rPr>
              <a:t>Luego de su aprobación, son promulgados por el presidente de la República, convirtiéndose en ley, y se publican en la Gaceta Oficial, donde se oficializa el documento para ser divulgado en los canales correspondientes y de esta forma, ser oponible a terceros. </a:t>
            </a:r>
            <a:endParaRPr lang="x-none" sz="2500" dirty="0">
              <a:solidFill>
                <a:srgbClr val="535353"/>
              </a:solidFill>
              <a:latin typeface="Gotham-Book"/>
            </a:endParaRPr>
          </a:p>
        </p:txBody>
      </p:sp>
      <p:pic>
        <p:nvPicPr>
          <p:cNvPr id="4" name="pasted-image.pdf">
            <a:extLst>
              <a:ext uri="{FF2B5EF4-FFF2-40B4-BE49-F238E27FC236}">
                <a16:creationId xmlns:a16="http://schemas.microsoft.com/office/drawing/2014/main" xmlns="" id="{36249A9A-CF60-3E4A-87EA-C7DE45A749ED}"/>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3D247114-1A2D-E54F-BA96-40C81E03A4FF}"/>
              </a:ext>
            </a:extLst>
          </p:cNvPr>
          <p:cNvPicPr>
            <a:picLocks noChangeAspect="1"/>
          </p:cNvPicPr>
          <p:nvPr/>
        </p:nvPicPr>
        <p:blipFill>
          <a:blip r:embed="rId3"/>
          <a:srcRect l="28871" r="2197"/>
          <a:stretch>
            <a:fillRect/>
          </a:stretch>
        </p:blipFill>
        <p:spPr>
          <a:xfrm>
            <a:off x="-58601" y="6543762"/>
            <a:ext cx="12250601" cy="353973"/>
          </a:xfrm>
          <a:prstGeom prst="rect">
            <a:avLst/>
          </a:prstGeom>
          <a:ln w="12700">
            <a:miter lim="400000"/>
          </a:ln>
        </p:spPr>
      </p:pic>
    </p:spTree>
    <p:extLst>
      <p:ext uri="{BB962C8B-B14F-4D97-AF65-F5344CB8AC3E}">
        <p14:creationId xmlns:p14="http://schemas.microsoft.com/office/powerpoint/2010/main" val="8515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4C041-7CC5-E948-BF83-CCB02C401DC6}"/>
              </a:ext>
            </a:extLst>
          </p:cNvPr>
          <p:cNvSpPr>
            <a:spLocks noGrp="1"/>
          </p:cNvSpPr>
          <p:nvPr>
            <p:ph type="title"/>
          </p:nvPr>
        </p:nvSpPr>
        <p:spPr>
          <a:xfrm>
            <a:off x="3379304" y="355186"/>
            <a:ext cx="7586870" cy="1325563"/>
          </a:xfrm>
        </p:spPr>
        <p:txBody>
          <a:bodyPr/>
          <a:lstStyle/>
          <a:p>
            <a:r>
              <a:rPr lang="x-none" b="1" dirty="0">
                <a:solidFill>
                  <a:srgbClr val="003875"/>
                </a:solidFill>
                <a:latin typeface="Gotham-Black"/>
              </a:rPr>
              <a:t>Base legal de publicación de los contratos</a:t>
            </a:r>
          </a:p>
        </p:txBody>
      </p:sp>
      <p:sp>
        <p:nvSpPr>
          <p:cNvPr id="3" name="Content Placeholder 2">
            <a:extLst>
              <a:ext uri="{FF2B5EF4-FFF2-40B4-BE49-F238E27FC236}">
                <a16:creationId xmlns:a16="http://schemas.microsoft.com/office/drawing/2014/main" xmlns="" id="{010B39CD-9FEA-CC4C-A853-ACEE376B6EF3}"/>
              </a:ext>
            </a:extLst>
          </p:cNvPr>
          <p:cNvSpPr>
            <a:spLocks noGrp="1"/>
          </p:cNvSpPr>
          <p:nvPr>
            <p:ph idx="1"/>
          </p:nvPr>
        </p:nvSpPr>
        <p:spPr/>
        <p:txBody>
          <a:bodyPr>
            <a:normAutofit fontScale="40000" lnSpcReduction="20000"/>
          </a:bodyPr>
          <a:lstStyle/>
          <a:p>
            <a:pPr marL="0" lvl="0" indent="0">
              <a:lnSpc>
                <a:spcPct val="120000"/>
              </a:lnSpc>
              <a:buSzPct val="100000"/>
              <a:buFontTx/>
              <a:buChar char="•"/>
              <a:defRPr sz="4000">
                <a:solidFill>
                  <a:srgbClr val="535353"/>
                </a:solidFill>
                <a:latin typeface="Gotham-Book"/>
                <a:ea typeface="Gotham-Book"/>
                <a:cs typeface="Gotham-Book"/>
                <a:sym typeface="Gotham-Book"/>
              </a:defRPr>
            </a:pPr>
            <a:r>
              <a:rPr lang="es-ES_tradnl" sz="3700" dirty="0">
                <a:solidFill>
                  <a:srgbClr val="535353"/>
                </a:solidFill>
                <a:latin typeface="Gotham-Book"/>
              </a:rPr>
              <a:t>Constitución de República Dominicana, que establece la publicación y amplia difusión de las leyes después de su promulgación. (Artículo 109)									</a:t>
            </a:r>
            <a:endParaRPr lang="x-none" sz="3700" dirty="0">
              <a:solidFill>
                <a:srgbClr val="535353"/>
              </a:solidFill>
              <a:latin typeface="Gotham-Book"/>
            </a:endParaRPr>
          </a:p>
          <a:p>
            <a:pPr marL="0" lvl="0" indent="0">
              <a:lnSpc>
                <a:spcPct val="120000"/>
              </a:lnSpc>
              <a:buSzPct val="100000"/>
              <a:buFontTx/>
              <a:buChar char="•"/>
              <a:defRPr sz="4000">
                <a:solidFill>
                  <a:srgbClr val="535353"/>
                </a:solidFill>
                <a:latin typeface="Gotham-Book"/>
                <a:ea typeface="Gotham-Book"/>
                <a:cs typeface="Gotham-Book"/>
                <a:sym typeface="Gotham-Book"/>
              </a:defRPr>
            </a:pPr>
            <a:r>
              <a:rPr lang="es-ES_tradnl" sz="3700" dirty="0">
                <a:solidFill>
                  <a:srgbClr val="535353"/>
                </a:solidFill>
                <a:latin typeface="Gotham-Book"/>
              </a:rPr>
              <a:t>Código Civil, que instruye la publicación en la Gaceta Oficial de las leyes. La difusión de estas también podrá hacerse en uno o más periódicos de amplia circulación en el territorio nacional. (Artículo 1). 			</a:t>
            </a:r>
            <a:endParaRPr lang="x-none" sz="3700" dirty="0">
              <a:solidFill>
                <a:srgbClr val="535353"/>
              </a:solidFill>
              <a:latin typeface="Gotham-Book"/>
            </a:endParaRPr>
          </a:p>
          <a:p>
            <a:pPr marL="0" lvl="0" indent="0">
              <a:lnSpc>
                <a:spcPct val="120000"/>
              </a:lnSpc>
              <a:buSzPct val="100000"/>
              <a:buFontTx/>
              <a:buChar char="•"/>
              <a:defRPr sz="4000">
                <a:solidFill>
                  <a:srgbClr val="535353"/>
                </a:solidFill>
                <a:latin typeface="Gotham-Book"/>
                <a:ea typeface="Gotham-Book"/>
                <a:cs typeface="Gotham-Book"/>
                <a:sym typeface="Gotham-Book"/>
              </a:defRPr>
            </a:pPr>
            <a:r>
              <a:rPr lang="es-ES_tradnl" sz="3700" dirty="0">
                <a:solidFill>
                  <a:srgbClr val="535353"/>
                </a:solidFill>
                <a:latin typeface="Gotham-Book"/>
              </a:rPr>
              <a:t>Ley No. 200-04 sobre el Libre Acceso a Información Pública, que establece que “toda persona tiene derecho a solicitar y a recibir información completa, veraz, adecuada y oportuna, de cualquier órgano del Estado dominicano, y de todas las sociedades anónimas, compañías anónimas o compañías por acciones con participación estatal…”. (Artículo 1) 									</a:t>
            </a:r>
            <a:endParaRPr lang="x-none" sz="3700" dirty="0">
              <a:solidFill>
                <a:srgbClr val="535353"/>
              </a:solidFill>
              <a:latin typeface="Gotham-Book"/>
            </a:endParaRPr>
          </a:p>
          <a:p>
            <a:pPr marL="0" lvl="0" indent="0">
              <a:lnSpc>
                <a:spcPct val="120000"/>
              </a:lnSpc>
              <a:buSzPct val="100000"/>
              <a:buFontTx/>
              <a:buChar char="•"/>
              <a:defRPr sz="4000">
                <a:solidFill>
                  <a:srgbClr val="535353"/>
                </a:solidFill>
                <a:latin typeface="Gotham-Book"/>
                <a:ea typeface="Gotham-Book"/>
                <a:cs typeface="Gotham-Book"/>
                <a:sym typeface="Gotham-Book"/>
              </a:defRPr>
            </a:pPr>
            <a:r>
              <a:rPr lang="es-ES_tradnl" sz="3700" dirty="0">
                <a:solidFill>
                  <a:srgbClr val="535353"/>
                </a:solidFill>
                <a:latin typeface="Gotham-Book"/>
              </a:rPr>
              <a:t>Por igual, la Ley No. 200-04 establece que “todos los actos y actividades de la Administración Pública, centralizada y descentralizada, incluyendo los actos y actividades administrativas de los Poderes Legislativo y Judicial, así como la información referida a su funcionamiento, estarán </a:t>
            </a:r>
            <a:r>
              <a:rPr lang="es-ES_tradnl" dirty="0"/>
              <a:t>sometidos a publicidad”. (Artículo 3) </a:t>
            </a:r>
            <a:endParaRPr lang="x-none" dirty="0"/>
          </a:p>
          <a:p>
            <a:endParaRPr lang="x-none" dirty="0"/>
          </a:p>
        </p:txBody>
      </p:sp>
      <p:pic>
        <p:nvPicPr>
          <p:cNvPr id="4" name="pasted-image.pdf">
            <a:extLst>
              <a:ext uri="{FF2B5EF4-FFF2-40B4-BE49-F238E27FC236}">
                <a16:creationId xmlns:a16="http://schemas.microsoft.com/office/drawing/2014/main" xmlns="" id="{86AE66EB-193A-7F49-A9E9-CDD66E635F71}"/>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6CF6A3F2-D887-8F40-A35D-33D24B0A15B9}"/>
              </a:ext>
            </a:extLst>
          </p:cNvPr>
          <p:cNvPicPr>
            <a:picLocks noChangeAspect="1"/>
          </p:cNvPicPr>
          <p:nvPr/>
        </p:nvPicPr>
        <p:blipFill>
          <a:blip r:embed="rId3"/>
          <a:srcRect l="28871" r="2197"/>
          <a:stretch>
            <a:fillRect/>
          </a:stretch>
        </p:blipFill>
        <p:spPr>
          <a:xfrm>
            <a:off x="-58601" y="6541687"/>
            <a:ext cx="12250601" cy="353973"/>
          </a:xfrm>
          <a:prstGeom prst="rect">
            <a:avLst/>
          </a:prstGeom>
          <a:ln w="12700">
            <a:miter lim="400000"/>
          </a:ln>
        </p:spPr>
      </p:pic>
    </p:spTree>
    <p:extLst>
      <p:ext uri="{BB962C8B-B14F-4D97-AF65-F5344CB8AC3E}">
        <p14:creationId xmlns:p14="http://schemas.microsoft.com/office/powerpoint/2010/main" val="10751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018C69-B086-5C4C-B16B-16CCFA8DE2EF}"/>
              </a:ext>
            </a:extLst>
          </p:cNvPr>
          <p:cNvSpPr>
            <a:spLocks noGrp="1"/>
          </p:cNvSpPr>
          <p:nvPr>
            <p:ph type="title"/>
          </p:nvPr>
        </p:nvSpPr>
        <p:spPr>
          <a:xfrm>
            <a:off x="4949686" y="365125"/>
            <a:ext cx="6404113" cy="1325563"/>
          </a:xfrm>
        </p:spPr>
        <p:txBody>
          <a:bodyPr/>
          <a:lstStyle/>
          <a:p>
            <a:r>
              <a:rPr lang="x-none" b="1" dirty="0">
                <a:solidFill>
                  <a:srgbClr val="003875"/>
                </a:solidFill>
                <a:latin typeface="Gotham-Black"/>
              </a:rPr>
              <a:t>EITI-RD</a:t>
            </a:r>
          </a:p>
        </p:txBody>
      </p:sp>
      <p:sp>
        <p:nvSpPr>
          <p:cNvPr id="3" name="Content Placeholder 2">
            <a:extLst>
              <a:ext uri="{FF2B5EF4-FFF2-40B4-BE49-F238E27FC236}">
                <a16:creationId xmlns:a16="http://schemas.microsoft.com/office/drawing/2014/main" xmlns="" id="{15BE50BB-0F3A-4049-9926-2C61360156B5}"/>
              </a:ext>
            </a:extLst>
          </p:cNvPr>
          <p:cNvSpPr>
            <a:spLocks noGrp="1"/>
          </p:cNvSpPr>
          <p:nvPr>
            <p:ph idx="1"/>
          </p:nvPr>
        </p:nvSpPr>
        <p:spPr/>
        <p:txBody>
          <a:bodyPr>
            <a:normAutofit/>
          </a:bodyPr>
          <a:lstStyle/>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1800" dirty="0">
                <a:solidFill>
                  <a:srgbClr val="535353"/>
                </a:solidFill>
                <a:latin typeface="Gotham-Book"/>
              </a:rPr>
              <a:t>La República Dominicana, comprometida con el cumplimiento de la legislación nacional sobre publicación y transparencia de las leyes, publica, además de en los medios anteriormente citados, en la página web del Ministerio de Energía y Minas y en el Portal de Transparencia EITI-RD, los contratos mineros.</a:t>
            </a:r>
            <a:endParaRPr lang="x-none" sz="1800" dirty="0">
              <a:solidFill>
                <a:srgbClr val="535353"/>
              </a:solidFill>
              <a:latin typeface="Gotham-Book"/>
            </a:endParaRPr>
          </a:p>
          <a:p>
            <a:pPr marL="0" indent="0">
              <a:lnSpc>
                <a:spcPct val="110000"/>
              </a:lnSpc>
              <a:buSzPct val="100000"/>
              <a:buNone/>
              <a:defRPr sz="4000">
                <a:solidFill>
                  <a:srgbClr val="535353"/>
                </a:solidFill>
                <a:latin typeface="Gotham-Book"/>
                <a:ea typeface="Gotham-Book"/>
                <a:cs typeface="Gotham-Book"/>
                <a:sym typeface="Gotham-Book"/>
              </a:defRPr>
            </a:pPr>
            <a:endParaRPr lang="x-none" sz="1800" dirty="0">
              <a:solidFill>
                <a:srgbClr val="535353"/>
              </a:solidFill>
              <a:latin typeface="Gotham-Book"/>
            </a:endParaRPr>
          </a:p>
          <a:p>
            <a:pPr marL="0" indent="0">
              <a:lnSpc>
                <a:spcPct val="110000"/>
              </a:lnSpc>
              <a:buSzPct val="100000"/>
              <a:buFontTx/>
              <a:buChar char="•"/>
              <a:defRPr sz="4000">
                <a:solidFill>
                  <a:srgbClr val="535353"/>
                </a:solidFill>
                <a:latin typeface="Gotham-Book"/>
                <a:ea typeface="Gotham-Book"/>
                <a:cs typeface="Gotham-Book"/>
                <a:sym typeface="Gotham-Book"/>
              </a:defRPr>
            </a:pPr>
            <a:r>
              <a:rPr lang="es-ES_tradnl" sz="1800" dirty="0">
                <a:solidFill>
                  <a:srgbClr val="535353"/>
                </a:solidFill>
                <a:latin typeface="Gotham-Book"/>
              </a:rPr>
              <a:t>En adición al cumplimiento de la ley, el Gobierno de RD, la CNEITI-RD y el MEM tienen la firme convicción de que la publicación de los contratos facilita la comprensión, por parte de la ciudadanía, de los términos de explotación de un área, su línea de tiempo operativa y las condiciones aplicables a cada régimen contractual.</a:t>
            </a:r>
            <a:endParaRPr lang="x-none" sz="1800" dirty="0">
              <a:solidFill>
                <a:srgbClr val="535353"/>
              </a:solidFill>
              <a:latin typeface="Gotham-Book"/>
            </a:endParaRPr>
          </a:p>
          <a:p>
            <a:endParaRPr lang="x-none" dirty="0"/>
          </a:p>
        </p:txBody>
      </p:sp>
      <p:pic>
        <p:nvPicPr>
          <p:cNvPr id="4" name="pasted-image.pdf">
            <a:extLst>
              <a:ext uri="{FF2B5EF4-FFF2-40B4-BE49-F238E27FC236}">
                <a16:creationId xmlns:a16="http://schemas.microsoft.com/office/drawing/2014/main" xmlns="" id="{5DFDF087-C1F8-8741-91AB-1AC050566677}"/>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BCC4DC25-4F3C-5340-8040-3E355BBE3F80}"/>
              </a:ext>
            </a:extLst>
          </p:cNvPr>
          <p:cNvPicPr>
            <a:picLocks noChangeAspect="1"/>
          </p:cNvPicPr>
          <p:nvPr/>
        </p:nvPicPr>
        <p:blipFill>
          <a:blip r:embed="rId3"/>
          <a:srcRect l="28871" r="2197"/>
          <a:stretch>
            <a:fillRect/>
          </a:stretch>
        </p:blipFill>
        <p:spPr>
          <a:xfrm>
            <a:off x="-58601" y="6541687"/>
            <a:ext cx="12250601" cy="353973"/>
          </a:xfrm>
          <a:prstGeom prst="rect">
            <a:avLst/>
          </a:prstGeom>
          <a:ln w="12700">
            <a:miter lim="400000"/>
          </a:ln>
        </p:spPr>
      </p:pic>
    </p:spTree>
    <p:extLst>
      <p:ext uri="{BB962C8B-B14F-4D97-AF65-F5344CB8AC3E}">
        <p14:creationId xmlns:p14="http://schemas.microsoft.com/office/powerpoint/2010/main" val="337505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9975B-0394-E341-9DA6-5AC5F05EA462}"/>
              </a:ext>
            </a:extLst>
          </p:cNvPr>
          <p:cNvSpPr>
            <a:spLocks noGrp="1"/>
          </p:cNvSpPr>
          <p:nvPr>
            <p:ph type="title"/>
          </p:nvPr>
        </p:nvSpPr>
        <p:spPr>
          <a:xfrm>
            <a:off x="4283764" y="365125"/>
            <a:ext cx="7070035" cy="1325563"/>
          </a:xfrm>
        </p:spPr>
        <p:txBody>
          <a:bodyPr/>
          <a:lstStyle/>
          <a:p>
            <a:r>
              <a:rPr lang="x-none" b="1" dirty="0">
                <a:solidFill>
                  <a:srgbClr val="003875"/>
                </a:solidFill>
                <a:latin typeface="Gotham-Black"/>
              </a:rPr>
              <a:t>Trabajo de CNEITI-RD</a:t>
            </a:r>
          </a:p>
        </p:txBody>
      </p:sp>
      <p:sp>
        <p:nvSpPr>
          <p:cNvPr id="3" name="Content Placeholder 2">
            <a:extLst>
              <a:ext uri="{FF2B5EF4-FFF2-40B4-BE49-F238E27FC236}">
                <a16:creationId xmlns:a16="http://schemas.microsoft.com/office/drawing/2014/main" xmlns="" id="{FD2F32E7-0439-E442-99D7-44E9DD505839}"/>
              </a:ext>
            </a:extLst>
          </p:cNvPr>
          <p:cNvSpPr>
            <a:spLocks noGrp="1"/>
          </p:cNvSpPr>
          <p:nvPr>
            <p:ph idx="1"/>
          </p:nvPr>
        </p:nvSpPr>
        <p:spPr/>
        <p:txBody>
          <a:bodyPr>
            <a:normAutofit/>
          </a:bodyPr>
          <a:lstStyle/>
          <a:p>
            <a:pPr marL="0" lvl="0" indent="0">
              <a:lnSpc>
                <a:spcPct val="130000"/>
              </a:lnSpc>
              <a:buSzPct val="100000"/>
              <a:defRPr sz="4000">
                <a:solidFill>
                  <a:srgbClr val="535353"/>
                </a:solidFill>
                <a:latin typeface="Gotham-Book"/>
                <a:ea typeface="Gotham-Book"/>
                <a:cs typeface="Gotham-Book"/>
                <a:sym typeface="Gotham-Book"/>
              </a:defRPr>
            </a:pPr>
            <a:r>
              <a:rPr lang="es-ES_tradnl" sz="1900" dirty="0">
                <a:solidFill>
                  <a:srgbClr val="535353"/>
                </a:solidFill>
                <a:latin typeface="Gotham-Book"/>
              </a:rPr>
              <a:t>Identificación de todos los contratos mineros existentes y sus antecedentes. Para esto, se trabajó en la historia minera dominicana para lograr presentar al lector una síntesis y línea de tiempo de cómo se construyeron los compromisos en materia minera, así como lo que trascendió en cada período antecedente a los contratos actuales.									</a:t>
            </a:r>
            <a:endParaRPr lang="x-none" sz="1900" dirty="0">
              <a:solidFill>
                <a:srgbClr val="535353"/>
              </a:solidFill>
              <a:latin typeface="Gotham-Book"/>
            </a:endParaRPr>
          </a:p>
          <a:p>
            <a:pPr marL="0" lvl="0" indent="0">
              <a:lnSpc>
                <a:spcPct val="130000"/>
              </a:lnSpc>
              <a:buSzPct val="100000"/>
              <a:defRPr sz="4000">
                <a:solidFill>
                  <a:srgbClr val="535353"/>
                </a:solidFill>
                <a:latin typeface="Gotham-Book"/>
                <a:ea typeface="Gotham-Book"/>
                <a:cs typeface="Gotham-Book"/>
                <a:sym typeface="Gotham-Book"/>
              </a:defRPr>
            </a:pPr>
            <a:r>
              <a:rPr lang="es-ES_tradnl" sz="1900" dirty="0">
                <a:solidFill>
                  <a:srgbClr val="535353"/>
                </a:solidFill>
                <a:latin typeface="Gotham-Book"/>
              </a:rPr>
              <a:t>Análisis de todos los contratos, de la mano con entidades del área, para comprender los compromisos asumidos tanto por el Estado dominicano como por las empresas.					</a:t>
            </a:r>
            <a:endParaRPr lang="x-none" sz="1900" dirty="0">
              <a:solidFill>
                <a:srgbClr val="535353"/>
              </a:solidFill>
              <a:latin typeface="Gotham-Book"/>
            </a:endParaRPr>
          </a:p>
          <a:p>
            <a:pPr marL="0" lvl="0" indent="0">
              <a:lnSpc>
                <a:spcPct val="130000"/>
              </a:lnSpc>
              <a:buSzPct val="100000"/>
              <a:defRPr sz="4000">
                <a:solidFill>
                  <a:srgbClr val="535353"/>
                </a:solidFill>
                <a:latin typeface="Gotham-Book"/>
                <a:ea typeface="Gotham-Book"/>
                <a:cs typeface="Gotham-Book"/>
                <a:sym typeface="Gotham-Book"/>
              </a:defRPr>
            </a:pPr>
            <a:r>
              <a:rPr lang="es-ES_tradnl" sz="1900" dirty="0">
                <a:solidFill>
                  <a:srgbClr val="535353"/>
                </a:solidFill>
                <a:latin typeface="Gotham-Book"/>
              </a:rPr>
              <a:t>Desglose de todos los flujos mineros, con explicación en lenguaje llano, suministrados por la entidad fiscalizadora de RD. </a:t>
            </a:r>
            <a:endParaRPr lang="x-none" sz="1900" dirty="0">
              <a:solidFill>
                <a:srgbClr val="535353"/>
              </a:solidFill>
              <a:latin typeface="Gotham-Book"/>
            </a:endParaRPr>
          </a:p>
          <a:p>
            <a:endParaRPr lang="x-none" dirty="0"/>
          </a:p>
        </p:txBody>
      </p:sp>
      <p:pic>
        <p:nvPicPr>
          <p:cNvPr id="4" name="pasted-image.pdf">
            <a:extLst>
              <a:ext uri="{FF2B5EF4-FFF2-40B4-BE49-F238E27FC236}">
                <a16:creationId xmlns:a16="http://schemas.microsoft.com/office/drawing/2014/main" xmlns="" id="{02A63EFE-A679-D94C-8A6D-66604E090F58}"/>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DCEEEC0E-23D1-984F-BCA5-28AAF6819E80}"/>
              </a:ext>
            </a:extLst>
          </p:cNvPr>
          <p:cNvPicPr>
            <a:picLocks noChangeAspect="1"/>
          </p:cNvPicPr>
          <p:nvPr/>
        </p:nvPicPr>
        <p:blipFill>
          <a:blip r:embed="rId3"/>
          <a:srcRect l="28871" r="2197"/>
          <a:stretch>
            <a:fillRect/>
          </a:stretch>
        </p:blipFill>
        <p:spPr>
          <a:xfrm>
            <a:off x="-58601" y="6541687"/>
            <a:ext cx="12250601" cy="353973"/>
          </a:xfrm>
          <a:prstGeom prst="rect">
            <a:avLst/>
          </a:prstGeom>
          <a:ln w="12700">
            <a:miter lim="400000"/>
          </a:ln>
        </p:spPr>
      </p:pic>
    </p:spTree>
    <p:extLst>
      <p:ext uri="{BB962C8B-B14F-4D97-AF65-F5344CB8AC3E}">
        <p14:creationId xmlns:p14="http://schemas.microsoft.com/office/powerpoint/2010/main" val="184392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E0E30-A2B3-4845-9F4C-40C84D13BF44}"/>
              </a:ext>
            </a:extLst>
          </p:cNvPr>
          <p:cNvSpPr>
            <a:spLocks noGrp="1"/>
          </p:cNvSpPr>
          <p:nvPr>
            <p:ph type="title"/>
          </p:nvPr>
        </p:nvSpPr>
        <p:spPr>
          <a:xfrm>
            <a:off x="4502426" y="365125"/>
            <a:ext cx="6851374" cy="1325563"/>
          </a:xfrm>
        </p:spPr>
        <p:txBody>
          <a:bodyPr/>
          <a:lstStyle/>
          <a:p>
            <a:r>
              <a:rPr lang="x-none" b="1" dirty="0">
                <a:solidFill>
                  <a:srgbClr val="003875"/>
                </a:solidFill>
                <a:latin typeface="Gotham-Black"/>
              </a:rPr>
              <a:t>Consideraciones finales</a:t>
            </a:r>
          </a:p>
        </p:txBody>
      </p:sp>
      <p:sp>
        <p:nvSpPr>
          <p:cNvPr id="3" name="Content Placeholder 2">
            <a:extLst>
              <a:ext uri="{FF2B5EF4-FFF2-40B4-BE49-F238E27FC236}">
                <a16:creationId xmlns:a16="http://schemas.microsoft.com/office/drawing/2014/main" xmlns="" id="{022A1AD6-B0F9-154A-9AB5-3E21C7AAF2F7}"/>
              </a:ext>
            </a:extLst>
          </p:cNvPr>
          <p:cNvSpPr>
            <a:spLocks noGrp="1"/>
          </p:cNvSpPr>
          <p:nvPr>
            <p:ph idx="1"/>
          </p:nvPr>
        </p:nvSpPr>
        <p:spPr/>
        <p:txBody>
          <a:bodyPr>
            <a:normAutofit fontScale="85000" lnSpcReduction="20000"/>
          </a:bodyPr>
          <a:lstStyle/>
          <a:p>
            <a:pPr marL="0" indent="0">
              <a:lnSpc>
                <a:spcPct val="150000"/>
              </a:lnSpc>
              <a:buSzPct val="100000"/>
              <a:defRPr sz="4000">
                <a:solidFill>
                  <a:srgbClr val="535353"/>
                </a:solidFill>
                <a:latin typeface="Gotham-Book"/>
                <a:ea typeface="Gotham-Book"/>
                <a:cs typeface="Gotham-Book"/>
                <a:sym typeface="Gotham-Book"/>
              </a:defRPr>
            </a:pPr>
            <a:r>
              <a:rPr lang="es-ES_tradnl" sz="2100" dirty="0">
                <a:solidFill>
                  <a:srgbClr val="535353"/>
                </a:solidFill>
                <a:latin typeface="Gotham-Book"/>
              </a:rPr>
              <a:t>RD publica en el portal electrónico del MEM todos los contratos mineros existentes, y que además, en su Portal de Transparencia EITI-RD, se detallan las líneas de tiempo de cada contrato; así como los principales compromisos asumidos por las partes y se describen todos los impuestos y pagos que las empresas </a:t>
            </a:r>
            <a:r>
              <a:rPr lang="es-ES_tradnl" sz="2100">
                <a:solidFill>
                  <a:srgbClr val="535353"/>
                </a:solidFill>
                <a:latin typeface="Gotham-Book"/>
              </a:rPr>
              <a:t>realizan </a:t>
            </a:r>
            <a:r>
              <a:rPr lang="es-ES_tradnl" sz="2100" smtClean="0">
                <a:solidFill>
                  <a:srgbClr val="535353"/>
                </a:solidFill>
                <a:latin typeface="Gotham-Book"/>
              </a:rPr>
              <a:t>al </a:t>
            </a:r>
            <a:r>
              <a:rPr lang="es-ES_tradnl" sz="2100" dirty="0">
                <a:solidFill>
                  <a:srgbClr val="535353"/>
                </a:solidFill>
                <a:latin typeface="Gotham-Book"/>
              </a:rPr>
              <a:t>Estado dominicano. </a:t>
            </a:r>
            <a:endParaRPr lang="x-none" sz="2100" dirty="0">
              <a:solidFill>
                <a:srgbClr val="535353"/>
              </a:solidFill>
              <a:latin typeface="Gotham-Book"/>
            </a:endParaRPr>
          </a:p>
          <a:p>
            <a:pPr marL="0" indent="0">
              <a:lnSpc>
                <a:spcPct val="150000"/>
              </a:lnSpc>
              <a:buSzPct val="100000"/>
              <a:defRPr sz="4000">
                <a:solidFill>
                  <a:srgbClr val="535353"/>
                </a:solidFill>
                <a:latin typeface="Gotham-Book"/>
                <a:ea typeface="Gotham-Book"/>
                <a:cs typeface="Gotham-Book"/>
                <a:sym typeface="Gotham-Book"/>
              </a:defRPr>
            </a:pPr>
            <a:r>
              <a:rPr lang="es-ES_tradnl" sz="2100" dirty="0">
                <a:solidFill>
                  <a:srgbClr val="535353"/>
                </a:solidFill>
                <a:latin typeface="Gotham-Book"/>
              </a:rPr>
              <a:t>En este tenor, se verifica que el requisito obligatorio del nuevo Estándar EITI 2019, el cual requiere que “los países implementadores declaren todo contrato o licencia otorgado, suscrito o modificado del 1 de enero de 2021 en adelante”, ha sido cumplido a cabalidad por el país. En el Primer Informe EITI-RD, publicado en el año 2017, se publican y describen todos los contratos mineros del país. </a:t>
            </a:r>
            <a:endParaRPr lang="x-none" sz="2100" dirty="0">
              <a:solidFill>
                <a:srgbClr val="535353"/>
              </a:solidFill>
              <a:latin typeface="Gotham-Book"/>
            </a:endParaRPr>
          </a:p>
          <a:p>
            <a:pPr marL="0" indent="0">
              <a:lnSpc>
                <a:spcPct val="150000"/>
              </a:lnSpc>
              <a:buSzPct val="100000"/>
              <a:defRPr sz="4000">
                <a:solidFill>
                  <a:srgbClr val="535353"/>
                </a:solidFill>
                <a:latin typeface="Gotham-Book"/>
                <a:ea typeface="Gotham-Book"/>
                <a:cs typeface="Gotham-Book"/>
                <a:sym typeface="Gotham-Book"/>
              </a:defRPr>
            </a:pPr>
            <a:r>
              <a:rPr lang="es-ES_tradnl" sz="2100" dirty="0">
                <a:solidFill>
                  <a:srgbClr val="535353"/>
                </a:solidFill>
                <a:latin typeface="Gotham-Book"/>
              </a:rPr>
              <a:t>Este es un momento propicio para informar que en la primera validación del país, finalizada en febrero de 2019, el país contó con calificación azul, es decir “sobresaliente” en el requisito de publicación de contratos.</a:t>
            </a:r>
            <a:endParaRPr lang="x-none" sz="2100" dirty="0">
              <a:solidFill>
                <a:srgbClr val="535353"/>
              </a:solidFill>
              <a:latin typeface="Gotham-Book"/>
            </a:endParaRPr>
          </a:p>
          <a:p>
            <a:endParaRPr lang="x-none" dirty="0"/>
          </a:p>
        </p:txBody>
      </p:sp>
      <p:pic>
        <p:nvPicPr>
          <p:cNvPr id="4" name="pasted-image.pdf">
            <a:extLst>
              <a:ext uri="{FF2B5EF4-FFF2-40B4-BE49-F238E27FC236}">
                <a16:creationId xmlns:a16="http://schemas.microsoft.com/office/drawing/2014/main" xmlns="" id="{0689D62A-2066-A548-8EDA-80C5EB23CD40}"/>
              </a:ext>
            </a:extLst>
          </p:cNvPr>
          <p:cNvPicPr>
            <a:picLocks noChangeAspect="1"/>
          </p:cNvPicPr>
          <p:nvPr/>
        </p:nvPicPr>
        <p:blipFill>
          <a:blip r:embed="rId2"/>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EB4A166D-EE18-D845-AC09-208573A40923}"/>
              </a:ext>
            </a:extLst>
          </p:cNvPr>
          <p:cNvPicPr>
            <a:picLocks noChangeAspect="1"/>
          </p:cNvPicPr>
          <p:nvPr/>
        </p:nvPicPr>
        <p:blipFill>
          <a:blip r:embed="rId3"/>
          <a:srcRect l="28871" r="2197"/>
          <a:stretch>
            <a:fillRect/>
          </a:stretch>
        </p:blipFill>
        <p:spPr>
          <a:xfrm>
            <a:off x="-58601" y="6541687"/>
            <a:ext cx="12250601" cy="353973"/>
          </a:xfrm>
          <a:prstGeom prst="rect">
            <a:avLst/>
          </a:prstGeom>
          <a:ln w="12700">
            <a:miter lim="400000"/>
          </a:ln>
        </p:spPr>
      </p:pic>
    </p:spTree>
    <p:extLst>
      <p:ext uri="{BB962C8B-B14F-4D97-AF65-F5344CB8AC3E}">
        <p14:creationId xmlns:p14="http://schemas.microsoft.com/office/powerpoint/2010/main" val="424766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E0E30-A2B3-4845-9F4C-40C84D13BF44}"/>
              </a:ext>
            </a:extLst>
          </p:cNvPr>
          <p:cNvSpPr>
            <a:spLocks noGrp="1"/>
          </p:cNvSpPr>
          <p:nvPr>
            <p:ph type="title"/>
          </p:nvPr>
        </p:nvSpPr>
        <p:spPr>
          <a:xfrm>
            <a:off x="2293749" y="365125"/>
            <a:ext cx="9060051" cy="1325563"/>
          </a:xfrm>
        </p:spPr>
        <p:txBody>
          <a:bodyPr/>
          <a:lstStyle/>
          <a:p>
            <a:r>
              <a:rPr lang="en-US" b="1" dirty="0" smtClean="0">
                <a:solidFill>
                  <a:srgbClr val="003875"/>
                </a:solidFill>
                <a:latin typeface="Gotham-Black"/>
              </a:rPr>
              <a:t>Portal de </a:t>
            </a:r>
            <a:r>
              <a:rPr lang="en-US" b="1" dirty="0" err="1" smtClean="0">
                <a:solidFill>
                  <a:srgbClr val="003875"/>
                </a:solidFill>
                <a:latin typeface="Gotham-Black"/>
              </a:rPr>
              <a:t>Transparencia</a:t>
            </a:r>
            <a:r>
              <a:rPr lang="en-US" b="1" dirty="0" smtClean="0">
                <a:solidFill>
                  <a:srgbClr val="003875"/>
                </a:solidFill>
                <a:latin typeface="Gotham-Black"/>
              </a:rPr>
              <a:t> EITI-RD</a:t>
            </a:r>
            <a:endParaRPr lang="x-none" b="1" dirty="0">
              <a:solidFill>
                <a:srgbClr val="003875"/>
              </a:solidFill>
              <a:latin typeface="Gotham-Black"/>
            </a:endParaRPr>
          </a:p>
        </p:txBody>
      </p:sp>
      <p:pic>
        <p:nvPicPr>
          <p:cNvPr id="6" name="Content Placeholder 5"/>
          <p:cNvPicPr>
            <a:picLocks noGrp="1" noChangeAspect="1"/>
          </p:cNvPicPr>
          <p:nvPr>
            <p:ph idx="1"/>
          </p:nvPr>
        </p:nvPicPr>
        <p:blipFill>
          <a:blip r:embed="rId2"/>
          <a:stretch>
            <a:fillRect/>
          </a:stretch>
        </p:blipFill>
        <p:spPr>
          <a:xfrm>
            <a:off x="1501049" y="2394031"/>
            <a:ext cx="9131300" cy="3505200"/>
          </a:xfrm>
          <a:prstGeom prst="rect">
            <a:avLst/>
          </a:prstGeom>
        </p:spPr>
      </p:pic>
      <p:pic>
        <p:nvPicPr>
          <p:cNvPr id="4" name="pasted-image.pdf">
            <a:extLst>
              <a:ext uri="{FF2B5EF4-FFF2-40B4-BE49-F238E27FC236}">
                <a16:creationId xmlns:a16="http://schemas.microsoft.com/office/drawing/2014/main" xmlns="" id="{0689D62A-2066-A548-8EDA-80C5EB23CD40}"/>
              </a:ext>
            </a:extLst>
          </p:cNvPr>
          <p:cNvPicPr>
            <a:picLocks noChangeAspect="1"/>
          </p:cNvPicPr>
          <p:nvPr/>
        </p:nvPicPr>
        <p:blipFill>
          <a:blip r:embed="rId3"/>
          <a:stretch>
            <a:fillRect/>
          </a:stretch>
        </p:blipFill>
        <p:spPr>
          <a:xfrm>
            <a:off x="279671" y="246827"/>
            <a:ext cx="1728845" cy="860101"/>
          </a:xfrm>
          <a:prstGeom prst="rect">
            <a:avLst/>
          </a:prstGeom>
          <a:ln w="12700">
            <a:miter lim="400000"/>
          </a:ln>
        </p:spPr>
      </p:pic>
      <p:pic>
        <p:nvPicPr>
          <p:cNvPr id="5" name="pasted-image.pdf">
            <a:extLst>
              <a:ext uri="{FF2B5EF4-FFF2-40B4-BE49-F238E27FC236}">
                <a16:creationId xmlns:a16="http://schemas.microsoft.com/office/drawing/2014/main" xmlns="" id="{EB4A166D-EE18-D845-AC09-208573A40923}"/>
              </a:ext>
            </a:extLst>
          </p:cNvPr>
          <p:cNvPicPr>
            <a:picLocks noChangeAspect="1"/>
          </p:cNvPicPr>
          <p:nvPr/>
        </p:nvPicPr>
        <p:blipFill>
          <a:blip r:embed="rId4"/>
          <a:srcRect l="28871" r="2197"/>
          <a:stretch>
            <a:fillRect/>
          </a:stretch>
        </p:blipFill>
        <p:spPr>
          <a:xfrm>
            <a:off x="-58601" y="6541687"/>
            <a:ext cx="12250601" cy="353973"/>
          </a:xfrm>
          <a:prstGeom prst="rect">
            <a:avLst/>
          </a:prstGeom>
          <a:ln w="12700">
            <a:miter lim="400000"/>
          </a:ln>
        </p:spPr>
      </p:pic>
      <p:sp>
        <p:nvSpPr>
          <p:cNvPr id="7" name="Rectangle 6"/>
          <p:cNvSpPr/>
          <p:nvPr/>
        </p:nvSpPr>
        <p:spPr>
          <a:xfrm>
            <a:off x="1281242" y="1811527"/>
            <a:ext cx="3470309" cy="461665"/>
          </a:xfrm>
          <a:prstGeom prst="rect">
            <a:avLst/>
          </a:prstGeom>
        </p:spPr>
        <p:txBody>
          <a:bodyPr wrap="none">
            <a:spAutoFit/>
          </a:bodyPr>
          <a:lstStyle/>
          <a:p>
            <a:r>
              <a:rPr lang="en-US" sz="2400" dirty="0"/>
              <a:t>https://</a:t>
            </a:r>
            <a:r>
              <a:rPr lang="en-US" sz="2400" dirty="0" err="1"/>
              <a:t>eitird.mem.gob.do</a:t>
            </a:r>
            <a:endParaRPr lang="en-US" sz="2400" dirty="0"/>
          </a:p>
        </p:txBody>
      </p:sp>
    </p:spTree>
    <p:extLst>
      <p:ext uri="{BB962C8B-B14F-4D97-AF65-F5344CB8AC3E}">
        <p14:creationId xmlns:p14="http://schemas.microsoft.com/office/powerpoint/2010/main" val="13034557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409</Words>
  <Application>Microsoft Macintosh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Calibri Light</vt:lpstr>
      <vt:lpstr>Gotham</vt:lpstr>
      <vt:lpstr>Gotham-Black</vt:lpstr>
      <vt:lpstr>Gotham-Book</vt:lpstr>
      <vt:lpstr>Helvetica Light</vt:lpstr>
      <vt:lpstr>Arial</vt:lpstr>
      <vt:lpstr>Tema de Office</vt:lpstr>
      <vt:lpstr>Contratos Mineros RD</vt:lpstr>
      <vt:lpstr>Generales de contratos en  República Dominicana</vt:lpstr>
      <vt:lpstr>Generales de contratos en  República Dominicana (Cont)</vt:lpstr>
      <vt:lpstr>Base legal de publicación de los contratos</vt:lpstr>
      <vt:lpstr>EITI-RD</vt:lpstr>
      <vt:lpstr>Trabajo de CNEITI-RD</vt:lpstr>
      <vt:lpstr>Consideraciones finales</vt:lpstr>
      <vt:lpstr>Portal de Transparencia EITI-RD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Diaz</dc:creator>
  <cp:lastModifiedBy>Natalia Polanco</cp:lastModifiedBy>
  <cp:revision>19</cp:revision>
  <dcterms:created xsi:type="dcterms:W3CDTF">2020-11-10T16:11:23Z</dcterms:created>
  <dcterms:modified xsi:type="dcterms:W3CDTF">2020-12-10T13:05:53Z</dcterms:modified>
</cp:coreProperties>
</file>