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374" r:id="rId6"/>
    <p:sldId id="321" r:id="rId7"/>
    <p:sldId id="351" r:id="rId8"/>
    <p:sldId id="367" r:id="rId9"/>
    <p:sldId id="365" r:id="rId10"/>
    <p:sldId id="370" r:id="rId11"/>
    <p:sldId id="371" r:id="rId12"/>
    <p:sldId id="376" r:id="rId13"/>
    <p:sldId id="377" r:id="rId14"/>
    <p:sldId id="375" r:id="rId15"/>
    <p:sldId id="368" r:id="rId16"/>
    <p:sldId id="380" r:id="rId17"/>
    <p:sldId id="373" r:id="rId18"/>
    <p:sldId id="357" r:id="rId19"/>
    <p:sldId id="378" r:id="rId20"/>
    <p:sldId id="358" r:id="rId21"/>
    <p:sldId id="360" r:id="rId22"/>
    <p:sldId id="352" r:id="rId23"/>
    <p:sldId id="361" r:id="rId24"/>
    <p:sldId id="354" r:id="rId25"/>
    <p:sldId id="347" r:id="rId26"/>
    <p:sldId id="379" r:id="rId27"/>
    <p:sldId id="356" r:id="rId28"/>
    <p:sldId id="350" r:id="rId29"/>
  </p:sldIdLst>
  <p:sldSz cx="9144000" cy="6858000" type="screen4x3"/>
  <p:notesSz cx="6805613" cy="99441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2">
          <p15:clr>
            <a:srgbClr val="A4A3A4"/>
          </p15:clr>
        </p15:guide>
        <p15:guide id="2" pos="3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es Schjolberg Marques" initials="ISM" lastIdx="2" clrIdx="0">
    <p:extLst>
      <p:ext uri="{19B8F6BF-5375-455C-9EA6-DF929625EA0E}">
        <p15:presenceInfo xmlns:p15="http://schemas.microsoft.com/office/powerpoint/2012/main" userId="Ines Schjolberg Marqu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7" autoAdjust="0"/>
    <p:restoredTop sz="68123" autoAdjust="0"/>
  </p:normalViewPr>
  <p:slideViewPr>
    <p:cSldViewPr snapToGrid="0" snapToObjects="1">
      <p:cViewPr varScale="1">
        <p:scale>
          <a:sx n="107" d="100"/>
          <a:sy n="107" d="100"/>
        </p:scale>
        <p:origin x="3642" y="108"/>
      </p:cViewPr>
      <p:guideLst>
        <p:guide orient="horz" pos="1002"/>
        <p:guide pos="3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https://shared.eiti.org/Shared%20Documents/Countries/DRC/1%20Implementation/2%20EITI%20Reports/DRC%20data%202007%20to%20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'[DRC data 2007 to 2014.xlsx]increase in revenues'!$A$3</c:f>
              <c:strCache>
                <c:ptCount val="1"/>
                <c:pt idx="0">
                  <c:v>Oil and Gas</c:v>
                </c:pt>
              </c:strCache>
            </c:strRef>
          </c:tx>
          <c:marker>
            <c:symbol val="square"/>
            <c:size val="5"/>
          </c:marker>
          <c:dLbls>
            <c:dLbl>
              <c:idx val="0"/>
              <c:delete val="1"/>
              <c:extLst>
                <c:ext xmlns:c15="http://schemas.microsoft.com/office/drawing/2012/chart" uri="{CE6537A1-D6FC-4f65-9D91-7224C49458BB}"/>
                <c:ext xmlns:c16="http://schemas.microsoft.com/office/drawing/2014/chart" uri="{C3380CC4-5D6E-409C-BE32-E72D297353CC}">
                  <c16:uniqueId val="{00000000-9CC7-401D-B3BD-E36D6880D45D}"/>
                </c:ext>
              </c:extLst>
            </c:dLbl>
            <c:dLbl>
              <c:idx val="1"/>
              <c:delete val="1"/>
              <c:extLst>
                <c:ext xmlns:c15="http://schemas.microsoft.com/office/drawing/2012/chart" uri="{CE6537A1-D6FC-4f65-9D91-7224C49458BB}"/>
                <c:ext xmlns:c16="http://schemas.microsoft.com/office/drawing/2014/chart" uri="{C3380CC4-5D6E-409C-BE32-E72D297353CC}">
                  <c16:uniqueId val="{00000001-9CC7-401D-B3BD-E36D6880D45D}"/>
                </c:ext>
              </c:extLst>
            </c:dLbl>
            <c:dLbl>
              <c:idx val="2"/>
              <c:delete val="1"/>
              <c:extLst>
                <c:ext xmlns:c15="http://schemas.microsoft.com/office/drawing/2012/chart" uri="{CE6537A1-D6FC-4f65-9D91-7224C49458BB}"/>
                <c:ext xmlns:c16="http://schemas.microsoft.com/office/drawing/2014/chart" uri="{C3380CC4-5D6E-409C-BE32-E72D297353CC}">
                  <c16:uniqueId val="{00000002-9CC7-401D-B3BD-E36D6880D45D}"/>
                </c:ext>
              </c:extLst>
            </c:dLbl>
            <c:dLbl>
              <c:idx val="3"/>
              <c:delete val="1"/>
              <c:extLst>
                <c:ext xmlns:c15="http://schemas.microsoft.com/office/drawing/2012/chart" uri="{CE6537A1-D6FC-4f65-9D91-7224C49458BB}"/>
                <c:ext xmlns:c16="http://schemas.microsoft.com/office/drawing/2014/chart" uri="{C3380CC4-5D6E-409C-BE32-E72D297353CC}">
                  <c16:uniqueId val="{00000003-9CC7-401D-B3BD-E36D6880D45D}"/>
                </c:ext>
              </c:extLst>
            </c:dLbl>
            <c:dLbl>
              <c:idx val="4"/>
              <c:delete val="1"/>
              <c:extLst>
                <c:ext xmlns:c15="http://schemas.microsoft.com/office/drawing/2012/chart" uri="{CE6537A1-D6FC-4f65-9D91-7224C49458BB}"/>
                <c:ext xmlns:c16="http://schemas.microsoft.com/office/drawing/2014/chart" uri="{C3380CC4-5D6E-409C-BE32-E72D297353CC}">
                  <c16:uniqueId val="{00000004-9CC7-401D-B3BD-E36D6880D45D}"/>
                </c:ext>
              </c:extLst>
            </c:dLbl>
            <c:dLbl>
              <c:idx val="5"/>
              <c:delete val="1"/>
              <c:extLst>
                <c:ext xmlns:c15="http://schemas.microsoft.com/office/drawing/2012/chart" uri="{CE6537A1-D6FC-4f65-9D91-7224C49458BB}"/>
                <c:ext xmlns:c16="http://schemas.microsoft.com/office/drawing/2014/chart" uri="{C3380CC4-5D6E-409C-BE32-E72D297353CC}">
                  <c16:uniqueId val="{00000005-9CC7-401D-B3BD-E36D6880D45D}"/>
                </c:ext>
              </c:extLst>
            </c:dLbl>
            <c:dLbl>
              <c:idx val="6"/>
              <c:delete val="1"/>
              <c:extLst>
                <c:ext xmlns:c15="http://schemas.microsoft.com/office/drawing/2012/chart" uri="{CE6537A1-D6FC-4f65-9D91-7224C49458BB}"/>
                <c:ext xmlns:c16="http://schemas.microsoft.com/office/drawing/2014/chart" uri="{C3380CC4-5D6E-409C-BE32-E72D297353CC}">
                  <c16:uniqueId val="{00000006-9CC7-401D-B3BD-E36D6880D45D}"/>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'[DRC data 2007 to 2014.xlsx]increase in revenues'!$B$2:$J$2</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'[DRC data 2007 to 2014.xlsx]increase in revenues'!$B$3:$J$3</c:f>
              <c:numCache>
                <c:formatCode>#,##0</c:formatCode>
                <c:ptCount val="9"/>
                <c:pt idx="0">
                  <c:v>330995000</c:v>
                </c:pt>
                <c:pt idx="1">
                  <c:v>421873000</c:v>
                </c:pt>
                <c:pt idx="2">
                  <c:v>171602000</c:v>
                </c:pt>
                <c:pt idx="3">
                  <c:v>327300473</c:v>
                </c:pt>
                <c:pt idx="4">
                  <c:v>465640388</c:v>
                </c:pt>
                <c:pt idx="5">
                  <c:v>462087520</c:v>
                </c:pt>
                <c:pt idx="6">
                  <c:v>466058330</c:v>
                </c:pt>
                <c:pt idx="7">
                  <c:v>415354608</c:v>
                </c:pt>
                <c:pt idx="8" formatCode="General">
                  <c:v>212647317</c:v>
                </c:pt>
              </c:numCache>
            </c:numRef>
          </c:val>
          <c:smooth val="0"/>
          <c:extLst>
            <c:ext xmlns:c16="http://schemas.microsoft.com/office/drawing/2014/chart" uri="{C3380CC4-5D6E-409C-BE32-E72D297353CC}">
              <c16:uniqueId val="{00000007-9CC7-401D-B3BD-E36D6880D45D}"/>
            </c:ext>
          </c:extLst>
        </c:ser>
        <c:ser>
          <c:idx val="1"/>
          <c:order val="1"/>
          <c:tx>
            <c:strRef>
              <c:f>'[DRC data 2007 to 2014.xlsx]increase in revenues'!$A$4</c:f>
              <c:strCache>
                <c:ptCount val="1"/>
                <c:pt idx="0">
                  <c:v>Mining</c:v>
                </c:pt>
              </c:strCache>
            </c:strRef>
          </c:tx>
          <c:dLbls>
            <c:dLbl>
              <c:idx val="8"/>
              <c:delete val="1"/>
              <c:extLst>
                <c:ext xmlns:c15="http://schemas.microsoft.com/office/drawing/2012/chart" uri="{CE6537A1-D6FC-4f65-9D91-7224C49458BB}"/>
                <c:ext xmlns:c16="http://schemas.microsoft.com/office/drawing/2014/chart" uri="{C3380CC4-5D6E-409C-BE32-E72D297353CC}">
                  <c16:uniqueId val="{00000008-9CC7-401D-B3BD-E36D6880D45D}"/>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'[DRC data 2007 to 2014.xlsx]increase in revenues'!$B$2:$J$2</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'[DRC data 2007 to 2014.xlsx]increase in revenues'!$B$4:$J$4</c:f>
              <c:numCache>
                <c:formatCode>#,##0</c:formatCode>
                <c:ptCount val="9"/>
                <c:pt idx="0">
                  <c:v>73786000</c:v>
                </c:pt>
                <c:pt idx="1">
                  <c:v>94247000</c:v>
                </c:pt>
                <c:pt idx="2">
                  <c:v>82260000</c:v>
                </c:pt>
                <c:pt idx="3">
                  <c:v>548638253</c:v>
                </c:pt>
                <c:pt idx="4">
                  <c:v>947470925</c:v>
                </c:pt>
                <c:pt idx="5">
                  <c:v>1052659116</c:v>
                </c:pt>
                <c:pt idx="6">
                  <c:v>1334643213</c:v>
                </c:pt>
                <c:pt idx="7">
                  <c:v>1667890285</c:v>
                </c:pt>
                <c:pt idx="8" formatCode="General">
                  <c:v>1775582867</c:v>
                </c:pt>
              </c:numCache>
            </c:numRef>
          </c:val>
          <c:smooth val="0"/>
          <c:extLst>
            <c:ext xmlns:c16="http://schemas.microsoft.com/office/drawing/2014/chart" uri="{C3380CC4-5D6E-409C-BE32-E72D297353CC}">
              <c16:uniqueId val="{00000009-9CC7-401D-B3BD-E36D6880D45D}"/>
            </c:ext>
          </c:extLst>
        </c:ser>
        <c:ser>
          <c:idx val="2"/>
          <c:order val="2"/>
          <c:tx>
            <c:strRef>
              <c:f>'[DRC data 2007 to 2014.xlsx]increase in revenues'!$A$5</c:f>
              <c:strCache>
                <c:ptCount val="1"/>
                <c:pt idx="0">
                  <c:v>Total</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'[DRC data 2007 to 2014.xlsx]increase in revenues'!$B$2:$J$2</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'[DRC data 2007 to 2014.xlsx]increase in revenues'!$B$5:$J$5</c:f>
              <c:numCache>
                <c:formatCode>#,##0</c:formatCode>
                <c:ptCount val="9"/>
                <c:pt idx="0">
                  <c:v>404781000</c:v>
                </c:pt>
                <c:pt idx="1">
                  <c:v>516120000</c:v>
                </c:pt>
                <c:pt idx="2">
                  <c:v>253862000</c:v>
                </c:pt>
                <c:pt idx="3">
                  <c:v>875938726</c:v>
                </c:pt>
                <c:pt idx="4">
                  <c:v>1413111313</c:v>
                </c:pt>
                <c:pt idx="5">
                  <c:v>1514746636</c:v>
                </c:pt>
                <c:pt idx="6">
                  <c:v>1800701543</c:v>
                </c:pt>
                <c:pt idx="7">
                  <c:v>2083244893</c:v>
                </c:pt>
                <c:pt idx="8">
                  <c:v>1988230184</c:v>
                </c:pt>
              </c:numCache>
            </c:numRef>
          </c:val>
          <c:smooth val="0"/>
          <c:extLst>
            <c:ext xmlns:c16="http://schemas.microsoft.com/office/drawing/2014/chart" uri="{C3380CC4-5D6E-409C-BE32-E72D297353CC}">
              <c16:uniqueId val="{0000000A-9CC7-401D-B3BD-E36D6880D45D}"/>
            </c:ext>
          </c:extLst>
        </c:ser>
        <c:dLbls>
          <c:dLblPos val="t"/>
          <c:showLegendKey val="0"/>
          <c:showVal val="1"/>
          <c:showCatName val="0"/>
          <c:showSerName val="0"/>
          <c:showPercent val="0"/>
          <c:showBubbleSize val="0"/>
        </c:dLbls>
        <c:marker val="1"/>
        <c:smooth val="0"/>
        <c:axId val="70068096"/>
        <c:axId val="70082560"/>
      </c:lineChart>
      <c:catAx>
        <c:axId val="70068096"/>
        <c:scaling>
          <c:orientation val="minMax"/>
        </c:scaling>
        <c:delete val="0"/>
        <c:axPos val="b"/>
        <c:title>
          <c:tx>
            <c:rich>
              <a:bodyPr/>
              <a:lstStyle/>
              <a:p>
                <a:pPr>
                  <a:defRPr/>
                </a:pPr>
                <a:r>
                  <a:rPr lang="en-US"/>
                  <a:t>Years</a:t>
                </a:r>
              </a:p>
            </c:rich>
          </c:tx>
          <c:overlay val="0"/>
        </c:title>
        <c:numFmt formatCode="General" sourceLinked="1"/>
        <c:majorTickMark val="none"/>
        <c:minorTickMark val="none"/>
        <c:tickLblPos val="nextTo"/>
        <c:crossAx val="70082560"/>
        <c:crosses val="autoZero"/>
        <c:auto val="1"/>
        <c:lblAlgn val="ctr"/>
        <c:lblOffset val="100"/>
        <c:noMultiLvlLbl val="0"/>
      </c:catAx>
      <c:valAx>
        <c:axId val="70082560"/>
        <c:scaling>
          <c:orientation val="minMax"/>
        </c:scaling>
        <c:delete val="0"/>
        <c:axPos val="l"/>
        <c:numFmt formatCode="#,##0" sourceLinked="1"/>
        <c:majorTickMark val="out"/>
        <c:minorTickMark val="none"/>
        <c:tickLblPos val="nextTo"/>
        <c:crossAx val="70068096"/>
        <c:crosses val="autoZero"/>
        <c:crossBetween val="between"/>
        <c:dispUnits>
          <c:builtInUnit val="millions"/>
          <c:dispUnitsLbl>
            <c:tx>
              <c:rich>
                <a:bodyPr/>
                <a:lstStyle/>
                <a:p>
                  <a:pPr>
                    <a:defRPr/>
                  </a:pPr>
                  <a:r>
                    <a:rPr lang="en-US"/>
                    <a:t>Millions USD</a:t>
                  </a:r>
                </a:p>
              </c:rich>
            </c:tx>
          </c:dispUnitsLbl>
        </c:dispUnits>
      </c:valAx>
      <c:spPr>
        <a:solidFill>
          <a:schemeClr val="bg1"/>
        </a:solidFill>
      </c:spPr>
    </c:plotArea>
    <c:legend>
      <c:legendPos val="r"/>
      <c:overlay val="0"/>
    </c:legend>
    <c:plotVisOnly val="1"/>
    <c:dispBlanksAs val="gap"/>
    <c:showDLblsOverMax val="0"/>
  </c:chart>
  <c:spPr>
    <a:ln>
      <a:noFill/>
    </a:ln>
  </c:spPr>
  <c:txPr>
    <a:bodyPr/>
    <a:lstStyle/>
    <a:p>
      <a:pPr>
        <a:defRPr sz="12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67D8CF36-B150-416D-AED0-4CF6BA597C91}" type="datetimeFigureOut">
              <a:rPr lang="en-GB" smtClean="0"/>
              <a:t>29/06/2018</a:t>
            </a:fld>
            <a:endParaRPr lang="en-GB"/>
          </a:p>
        </p:txBody>
      </p:sp>
      <p:sp>
        <p:nvSpPr>
          <p:cNvPr id="4" name="Slide Image Placeholder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ECB09DF2-61FC-431E-904F-8907DC121BD8}" type="slidenum">
              <a:rPr lang="en-GB" smtClean="0"/>
              <a:t>‹#›</a:t>
            </a:fld>
            <a:endParaRPr lang="en-GB"/>
          </a:p>
        </p:txBody>
      </p:sp>
    </p:spTree>
    <p:extLst>
      <p:ext uri="{BB962C8B-B14F-4D97-AF65-F5344CB8AC3E}">
        <p14:creationId xmlns:p14="http://schemas.microsoft.com/office/powerpoint/2010/main" val="126256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eas.europa.eu/delegations/dr-congo-kinshasa/39289/d%C3%A9claration-conjointe-sur-la-suspension-des-activit%C3%A9s-de-la-maison-schengen-%C3%A0-kinshasa_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u="sng" dirty="0"/>
              <a:t>Explain objective and methodology of the stocktake</a:t>
            </a:r>
            <a:r>
              <a:rPr lang="en-GB" dirty="0"/>
              <a: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At the end of 2017, the IS undertook a stocktake of commodity trading reporting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objective of this commodity trading stocktake was to map the progress of CT disclosures in EITI countries and opportunities for improving transparency.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We included two types of countries in the scope: 1. the countries that are part of the targeted efforts and that have produced reports with commodity trading data (Albania, Ghana, Nigeria, Indonesia, Chad); and 2. countries that have undertaken validations and where the validations have found issues related to commodity trading (Cote D’Ivoire, Cameroon, Republic of Congo, Norway, Kazakhstan, Mongolia, Mozambique, Iraq, </a:t>
            </a:r>
            <a:r>
              <a:rPr lang="en-GB" sz="1200" kern="1200" dirty="0" err="1">
                <a:solidFill>
                  <a:schemeClr val="tx1"/>
                </a:solidFill>
                <a:effectLst/>
                <a:latin typeface="+mn-lt"/>
                <a:ea typeface="+mn-ea"/>
                <a:cs typeface="+mn-cs"/>
              </a:rPr>
              <a:t>Tajiksitan</a:t>
            </a:r>
            <a:r>
              <a:rPr lang="en-GB" sz="1200" kern="1200" dirty="0">
                <a:solidFill>
                  <a:schemeClr val="tx1"/>
                </a:solidFill>
                <a:effectLst/>
                <a:latin typeface="+mn-lt"/>
                <a:ea typeface="+mn-ea"/>
                <a:cs typeface="+mn-cs"/>
              </a:rPr>
              <a:t>).  Altogether, the stocktake covered 14 countries.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u="sng" kern="1200" dirty="0">
                <a:solidFill>
                  <a:schemeClr val="tx1"/>
                </a:solidFill>
                <a:effectLst/>
                <a:latin typeface="+mn-lt"/>
                <a:ea typeface="+mn-ea"/>
                <a:cs typeface="+mn-cs"/>
              </a:rPr>
              <a:t>2. Explain presentation</a:t>
            </a:r>
            <a:r>
              <a:rPr lang="en-GB" sz="1200" u="none" kern="1200" dirty="0">
                <a:solidFill>
                  <a:schemeClr val="tx1"/>
                </a:solidFill>
                <a:effectLst/>
                <a:latin typeface="+mn-lt"/>
                <a:ea typeface="+mn-ea"/>
                <a:cs typeface="+mn-cs"/>
              </a:rPr>
              <a:t> -  the presentation will highlight the key findings from the stocktake – three areas where we have seen progress and three areas where there is still room for improvement.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ECB09DF2-61FC-431E-904F-8907DC121BD8}" type="slidenum">
              <a:rPr lang="en-GB" smtClean="0"/>
              <a:t>1</a:t>
            </a:fld>
            <a:endParaRPr lang="en-GB"/>
          </a:p>
        </p:txBody>
      </p:sp>
    </p:spTree>
    <p:extLst>
      <p:ext uri="{BB962C8B-B14F-4D97-AF65-F5344CB8AC3E}">
        <p14:creationId xmlns:p14="http://schemas.microsoft.com/office/powerpoint/2010/main" val="2972155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Implementation of the government policy took time and EITI played a key role along with GIZ, DFID, Carter </a:t>
            </a:r>
            <a:r>
              <a:rPr lang="en-GB" dirty="0" err="1"/>
              <a:t>Center</a:t>
            </a:r>
            <a:r>
              <a:rPr lang="en-GB" dirty="0"/>
              <a:t> and NRGI. </a:t>
            </a:r>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10</a:t>
            </a:fld>
            <a:endParaRPr lang="en-GB" dirty="0"/>
          </a:p>
        </p:txBody>
      </p:sp>
    </p:spTree>
    <p:extLst>
      <p:ext uri="{BB962C8B-B14F-4D97-AF65-F5344CB8AC3E}">
        <p14:creationId xmlns:p14="http://schemas.microsoft.com/office/powerpoint/2010/main" val="3557704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11</a:t>
            </a:fld>
            <a:endParaRPr lang="en-GB"/>
          </a:p>
        </p:txBody>
      </p:sp>
    </p:spTree>
    <p:extLst>
      <p:ext uri="{BB962C8B-B14F-4D97-AF65-F5344CB8AC3E}">
        <p14:creationId xmlns:p14="http://schemas.microsoft.com/office/powerpoint/2010/main" val="1626953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12</a:t>
            </a:fld>
            <a:endParaRPr lang="en-GB" dirty="0"/>
          </a:p>
        </p:txBody>
      </p:sp>
    </p:spTree>
    <p:extLst>
      <p:ext uri="{BB962C8B-B14F-4D97-AF65-F5344CB8AC3E}">
        <p14:creationId xmlns:p14="http://schemas.microsoft.com/office/powerpoint/2010/main" val="618089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14</a:t>
            </a:fld>
            <a:endParaRPr lang="en-GB" dirty="0"/>
          </a:p>
        </p:txBody>
      </p:sp>
    </p:spTree>
    <p:extLst>
      <p:ext uri="{BB962C8B-B14F-4D97-AF65-F5344CB8AC3E}">
        <p14:creationId xmlns:p14="http://schemas.microsoft.com/office/powerpoint/2010/main" val="354975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sz="1200" kern="1200" dirty="0">
                <a:solidFill>
                  <a:schemeClr val="tx1"/>
                </a:solidFill>
                <a:effectLst/>
                <a:latin typeface="+mn-lt"/>
                <a:ea typeface="+mn-ea"/>
                <a:cs typeface="+mn-cs"/>
              </a:rPr>
              <a:t>The Secretariat is supporting the EITI DRC in the preparation of thematic report specifically on SOE. </a:t>
            </a:r>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15</a:t>
            </a:fld>
            <a:endParaRPr lang="en-GB" dirty="0"/>
          </a:p>
        </p:txBody>
      </p:sp>
    </p:spTree>
    <p:extLst>
      <p:ext uri="{BB962C8B-B14F-4D97-AF65-F5344CB8AC3E}">
        <p14:creationId xmlns:p14="http://schemas.microsoft.com/office/powerpoint/2010/main" val="657667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16</a:t>
            </a:fld>
            <a:endParaRPr lang="en-GB" dirty="0"/>
          </a:p>
        </p:txBody>
      </p:sp>
    </p:spTree>
    <p:extLst>
      <p:ext uri="{BB962C8B-B14F-4D97-AF65-F5344CB8AC3E}">
        <p14:creationId xmlns:p14="http://schemas.microsoft.com/office/powerpoint/2010/main" val="3709448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17</a:t>
            </a:fld>
            <a:endParaRPr lang="en-GB" dirty="0"/>
          </a:p>
        </p:txBody>
      </p:sp>
    </p:spTree>
    <p:extLst>
      <p:ext uri="{BB962C8B-B14F-4D97-AF65-F5344CB8AC3E}">
        <p14:creationId xmlns:p14="http://schemas.microsoft.com/office/powerpoint/2010/main" val="3835583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 </a:t>
            </a:r>
            <a:r>
              <a:rPr lang="nb-NO" dirty="0" err="1"/>
              <a:t>detailed</a:t>
            </a:r>
            <a:r>
              <a:rPr lang="nb-NO" dirty="0"/>
              <a:t> and </a:t>
            </a:r>
            <a:r>
              <a:rPr lang="nb-NO" dirty="0" err="1"/>
              <a:t>fastidious</a:t>
            </a:r>
            <a:r>
              <a:rPr lang="nb-NO" dirty="0"/>
              <a:t> </a:t>
            </a:r>
            <a:r>
              <a:rPr lang="nb-NO" dirty="0" err="1"/>
              <a:t>reconciliation</a:t>
            </a:r>
            <a:r>
              <a:rPr lang="nb-NO" dirty="0"/>
              <a:t> </a:t>
            </a:r>
            <a:r>
              <a:rPr lang="nb-NO" dirty="0" err="1"/>
              <a:t>process</a:t>
            </a:r>
            <a:r>
              <a:rPr lang="nb-NO" dirty="0"/>
              <a:t> </a:t>
            </a:r>
            <a:r>
              <a:rPr lang="nb-NO" dirty="0" err="1"/>
              <a:t>that</a:t>
            </a:r>
            <a:r>
              <a:rPr lang="nb-NO" dirty="0"/>
              <a:t> </a:t>
            </a:r>
            <a:r>
              <a:rPr lang="nb-NO" dirty="0" err="1"/>
              <a:t>varify</a:t>
            </a:r>
            <a:r>
              <a:rPr lang="nb-NO" dirty="0"/>
              <a:t> all </a:t>
            </a:r>
            <a:r>
              <a:rPr lang="nb-NO" dirty="0" err="1"/>
              <a:t>significant</a:t>
            </a:r>
            <a:r>
              <a:rPr lang="nb-NO" dirty="0"/>
              <a:t> </a:t>
            </a:r>
            <a:r>
              <a:rPr lang="nb-NO" dirty="0" err="1"/>
              <a:t>payments</a:t>
            </a:r>
            <a:r>
              <a:rPr lang="nb-NO" dirty="0"/>
              <a:t>.  </a:t>
            </a:r>
            <a:r>
              <a:rPr lang="nb-NO" dirty="0" err="1"/>
              <a:t>We</a:t>
            </a:r>
            <a:r>
              <a:rPr lang="nb-NO" dirty="0"/>
              <a:t> </a:t>
            </a:r>
            <a:r>
              <a:rPr lang="nb-NO" dirty="0" err="1"/>
              <a:t>cannot</a:t>
            </a:r>
            <a:r>
              <a:rPr lang="nb-NO" dirty="0"/>
              <a:t> </a:t>
            </a:r>
            <a:r>
              <a:rPr lang="nb-NO" dirty="0" err="1"/>
              <a:t>claim</a:t>
            </a:r>
            <a:r>
              <a:rPr lang="nb-NO" dirty="0"/>
              <a:t> </a:t>
            </a:r>
            <a:r>
              <a:rPr lang="nb-NO" dirty="0" err="1"/>
              <a:t>causality</a:t>
            </a:r>
            <a:r>
              <a:rPr lang="nb-NO" dirty="0"/>
              <a:t> </a:t>
            </a:r>
            <a:r>
              <a:rPr lang="nb-NO" dirty="0" err="1"/>
              <a:t>but</a:t>
            </a:r>
            <a:r>
              <a:rPr lang="nb-NO" dirty="0"/>
              <a:t> </a:t>
            </a:r>
            <a:r>
              <a:rPr lang="nb-NO" dirty="0" err="1"/>
              <a:t>we</a:t>
            </a:r>
            <a:r>
              <a:rPr lang="nb-NO" dirty="0"/>
              <a:t> </a:t>
            </a:r>
            <a:r>
              <a:rPr lang="nb-NO" dirty="0" err="1"/>
              <a:t>can</a:t>
            </a:r>
            <a:r>
              <a:rPr lang="nb-NO" dirty="0"/>
              <a:t> </a:t>
            </a:r>
            <a:r>
              <a:rPr lang="nb-NO" dirty="0" err="1"/>
              <a:t>clearly</a:t>
            </a:r>
            <a:r>
              <a:rPr lang="nb-NO" dirty="0"/>
              <a:t> </a:t>
            </a:r>
            <a:r>
              <a:rPr lang="nb-NO" dirty="0" err="1"/>
              <a:t>identify</a:t>
            </a:r>
            <a:r>
              <a:rPr lang="nb-NO" dirty="0"/>
              <a:t> </a:t>
            </a:r>
            <a:r>
              <a:rPr lang="nb-NO" dirty="0" err="1"/>
              <a:t>correlation</a:t>
            </a:r>
            <a:r>
              <a:rPr lang="nb-NO" dirty="0"/>
              <a:t> </a:t>
            </a:r>
            <a:r>
              <a:rPr lang="nb-NO" dirty="0" err="1"/>
              <a:t>between</a:t>
            </a:r>
            <a:r>
              <a:rPr lang="nb-NO" dirty="0"/>
              <a:t> EITI </a:t>
            </a:r>
            <a:r>
              <a:rPr lang="nb-NO" dirty="0" err="1"/>
              <a:t>reporting</a:t>
            </a:r>
            <a:r>
              <a:rPr lang="nb-NO" dirty="0"/>
              <a:t> and </a:t>
            </a:r>
            <a:r>
              <a:rPr lang="nb-NO" dirty="0" err="1"/>
              <a:t>increase</a:t>
            </a:r>
            <a:r>
              <a:rPr lang="nb-NO" dirty="0"/>
              <a:t> in </a:t>
            </a:r>
            <a:r>
              <a:rPr lang="nb-NO" dirty="0" err="1"/>
              <a:t>government</a:t>
            </a:r>
            <a:r>
              <a:rPr lang="nb-NO" dirty="0"/>
              <a:t> </a:t>
            </a:r>
            <a:r>
              <a:rPr lang="nb-NO" dirty="0" err="1"/>
              <a:t>revenues</a:t>
            </a:r>
            <a:r>
              <a:rPr lang="nb-NO" dirty="0"/>
              <a:t>. </a:t>
            </a:r>
          </a:p>
        </p:txBody>
      </p:sp>
      <p:sp>
        <p:nvSpPr>
          <p:cNvPr id="4" name="Slide Number Placeholder 3"/>
          <p:cNvSpPr>
            <a:spLocks noGrp="1"/>
          </p:cNvSpPr>
          <p:nvPr>
            <p:ph type="sldNum" sz="quarter" idx="10"/>
          </p:nvPr>
        </p:nvSpPr>
        <p:spPr/>
        <p:txBody>
          <a:bodyPr/>
          <a:lstStyle/>
          <a:p>
            <a:fld id="{C99A34A8-0C8A-4F5F-8573-C4C1A352894C}" type="slidenum">
              <a:rPr lang="nb-NO" smtClean="0"/>
              <a:t>18</a:t>
            </a:fld>
            <a:endParaRPr lang="nb-NO"/>
          </a:p>
        </p:txBody>
      </p:sp>
    </p:spTree>
    <p:extLst>
      <p:ext uri="{BB962C8B-B14F-4D97-AF65-F5344CB8AC3E}">
        <p14:creationId xmlns:p14="http://schemas.microsoft.com/office/powerpoint/2010/main" val="3616854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Small-scale and artisanal mining</a:t>
            </a:r>
            <a:r>
              <a:rPr lang="en-GB" sz="1200" kern="1200" dirty="0">
                <a:solidFill>
                  <a:schemeClr val="tx1"/>
                </a:solidFill>
                <a:effectLst/>
                <a:latin typeface="+mn-lt"/>
                <a:ea typeface="+mn-ea"/>
                <a:cs typeface="+mn-cs"/>
              </a:rPr>
              <a:t> directly contribute to the livelihoods of more than two million artisanal miners, but presents formidable challenges in mineral traceability and increases the reputational risk for sourcing minerals from the DRC. </a:t>
            </a:r>
            <a:endParaRPr lang="en-US"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ECB09DF2-61FC-431E-904F-8907DC121BD8}" type="slidenum">
              <a:rPr lang="en-GB" smtClean="0"/>
              <a:t>19</a:t>
            </a:fld>
            <a:endParaRPr lang="en-GB"/>
          </a:p>
        </p:txBody>
      </p:sp>
    </p:spTree>
    <p:extLst>
      <p:ext uri="{BB962C8B-B14F-4D97-AF65-F5344CB8AC3E}">
        <p14:creationId xmlns:p14="http://schemas.microsoft.com/office/powerpoint/2010/main" val="837521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Could this be template for mineral traceability for cobalt? </a:t>
            </a:r>
          </a:p>
        </p:txBody>
      </p:sp>
      <p:sp>
        <p:nvSpPr>
          <p:cNvPr id="4" name="Slide Number Placeholder 3"/>
          <p:cNvSpPr>
            <a:spLocks noGrp="1"/>
          </p:cNvSpPr>
          <p:nvPr>
            <p:ph type="sldNum" sz="quarter" idx="10"/>
          </p:nvPr>
        </p:nvSpPr>
        <p:spPr/>
        <p:txBody>
          <a:bodyPr/>
          <a:lstStyle/>
          <a:p>
            <a:fld id="{ECB09DF2-61FC-431E-904F-8907DC121BD8}" type="slidenum">
              <a:rPr lang="en-GB" smtClean="0"/>
              <a:t>20</a:t>
            </a:fld>
            <a:endParaRPr lang="en-GB"/>
          </a:p>
        </p:txBody>
      </p:sp>
    </p:spTree>
    <p:extLst>
      <p:ext uri="{BB962C8B-B14F-4D97-AF65-F5344CB8AC3E}">
        <p14:creationId xmlns:p14="http://schemas.microsoft.com/office/powerpoint/2010/main" val="153906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major challenges remains to build resilient institutions and government revenues are still well below its </a:t>
            </a:r>
            <a:r>
              <a:rPr lang="en-US" dirty="0" err="1"/>
              <a:t>poten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Creating a culture of transparency and accountability will require more work.</a:t>
            </a:r>
          </a:p>
          <a:p>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2</a:t>
            </a:fld>
            <a:endParaRPr lang="en-GB"/>
          </a:p>
        </p:txBody>
      </p:sp>
    </p:spTree>
    <p:extLst>
      <p:ext uri="{BB962C8B-B14F-4D97-AF65-F5344CB8AC3E}">
        <p14:creationId xmlns:p14="http://schemas.microsoft.com/office/powerpoint/2010/main" val="660188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of use of EITI data</a:t>
            </a:r>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21</a:t>
            </a:fld>
            <a:endParaRPr lang="en-GB" dirty="0"/>
          </a:p>
        </p:txBody>
      </p:sp>
    </p:spTree>
    <p:extLst>
      <p:ext uri="{BB962C8B-B14F-4D97-AF65-F5344CB8AC3E}">
        <p14:creationId xmlns:p14="http://schemas.microsoft.com/office/powerpoint/2010/main" val="3790955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GIZ has done extensive work in using the data to promote public debate. </a:t>
            </a:r>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22</a:t>
            </a:fld>
            <a:endParaRPr lang="en-GB"/>
          </a:p>
        </p:txBody>
      </p:sp>
    </p:spTree>
    <p:extLst>
      <p:ext uri="{BB962C8B-B14F-4D97-AF65-F5344CB8AC3E}">
        <p14:creationId xmlns:p14="http://schemas.microsoft.com/office/powerpoint/2010/main" val="1392685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B09DF2-61FC-431E-904F-8907DC121BD8}" type="slidenum">
              <a:rPr lang="en-GB" smtClean="0"/>
              <a:t>23</a:t>
            </a:fld>
            <a:endParaRPr lang="en-GB"/>
          </a:p>
        </p:txBody>
      </p:sp>
    </p:spTree>
    <p:extLst>
      <p:ext uri="{BB962C8B-B14F-4D97-AF65-F5344CB8AC3E}">
        <p14:creationId xmlns:p14="http://schemas.microsoft.com/office/powerpoint/2010/main" val="3459539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24</a:t>
            </a:fld>
            <a:endParaRPr lang="en-GB" dirty="0"/>
          </a:p>
        </p:txBody>
      </p:sp>
    </p:spTree>
    <p:extLst>
      <p:ext uri="{BB962C8B-B14F-4D97-AF65-F5344CB8AC3E}">
        <p14:creationId xmlns:p14="http://schemas.microsoft.com/office/powerpoint/2010/main" val="1083718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B09DF2-61FC-431E-904F-8907DC121BD8}" type="slidenum">
              <a:rPr lang="en-GB" smtClean="0"/>
              <a:t>25</a:t>
            </a:fld>
            <a:endParaRPr lang="en-GB"/>
          </a:p>
        </p:txBody>
      </p:sp>
    </p:spTree>
    <p:extLst>
      <p:ext uri="{BB962C8B-B14F-4D97-AF65-F5344CB8AC3E}">
        <p14:creationId xmlns:p14="http://schemas.microsoft.com/office/powerpoint/2010/main" val="3969125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29" sz="1200" kern="1200" dirty="0">
                <a:solidFill>
                  <a:schemeClr val="tx1"/>
                </a:solidFill>
                <a:effectLst/>
                <a:latin typeface="+mn-lt"/>
                <a:ea typeface="+mn-ea"/>
                <a:cs typeface="+mn-cs"/>
              </a:rPr>
              <a:t>A decade of implementation has established the EITI as </a:t>
            </a:r>
            <a:r>
              <a:rPr lang="en-029" sz="1200" b="1" kern="1200" dirty="0">
                <a:solidFill>
                  <a:schemeClr val="tx1"/>
                </a:solidFill>
                <a:effectLst/>
                <a:latin typeface="+mn-lt"/>
                <a:ea typeface="+mn-ea"/>
                <a:cs typeface="+mn-cs"/>
              </a:rPr>
              <a:t>a space for dialogue </a:t>
            </a:r>
            <a:r>
              <a:rPr lang="en-029" sz="1200" kern="1200" dirty="0">
                <a:solidFill>
                  <a:schemeClr val="tx1"/>
                </a:solidFill>
                <a:effectLst/>
                <a:latin typeface="+mn-lt"/>
                <a:ea typeface="+mn-ea"/>
                <a:cs typeface="+mn-cs"/>
              </a:rPr>
              <a:t>between key stakeholders. High-level government representation in the MSG makes the EITI an effective participative governance mechanism, whereby resolutions agreed by state and non-state actors become effectively government policy. The following Ministers participate regularly in MSG meetings: Mr </a:t>
            </a:r>
            <a:r>
              <a:rPr lang="en-029" sz="1200" kern="1200" dirty="0" err="1">
                <a:solidFill>
                  <a:schemeClr val="tx1"/>
                </a:solidFill>
                <a:effectLst/>
                <a:latin typeface="+mn-lt"/>
                <a:ea typeface="+mn-ea"/>
                <a:cs typeface="+mn-cs"/>
              </a:rPr>
              <a:t>Modeste</a:t>
            </a:r>
            <a:r>
              <a:rPr lang="en-029" sz="1200" kern="1200" dirty="0">
                <a:solidFill>
                  <a:schemeClr val="tx1"/>
                </a:solidFill>
                <a:effectLst/>
                <a:latin typeface="+mn-lt"/>
                <a:ea typeface="+mn-ea"/>
                <a:cs typeface="+mn-cs"/>
              </a:rPr>
              <a:t> </a:t>
            </a:r>
            <a:r>
              <a:rPr lang="en-029" sz="1200" kern="1200" dirty="0" err="1">
                <a:solidFill>
                  <a:schemeClr val="tx1"/>
                </a:solidFill>
                <a:effectLst/>
                <a:latin typeface="+mn-lt"/>
                <a:ea typeface="+mn-ea"/>
                <a:cs typeface="+mn-cs"/>
              </a:rPr>
              <a:t>Bahati</a:t>
            </a:r>
            <a:r>
              <a:rPr lang="en-029" sz="1200" kern="1200" dirty="0">
                <a:solidFill>
                  <a:schemeClr val="tx1"/>
                </a:solidFill>
                <a:effectLst/>
                <a:latin typeface="+mn-lt"/>
                <a:ea typeface="+mn-ea"/>
                <a:cs typeface="+mn-cs"/>
              </a:rPr>
              <a:t> </a:t>
            </a:r>
            <a:r>
              <a:rPr lang="en-029" sz="1200" kern="1200" dirty="0" err="1">
                <a:solidFill>
                  <a:schemeClr val="tx1"/>
                </a:solidFill>
                <a:effectLst/>
                <a:latin typeface="+mn-lt"/>
                <a:ea typeface="+mn-ea"/>
                <a:cs typeface="+mn-cs"/>
              </a:rPr>
              <a:t>Lukwebo</a:t>
            </a:r>
            <a:r>
              <a:rPr lang="en-029" sz="1200" kern="1200" dirty="0">
                <a:solidFill>
                  <a:schemeClr val="tx1"/>
                </a:solidFill>
                <a:effectLst/>
                <a:latin typeface="+mn-lt"/>
                <a:ea typeface="+mn-ea"/>
                <a:cs typeface="+mn-cs"/>
              </a:rPr>
              <a:t>, Minister of Planning and Chair of the MSG, Mr Martin </a:t>
            </a:r>
            <a:r>
              <a:rPr lang="en-029" sz="1200" kern="1200" dirty="0" err="1">
                <a:solidFill>
                  <a:schemeClr val="tx1"/>
                </a:solidFill>
                <a:effectLst/>
                <a:latin typeface="+mn-lt"/>
                <a:ea typeface="+mn-ea"/>
                <a:cs typeface="+mn-cs"/>
              </a:rPr>
              <a:t>Kabwelulu</a:t>
            </a:r>
            <a:r>
              <a:rPr lang="en-029" sz="1200" kern="1200" dirty="0">
                <a:solidFill>
                  <a:schemeClr val="tx1"/>
                </a:solidFill>
                <a:effectLst/>
                <a:latin typeface="+mn-lt"/>
                <a:ea typeface="+mn-ea"/>
                <a:cs typeface="+mn-cs"/>
              </a:rPr>
              <a:t> Minister of Mine, Vice Chair of the MSG, Mr </a:t>
            </a:r>
            <a:r>
              <a:rPr lang="en-029" sz="1200" kern="1200" dirty="0" err="1">
                <a:solidFill>
                  <a:schemeClr val="tx1"/>
                </a:solidFill>
                <a:effectLst/>
                <a:latin typeface="+mn-lt"/>
                <a:ea typeface="+mn-ea"/>
                <a:cs typeface="+mn-cs"/>
              </a:rPr>
              <a:t>Aimé</a:t>
            </a:r>
            <a:r>
              <a:rPr lang="en-029" sz="1200" kern="1200" dirty="0">
                <a:solidFill>
                  <a:schemeClr val="tx1"/>
                </a:solidFill>
                <a:effectLst/>
                <a:latin typeface="+mn-lt"/>
                <a:ea typeface="+mn-ea"/>
                <a:cs typeface="+mn-cs"/>
              </a:rPr>
              <a:t> </a:t>
            </a:r>
            <a:r>
              <a:rPr lang="en-029" sz="1200" kern="1200" dirty="0" err="1">
                <a:solidFill>
                  <a:schemeClr val="tx1"/>
                </a:solidFill>
                <a:effectLst/>
                <a:latin typeface="+mn-lt"/>
                <a:ea typeface="+mn-ea"/>
                <a:cs typeface="+mn-cs"/>
              </a:rPr>
              <a:t>Ngoy</a:t>
            </a:r>
            <a:r>
              <a:rPr lang="en-029" sz="1200" kern="1200" dirty="0">
                <a:solidFill>
                  <a:schemeClr val="tx1"/>
                </a:solidFill>
                <a:effectLst/>
                <a:latin typeface="+mn-lt"/>
                <a:ea typeface="+mn-ea"/>
                <a:cs typeface="+mn-cs"/>
              </a:rPr>
              <a:t> </a:t>
            </a:r>
            <a:r>
              <a:rPr lang="en-029" sz="1200" kern="1200" dirty="0" err="1">
                <a:solidFill>
                  <a:schemeClr val="tx1"/>
                </a:solidFill>
                <a:effectLst/>
                <a:latin typeface="+mn-lt"/>
                <a:ea typeface="+mn-ea"/>
                <a:cs typeface="+mn-cs"/>
              </a:rPr>
              <a:t>Mukena</a:t>
            </a:r>
            <a:r>
              <a:rPr lang="en-029" sz="1200" kern="1200" dirty="0">
                <a:solidFill>
                  <a:schemeClr val="tx1"/>
                </a:solidFill>
                <a:effectLst/>
                <a:latin typeface="+mn-lt"/>
                <a:ea typeface="+mn-ea"/>
                <a:cs typeface="+mn-cs"/>
              </a:rPr>
              <a:t>, Minister of Hydrocarbon, Mr Henri </a:t>
            </a:r>
            <a:r>
              <a:rPr lang="en-029" sz="1200" kern="1200" dirty="0" err="1">
                <a:solidFill>
                  <a:schemeClr val="tx1"/>
                </a:solidFill>
                <a:effectLst/>
                <a:latin typeface="+mn-lt"/>
                <a:ea typeface="+mn-ea"/>
                <a:cs typeface="+mn-cs"/>
              </a:rPr>
              <a:t>Yav</a:t>
            </a:r>
            <a:r>
              <a:rPr lang="en-029" sz="1200" kern="1200" dirty="0">
                <a:solidFill>
                  <a:schemeClr val="tx1"/>
                </a:solidFill>
                <a:effectLst/>
                <a:latin typeface="+mn-lt"/>
                <a:ea typeface="+mn-ea"/>
                <a:cs typeface="+mn-cs"/>
              </a:rPr>
              <a:t> </a:t>
            </a:r>
            <a:r>
              <a:rPr lang="en-029" sz="1200" kern="1200" dirty="0" err="1">
                <a:solidFill>
                  <a:schemeClr val="tx1"/>
                </a:solidFill>
                <a:effectLst/>
                <a:latin typeface="+mn-lt"/>
                <a:ea typeface="+mn-ea"/>
                <a:cs typeface="+mn-cs"/>
              </a:rPr>
              <a:t>Mulang</a:t>
            </a:r>
            <a:r>
              <a:rPr lang="en-029" sz="1200" kern="1200" dirty="0">
                <a:solidFill>
                  <a:schemeClr val="tx1"/>
                </a:solidFill>
                <a:effectLst/>
                <a:latin typeface="+mn-lt"/>
                <a:ea typeface="+mn-ea"/>
                <a:cs typeface="+mn-cs"/>
              </a:rPr>
              <a:t>, Minister of Finance, and Mr </a:t>
            </a:r>
            <a:r>
              <a:rPr lang="en-GB" sz="1200" kern="1200" dirty="0">
                <a:solidFill>
                  <a:schemeClr val="tx1"/>
                </a:solidFill>
                <a:effectLst/>
                <a:latin typeface="+mn-lt"/>
                <a:ea typeface="+mn-ea"/>
                <a:cs typeface="+mn-cs"/>
              </a:rPr>
              <a:t>Amy </a:t>
            </a:r>
            <a:r>
              <a:rPr lang="en-GB" sz="1200" kern="1200" dirty="0" err="1">
                <a:solidFill>
                  <a:schemeClr val="tx1"/>
                </a:solidFill>
                <a:effectLst/>
                <a:latin typeface="+mn-lt"/>
                <a:ea typeface="+mn-ea"/>
                <a:cs typeface="+mn-cs"/>
              </a:rPr>
              <a:t>Ambatobe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Nyongolo</a:t>
            </a:r>
            <a:r>
              <a:rPr lang="en-GB" sz="1200" kern="1200" dirty="0">
                <a:solidFill>
                  <a:schemeClr val="tx1"/>
                </a:solidFill>
                <a:effectLst/>
                <a:latin typeface="+mn-lt"/>
                <a:ea typeface="+mn-ea"/>
                <a:cs typeface="+mn-cs"/>
              </a:rPr>
              <a:t>, </a:t>
            </a:r>
            <a:r>
              <a:rPr lang="en-029" sz="1200" kern="1200" dirty="0">
                <a:solidFill>
                  <a:schemeClr val="tx1"/>
                </a:solidFill>
                <a:effectLst/>
                <a:latin typeface="+mn-lt"/>
                <a:ea typeface="+mn-ea"/>
                <a:cs typeface="+mn-cs"/>
              </a:rPr>
              <a:t>Minister of Environment. High-level officials from the President office, the office of the Prime Minister and members of parliament also take part in MSG deliberations. Companies representatives include the world’s largest producer of cobalt, </a:t>
            </a:r>
            <a:r>
              <a:rPr lang="en-029" sz="1200" kern="1200" dirty="0" err="1">
                <a:solidFill>
                  <a:schemeClr val="tx1"/>
                </a:solidFill>
                <a:effectLst/>
                <a:latin typeface="+mn-lt"/>
                <a:ea typeface="+mn-ea"/>
                <a:cs typeface="+mn-cs"/>
              </a:rPr>
              <a:t>Tenke</a:t>
            </a:r>
            <a:r>
              <a:rPr lang="en-029" sz="1200" kern="1200" dirty="0">
                <a:solidFill>
                  <a:schemeClr val="tx1"/>
                </a:solidFill>
                <a:effectLst/>
                <a:latin typeface="+mn-lt"/>
                <a:ea typeface="+mn-ea"/>
                <a:cs typeface="+mn-cs"/>
              </a:rPr>
              <a:t> </a:t>
            </a:r>
            <a:r>
              <a:rPr lang="en-029" sz="1200" kern="1200" dirty="0" err="1">
                <a:solidFill>
                  <a:schemeClr val="tx1"/>
                </a:solidFill>
                <a:effectLst/>
                <a:latin typeface="+mn-lt"/>
                <a:ea typeface="+mn-ea"/>
                <a:cs typeface="+mn-cs"/>
              </a:rPr>
              <a:t>Funkurume</a:t>
            </a:r>
            <a:r>
              <a:rPr lang="en-029" sz="1200" kern="1200" dirty="0">
                <a:solidFill>
                  <a:schemeClr val="tx1"/>
                </a:solidFill>
                <a:effectLst/>
                <a:latin typeface="+mn-lt"/>
                <a:ea typeface="+mn-ea"/>
                <a:cs typeface="+mn-cs"/>
              </a:rPr>
              <a:t>, and the leading oil producer in the country PERENCO. Civil society on the MSG are supported by various coalitions (PWYP) and international civil society (Carter </a:t>
            </a:r>
            <a:r>
              <a:rPr lang="en-029" sz="1200" kern="1200" dirty="0" err="1">
                <a:solidFill>
                  <a:schemeClr val="tx1"/>
                </a:solidFill>
                <a:effectLst/>
                <a:latin typeface="+mn-lt"/>
                <a:ea typeface="+mn-ea"/>
                <a:cs typeface="+mn-cs"/>
              </a:rPr>
              <a:t>Center</a:t>
            </a:r>
            <a:r>
              <a:rPr lang="en-029" sz="1200" kern="1200" dirty="0">
                <a:solidFill>
                  <a:schemeClr val="tx1"/>
                </a:solidFill>
                <a:effectLst/>
                <a:latin typeface="+mn-lt"/>
                <a:ea typeface="+mn-ea"/>
                <a:cs typeface="+mn-cs"/>
              </a:rPr>
              <a:t>, </a:t>
            </a:r>
            <a:r>
              <a:rPr lang="en-029" sz="1200" kern="1200" dirty="0" err="1">
                <a:solidFill>
                  <a:schemeClr val="tx1"/>
                </a:solidFill>
                <a:effectLst/>
                <a:latin typeface="+mn-lt"/>
                <a:ea typeface="+mn-ea"/>
                <a:cs typeface="+mn-cs"/>
              </a:rPr>
              <a:t>Cordaid</a:t>
            </a:r>
            <a:r>
              <a:rPr lang="en-029" sz="1200" kern="1200" dirty="0">
                <a:solidFill>
                  <a:schemeClr val="tx1"/>
                </a:solidFill>
                <a:effectLst/>
                <a:latin typeface="+mn-lt"/>
                <a:ea typeface="+mn-ea"/>
                <a:cs typeface="+mn-cs"/>
              </a:rPr>
              <a:t>, Global Witness, NRGI, Oxfam, etc). </a:t>
            </a:r>
            <a:endParaRPr lang="en-US" sz="1200" kern="1200" dirty="0">
              <a:solidFill>
                <a:schemeClr val="tx1"/>
              </a:solidFill>
              <a:effectLst/>
              <a:latin typeface="+mn-lt"/>
              <a:ea typeface="+mn-ea"/>
              <a:cs typeface="+mn-cs"/>
            </a:endParaRPr>
          </a:p>
          <a:p>
            <a:endParaRPr lang="nb-NO" dirty="0"/>
          </a:p>
          <a:p>
            <a:r>
              <a:rPr lang="nb-NO" dirty="0" err="1"/>
              <a:t>Validation</a:t>
            </a:r>
            <a:r>
              <a:rPr lang="nb-NO" dirty="0"/>
              <a:t> is due to </a:t>
            </a:r>
            <a:r>
              <a:rPr lang="nb-NO" dirty="0" err="1"/>
              <a:t>commence</a:t>
            </a:r>
            <a:r>
              <a:rPr lang="nb-NO" dirty="0"/>
              <a:t> in </a:t>
            </a:r>
            <a:r>
              <a:rPr lang="nb-NO" dirty="0" err="1"/>
              <a:t>July</a:t>
            </a:r>
            <a:r>
              <a:rPr lang="nb-NO" dirty="0"/>
              <a:t> 2018, in a </a:t>
            </a:r>
            <a:r>
              <a:rPr lang="nb-NO" dirty="0" err="1"/>
              <a:t>difficult</a:t>
            </a:r>
            <a:r>
              <a:rPr lang="nb-NO" dirty="0"/>
              <a:t> </a:t>
            </a:r>
            <a:r>
              <a:rPr lang="nb-NO" dirty="0" err="1"/>
              <a:t>context</a:t>
            </a:r>
            <a:endParaRPr lang="nb-NO" dirty="0"/>
          </a:p>
          <a:p>
            <a:endParaRPr lang="nb-NO" dirty="0"/>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political environment has become increasingly volatile</a:t>
            </a:r>
            <a:r>
              <a:rPr lang="en-GB" sz="1200" kern="1200" dirty="0">
                <a:solidFill>
                  <a:schemeClr val="tx1"/>
                </a:solidFill>
                <a:effectLst/>
                <a:latin typeface="+mn-lt"/>
                <a:ea typeface="+mn-ea"/>
                <a:cs typeface="+mn-cs"/>
              </a:rPr>
              <a:t>. Demonstrations both in the capital and in resource-rich regions have been increasing since President Kabila refused to step down at the end of his mandate in December 2016. According to the electoral commission, the presidential elections are scheduled for 23 December 2018. The Government of Belgium suspended its cooperation with the Government of the DRC in January 2018, and the Government of the DRC retaliated </a:t>
            </a:r>
            <a:r>
              <a:rPr lang="en-GB" sz="1200" u="sng" kern="1200" dirty="0">
                <a:solidFill>
                  <a:schemeClr val="tx1"/>
                </a:solidFill>
                <a:effectLst/>
                <a:latin typeface="+mn-lt"/>
                <a:ea typeface="+mn-ea"/>
                <a:cs typeface="+mn-cs"/>
                <a:hlinkClick r:id="rId3"/>
              </a:rPr>
              <a:t>by closing the “Schengen house”,</a:t>
            </a:r>
            <a:r>
              <a:rPr lang="en-GB" sz="1200" kern="1200" dirty="0">
                <a:solidFill>
                  <a:schemeClr val="tx1"/>
                </a:solidFill>
                <a:effectLst/>
                <a:latin typeface="+mn-lt"/>
                <a:ea typeface="+mn-ea"/>
                <a:cs typeface="+mn-cs"/>
              </a:rPr>
              <a:t> which is the consular office of 18 EU member countries and Norway.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All EITI Requirements are relevant in the DRC</a:t>
            </a:r>
            <a:endParaRPr lang="nb-NO" dirty="0"/>
          </a:p>
        </p:txBody>
      </p:sp>
      <p:sp>
        <p:nvSpPr>
          <p:cNvPr id="4" name="Slide Number Placeholder 3"/>
          <p:cNvSpPr>
            <a:spLocks noGrp="1"/>
          </p:cNvSpPr>
          <p:nvPr>
            <p:ph type="sldNum" sz="quarter" idx="10"/>
          </p:nvPr>
        </p:nvSpPr>
        <p:spPr/>
        <p:txBody>
          <a:bodyPr/>
          <a:lstStyle/>
          <a:p>
            <a:fld id="{ECB09DF2-61FC-431E-904F-8907DC121BD8}" type="slidenum">
              <a:rPr lang="en-GB" smtClean="0"/>
              <a:t>3</a:t>
            </a:fld>
            <a:endParaRPr lang="en-GB"/>
          </a:p>
        </p:txBody>
      </p:sp>
    </p:spTree>
    <p:extLst>
      <p:ext uri="{BB962C8B-B14F-4D97-AF65-F5344CB8AC3E}">
        <p14:creationId xmlns:p14="http://schemas.microsoft.com/office/powerpoint/2010/main" val="87552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interactive graphic summarises the problem that we want to address in the DRC. </a:t>
            </a:r>
          </a:p>
          <a:p>
            <a:endParaRPr lang="en-GB" dirty="0"/>
          </a:p>
          <a:p>
            <a:r>
              <a:rPr lang="en-GB" dirty="0"/>
              <a:t>There are 53 different revenue streams being collected by more than 15 different government agencies. </a:t>
            </a:r>
          </a:p>
          <a:p>
            <a:endParaRPr lang="en-GB" dirty="0"/>
          </a:p>
          <a:p>
            <a:r>
              <a:rPr lang="en-GB" dirty="0"/>
              <a:t>Each revenue streams requires a bureaucracy and enforcement mechanism </a:t>
            </a:r>
          </a:p>
          <a:p>
            <a:endParaRPr lang="en-GB" dirty="0"/>
          </a:p>
          <a:p>
            <a:r>
              <a:rPr lang="en-GB" dirty="0"/>
              <a:t>A highly complex and inefficient fiscal regime requires significant technical capacities to monitor and enforce. </a:t>
            </a:r>
          </a:p>
          <a:p>
            <a:endParaRPr lang="en-GB" dirty="0"/>
          </a:p>
          <a:p>
            <a:r>
              <a:rPr lang="en-GB" dirty="0"/>
              <a:t>This also shows the magnitude of the challenge and the work being done by EITI DRC to help address this. </a:t>
            </a:r>
          </a:p>
          <a:p>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4</a:t>
            </a:fld>
            <a:endParaRPr lang="en-GB" dirty="0"/>
          </a:p>
        </p:txBody>
      </p:sp>
    </p:spTree>
    <p:extLst>
      <p:ext uri="{BB962C8B-B14F-4D97-AF65-F5344CB8AC3E}">
        <p14:creationId xmlns:p14="http://schemas.microsoft.com/office/powerpoint/2010/main" val="2688780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new mining code introduces significant reforms, but it also add increase uncertainties </a:t>
            </a:r>
          </a:p>
          <a:p>
            <a:endParaRPr lang="en-GB" dirty="0"/>
          </a:p>
          <a:p>
            <a:r>
              <a:rPr lang="en-GB" sz="1200" dirty="0">
                <a:solidFill>
                  <a:srgbClr val="404040"/>
                </a:solidFill>
              </a:rPr>
              <a:t>It is unclear whether “stabilisation clauses” are cancelled or not. </a:t>
            </a:r>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5</a:t>
            </a:fld>
            <a:endParaRPr lang="en-GB" dirty="0"/>
          </a:p>
        </p:txBody>
      </p:sp>
    </p:spTree>
    <p:extLst>
      <p:ext uri="{BB962C8B-B14F-4D97-AF65-F5344CB8AC3E}">
        <p14:creationId xmlns:p14="http://schemas.microsoft.com/office/powerpoint/2010/main" val="3793253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new hydrocarbon code introduces significant reforms, but it also add increase uncertainties </a:t>
            </a:r>
          </a:p>
          <a:p>
            <a:endParaRPr lang="en-GB" dirty="0"/>
          </a:p>
          <a:p>
            <a:r>
              <a:rPr lang="en-GB" sz="1200" dirty="0">
                <a:solidFill>
                  <a:srgbClr val="404040"/>
                </a:solidFill>
              </a:rPr>
              <a:t> by providing discretion to government officials negotiating contracts.</a:t>
            </a:r>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6</a:t>
            </a:fld>
            <a:endParaRPr lang="en-GB" dirty="0"/>
          </a:p>
        </p:txBody>
      </p:sp>
    </p:spTree>
    <p:extLst>
      <p:ext uri="{BB962C8B-B14F-4D97-AF65-F5344CB8AC3E}">
        <p14:creationId xmlns:p14="http://schemas.microsoft.com/office/powerpoint/2010/main" val="171214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sz="1200" kern="1200" dirty="0">
                <a:solidFill>
                  <a:schemeClr val="tx1"/>
                </a:solidFill>
                <a:effectLst/>
                <a:latin typeface="+mn-lt"/>
                <a:ea typeface="+mn-ea"/>
                <a:cs typeface="+mn-cs"/>
              </a:rPr>
              <a:t>In June 2013, DRC did not have a complete list of companies operating in the country. </a:t>
            </a:r>
          </a:p>
          <a:p>
            <a:endParaRPr lang="en-029" sz="1200" kern="1200" dirty="0">
              <a:solidFill>
                <a:schemeClr val="tx1"/>
              </a:solidFill>
              <a:effectLst/>
              <a:latin typeface="+mn-lt"/>
              <a:ea typeface="+mn-ea"/>
              <a:cs typeface="+mn-cs"/>
            </a:endParaRPr>
          </a:p>
          <a:p>
            <a:r>
              <a:rPr lang="en-029" sz="1200" kern="1200" dirty="0">
                <a:solidFill>
                  <a:schemeClr val="tx1"/>
                </a:solidFill>
                <a:effectLst/>
                <a:latin typeface="+mn-lt"/>
                <a:ea typeface="+mn-ea"/>
                <a:cs typeface="+mn-cs"/>
              </a:rPr>
              <a:t>This interactive map of valid licences was last updated in March 2018</a:t>
            </a:r>
          </a:p>
          <a:p>
            <a:r>
              <a:rPr lang="en-029" sz="1200" kern="1200" dirty="0">
                <a:solidFill>
                  <a:schemeClr val="tx1"/>
                </a:solidFill>
                <a:effectLst/>
                <a:latin typeface="+mn-lt"/>
                <a:ea typeface="+mn-ea"/>
                <a:cs typeface="+mn-cs"/>
              </a:rPr>
              <a:t>The </a:t>
            </a:r>
            <a:r>
              <a:rPr lang="en-029" sz="1200" b="1" kern="1200" dirty="0">
                <a:solidFill>
                  <a:schemeClr val="tx1"/>
                </a:solidFill>
                <a:effectLst/>
                <a:latin typeface="+mn-lt"/>
                <a:ea typeface="+mn-ea"/>
                <a:cs typeface="+mn-cs"/>
              </a:rPr>
              <a:t>EITI has played a key role</a:t>
            </a:r>
            <a:r>
              <a:rPr lang="en-029" sz="1200" kern="1200" dirty="0">
                <a:solidFill>
                  <a:schemeClr val="tx1"/>
                </a:solidFill>
                <a:effectLst/>
                <a:latin typeface="+mn-lt"/>
                <a:ea typeface="+mn-ea"/>
                <a:cs typeface="+mn-cs"/>
              </a:rPr>
              <a:t> in improving the license register, </a:t>
            </a:r>
          </a:p>
          <a:p>
            <a:r>
              <a:rPr lang="en-029" sz="1200" kern="1200" dirty="0">
                <a:solidFill>
                  <a:schemeClr val="tx1"/>
                </a:solidFill>
                <a:effectLst/>
                <a:latin typeface="+mn-lt"/>
                <a:ea typeface="+mn-ea"/>
                <a:cs typeface="+mn-cs"/>
              </a:rPr>
              <a:t>There is now a relatively update online cadastre for the mining sector, but not for the hydrocarbon sector. </a:t>
            </a:r>
          </a:p>
        </p:txBody>
      </p:sp>
      <p:sp>
        <p:nvSpPr>
          <p:cNvPr id="4" name="Slide Number Placeholder 3"/>
          <p:cNvSpPr>
            <a:spLocks noGrp="1"/>
          </p:cNvSpPr>
          <p:nvPr>
            <p:ph type="sldNum" sz="quarter" idx="10"/>
          </p:nvPr>
        </p:nvSpPr>
        <p:spPr/>
        <p:txBody>
          <a:bodyPr/>
          <a:lstStyle/>
          <a:p>
            <a:fld id="{ECB09DF2-61FC-431E-904F-8907DC121BD8}" type="slidenum">
              <a:rPr lang="en-GB" smtClean="0"/>
              <a:t>7</a:t>
            </a:fld>
            <a:endParaRPr lang="en-GB" dirty="0"/>
          </a:p>
        </p:txBody>
      </p:sp>
    </p:spTree>
    <p:extLst>
      <p:ext uri="{BB962C8B-B14F-4D97-AF65-F5344CB8AC3E}">
        <p14:creationId xmlns:p14="http://schemas.microsoft.com/office/powerpoint/2010/main" val="148987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robust system is a system that has routine check to identify weaknesses. </a:t>
            </a:r>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8</a:t>
            </a:fld>
            <a:endParaRPr lang="en-GB" dirty="0"/>
          </a:p>
        </p:txBody>
      </p:sp>
    </p:spTree>
    <p:extLst>
      <p:ext uri="{BB962C8B-B14F-4D97-AF65-F5344CB8AC3E}">
        <p14:creationId xmlns:p14="http://schemas.microsoft.com/office/powerpoint/2010/main" val="1563103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policy predates the EITI Requirement on contract transparency and the IMF deserves credit for these reforms. </a:t>
            </a:r>
            <a:endParaRPr lang="en-US" dirty="0"/>
          </a:p>
        </p:txBody>
      </p:sp>
      <p:sp>
        <p:nvSpPr>
          <p:cNvPr id="4" name="Slide Number Placeholder 3"/>
          <p:cNvSpPr>
            <a:spLocks noGrp="1"/>
          </p:cNvSpPr>
          <p:nvPr>
            <p:ph type="sldNum" sz="quarter" idx="10"/>
          </p:nvPr>
        </p:nvSpPr>
        <p:spPr/>
        <p:txBody>
          <a:bodyPr/>
          <a:lstStyle/>
          <a:p>
            <a:fld id="{ECB09DF2-61FC-431E-904F-8907DC121BD8}" type="slidenum">
              <a:rPr lang="en-GB" smtClean="0"/>
              <a:t>9</a:t>
            </a:fld>
            <a:endParaRPr lang="en-GB" dirty="0"/>
          </a:p>
        </p:txBody>
      </p:sp>
    </p:spTree>
    <p:extLst>
      <p:ext uri="{BB962C8B-B14F-4D97-AF65-F5344CB8AC3E}">
        <p14:creationId xmlns:p14="http://schemas.microsoft.com/office/powerpoint/2010/main" val="2617558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re 1"/>
          <p:cNvSpPr>
            <a:spLocks noGrp="1"/>
          </p:cNvSpPr>
          <p:nvPr>
            <p:ph type="ctrTitle"/>
          </p:nvPr>
        </p:nvSpPr>
        <p:spPr>
          <a:xfrm>
            <a:off x="549274" y="1592263"/>
            <a:ext cx="7908926" cy="1845205"/>
          </a:xfrm>
        </p:spPr>
        <p:txBody>
          <a:bodyPr lIns="0" rIns="0" anchor="b" anchorCtr="0">
            <a:normAutofit/>
          </a:bodyPr>
          <a:lstStyle>
            <a:lvl1pPr>
              <a:defRPr sz="4000" b="0" i="0"/>
            </a:lvl1pPr>
          </a:lstStyle>
          <a:p>
            <a:r>
              <a:rPr lang="en-GB" noProof="0"/>
              <a:t>Cliquez et modifiez le titre</a:t>
            </a:r>
          </a:p>
        </p:txBody>
      </p:sp>
      <p:sp>
        <p:nvSpPr>
          <p:cNvPr id="3" name="Sous-titre 2"/>
          <p:cNvSpPr>
            <a:spLocks noGrp="1"/>
          </p:cNvSpPr>
          <p:nvPr>
            <p:ph type="subTitle" idx="1"/>
          </p:nvPr>
        </p:nvSpPr>
        <p:spPr>
          <a:xfrm>
            <a:off x="549274" y="4299858"/>
            <a:ext cx="7908926" cy="1338942"/>
          </a:xfrm>
        </p:spPr>
        <p:txBody>
          <a:bodyPr lIns="0" rIns="0" anchor="b" anchorCtr="0">
            <a:normAutofit/>
          </a:bodyPr>
          <a:lstStyle>
            <a:lvl1pPr marL="0" indent="0" algn="l">
              <a:buNone/>
              <a:defRPr sz="2600" i="1">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Cliquez pour modifier le style des sous-titres du masque</a:t>
            </a:r>
          </a:p>
        </p:txBody>
      </p:sp>
      <p:sp>
        <p:nvSpPr>
          <p:cNvPr id="6" name="Espace réservé du numéro de diapositive 5"/>
          <p:cNvSpPr>
            <a:spLocks noGrp="1"/>
          </p:cNvSpPr>
          <p:nvPr>
            <p:ph type="sldNum" sz="quarter" idx="12"/>
          </p:nvPr>
        </p:nvSpPr>
        <p:spPr/>
        <p:txBody>
          <a:bodyPr lIns="0" rIns="0"/>
          <a:lstStyle/>
          <a:p>
            <a:fld id="{8B93C3CB-6E54-E14A-8D41-8D4E2C126061}" type="slidenum">
              <a:rPr lang="en-GB" noProof="0" smtClean="0"/>
              <a:pPr/>
              <a:t>‹#›</a:t>
            </a:fld>
            <a:endParaRPr lang="en-GB" noProof="0"/>
          </a:p>
        </p:txBody>
      </p:sp>
      <p:sp>
        <p:nvSpPr>
          <p:cNvPr id="10" name="Rectangle 9"/>
          <p:cNvSpPr/>
          <p:nvPr userDrawn="1"/>
        </p:nvSpPr>
        <p:spPr>
          <a:xfrm>
            <a:off x="0" y="-60967"/>
            <a:ext cx="9144000" cy="347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pic>
        <p:nvPicPr>
          <p:cNvPr id="7" name="Picture 6" descr="EITI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670" y="286216"/>
            <a:ext cx="1512168" cy="478488"/>
          </a:xfrm>
          <a:prstGeom prst="rect">
            <a:avLst/>
          </a:prstGeom>
        </p:spPr>
      </p:pic>
      <p:sp>
        <p:nvSpPr>
          <p:cNvPr id="8" name="Rectangle 45"/>
          <p:cNvSpPr>
            <a:spLocks noChangeArrowheads="1"/>
          </p:cNvSpPr>
          <p:nvPr userDrawn="1"/>
        </p:nvSpPr>
        <p:spPr bwMode="auto">
          <a:xfrm>
            <a:off x="0" y="1052736"/>
            <a:ext cx="9144000" cy="166464"/>
          </a:xfrm>
          <a:prstGeom prst="rect">
            <a:avLst/>
          </a:prstGeom>
          <a:solidFill>
            <a:srgbClr val="0076AF"/>
          </a:solidFill>
          <a:ln>
            <a:noFill/>
          </a:ln>
          <a:extLst/>
        </p:spPr>
        <p:txBody>
          <a:bodyPr wrap="none" anchor="ctr"/>
          <a:lstStyle/>
          <a:p>
            <a:pPr eaLnBrk="0" hangingPunct="0"/>
            <a:r>
              <a:rPr lang="en-GB" sz="3600" noProof="0">
                <a:solidFill>
                  <a:srgbClr val="FFFFFF"/>
                </a:solidFill>
                <a:latin typeface="Frutiger LT 57 Cn" charset="0"/>
              </a:rPr>
              <a:t> </a:t>
            </a:r>
          </a:p>
        </p:txBody>
      </p:sp>
      <p:sp>
        <p:nvSpPr>
          <p:cNvPr id="9" name="Rectangle 8"/>
          <p:cNvSpPr/>
          <p:nvPr userDrawn="1"/>
        </p:nvSpPr>
        <p:spPr bwMode="auto">
          <a:xfrm>
            <a:off x="1299754" y="1052736"/>
            <a:ext cx="612068" cy="166464"/>
          </a:xfrm>
          <a:prstGeom prst="rect">
            <a:avLst/>
          </a:prstGeom>
          <a:solidFill>
            <a:srgbClr val="60BC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noProof="0">
              <a:ln>
                <a:noFill/>
              </a:ln>
              <a:solidFill>
                <a:schemeClr val="bg1"/>
              </a:solidFill>
              <a:effectLst/>
              <a:latin typeface="Frutiger LT 57 Cn" pitchFamily="1" charset="0"/>
            </a:endParaRPr>
          </a:p>
        </p:txBody>
      </p:sp>
      <p:sp>
        <p:nvSpPr>
          <p:cNvPr id="11" name="Rectangle 10"/>
          <p:cNvSpPr/>
          <p:nvPr userDrawn="1"/>
        </p:nvSpPr>
        <p:spPr>
          <a:xfrm>
            <a:off x="7662333" y="6163733"/>
            <a:ext cx="1481667" cy="694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2" name="Rectangle 11"/>
          <p:cNvSpPr/>
          <p:nvPr userDrawn="1"/>
        </p:nvSpPr>
        <p:spPr>
          <a:xfrm>
            <a:off x="2218267" y="6180667"/>
            <a:ext cx="4656666" cy="677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7" name="Bilde 3" descr="big-twitter-bird copy.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979411" y="3931155"/>
            <a:ext cx="675622" cy="54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p:cNvSpPr txBox="1"/>
          <p:nvPr userDrawn="1"/>
        </p:nvSpPr>
        <p:spPr>
          <a:xfrm>
            <a:off x="3234262" y="3345560"/>
            <a:ext cx="2540000" cy="1015663"/>
          </a:xfrm>
          <a:prstGeom prst="rect">
            <a:avLst/>
          </a:prstGeom>
          <a:noFill/>
        </p:spPr>
        <p:txBody>
          <a:bodyPr wrap="square" rtlCol="0">
            <a:spAutoFit/>
          </a:bodyPr>
          <a:lstStyle/>
          <a:p>
            <a:pPr algn="ctr">
              <a:lnSpc>
                <a:spcPct val="100000"/>
              </a:lnSpc>
            </a:pPr>
            <a:r>
              <a:rPr lang="en-GB" sz="3000" i="1" noProof="0">
                <a:solidFill>
                  <a:srgbClr val="008BCA"/>
                </a:solidFill>
                <a:latin typeface="Calibri" panose="020F0502020204030204" pitchFamily="34" charset="0"/>
                <a:cs typeface="Myriad Pro Light"/>
              </a:rPr>
              <a:t>www.eiti.org</a:t>
            </a:r>
          </a:p>
          <a:p>
            <a:pPr algn="ctr">
              <a:lnSpc>
                <a:spcPct val="100000"/>
              </a:lnSpc>
            </a:pPr>
            <a:r>
              <a:rPr lang="en-GB" sz="3000" i="1" noProof="0">
                <a:solidFill>
                  <a:srgbClr val="008BCA"/>
                </a:solidFill>
                <a:latin typeface="Calibri" panose="020F0502020204030204" pitchFamily="34" charset="0"/>
                <a:cs typeface="Myriad Pro Light"/>
              </a:rPr>
              <a:t>@EITIorg</a:t>
            </a:r>
          </a:p>
        </p:txBody>
      </p:sp>
      <p:sp>
        <p:nvSpPr>
          <p:cNvPr id="10" name="Rectangle 9"/>
          <p:cNvSpPr/>
          <p:nvPr userDrawn="1"/>
        </p:nvSpPr>
        <p:spPr>
          <a:xfrm>
            <a:off x="0" y="-60967"/>
            <a:ext cx="9144000" cy="347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pic>
        <p:nvPicPr>
          <p:cNvPr id="7" name="Picture 6" descr="EITI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670" y="286216"/>
            <a:ext cx="1512168" cy="478488"/>
          </a:xfrm>
          <a:prstGeom prst="rect">
            <a:avLst/>
          </a:prstGeom>
        </p:spPr>
      </p:pic>
      <p:sp>
        <p:nvSpPr>
          <p:cNvPr id="8" name="Rectangle 45"/>
          <p:cNvSpPr>
            <a:spLocks noChangeArrowheads="1"/>
          </p:cNvSpPr>
          <p:nvPr userDrawn="1"/>
        </p:nvSpPr>
        <p:spPr bwMode="auto">
          <a:xfrm>
            <a:off x="0" y="1052736"/>
            <a:ext cx="9144000" cy="166464"/>
          </a:xfrm>
          <a:prstGeom prst="rect">
            <a:avLst/>
          </a:prstGeom>
          <a:solidFill>
            <a:srgbClr val="0076AF"/>
          </a:solidFill>
          <a:ln>
            <a:noFill/>
          </a:ln>
          <a:extLst/>
        </p:spPr>
        <p:txBody>
          <a:bodyPr wrap="none" anchor="ctr"/>
          <a:lstStyle/>
          <a:p>
            <a:pPr eaLnBrk="0" hangingPunct="0"/>
            <a:r>
              <a:rPr lang="en-GB" sz="3600" noProof="0">
                <a:solidFill>
                  <a:srgbClr val="FFFFFF"/>
                </a:solidFill>
                <a:latin typeface="Frutiger LT 57 Cn" charset="0"/>
              </a:rPr>
              <a:t> </a:t>
            </a:r>
          </a:p>
        </p:txBody>
      </p:sp>
      <p:sp>
        <p:nvSpPr>
          <p:cNvPr id="9" name="Rectangle 8"/>
          <p:cNvSpPr/>
          <p:nvPr userDrawn="1"/>
        </p:nvSpPr>
        <p:spPr bwMode="auto">
          <a:xfrm>
            <a:off x="1299754" y="1052736"/>
            <a:ext cx="612068" cy="166464"/>
          </a:xfrm>
          <a:prstGeom prst="rect">
            <a:avLst/>
          </a:prstGeom>
          <a:solidFill>
            <a:srgbClr val="60BC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noProof="0">
              <a:ln>
                <a:noFill/>
              </a:ln>
              <a:solidFill>
                <a:schemeClr val="bg1"/>
              </a:solidFill>
              <a:effectLst/>
              <a:latin typeface="Frutiger LT 57 Cn" pitchFamily="1" charset="0"/>
            </a:endParaRPr>
          </a:p>
        </p:txBody>
      </p:sp>
      <p:sp>
        <p:nvSpPr>
          <p:cNvPr id="11" name="Rectangle 10"/>
          <p:cNvSpPr/>
          <p:nvPr userDrawn="1"/>
        </p:nvSpPr>
        <p:spPr>
          <a:xfrm>
            <a:off x="7662333" y="6163733"/>
            <a:ext cx="1481667" cy="694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5" name="Titre 1"/>
          <p:cNvSpPr txBox="1">
            <a:spLocks/>
          </p:cNvSpPr>
          <p:nvPr userDrawn="1"/>
        </p:nvSpPr>
        <p:spPr>
          <a:xfrm>
            <a:off x="549274" y="2045755"/>
            <a:ext cx="7908926" cy="1470025"/>
          </a:xfrm>
          <a:prstGeom prst="rect">
            <a:avLst/>
          </a:prstGeom>
        </p:spPr>
        <p:txBody>
          <a:bodyPr vert="horz" lIns="0" tIns="45720" rIns="0" bIns="45720" rtlCol="0" anchor="t" anchorCtr="0">
            <a:normAutofit/>
          </a:bodyPr>
          <a:lstStyle>
            <a:lvl1pPr algn="ctr">
              <a:defRPr sz="5000" b="0" i="1">
                <a:solidFill>
                  <a:schemeClr val="tx1"/>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5200" b="0" i="1" u="none" strike="noStrike" kern="1200" cap="none" spc="0" normalizeH="0" baseline="0" noProof="0">
                <a:ln>
                  <a:noFill/>
                </a:ln>
                <a:solidFill>
                  <a:schemeClr val="tx1"/>
                </a:solidFill>
                <a:effectLst/>
                <a:uLnTx/>
                <a:uFillTx/>
                <a:latin typeface="+mj-lt"/>
                <a:ea typeface="+mj-ea"/>
                <a:cs typeface="+mj-cs"/>
              </a:rPr>
              <a:t>Thank you!</a:t>
            </a:r>
          </a:p>
        </p:txBody>
      </p:sp>
      <p:sp>
        <p:nvSpPr>
          <p:cNvPr id="12" name="Rectangle 11"/>
          <p:cNvSpPr/>
          <p:nvPr userDrawn="1"/>
        </p:nvSpPr>
        <p:spPr>
          <a:xfrm>
            <a:off x="2218267" y="6180667"/>
            <a:ext cx="4656666" cy="677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1" cap="all"/>
            </a:lvl1pPr>
          </a:lstStyle>
          <a:p>
            <a:r>
              <a:rPr lang="en-GB" noProof="0"/>
              <a:t>Section header</a:t>
            </a:r>
          </a:p>
        </p:txBody>
      </p:sp>
      <p:sp>
        <p:nvSpPr>
          <p:cNvPr id="6" name="Espace réservé du numéro de diapositive 5"/>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a:t>Cliquez et modifiez le titre</a:t>
            </a:r>
          </a:p>
        </p:txBody>
      </p:sp>
      <p:sp>
        <p:nvSpPr>
          <p:cNvPr id="3" name="Espace réservé du contenu 2"/>
          <p:cNvSpPr>
            <a:spLocks noGrp="1"/>
          </p:cNvSpPr>
          <p:nvPr>
            <p:ph idx="1"/>
          </p:nvPr>
        </p:nvSpPr>
        <p:spPr/>
        <p:txBody>
          <a:bodyPr/>
          <a:lstStyle>
            <a:lvl1pPr>
              <a:defRPr>
                <a:solidFill>
                  <a:srgbClr val="404040"/>
                </a:solidFill>
              </a:defRPr>
            </a:lvl1pPr>
            <a:lvl2pPr>
              <a:defRPr b="0">
                <a:solidFill>
                  <a:schemeClr val="accent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6" name="Espace réservé du numéro de diapositive 5"/>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a:t>Cliquez et modifiez le titre</a:t>
            </a:r>
          </a:p>
        </p:txBody>
      </p:sp>
      <p:sp>
        <p:nvSpPr>
          <p:cNvPr id="3" name="Espace réservé du contenu 2"/>
          <p:cNvSpPr>
            <a:spLocks noGrp="1"/>
          </p:cNvSpPr>
          <p:nvPr>
            <p:ph sz="half" idx="1"/>
          </p:nvPr>
        </p:nvSpPr>
        <p:spPr>
          <a:xfrm>
            <a:off x="541337" y="1600200"/>
            <a:ext cx="406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4" name="Espace réservé du contenu 3"/>
          <p:cNvSpPr>
            <a:spLocks noGrp="1"/>
          </p:cNvSpPr>
          <p:nvPr>
            <p:ph sz="half" idx="2"/>
          </p:nvPr>
        </p:nvSpPr>
        <p:spPr>
          <a:xfrm>
            <a:off x="4766732" y="1600200"/>
            <a:ext cx="406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7" name="Espace réservé du numéro de diapositive 6"/>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umns with header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GB" noProof="0"/>
              <a:t>Cliquez et modifiez le titre</a:t>
            </a:r>
          </a:p>
        </p:txBody>
      </p:sp>
      <p:sp>
        <p:nvSpPr>
          <p:cNvPr id="3" name="Espace réservé du texte 2"/>
          <p:cNvSpPr>
            <a:spLocks noGrp="1"/>
          </p:cNvSpPr>
          <p:nvPr>
            <p:ph type="body" idx="1"/>
          </p:nvPr>
        </p:nvSpPr>
        <p:spPr>
          <a:xfrm>
            <a:off x="550337"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err="1"/>
              <a:t>Cliquez</a:t>
            </a:r>
            <a:r>
              <a:rPr lang="en-GB" noProof="0" dirty="0"/>
              <a:t> pour modifier les styles du </a:t>
            </a:r>
            <a:r>
              <a:rPr lang="en-GB" noProof="0" dirty="0" err="1"/>
              <a:t>texte</a:t>
            </a:r>
            <a:r>
              <a:rPr lang="en-GB" noProof="0" dirty="0"/>
              <a:t> du masque</a:t>
            </a:r>
          </a:p>
        </p:txBody>
      </p:sp>
      <p:sp>
        <p:nvSpPr>
          <p:cNvPr id="4" name="Espace réservé du contenu 3"/>
          <p:cNvSpPr>
            <a:spLocks noGrp="1"/>
          </p:cNvSpPr>
          <p:nvPr>
            <p:ph sz="half" idx="2"/>
          </p:nvPr>
        </p:nvSpPr>
        <p:spPr>
          <a:xfrm>
            <a:off x="550337"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5" name="Espace réservé du texte 4"/>
          <p:cNvSpPr>
            <a:spLocks noGrp="1"/>
          </p:cNvSpPr>
          <p:nvPr>
            <p:ph type="body" sz="quarter" idx="3"/>
          </p:nvPr>
        </p:nvSpPr>
        <p:spPr>
          <a:xfrm>
            <a:off x="473816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Cliquez pour modifier les styles du texte du masque</a:t>
            </a:r>
          </a:p>
        </p:txBody>
      </p:sp>
      <p:sp>
        <p:nvSpPr>
          <p:cNvPr id="6" name="Espace réservé du contenu 5"/>
          <p:cNvSpPr>
            <a:spLocks noGrp="1"/>
          </p:cNvSpPr>
          <p:nvPr>
            <p:ph sz="quarter" idx="4"/>
          </p:nvPr>
        </p:nvSpPr>
        <p:spPr>
          <a:xfrm>
            <a:off x="47381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9" name="Espace réservé du numéro de diapositive 8"/>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a:t>Cliquez et modifiez le titre</a:t>
            </a:r>
          </a:p>
        </p:txBody>
      </p:sp>
      <p:sp>
        <p:nvSpPr>
          <p:cNvPr id="5" name="Espace réservé du numéro de diapositive 4"/>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left caption">
    <p:spTree>
      <p:nvGrpSpPr>
        <p:cNvPr id="1" name=""/>
        <p:cNvGrpSpPr/>
        <p:nvPr/>
      </p:nvGrpSpPr>
      <p:grpSpPr>
        <a:xfrm>
          <a:off x="0" y="0"/>
          <a:ext cx="0" cy="0"/>
          <a:chOff x="0" y="0"/>
          <a:chExt cx="0" cy="0"/>
        </a:xfrm>
      </p:grpSpPr>
      <p:sp>
        <p:nvSpPr>
          <p:cNvPr id="2" name="Titre 1"/>
          <p:cNvSpPr>
            <a:spLocks noGrp="1"/>
          </p:cNvSpPr>
          <p:nvPr>
            <p:ph type="title"/>
          </p:nvPr>
        </p:nvSpPr>
        <p:spPr>
          <a:xfrm>
            <a:off x="549275" y="273050"/>
            <a:ext cx="2916238" cy="1162050"/>
          </a:xfrm>
        </p:spPr>
        <p:txBody>
          <a:bodyPr anchor="b"/>
          <a:lstStyle>
            <a:lvl1pPr algn="l">
              <a:defRPr sz="2000" b="1"/>
            </a:lvl1pPr>
          </a:lstStyle>
          <a:p>
            <a:r>
              <a:rPr lang="en-GB" noProof="0" dirty="0" err="1"/>
              <a:t>Cliquez</a:t>
            </a:r>
            <a:r>
              <a:rPr lang="en-GB" noProof="0" dirty="0"/>
              <a:t> et </a:t>
            </a:r>
            <a:r>
              <a:rPr lang="en-GB" noProof="0" dirty="0" err="1"/>
              <a:t>modifiez</a:t>
            </a:r>
            <a:r>
              <a:rPr lang="en-GB" noProof="0" dirty="0"/>
              <a:t>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4" name="Espace réservé du texte 3"/>
          <p:cNvSpPr>
            <a:spLocks noGrp="1"/>
          </p:cNvSpPr>
          <p:nvPr>
            <p:ph type="body" sz="half" idx="2"/>
          </p:nvPr>
        </p:nvSpPr>
        <p:spPr>
          <a:xfrm>
            <a:off x="549275" y="1435100"/>
            <a:ext cx="29162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err="1"/>
              <a:t>Cliquez</a:t>
            </a:r>
            <a:r>
              <a:rPr lang="en-GB" noProof="0" dirty="0"/>
              <a:t> pour modifier les styles du </a:t>
            </a:r>
            <a:r>
              <a:rPr lang="en-GB" noProof="0" dirty="0" err="1"/>
              <a:t>texte</a:t>
            </a:r>
            <a:r>
              <a:rPr lang="en-GB" noProof="0" dirty="0"/>
              <a:t> du masque</a:t>
            </a:r>
          </a:p>
        </p:txBody>
      </p:sp>
      <p:sp>
        <p:nvSpPr>
          <p:cNvPr id="7" name="Espace réservé du numéro de diapositive 6"/>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GB" noProof="0"/>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Cliquez pour modifier les styles du texte du masque</a:t>
            </a:r>
          </a:p>
        </p:txBody>
      </p:sp>
      <p:sp>
        <p:nvSpPr>
          <p:cNvPr id="7" name="Espace réservé du numéro de diapositive 6"/>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49275" y="274638"/>
            <a:ext cx="7875058" cy="1143000"/>
          </a:xfrm>
          <a:prstGeom prst="rect">
            <a:avLst/>
          </a:prstGeom>
        </p:spPr>
        <p:txBody>
          <a:bodyPr vert="horz" lIns="0" tIns="45720" rIns="0" bIns="45720" rtlCol="0" anchor="t" anchorCtr="0">
            <a:normAutofit/>
          </a:bodyPr>
          <a:lstStyle/>
          <a:p>
            <a:r>
              <a:rPr lang="en-GB" noProof="0"/>
              <a:t>Cliquez et modifiez le titre</a:t>
            </a:r>
          </a:p>
        </p:txBody>
      </p:sp>
      <p:sp>
        <p:nvSpPr>
          <p:cNvPr id="3" name="Espace réservé du texte 2"/>
          <p:cNvSpPr>
            <a:spLocks noGrp="1"/>
          </p:cNvSpPr>
          <p:nvPr>
            <p:ph type="body" idx="1"/>
          </p:nvPr>
        </p:nvSpPr>
        <p:spPr>
          <a:xfrm>
            <a:off x="549275" y="1600200"/>
            <a:ext cx="7875058" cy="2062103"/>
          </a:xfrm>
          <a:prstGeom prst="rect">
            <a:avLst/>
          </a:prstGeom>
        </p:spPr>
        <p:txBody>
          <a:bodyPr vert="horz" lIns="0" tIns="0" rIns="0" bIns="0" rtlCol="0">
            <a:noAutofit/>
          </a:body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6" name="Espace réservé du numéro de diapositive 5"/>
          <p:cNvSpPr>
            <a:spLocks noGrp="1"/>
          </p:cNvSpPr>
          <p:nvPr>
            <p:ph type="sldNum" sz="quarter" idx="4"/>
          </p:nvPr>
        </p:nvSpPr>
        <p:spPr>
          <a:xfrm>
            <a:off x="549275" y="6356350"/>
            <a:ext cx="1100667" cy="365125"/>
          </a:xfrm>
          <a:prstGeom prst="rect">
            <a:avLst/>
          </a:prstGeom>
        </p:spPr>
        <p:txBody>
          <a:bodyPr vert="horz" lIns="0" tIns="45720" rIns="0" bIns="45720" rtlCol="0" anchor="ctr"/>
          <a:lstStyle>
            <a:lvl1pPr algn="l">
              <a:defRPr sz="1100">
                <a:solidFill>
                  <a:srgbClr val="666666"/>
                </a:solidFill>
              </a:defRPr>
            </a:lvl1pPr>
          </a:lstStyle>
          <a:p>
            <a:fld id="{8B93C3CB-6E54-E14A-8D41-8D4E2C126061}" type="slidenum">
              <a:rPr lang="en-GB" noProof="0" smtClean="0"/>
              <a:pPr/>
              <a:t>‹#›</a:t>
            </a:fld>
            <a:endParaRPr lang="en-GB" noProof="0"/>
          </a:p>
        </p:txBody>
      </p:sp>
      <p:pic>
        <p:nvPicPr>
          <p:cNvPr id="7" name="Picture 6" descr="EITI_Logo.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966875" y="6411615"/>
            <a:ext cx="848810" cy="268585"/>
          </a:xfrm>
          <a:prstGeom prst="rect">
            <a:avLst/>
          </a:prstGeom>
        </p:spPr>
      </p:pic>
      <p:grpSp>
        <p:nvGrpSpPr>
          <p:cNvPr id="11" name="Grouper 10"/>
          <p:cNvGrpSpPr/>
          <p:nvPr userDrawn="1"/>
        </p:nvGrpSpPr>
        <p:grpSpPr>
          <a:xfrm>
            <a:off x="-1" y="-9136"/>
            <a:ext cx="9144001" cy="166464"/>
            <a:chOff x="-1" y="-9136"/>
            <a:chExt cx="9144001" cy="166464"/>
          </a:xfrm>
        </p:grpSpPr>
        <p:sp>
          <p:nvSpPr>
            <p:cNvPr id="8" name="Rectangle 45"/>
            <p:cNvSpPr>
              <a:spLocks noChangeArrowheads="1"/>
            </p:cNvSpPr>
            <p:nvPr userDrawn="1"/>
          </p:nvSpPr>
          <p:spPr bwMode="auto">
            <a:xfrm>
              <a:off x="-1" y="-9136"/>
              <a:ext cx="9144001" cy="166464"/>
            </a:xfrm>
            <a:prstGeom prst="rect">
              <a:avLst/>
            </a:prstGeom>
            <a:solidFill>
              <a:srgbClr val="0076AF"/>
            </a:solidFill>
            <a:ln>
              <a:noFill/>
            </a:ln>
            <a:extLst/>
          </p:spPr>
          <p:txBody>
            <a:bodyPr wrap="none" anchor="ctr"/>
            <a:lstStyle/>
            <a:p>
              <a:pPr eaLnBrk="0" hangingPunct="0"/>
              <a:r>
                <a:rPr lang="en-GB" sz="3600" noProof="0">
                  <a:solidFill>
                    <a:srgbClr val="FFFFFF"/>
                  </a:solidFill>
                  <a:latin typeface="Frutiger LT 57 Cn" charset="0"/>
                </a:rPr>
                <a:t> </a:t>
              </a:r>
            </a:p>
          </p:txBody>
        </p:sp>
        <p:sp>
          <p:nvSpPr>
            <p:cNvPr id="9" name="Rectangle 8"/>
            <p:cNvSpPr/>
            <p:nvPr userDrawn="1"/>
          </p:nvSpPr>
          <p:spPr bwMode="auto">
            <a:xfrm>
              <a:off x="549275" y="-9136"/>
              <a:ext cx="612068" cy="166464"/>
            </a:xfrm>
            <a:prstGeom prst="rect">
              <a:avLst/>
            </a:prstGeom>
            <a:solidFill>
              <a:srgbClr val="60BC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noProof="0">
                <a:ln>
                  <a:noFill/>
                </a:ln>
                <a:solidFill>
                  <a:schemeClr val="bg1"/>
                </a:solidFill>
                <a:effectLst/>
                <a:latin typeface="Frutiger LT 57 Cn" pitchFamily="1"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53" r:id="rId5"/>
    <p:sldLayoutId id="2147483654" r:id="rId6"/>
    <p:sldLayoutId id="2147483655" r:id="rId7"/>
    <p:sldLayoutId id="2147483656" r:id="rId8"/>
    <p:sldLayoutId id="2147483657" r:id="rId9"/>
    <p:sldLayoutId id="2147483660" r:id="rId10"/>
  </p:sldLayoutIdLst>
  <p:txStyles>
    <p:titleStyle>
      <a:lvl1pPr algn="l" defTabSz="457200" rtl="0" eaLnBrk="1" latinLnBrk="0" hangingPunct="1">
        <a:spcBef>
          <a:spcPct val="0"/>
        </a:spcBef>
        <a:buNone/>
        <a:defRPr sz="3600" kern="1200">
          <a:solidFill>
            <a:srgbClr val="0076AF"/>
          </a:solidFill>
          <a:latin typeface="+mj-lt"/>
          <a:ea typeface="+mj-ea"/>
          <a:cs typeface="+mj-cs"/>
        </a:defRPr>
      </a:lvl1pPr>
    </p:titleStyle>
    <p:bodyStyle>
      <a:lvl1pPr marL="0" indent="0" algn="l" defTabSz="457200" rtl="0" eaLnBrk="1" latinLnBrk="0" hangingPunct="1">
        <a:lnSpc>
          <a:spcPct val="110000"/>
        </a:lnSpc>
        <a:spcBef>
          <a:spcPts val="300"/>
        </a:spcBef>
        <a:buClr>
          <a:schemeClr val="accent1"/>
        </a:buClr>
        <a:buFont typeface="Arial"/>
        <a:buNone/>
        <a:defRPr sz="2600" b="0" kern="1200">
          <a:solidFill>
            <a:schemeClr val="tx1"/>
          </a:solidFill>
          <a:latin typeface="+mn-lt"/>
          <a:ea typeface="+mn-ea"/>
          <a:cs typeface="+mn-cs"/>
        </a:defRPr>
      </a:lvl1pPr>
      <a:lvl2pPr marL="324000" indent="-180000" algn="l" defTabSz="457200" rtl="0" eaLnBrk="1" latinLnBrk="0" hangingPunct="1">
        <a:lnSpc>
          <a:spcPct val="100000"/>
        </a:lnSpc>
        <a:spcBef>
          <a:spcPts val="300"/>
        </a:spcBef>
        <a:buClr>
          <a:schemeClr val="accent1"/>
        </a:buClr>
        <a:buFont typeface="Arial"/>
        <a:buChar char="•"/>
        <a:defRPr sz="2600" b="0" kern="1200">
          <a:solidFill>
            <a:schemeClr val="accent1"/>
          </a:solidFill>
          <a:latin typeface="+mn-lt"/>
          <a:ea typeface="+mn-ea"/>
          <a:cs typeface="+mn-cs"/>
        </a:defRPr>
      </a:lvl2pPr>
      <a:lvl3pPr marL="648000" indent="-180000" algn="l" defTabSz="457200" rtl="0" eaLnBrk="1" latinLnBrk="0" hangingPunct="1">
        <a:lnSpc>
          <a:spcPct val="100000"/>
        </a:lnSpc>
        <a:spcBef>
          <a:spcPts val="300"/>
        </a:spcBef>
        <a:buClr>
          <a:schemeClr val="accent1"/>
        </a:buClr>
        <a:buFont typeface="Arial"/>
        <a:buChar char="•"/>
        <a:defRPr sz="2200" b="0" kern="1200">
          <a:solidFill>
            <a:srgbClr val="404040"/>
          </a:solidFill>
          <a:latin typeface="+mn-lt"/>
          <a:ea typeface="+mn-ea"/>
          <a:cs typeface="+mn-cs"/>
        </a:defRPr>
      </a:lvl3pPr>
      <a:lvl4pPr marL="972000" indent="-180000" algn="l" defTabSz="457200" rtl="0" eaLnBrk="1" latinLnBrk="0" hangingPunct="1">
        <a:lnSpc>
          <a:spcPct val="100000"/>
        </a:lnSpc>
        <a:spcBef>
          <a:spcPts val="300"/>
        </a:spcBef>
        <a:buClr>
          <a:schemeClr val="accent1"/>
        </a:buClr>
        <a:buFont typeface="Arial"/>
        <a:buChar char="•"/>
        <a:defRPr sz="2200" b="0" kern="1200">
          <a:solidFill>
            <a:srgbClr val="404040"/>
          </a:solidFill>
          <a:latin typeface="+mn-lt"/>
          <a:ea typeface="+mn-ea"/>
          <a:cs typeface="+mn-cs"/>
        </a:defRPr>
      </a:lvl4pPr>
      <a:lvl5pPr marL="1296000" indent="-180000" algn="l" defTabSz="457200" rtl="0" eaLnBrk="1" latinLnBrk="0" hangingPunct="1">
        <a:lnSpc>
          <a:spcPct val="100000"/>
        </a:lnSpc>
        <a:spcBef>
          <a:spcPts val="300"/>
        </a:spcBef>
        <a:buClr>
          <a:schemeClr val="accent1"/>
        </a:buClr>
        <a:buFont typeface="Arial"/>
        <a:buChar char="•"/>
        <a:defRPr sz="2200" b="0" kern="1200">
          <a:solidFill>
            <a:srgbClr val="40404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hyperlink" Target="http://mines-rdc.cd/resourcecontracts/search"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ipisresearch.be/mapping/webmapping/drcongo/v5/#-1.9537251704184229/23.935316496157384/6.783750245802602/2/1,6,2,3/1.14.17,5.e4,6.s,7.n"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theconversation.com/the-drc-is-revisiting-its-mining-code-why-reform-is-long-overdue-79937"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country.eiu.com/article.aspx?articleid=883406072&amp;Country=Congo%20(Democratic%20Republic)&amp;topic=Economy&amp;subtopic=Forecast&amp;subsubtopic=Policy+trends&amp;u=1&amp;pid=1976122381&amp;oid=1976122381&amp;uid=1"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app.mapx.org/" TargetMode="External"/><Relationship Id="rId4" Type="http://schemas.openxmlformats.org/officeDocument/2006/relationships/hyperlink" Target="http://portals.flexicadastre.com/drc/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pPr>
              <a:spcBef>
                <a:spcPts val="1200"/>
              </a:spcBef>
            </a:pPr>
            <a:r>
              <a:rPr lang="en-GB" dirty="0"/>
              <a:t>Implementation Deep Dive: </a:t>
            </a:r>
            <a:br>
              <a:rPr lang="en-GB" dirty="0"/>
            </a:br>
            <a:r>
              <a:rPr lang="en-US" dirty="0"/>
              <a:t>Achievements and Challenges of EITI Implementation in the DRC</a:t>
            </a:r>
            <a:br>
              <a:rPr lang="en-GB" dirty="0"/>
            </a:br>
            <a:endParaRPr lang="en-GB" sz="2900" dirty="0">
              <a:solidFill>
                <a:srgbClr val="404040"/>
              </a:solidFill>
              <a:latin typeface="+mn-lt"/>
              <a:ea typeface="+mn-ea"/>
              <a:cs typeface="+mn-cs"/>
            </a:endParaRPr>
          </a:p>
        </p:txBody>
      </p:sp>
      <p:sp>
        <p:nvSpPr>
          <p:cNvPr id="3" name="Sous-titre 2"/>
          <p:cNvSpPr>
            <a:spLocks noGrp="1"/>
          </p:cNvSpPr>
          <p:nvPr>
            <p:ph type="subTitle" idx="1"/>
          </p:nvPr>
        </p:nvSpPr>
        <p:spPr>
          <a:xfrm>
            <a:off x="549274" y="4854043"/>
            <a:ext cx="5218480" cy="1338942"/>
          </a:xfrm>
        </p:spPr>
        <p:txBody>
          <a:bodyPr>
            <a:normAutofit/>
          </a:bodyPr>
          <a:lstStyle/>
          <a:p>
            <a:r>
              <a:rPr lang="en-GB" dirty="0"/>
              <a:t>EITI 40</a:t>
            </a:r>
            <a:r>
              <a:rPr lang="en-GB" baseline="30000" dirty="0"/>
              <a:t>th</a:t>
            </a:r>
            <a:r>
              <a:rPr lang="en-GB" dirty="0"/>
              <a:t> Board meeting</a:t>
            </a:r>
          </a:p>
          <a:p>
            <a:r>
              <a:rPr lang="en-GB" dirty="0"/>
              <a:t>Berlin, June 2018</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Publication of 142 documents for over 100 contractual agreements</a:t>
            </a:r>
          </a:p>
        </p:txBody>
      </p:sp>
      <p:sp>
        <p:nvSpPr>
          <p:cNvPr id="2" name="Rectangle 1">
            <a:extLst>
              <a:ext uri="{FF2B5EF4-FFF2-40B4-BE49-F238E27FC236}">
                <a16:creationId xmlns:a16="http://schemas.microsoft.com/office/drawing/2014/main" id="{2AE9E36F-E453-410C-A306-5A4DCCD5D217}"/>
              </a:ext>
            </a:extLst>
          </p:cNvPr>
          <p:cNvSpPr/>
          <p:nvPr/>
        </p:nvSpPr>
        <p:spPr>
          <a:xfrm>
            <a:off x="0" y="5214473"/>
            <a:ext cx="8498541" cy="1643527"/>
          </a:xfrm>
          <a:prstGeom prst="rect">
            <a:avLst/>
          </a:prstGeom>
        </p:spPr>
        <p:txBody>
          <a:bodyPr wrap="square">
            <a:spAutoFit/>
          </a:bodyPr>
          <a:lstStyle/>
          <a:p>
            <a:pPr marL="1371600" lvl="2" indent="-457200">
              <a:lnSpc>
                <a:spcPct val="110000"/>
              </a:lnSpc>
              <a:spcBef>
                <a:spcPts val="300"/>
              </a:spcBef>
              <a:spcAft>
                <a:spcPts val="600"/>
              </a:spcAft>
              <a:buClr>
                <a:schemeClr val="accent1"/>
              </a:buClr>
              <a:buFont typeface="Arial" panose="020B0604020202020204" pitchFamily="34" charset="0"/>
              <a:buChar char="•"/>
            </a:pPr>
            <a:endParaRPr lang="en-GB" sz="2600" dirty="0">
              <a:solidFill>
                <a:srgbClr val="404040"/>
              </a:solidFill>
            </a:endParaRPr>
          </a:p>
          <a:p>
            <a:pPr marL="457200" lvl="0" indent="-457200">
              <a:lnSpc>
                <a:spcPct val="110000"/>
              </a:lnSpc>
              <a:spcBef>
                <a:spcPts val="300"/>
              </a:spcBef>
              <a:spcAft>
                <a:spcPts val="600"/>
              </a:spcAft>
              <a:buClr>
                <a:schemeClr val="accent1"/>
              </a:buClr>
              <a:buFont typeface="Arial" panose="020B0604020202020204" pitchFamily="34" charset="0"/>
              <a:buChar char="•"/>
            </a:pPr>
            <a:r>
              <a:rPr lang="en-GB" sz="2600" dirty="0">
                <a:solidFill>
                  <a:srgbClr val="404040"/>
                </a:solidFill>
                <a:hlinkClick r:id="rId4"/>
              </a:rPr>
              <a:t>http://mines-rdc.cd/resourcecontracts/search</a:t>
            </a:r>
            <a:endParaRPr lang="en-GB" sz="2600" dirty="0">
              <a:solidFill>
                <a:srgbClr val="404040"/>
              </a:solidFill>
            </a:endParaRPr>
          </a:p>
          <a:p>
            <a:pPr marL="457200" lvl="0" indent="-457200">
              <a:lnSpc>
                <a:spcPct val="110000"/>
              </a:lnSpc>
              <a:spcBef>
                <a:spcPts val="300"/>
              </a:spcBef>
              <a:spcAft>
                <a:spcPts val="600"/>
              </a:spcAft>
              <a:buClr>
                <a:schemeClr val="accent1"/>
              </a:buClr>
              <a:buFont typeface="Arial" panose="020B0604020202020204" pitchFamily="34" charset="0"/>
              <a:buChar char="•"/>
            </a:pPr>
            <a:endParaRPr lang="en-US" sz="2600" dirty="0">
              <a:solidFill>
                <a:srgbClr val="404040"/>
              </a:solidFill>
            </a:endParaRPr>
          </a:p>
        </p:txBody>
      </p:sp>
      <p:graphicFrame>
        <p:nvGraphicFramePr>
          <p:cNvPr id="6" name="Object 5">
            <a:extLst>
              <a:ext uri="{FF2B5EF4-FFF2-40B4-BE49-F238E27FC236}">
                <a16:creationId xmlns:a16="http://schemas.microsoft.com/office/drawing/2014/main" id="{B074AEC0-EBDB-4D60-880A-1E7CE86943D9}"/>
              </a:ext>
            </a:extLst>
          </p:cNvPr>
          <p:cNvGraphicFramePr>
            <a:graphicFrameLocks noChangeAspect="1"/>
          </p:cNvGraphicFramePr>
          <p:nvPr>
            <p:extLst>
              <p:ext uri="{D42A27DB-BD31-4B8C-83A1-F6EECF244321}">
                <p14:modId xmlns:p14="http://schemas.microsoft.com/office/powerpoint/2010/main" val="3659071303"/>
              </p:ext>
            </p:extLst>
          </p:nvPr>
        </p:nvGraphicFramePr>
        <p:xfrm>
          <a:off x="49511" y="1229715"/>
          <a:ext cx="9052381" cy="4651132"/>
        </p:xfrm>
        <a:graphic>
          <a:graphicData uri="http://schemas.openxmlformats.org/presentationml/2006/ole">
            <mc:AlternateContent xmlns:mc="http://schemas.openxmlformats.org/markup-compatibility/2006">
              <mc:Choice xmlns:v="urn:schemas-microsoft-com:vml" Requires="v">
                <p:oleObj spid="_x0000_s1039" name="Bitmap Image" r:id="rId5" imgW="23669640" imgH="12163320" progId="Paint.Picture">
                  <p:embed/>
                </p:oleObj>
              </mc:Choice>
              <mc:Fallback>
                <p:oleObj name="Bitmap Image" r:id="rId5" imgW="23669640" imgH="12163320" progId="Paint.Picture">
                  <p:embed/>
                  <p:pic>
                    <p:nvPicPr>
                      <p:cNvPr id="0" name=""/>
                      <p:cNvPicPr/>
                      <p:nvPr/>
                    </p:nvPicPr>
                    <p:blipFill>
                      <a:blip r:embed="rId6"/>
                      <a:stretch>
                        <a:fillRect/>
                      </a:stretch>
                    </p:blipFill>
                    <p:spPr>
                      <a:xfrm>
                        <a:off x="49511" y="1229715"/>
                        <a:ext cx="9052381" cy="4651132"/>
                      </a:xfrm>
                      <a:prstGeom prst="rect">
                        <a:avLst/>
                      </a:prstGeom>
                    </p:spPr>
                  </p:pic>
                </p:oleObj>
              </mc:Fallback>
            </mc:AlternateContent>
          </a:graphicData>
        </a:graphic>
      </p:graphicFrame>
    </p:spTree>
    <p:extLst>
      <p:ext uri="{BB962C8B-B14F-4D97-AF65-F5344CB8AC3E}">
        <p14:creationId xmlns:p14="http://schemas.microsoft.com/office/powerpoint/2010/main" val="4008658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2" name="Connecteur droit avec flèche 131"/>
          <p:cNvCxnSpPr/>
          <p:nvPr/>
        </p:nvCxnSpPr>
        <p:spPr>
          <a:xfrm>
            <a:off x="6972231" y="2681445"/>
            <a:ext cx="0" cy="2146385"/>
          </a:xfrm>
          <a:prstGeom prst="straightConnector1">
            <a:avLst/>
          </a:prstGeom>
          <a:ln>
            <a:solidFill>
              <a:schemeClr val="accent6">
                <a:lumMod val="75000"/>
              </a:schemeClr>
            </a:solidFill>
            <a:tailEnd type="arrow"/>
          </a:ln>
        </p:spPr>
        <p:style>
          <a:lnRef idx="1">
            <a:schemeClr val="accent6"/>
          </a:lnRef>
          <a:fillRef idx="0">
            <a:schemeClr val="accent6"/>
          </a:fillRef>
          <a:effectRef idx="0">
            <a:schemeClr val="accent6"/>
          </a:effectRef>
          <a:fontRef idx="minor">
            <a:schemeClr val="tx1"/>
          </a:fontRef>
        </p:style>
      </p:cxnSp>
      <p:cxnSp>
        <p:nvCxnSpPr>
          <p:cNvPr id="118" name="Connecteur droit avec flèche 117"/>
          <p:cNvCxnSpPr/>
          <p:nvPr/>
        </p:nvCxnSpPr>
        <p:spPr>
          <a:xfrm flipH="1">
            <a:off x="3795199" y="2681445"/>
            <a:ext cx="2779963" cy="2131266"/>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1547664" y="3573016"/>
            <a:ext cx="6229561" cy="69543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2400" dirty="0"/>
              <a:t>Sicomines JV</a:t>
            </a:r>
            <a:endParaRPr lang="en-GB" sz="2400" dirty="0"/>
          </a:p>
        </p:txBody>
      </p:sp>
      <p:sp>
        <p:nvSpPr>
          <p:cNvPr id="27" name="Rectangle 26"/>
          <p:cNvSpPr/>
          <p:nvPr/>
        </p:nvSpPr>
        <p:spPr>
          <a:xfrm>
            <a:off x="4572000" y="4797152"/>
            <a:ext cx="3447427" cy="619847"/>
          </a:xfrm>
          <a:prstGeom prst="rect">
            <a:avLst/>
          </a:prstGeom>
          <a:gradFill>
            <a:gsLst>
              <a:gs pos="100000">
                <a:schemeClr val="accent6">
                  <a:tint val="100000"/>
                  <a:shade val="100000"/>
                  <a:satMod val="130000"/>
                </a:schemeClr>
              </a:gs>
              <a:gs pos="100000">
                <a:schemeClr val="accent6">
                  <a:tint val="50000"/>
                  <a:shade val="100000"/>
                  <a:satMod val="35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dirty="0"/>
              <a:t>Infrastructure projects</a:t>
            </a:r>
            <a:endParaRPr lang="en-GB" dirty="0"/>
          </a:p>
        </p:txBody>
      </p:sp>
      <p:sp>
        <p:nvSpPr>
          <p:cNvPr id="56" name="Rectangle 55"/>
          <p:cNvSpPr/>
          <p:nvPr/>
        </p:nvSpPr>
        <p:spPr>
          <a:xfrm>
            <a:off x="4762852" y="1477749"/>
            <a:ext cx="4381148" cy="11595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t>Group/consortium of </a:t>
            </a:r>
            <a:r>
              <a:rPr lang="fr-FR" sz="2000" dirty="0" err="1"/>
              <a:t>Chinese</a:t>
            </a:r>
            <a:r>
              <a:rPr lang="fr-FR" sz="2000" dirty="0"/>
              <a:t> </a:t>
            </a:r>
            <a:r>
              <a:rPr lang="fr-FR" sz="2000" dirty="0" err="1"/>
              <a:t>enterprises</a:t>
            </a:r>
            <a:r>
              <a:rPr lang="fr-FR" sz="2000" dirty="0"/>
              <a:t> </a:t>
            </a:r>
          </a:p>
          <a:p>
            <a:pPr algn="ctr"/>
            <a:r>
              <a:rPr lang="fr-FR" sz="2000" dirty="0"/>
              <a:t>(CREC group + SYNOHYDRO group + Zhejiang)</a:t>
            </a:r>
            <a:endParaRPr lang="en-GB" sz="2000" dirty="0"/>
          </a:p>
        </p:txBody>
      </p:sp>
      <p:sp>
        <p:nvSpPr>
          <p:cNvPr id="78" name="Rectangle 77"/>
          <p:cNvSpPr/>
          <p:nvPr/>
        </p:nvSpPr>
        <p:spPr>
          <a:xfrm>
            <a:off x="799489" y="4797152"/>
            <a:ext cx="3613752" cy="61984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dirty="0"/>
              <a:t>Mining project</a:t>
            </a:r>
            <a:endParaRPr lang="en-GB" dirty="0"/>
          </a:p>
        </p:txBody>
      </p:sp>
      <p:cxnSp>
        <p:nvCxnSpPr>
          <p:cNvPr id="123" name="Connecteur droit avec flèche 122"/>
          <p:cNvCxnSpPr/>
          <p:nvPr/>
        </p:nvCxnSpPr>
        <p:spPr>
          <a:xfrm>
            <a:off x="258843" y="6336170"/>
            <a:ext cx="438488" cy="0"/>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4" name="ZoneTexte 123"/>
          <p:cNvSpPr txBox="1"/>
          <p:nvPr/>
        </p:nvSpPr>
        <p:spPr>
          <a:xfrm>
            <a:off x="735129" y="6215227"/>
            <a:ext cx="1290991" cy="245004"/>
          </a:xfrm>
          <a:prstGeom prst="rect">
            <a:avLst/>
          </a:prstGeom>
          <a:noFill/>
        </p:spPr>
        <p:txBody>
          <a:bodyPr wrap="square" rtlCol="0">
            <a:spAutoFit/>
          </a:bodyPr>
          <a:lstStyle/>
          <a:p>
            <a:r>
              <a:rPr lang="fr-FR" sz="1000" dirty="0"/>
              <a:t>Mining loans</a:t>
            </a:r>
            <a:endParaRPr lang="en-GB" sz="1000" dirty="0"/>
          </a:p>
        </p:txBody>
      </p:sp>
      <p:sp>
        <p:nvSpPr>
          <p:cNvPr id="144" name="Rectangle 143"/>
          <p:cNvSpPr/>
          <p:nvPr/>
        </p:nvSpPr>
        <p:spPr>
          <a:xfrm>
            <a:off x="498970" y="1910417"/>
            <a:ext cx="1524981" cy="7710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t>Gécamines Group</a:t>
            </a:r>
            <a:endParaRPr lang="en-GB" sz="2000" dirty="0"/>
          </a:p>
        </p:txBody>
      </p:sp>
      <p:sp>
        <p:nvSpPr>
          <p:cNvPr id="145" name="Rectangle 144"/>
          <p:cNvSpPr/>
          <p:nvPr/>
        </p:nvSpPr>
        <p:spPr>
          <a:xfrm>
            <a:off x="2932643" y="639258"/>
            <a:ext cx="862556" cy="7706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400" dirty="0"/>
              <a:t>DRC</a:t>
            </a:r>
            <a:endParaRPr lang="en-GB" sz="1400" dirty="0"/>
          </a:p>
        </p:txBody>
      </p:sp>
      <p:cxnSp>
        <p:nvCxnSpPr>
          <p:cNvPr id="149" name="Connecteur droit avec flèche 148"/>
          <p:cNvCxnSpPr>
            <a:cxnSpLocks/>
          </p:cNvCxnSpPr>
          <p:nvPr/>
        </p:nvCxnSpPr>
        <p:spPr>
          <a:xfrm>
            <a:off x="3795199" y="1297172"/>
            <a:ext cx="967653" cy="400563"/>
          </a:xfrm>
          <a:prstGeom prst="straightConnector1">
            <a:avLst/>
          </a:prstGeom>
          <a:ln w="38100" cmpd="sng">
            <a:solidFill>
              <a:schemeClr val="tx1"/>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150" name="ZoneTexte 149"/>
          <p:cNvSpPr txBox="1"/>
          <p:nvPr/>
        </p:nvSpPr>
        <p:spPr>
          <a:xfrm>
            <a:off x="3496572" y="1589336"/>
            <a:ext cx="1075428" cy="400110"/>
          </a:xfrm>
          <a:prstGeom prst="rect">
            <a:avLst/>
          </a:prstGeom>
          <a:noFill/>
        </p:spPr>
        <p:txBody>
          <a:bodyPr wrap="square" rtlCol="0">
            <a:spAutoFit/>
          </a:bodyPr>
          <a:lstStyle/>
          <a:p>
            <a:r>
              <a:rPr lang="fr-FR" sz="1000" dirty="0"/>
              <a:t>COLLABORATIVE PROJECT</a:t>
            </a:r>
            <a:endParaRPr lang="en-GB" sz="1000" dirty="0"/>
          </a:p>
        </p:txBody>
      </p:sp>
      <p:cxnSp>
        <p:nvCxnSpPr>
          <p:cNvPr id="151" name="Connecteur droit avec flèche 150"/>
          <p:cNvCxnSpPr>
            <a:cxnSpLocks/>
          </p:cNvCxnSpPr>
          <p:nvPr/>
        </p:nvCxnSpPr>
        <p:spPr>
          <a:xfrm flipV="1">
            <a:off x="1994470" y="2177914"/>
            <a:ext cx="2738901" cy="238394"/>
          </a:xfrm>
          <a:prstGeom prst="straightConnector1">
            <a:avLst/>
          </a:prstGeom>
          <a:ln w="38100" cmpd="sng">
            <a:solidFill>
              <a:schemeClr val="tx1"/>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154" name="ZoneTexte 153"/>
          <p:cNvSpPr txBox="1"/>
          <p:nvPr/>
        </p:nvSpPr>
        <p:spPr>
          <a:xfrm>
            <a:off x="2424632" y="2039129"/>
            <a:ext cx="1481798" cy="246221"/>
          </a:xfrm>
          <a:prstGeom prst="rect">
            <a:avLst/>
          </a:prstGeom>
          <a:noFill/>
        </p:spPr>
        <p:txBody>
          <a:bodyPr wrap="square" rtlCol="0">
            <a:spAutoFit/>
          </a:bodyPr>
          <a:lstStyle/>
          <a:p>
            <a:r>
              <a:rPr lang="fr-FR" sz="1000" dirty="0"/>
              <a:t>JOINT VENTURE</a:t>
            </a:r>
            <a:endParaRPr lang="en-GB" sz="1000" dirty="0"/>
          </a:p>
        </p:txBody>
      </p:sp>
      <p:sp>
        <p:nvSpPr>
          <p:cNvPr id="155" name="ZoneTexte 154"/>
          <p:cNvSpPr txBox="1"/>
          <p:nvPr/>
        </p:nvSpPr>
        <p:spPr>
          <a:xfrm>
            <a:off x="4149159" y="4414544"/>
            <a:ext cx="1910982" cy="307777"/>
          </a:xfrm>
          <a:prstGeom prst="rect">
            <a:avLst/>
          </a:prstGeom>
          <a:noFill/>
        </p:spPr>
        <p:txBody>
          <a:bodyPr wrap="square" rtlCol="0">
            <a:spAutoFit/>
          </a:bodyPr>
          <a:lstStyle/>
          <a:p>
            <a:r>
              <a:rPr lang="fr-FR" sz="1400" dirty="0">
                <a:solidFill>
                  <a:schemeClr val="tx2">
                    <a:lumMod val="60000"/>
                    <a:lumOff val="40000"/>
                  </a:schemeClr>
                </a:solidFill>
              </a:rPr>
              <a:t>~ USD 3.2 BILLION</a:t>
            </a:r>
            <a:endParaRPr lang="en-GB" sz="1400" dirty="0">
              <a:solidFill>
                <a:schemeClr val="tx2">
                  <a:lumMod val="60000"/>
                  <a:lumOff val="40000"/>
                </a:schemeClr>
              </a:solidFill>
            </a:endParaRPr>
          </a:p>
        </p:txBody>
      </p:sp>
      <p:sp>
        <p:nvSpPr>
          <p:cNvPr id="156" name="ZoneTexte 155"/>
          <p:cNvSpPr txBox="1"/>
          <p:nvPr/>
        </p:nvSpPr>
        <p:spPr>
          <a:xfrm>
            <a:off x="6972231" y="4429051"/>
            <a:ext cx="2003162" cy="307777"/>
          </a:xfrm>
          <a:prstGeom prst="rect">
            <a:avLst/>
          </a:prstGeom>
          <a:noFill/>
        </p:spPr>
        <p:txBody>
          <a:bodyPr wrap="square" rtlCol="0">
            <a:spAutoFit/>
          </a:bodyPr>
          <a:lstStyle/>
          <a:p>
            <a:r>
              <a:rPr lang="fr-FR" sz="1400" dirty="0">
                <a:solidFill>
                  <a:schemeClr val="accent6">
                    <a:lumMod val="75000"/>
                  </a:schemeClr>
                </a:solidFill>
              </a:rPr>
              <a:t>~ USD 3 BILLION MAX.</a:t>
            </a:r>
            <a:endParaRPr lang="en-GB" sz="1400" dirty="0">
              <a:solidFill>
                <a:schemeClr val="accent6">
                  <a:lumMod val="75000"/>
                </a:schemeClr>
              </a:solidFill>
            </a:endParaRPr>
          </a:p>
        </p:txBody>
      </p:sp>
      <p:cxnSp>
        <p:nvCxnSpPr>
          <p:cNvPr id="174" name="Connecteur droit avec flèche 173"/>
          <p:cNvCxnSpPr/>
          <p:nvPr/>
        </p:nvCxnSpPr>
        <p:spPr>
          <a:xfrm flipV="1">
            <a:off x="2593358" y="4268455"/>
            <a:ext cx="0" cy="559375"/>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76" name="ZoneTexte 175"/>
          <p:cNvSpPr txBox="1"/>
          <p:nvPr/>
        </p:nvSpPr>
        <p:spPr>
          <a:xfrm>
            <a:off x="583084" y="4399413"/>
            <a:ext cx="2196887" cy="307777"/>
          </a:xfrm>
          <a:prstGeom prst="rect">
            <a:avLst/>
          </a:prstGeom>
          <a:noFill/>
          <a:ln>
            <a:noFill/>
          </a:ln>
        </p:spPr>
        <p:txBody>
          <a:bodyPr wrap="square" rtlCol="0">
            <a:spAutoFit/>
          </a:bodyPr>
          <a:lstStyle/>
          <a:p>
            <a:pPr algn="ctr"/>
            <a:r>
              <a:rPr lang="fr-FR" sz="1400" dirty="0"/>
              <a:t>REPAYMENTS</a:t>
            </a:r>
            <a:endParaRPr lang="en-GB" sz="1400" dirty="0"/>
          </a:p>
        </p:txBody>
      </p:sp>
      <p:cxnSp>
        <p:nvCxnSpPr>
          <p:cNvPr id="189" name="Connecteur droit avec flèche 188"/>
          <p:cNvCxnSpPr/>
          <p:nvPr/>
        </p:nvCxnSpPr>
        <p:spPr>
          <a:xfrm flipV="1">
            <a:off x="302713" y="6010640"/>
            <a:ext cx="403654" cy="1"/>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02" name="ZoneTexte 201"/>
          <p:cNvSpPr txBox="1"/>
          <p:nvPr/>
        </p:nvSpPr>
        <p:spPr>
          <a:xfrm>
            <a:off x="808768" y="5887528"/>
            <a:ext cx="2237806" cy="246221"/>
          </a:xfrm>
          <a:prstGeom prst="rect">
            <a:avLst/>
          </a:prstGeom>
          <a:noFill/>
        </p:spPr>
        <p:txBody>
          <a:bodyPr wrap="square" rtlCol="0">
            <a:spAutoFit/>
          </a:bodyPr>
          <a:lstStyle/>
          <a:p>
            <a:r>
              <a:rPr lang="fr-FR" sz="1000" dirty="0"/>
              <a:t>Operating profits</a:t>
            </a:r>
            <a:endParaRPr lang="en-GB" sz="1000" dirty="0"/>
          </a:p>
        </p:txBody>
      </p:sp>
      <p:cxnSp>
        <p:nvCxnSpPr>
          <p:cNvPr id="210" name="Connecteur droit avec flèche 209"/>
          <p:cNvCxnSpPr/>
          <p:nvPr/>
        </p:nvCxnSpPr>
        <p:spPr>
          <a:xfrm>
            <a:off x="2952070" y="6353444"/>
            <a:ext cx="438329" cy="0"/>
          </a:xfrm>
          <a:prstGeom prst="straightConnector1">
            <a:avLst/>
          </a:prstGeom>
          <a:ln w="19050" cmpd="sng">
            <a:solidFill>
              <a:schemeClr val="tx1"/>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219" name="ZoneTexte 218"/>
          <p:cNvSpPr txBox="1"/>
          <p:nvPr/>
        </p:nvSpPr>
        <p:spPr>
          <a:xfrm>
            <a:off x="3400694" y="6208771"/>
            <a:ext cx="687979" cy="247172"/>
          </a:xfrm>
          <a:prstGeom prst="rect">
            <a:avLst/>
          </a:prstGeom>
          <a:noFill/>
        </p:spPr>
        <p:txBody>
          <a:bodyPr wrap="square" rtlCol="0">
            <a:spAutoFit/>
          </a:bodyPr>
          <a:lstStyle/>
          <a:p>
            <a:r>
              <a:rPr lang="fr-FR" sz="1000" dirty="0"/>
              <a:t>Contracts</a:t>
            </a:r>
            <a:endParaRPr lang="en-GB" sz="1000" dirty="0"/>
          </a:p>
        </p:txBody>
      </p:sp>
      <p:cxnSp>
        <p:nvCxnSpPr>
          <p:cNvPr id="223" name="Connecteur en angle 222"/>
          <p:cNvCxnSpPr>
            <a:endCxn id="144" idx="0"/>
          </p:cNvCxnSpPr>
          <p:nvPr/>
        </p:nvCxnSpPr>
        <p:spPr>
          <a:xfrm rot="10800000" flipV="1">
            <a:off x="1261461" y="1254811"/>
            <a:ext cx="1671186" cy="655606"/>
          </a:xfrm>
          <a:prstGeom prst="bentConnector2">
            <a:avLst/>
          </a:prstGeom>
        </p:spPr>
        <p:style>
          <a:lnRef idx="2">
            <a:schemeClr val="dk1"/>
          </a:lnRef>
          <a:fillRef idx="0">
            <a:schemeClr val="dk1"/>
          </a:fillRef>
          <a:effectRef idx="1">
            <a:schemeClr val="dk1"/>
          </a:effectRef>
          <a:fontRef idx="minor">
            <a:schemeClr val="tx1"/>
          </a:fontRef>
        </p:style>
      </p:cxnSp>
      <p:cxnSp>
        <p:nvCxnSpPr>
          <p:cNvPr id="6" name="Connecteur droit 5"/>
          <p:cNvCxnSpPr/>
          <p:nvPr/>
        </p:nvCxnSpPr>
        <p:spPr>
          <a:xfrm>
            <a:off x="1684942" y="2681445"/>
            <a:ext cx="1095029" cy="8915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flipH="1">
            <a:off x="3574976" y="2681445"/>
            <a:ext cx="1268912" cy="89157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60" name="ZoneTexte 59"/>
          <p:cNvSpPr txBox="1"/>
          <p:nvPr/>
        </p:nvSpPr>
        <p:spPr>
          <a:xfrm>
            <a:off x="2058484" y="2833737"/>
            <a:ext cx="732296" cy="246221"/>
          </a:xfrm>
          <a:prstGeom prst="rect">
            <a:avLst/>
          </a:prstGeom>
          <a:noFill/>
        </p:spPr>
        <p:txBody>
          <a:bodyPr wrap="square" rtlCol="0">
            <a:spAutoFit/>
          </a:bodyPr>
          <a:lstStyle/>
          <a:p>
            <a:r>
              <a:rPr lang="fr-FR" sz="1000" dirty="0"/>
              <a:t>32%</a:t>
            </a:r>
            <a:endParaRPr lang="en-GB" sz="1000" dirty="0"/>
          </a:p>
        </p:txBody>
      </p:sp>
      <p:sp>
        <p:nvSpPr>
          <p:cNvPr id="61" name="ZoneTexte 60"/>
          <p:cNvSpPr txBox="1"/>
          <p:nvPr/>
        </p:nvSpPr>
        <p:spPr>
          <a:xfrm>
            <a:off x="3891318" y="2863027"/>
            <a:ext cx="446256" cy="246221"/>
          </a:xfrm>
          <a:prstGeom prst="rect">
            <a:avLst/>
          </a:prstGeom>
          <a:noFill/>
        </p:spPr>
        <p:txBody>
          <a:bodyPr wrap="square" rtlCol="0">
            <a:spAutoFit/>
          </a:bodyPr>
          <a:lstStyle/>
          <a:p>
            <a:r>
              <a:rPr lang="fr-FR" sz="1000" dirty="0"/>
              <a:t>68%</a:t>
            </a:r>
            <a:endParaRPr lang="en-GB" sz="1000" dirty="0"/>
          </a:p>
        </p:txBody>
      </p:sp>
      <p:cxnSp>
        <p:nvCxnSpPr>
          <p:cNvPr id="10" name="Connecteur droit 9"/>
          <p:cNvCxnSpPr/>
          <p:nvPr/>
        </p:nvCxnSpPr>
        <p:spPr>
          <a:xfrm flipH="1" flipV="1">
            <a:off x="2932643" y="6064704"/>
            <a:ext cx="457757"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ZoneTexte 65"/>
          <p:cNvSpPr txBox="1"/>
          <p:nvPr/>
        </p:nvSpPr>
        <p:spPr>
          <a:xfrm>
            <a:off x="3364614" y="5941119"/>
            <a:ext cx="1506013" cy="246221"/>
          </a:xfrm>
          <a:prstGeom prst="rect">
            <a:avLst/>
          </a:prstGeom>
          <a:noFill/>
        </p:spPr>
        <p:txBody>
          <a:bodyPr wrap="square" rtlCol="0">
            <a:spAutoFit/>
          </a:bodyPr>
          <a:lstStyle/>
          <a:p>
            <a:r>
              <a:rPr lang="fr-FR" sz="1000" dirty="0"/>
              <a:t>Shares</a:t>
            </a:r>
            <a:endParaRPr lang="en-GB" sz="1000" dirty="0"/>
          </a:p>
        </p:txBody>
      </p:sp>
      <p:cxnSp>
        <p:nvCxnSpPr>
          <p:cNvPr id="36" name="Connecteur droit avec flèche 35"/>
          <p:cNvCxnSpPr/>
          <p:nvPr/>
        </p:nvCxnSpPr>
        <p:spPr>
          <a:xfrm>
            <a:off x="258843" y="6660455"/>
            <a:ext cx="438488"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37" name="ZoneTexte 36"/>
          <p:cNvSpPr txBox="1"/>
          <p:nvPr/>
        </p:nvSpPr>
        <p:spPr>
          <a:xfrm>
            <a:off x="735129" y="6537953"/>
            <a:ext cx="1450572" cy="246221"/>
          </a:xfrm>
          <a:prstGeom prst="rect">
            <a:avLst/>
          </a:prstGeom>
          <a:noFill/>
        </p:spPr>
        <p:txBody>
          <a:bodyPr wrap="square" rtlCol="0">
            <a:spAutoFit/>
          </a:bodyPr>
          <a:lstStyle/>
          <a:p>
            <a:r>
              <a:rPr lang="fr-FR" sz="1000" dirty="0"/>
              <a:t>Infrastructure loans</a:t>
            </a:r>
            <a:endParaRPr lang="en-GB" sz="1000" dirty="0"/>
          </a:p>
        </p:txBody>
      </p:sp>
      <p:sp>
        <p:nvSpPr>
          <p:cNvPr id="2" name="Rectangle 1">
            <a:extLst>
              <a:ext uri="{FF2B5EF4-FFF2-40B4-BE49-F238E27FC236}">
                <a16:creationId xmlns:a16="http://schemas.microsoft.com/office/drawing/2014/main" id="{5C746B32-9922-4ED4-9922-2E51C56D451A}"/>
              </a:ext>
            </a:extLst>
          </p:cNvPr>
          <p:cNvSpPr/>
          <p:nvPr/>
        </p:nvSpPr>
        <p:spPr>
          <a:xfrm>
            <a:off x="286088" y="169732"/>
            <a:ext cx="5585794" cy="369332"/>
          </a:xfrm>
          <a:prstGeom prst="rect">
            <a:avLst/>
          </a:prstGeom>
        </p:spPr>
        <p:txBody>
          <a:bodyPr wrap="square">
            <a:spAutoFit/>
          </a:bodyPr>
          <a:lstStyle/>
          <a:p>
            <a:r>
              <a:rPr lang="en-GB" dirty="0">
                <a:solidFill>
                  <a:srgbClr val="0076AF"/>
                </a:solidFill>
              </a:rPr>
              <a:t>Example of contracts: the </a:t>
            </a:r>
            <a:r>
              <a:rPr lang="en-GB" dirty="0" err="1">
                <a:solidFill>
                  <a:srgbClr val="0076AF"/>
                </a:solidFill>
              </a:rPr>
              <a:t>Sicomine</a:t>
            </a:r>
            <a:r>
              <a:rPr lang="en-GB" dirty="0">
                <a:solidFill>
                  <a:srgbClr val="0076AF"/>
                </a:solidFill>
              </a:rPr>
              <a:t> agreement</a:t>
            </a:r>
          </a:p>
        </p:txBody>
      </p:sp>
      <p:sp>
        <p:nvSpPr>
          <p:cNvPr id="3" name="TextBox 2">
            <a:extLst>
              <a:ext uri="{FF2B5EF4-FFF2-40B4-BE49-F238E27FC236}">
                <a16:creationId xmlns:a16="http://schemas.microsoft.com/office/drawing/2014/main" id="{84B47F3E-72F5-4F83-88E4-A92E85B89D26}"/>
              </a:ext>
            </a:extLst>
          </p:cNvPr>
          <p:cNvSpPr txBox="1"/>
          <p:nvPr/>
        </p:nvSpPr>
        <p:spPr>
          <a:xfrm>
            <a:off x="4413241" y="6133749"/>
            <a:ext cx="3188830" cy="369332"/>
          </a:xfrm>
          <a:prstGeom prst="rect">
            <a:avLst/>
          </a:prstGeom>
          <a:noFill/>
        </p:spPr>
        <p:txBody>
          <a:bodyPr wrap="square" rtlCol="0">
            <a:spAutoFit/>
          </a:bodyPr>
          <a:lstStyle/>
          <a:p>
            <a:r>
              <a:rPr lang="en-GB" dirty="0"/>
              <a:t>Source: Carter </a:t>
            </a:r>
            <a:r>
              <a:rPr lang="en-GB" dirty="0" err="1"/>
              <a:t>Center</a:t>
            </a:r>
            <a:r>
              <a:rPr lang="en-GB" dirty="0"/>
              <a:t> 2013</a:t>
            </a:r>
            <a:endParaRPr lang="en-US" dirty="0"/>
          </a:p>
        </p:txBody>
      </p:sp>
    </p:spTree>
    <p:extLst>
      <p:ext uri="{BB962C8B-B14F-4D97-AF65-F5344CB8AC3E}">
        <p14:creationId xmlns:p14="http://schemas.microsoft.com/office/powerpoint/2010/main" val="110049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EITI Reporting on infrastructure projects</a:t>
            </a:r>
          </a:p>
        </p:txBody>
      </p:sp>
      <p:pic>
        <p:nvPicPr>
          <p:cNvPr id="6" name="Picture 5">
            <a:extLst>
              <a:ext uri="{FF2B5EF4-FFF2-40B4-BE49-F238E27FC236}">
                <a16:creationId xmlns:a16="http://schemas.microsoft.com/office/drawing/2014/main" id="{607C4D44-080D-495C-B782-D52699A209A2}"/>
              </a:ext>
            </a:extLst>
          </p:cNvPr>
          <p:cNvPicPr>
            <a:picLocks noChangeAspect="1"/>
          </p:cNvPicPr>
          <p:nvPr/>
        </p:nvPicPr>
        <p:blipFill>
          <a:blip r:embed="rId3"/>
          <a:stretch>
            <a:fillRect/>
          </a:stretch>
        </p:blipFill>
        <p:spPr>
          <a:xfrm>
            <a:off x="122399" y="1719578"/>
            <a:ext cx="8899201" cy="4458750"/>
          </a:xfrm>
          <a:prstGeom prst="rect">
            <a:avLst/>
          </a:prstGeom>
        </p:spPr>
      </p:pic>
    </p:spTree>
    <p:extLst>
      <p:ext uri="{BB962C8B-B14F-4D97-AF65-F5344CB8AC3E}">
        <p14:creationId xmlns:p14="http://schemas.microsoft.com/office/powerpoint/2010/main" val="1670782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2" name="Connecteur droit avec flèche 131"/>
          <p:cNvCxnSpPr/>
          <p:nvPr/>
        </p:nvCxnSpPr>
        <p:spPr>
          <a:xfrm>
            <a:off x="6972231" y="2681445"/>
            <a:ext cx="0" cy="2146385"/>
          </a:xfrm>
          <a:prstGeom prst="straightConnector1">
            <a:avLst/>
          </a:prstGeom>
          <a:ln>
            <a:solidFill>
              <a:schemeClr val="accent6">
                <a:lumMod val="75000"/>
              </a:schemeClr>
            </a:solidFill>
            <a:tailEnd type="arrow"/>
          </a:ln>
        </p:spPr>
        <p:style>
          <a:lnRef idx="1">
            <a:schemeClr val="accent6"/>
          </a:lnRef>
          <a:fillRef idx="0">
            <a:schemeClr val="accent6"/>
          </a:fillRef>
          <a:effectRef idx="0">
            <a:schemeClr val="accent6"/>
          </a:effectRef>
          <a:fontRef idx="minor">
            <a:schemeClr val="tx1"/>
          </a:fontRef>
        </p:style>
      </p:cxnSp>
      <p:cxnSp>
        <p:nvCxnSpPr>
          <p:cNvPr id="118" name="Connecteur droit avec flèche 117"/>
          <p:cNvCxnSpPr/>
          <p:nvPr/>
        </p:nvCxnSpPr>
        <p:spPr>
          <a:xfrm flipH="1">
            <a:off x="3795199" y="2681445"/>
            <a:ext cx="2779963" cy="2131266"/>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342860" y="1094232"/>
            <a:ext cx="1309795" cy="468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400" dirty="0"/>
              <a:t>Exim</a:t>
            </a:r>
            <a:r>
              <a:rPr dirty="0"/>
              <a:t> </a:t>
            </a:r>
            <a:r>
              <a:rPr lang="fr-FR" sz="1400" dirty="0"/>
              <a:t>bank</a:t>
            </a:r>
            <a:endParaRPr lang="en-GB" sz="1400" dirty="0"/>
          </a:p>
        </p:txBody>
      </p:sp>
      <p:sp>
        <p:nvSpPr>
          <p:cNvPr id="4" name="Rectangle 3"/>
          <p:cNvSpPr/>
          <p:nvPr/>
        </p:nvSpPr>
        <p:spPr>
          <a:xfrm>
            <a:off x="1547664" y="3573016"/>
            <a:ext cx="6229561" cy="69543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dirty="0"/>
              <a:t>Sicomines JV</a:t>
            </a:r>
            <a:endParaRPr lang="en-GB" dirty="0"/>
          </a:p>
        </p:txBody>
      </p:sp>
      <p:sp>
        <p:nvSpPr>
          <p:cNvPr id="27" name="Rectangle 26"/>
          <p:cNvSpPr/>
          <p:nvPr/>
        </p:nvSpPr>
        <p:spPr>
          <a:xfrm>
            <a:off x="4572000" y="4797152"/>
            <a:ext cx="3447427" cy="61984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dirty="0"/>
              <a:t>Infrastructure projects</a:t>
            </a:r>
            <a:endParaRPr lang="en-GB" dirty="0"/>
          </a:p>
        </p:txBody>
      </p:sp>
      <p:sp>
        <p:nvSpPr>
          <p:cNvPr id="56" name="Rectangle 55"/>
          <p:cNvSpPr/>
          <p:nvPr/>
        </p:nvSpPr>
        <p:spPr>
          <a:xfrm>
            <a:off x="4203442" y="1910417"/>
            <a:ext cx="4042513" cy="7710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400" dirty="0"/>
              <a:t>Group/consortium of Chinese enterprises </a:t>
            </a:r>
          </a:p>
          <a:p>
            <a:pPr algn="ctr"/>
            <a:r>
              <a:rPr lang="fr-FR" sz="1400" dirty="0"/>
              <a:t>(CREC group + SYNOHYDRO group + Zhejiang)</a:t>
            </a:r>
            <a:endParaRPr lang="en-GB" sz="1400" dirty="0"/>
          </a:p>
        </p:txBody>
      </p:sp>
      <p:sp>
        <p:nvSpPr>
          <p:cNvPr id="78" name="Rectangle 77"/>
          <p:cNvSpPr/>
          <p:nvPr/>
        </p:nvSpPr>
        <p:spPr>
          <a:xfrm>
            <a:off x="799489" y="4797152"/>
            <a:ext cx="3613752" cy="61984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dirty="0"/>
              <a:t>Mining project</a:t>
            </a:r>
            <a:endParaRPr lang="en-GB" dirty="0"/>
          </a:p>
        </p:txBody>
      </p:sp>
      <p:cxnSp>
        <p:nvCxnSpPr>
          <p:cNvPr id="123" name="Connecteur droit avec flèche 122"/>
          <p:cNvCxnSpPr/>
          <p:nvPr/>
        </p:nvCxnSpPr>
        <p:spPr>
          <a:xfrm>
            <a:off x="258843" y="6336170"/>
            <a:ext cx="438488" cy="0"/>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4" name="ZoneTexte 123"/>
          <p:cNvSpPr txBox="1"/>
          <p:nvPr/>
        </p:nvSpPr>
        <p:spPr>
          <a:xfrm>
            <a:off x="735129" y="6215227"/>
            <a:ext cx="1290991" cy="245004"/>
          </a:xfrm>
          <a:prstGeom prst="rect">
            <a:avLst/>
          </a:prstGeom>
          <a:noFill/>
        </p:spPr>
        <p:txBody>
          <a:bodyPr wrap="square" rtlCol="0">
            <a:spAutoFit/>
          </a:bodyPr>
          <a:lstStyle/>
          <a:p>
            <a:r>
              <a:rPr lang="fr-FR" sz="1000" dirty="0"/>
              <a:t>Mining loans</a:t>
            </a:r>
            <a:endParaRPr lang="en-GB" sz="1000" dirty="0"/>
          </a:p>
        </p:txBody>
      </p:sp>
      <p:sp>
        <p:nvSpPr>
          <p:cNvPr id="144" name="Rectangle 143"/>
          <p:cNvSpPr/>
          <p:nvPr/>
        </p:nvSpPr>
        <p:spPr>
          <a:xfrm>
            <a:off x="1041132" y="1910417"/>
            <a:ext cx="982819" cy="7710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400" dirty="0"/>
              <a:t>Gécamines Group</a:t>
            </a:r>
            <a:endParaRPr lang="en-GB" sz="1400" dirty="0"/>
          </a:p>
        </p:txBody>
      </p:sp>
      <p:sp>
        <p:nvSpPr>
          <p:cNvPr id="145" name="Rectangle 144"/>
          <p:cNvSpPr/>
          <p:nvPr/>
        </p:nvSpPr>
        <p:spPr>
          <a:xfrm>
            <a:off x="2932643" y="639258"/>
            <a:ext cx="862556" cy="7706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400" dirty="0"/>
              <a:t>DRC</a:t>
            </a:r>
            <a:endParaRPr lang="en-GB" sz="1400" dirty="0"/>
          </a:p>
        </p:txBody>
      </p:sp>
      <p:cxnSp>
        <p:nvCxnSpPr>
          <p:cNvPr id="149" name="Connecteur droit avec flèche 148"/>
          <p:cNvCxnSpPr/>
          <p:nvPr/>
        </p:nvCxnSpPr>
        <p:spPr>
          <a:xfrm>
            <a:off x="3574976" y="1396203"/>
            <a:ext cx="595777" cy="642926"/>
          </a:xfrm>
          <a:prstGeom prst="straightConnector1">
            <a:avLst/>
          </a:prstGeom>
          <a:ln w="38100" cmpd="sng">
            <a:solidFill>
              <a:schemeClr val="tx1"/>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150" name="ZoneTexte 149"/>
          <p:cNvSpPr txBox="1"/>
          <p:nvPr/>
        </p:nvSpPr>
        <p:spPr>
          <a:xfrm>
            <a:off x="3795199" y="1362842"/>
            <a:ext cx="1075428" cy="400110"/>
          </a:xfrm>
          <a:prstGeom prst="rect">
            <a:avLst/>
          </a:prstGeom>
          <a:noFill/>
        </p:spPr>
        <p:txBody>
          <a:bodyPr wrap="square" rtlCol="0">
            <a:spAutoFit/>
          </a:bodyPr>
          <a:lstStyle/>
          <a:p>
            <a:r>
              <a:rPr lang="fr-FR" sz="1000" dirty="0"/>
              <a:t>COLLABORATIVE PROJECT</a:t>
            </a:r>
            <a:endParaRPr lang="en-GB" sz="1000" dirty="0"/>
          </a:p>
        </p:txBody>
      </p:sp>
      <p:cxnSp>
        <p:nvCxnSpPr>
          <p:cNvPr id="151" name="Connecteur droit avec flèche 150"/>
          <p:cNvCxnSpPr>
            <a:stCxn id="144" idx="3"/>
            <a:endCxn id="56" idx="1"/>
          </p:cNvCxnSpPr>
          <p:nvPr/>
        </p:nvCxnSpPr>
        <p:spPr>
          <a:xfrm>
            <a:off x="2023951" y="2295931"/>
            <a:ext cx="2179491" cy="0"/>
          </a:xfrm>
          <a:prstGeom prst="straightConnector1">
            <a:avLst/>
          </a:prstGeom>
          <a:ln w="38100" cmpd="sng">
            <a:solidFill>
              <a:schemeClr val="tx1"/>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154" name="ZoneTexte 153"/>
          <p:cNvSpPr txBox="1"/>
          <p:nvPr/>
        </p:nvSpPr>
        <p:spPr>
          <a:xfrm>
            <a:off x="2424632" y="2039129"/>
            <a:ext cx="1481798" cy="246221"/>
          </a:xfrm>
          <a:prstGeom prst="rect">
            <a:avLst/>
          </a:prstGeom>
          <a:noFill/>
        </p:spPr>
        <p:txBody>
          <a:bodyPr wrap="square" rtlCol="0">
            <a:spAutoFit/>
          </a:bodyPr>
          <a:lstStyle/>
          <a:p>
            <a:r>
              <a:rPr lang="fr-FR" sz="1000" dirty="0"/>
              <a:t>JOINT VENTURE</a:t>
            </a:r>
            <a:endParaRPr lang="en-GB" sz="1000" dirty="0"/>
          </a:p>
        </p:txBody>
      </p:sp>
      <p:cxnSp>
        <p:nvCxnSpPr>
          <p:cNvPr id="174" name="Connecteur droit avec flèche 173"/>
          <p:cNvCxnSpPr/>
          <p:nvPr/>
        </p:nvCxnSpPr>
        <p:spPr>
          <a:xfrm flipV="1">
            <a:off x="2593358" y="4268455"/>
            <a:ext cx="0" cy="559375"/>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89" name="Connecteur droit avec flèche 188"/>
          <p:cNvCxnSpPr/>
          <p:nvPr/>
        </p:nvCxnSpPr>
        <p:spPr>
          <a:xfrm flipV="1">
            <a:off x="302713" y="6010640"/>
            <a:ext cx="403654" cy="1"/>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02" name="ZoneTexte 201"/>
          <p:cNvSpPr txBox="1"/>
          <p:nvPr/>
        </p:nvSpPr>
        <p:spPr>
          <a:xfrm>
            <a:off x="808768" y="5887528"/>
            <a:ext cx="2237806" cy="246221"/>
          </a:xfrm>
          <a:prstGeom prst="rect">
            <a:avLst/>
          </a:prstGeom>
          <a:noFill/>
        </p:spPr>
        <p:txBody>
          <a:bodyPr wrap="square" rtlCol="0">
            <a:spAutoFit/>
          </a:bodyPr>
          <a:lstStyle/>
          <a:p>
            <a:r>
              <a:rPr lang="fr-FR" sz="1000" dirty="0"/>
              <a:t>Operating profits</a:t>
            </a:r>
            <a:endParaRPr lang="en-GB" sz="1000" dirty="0"/>
          </a:p>
        </p:txBody>
      </p:sp>
      <p:cxnSp>
        <p:nvCxnSpPr>
          <p:cNvPr id="210" name="Connecteur droit avec flèche 209"/>
          <p:cNvCxnSpPr/>
          <p:nvPr/>
        </p:nvCxnSpPr>
        <p:spPr>
          <a:xfrm>
            <a:off x="2952070" y="6353444"/>
            <a:ext cx="438329" cy="0"/>
          </a:xfrm>
          <a:prstGeom prst="straightConnector1">
            <a:avLst/>
          </a:prstGeom>
          <a:ln w="19050" cmpd="sng">
            <a:solidFill>
              <a:schemeClr val="tx1"/>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219" name="ZoneTexte 218"/>
          <p:cNvSpPr txBox="1"/>
          <p:nvPr/>
        </p:nvSpPr>
        <p:spPr>
          <a:xfrm>
            <a:off x="3400694" y="6208771"/>
            <a:ext cx="687979" cy="247172"/>
          </a:xfrm>
          <a:prstGeom prst="rect">
            <a:avLst/>
          </a:prstGeom>
          <a:noFill/>
        </p:spPr>
        <p:txBody>
          <a:bodyPr wrap="square" rtlCol="0">
            <a:spAutoFit/>
          </a:bodyPr>
          <a:lstStyle/>
          <a:p>
            <a:r>
              <a:rPr lang="fr-FR" sz="1000" dirty="0"/>
              <a:t>Contracts</a:t>
            </a:r>
            <a:endParaRPr lang="en-GB" sz="1000" dirty="0"/>
          </a:p>
        </p:txBody>
      </p:sp>
      <p:cxnSp>
        <p:nvCxnSpPr>
          <p:cNvPr id="223" name="Connecteur en angle 222"/>
          <p:cNvCxnSpPr/>
          <p:nvPr/>
        </p:nvCxnSpPr>
        <p:spPr>
          <a:xfrm rot="10800000" flipV="1">
            <a:off x="2058489" y="1254811"/>
            <a:ext cx="874155" cy="784319"/>
          </a:xfrm>
          <a:prstGeom prst="bentConnector3">
            <a:avLst>
              <a:gd name="adj1" fmla="val 50000"/>
            </a:avLst>
          </a:prstGeom>
        </p:spPr>
        <p:style>
          <a:lnRef idx="2">
            <a:schemeClr val="dk1"/>
          </a:lnRef>
          <a:fillRef idx="0">
            <a:schemeClr val="dk1"/>
          </a:fillRef>
          <a:effectRef idx="1">
            <a:schemeClr val="dk1"/>
          </a:effectRef>
          <a:fontRef idx="minor">
            <a:schemeClr val="tx1"/>
          </a:fontRef>
        </p:style>
      </p:cxnSp>
      <p:cxnSp>
        <p:nvCxnSpPr>
          <p:cNvPr id="6" name="Connecteur droit 5"/>
          <p:cNvCxnSpPr/>
          <p:nvPr/>
        </p:nvCxnSpPr>
        <p:spPr>
          <a:xfrm>
            <a:off x="1684942" y="2681445"/>
            <a:ext cx="1095029" cy="8915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flipH="1">
            <a:off x="3046574" y="2681445"/>
            <a:ext cx="1268912" cy="89157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60" name="ZoneTexte 59"/>
          <p:cNvSpPr txBox="1"/>
          <p:nvPr/>
        </p:nvSpPr>
        <p:spPr>
          <a:xfrm>
            <a:off x="2058484" y="2833737"/>
            <a:ext cx="732296" cy="246221"/>
          </a:xfrm>
          <a:prstGeom prst="rect">
            <a:avLst/>
          </a:prstGeom>
          <a:noFill/>
        </p:spPr>
        <p:txBody>
          <a:bodyPr wrap="square" rtlCol="0">
            <a:spAutoFit/>
          </a:bodyPr>
          <a:lstStyle/>
          <a:p>
            <a:r>
              <a:rPr lang="fr-FR" sz="1000" dirty="0"/>
              <a:t>32%</a:t>
            </a:r>
            <a:endParaRPr lang="en-GB" sz="1000" dirty="0"/>
          </a:p>
        </p:txBody>
      </p:sp>
      <p:sp>
        <p:nvSpPr>
          <p:cNvPr id="61" name="ZoneTexte 60"/>
          <p:cNvSpPr txBox="1"/>
          <p:nvPr/>
        </p:nvSpPr>
        <p:spPr>
          <a:xfrm>
            <a:off x="3891318" y="2863027"/>
            <a:ext cx="446256" cy="246221"/>
          </a:xfrm>
          <a:prstGeom prst="rect">
            <a:avLst/>
          </a:prstGeom>
          <a:noFill/>
        </p:spPr>
        <p:txBody>
          <a:bodyPr wrap="square" rtlCol="0">
            <a:spAutoFit/>
          </a:bodyPr>
          <a:lstStyle/>
          <a:p>
            <a:r>
              <a:rPr lang="fr-FR" sz="1000" dirty="0"/>
              <a:t>68%</a:t>
            </a:r>
            <a:endParaRPr lang="en-GB" sz="1000" dirty="0"/>
          </a:p>
        </p:txBody>
      </p:sp>
      <p:cxnSp>
        <p:nvCxnSpPr>
          <p:cNvPr id="10" name="Connecteur droit 9"/>
          <p:cNvCxnSpPr/>
          <p:nvPr/>
        </p:nvCxnSpPr>
        <p:spPr>
          <a:xfrm flipH="1" flipV="1">
            <a:off x="2932643" y="6064704"/>
            <a:ext cx="457757"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ZoneTexte 65"/>
          <p:cNvSpPr txBox="1"/>
          <p:nvPr/>
        </p:nvSpPr>
        <p:spPr>
          <a:xfrm>
            <a:off x="3364614" y="5941119"/>
            <a:ext cx="1506013" cy="246221"/>
          </a:xfrm>
          <a:prstGeom prst="rect">
            <a:avLst/>
          </a:prstGeom>
          <a:noFill/>
        </p:spPr>
        <p:txBody>
          <a:bodyPr wrap="square" rtlCol="0">
            <a:spAutoFit/>
          </a:bodyPr>
          <a:lstStyle/>
          <a:p>
            <a:r>
              <a:rPr lang="fr-FR" sz="1000" dirty="0"/>
              <a:t>Shares</a:t>
            </a:r>
            <a:endParaRPr lang="en-GB" sz="1000" dirty="0"/>
          </a:p>
        </p:txBody>
      </p:sp>
      <p:sp>
        <p:nvSpPr>
          <p:cNvPr id="68" name="Rectangle 67"/>
          <p:cNvSpPr/>
          <p:nvPr/>
        </p:nvSpPr>
        <p:spPr>
          <a:xfrm>
            <a:off x="354663" y="701984"/>
            <a:ext cx="1831038" cy="76080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200" dirty="0"/>
              <a:t>BCPSC</a:t>
            </a:r>
          </a:p>
          <a:p>
            <a:pPr algn="ctr"/>
            <a:r>
              <a:rPr lang="fr-FR" sz="1000" dirty="0"/>
              <a:t>Oversees the overall agreement, including financial circuits</a:t>
            </a:r>
            <a:endParaRPr lang="en-GB" sz="1000" dirty="0"/>
          </a:p>
        </p:txBody>
      </p:sp>
      <p:sp>
        <p:nvSpPr>
          <p:cNvPr id="36" name="ZoneTexte 35"/>
          <p:cNvSpPr txBox="1"/>
          <p:nvPr/>
        </p:nvSpPr>
        <p:spPr>
          <a:xfrm>
            <a:off x="7158236" y="2755305"/>
            <a:ext cx="1722381" cy="707886"/>
          </a:xfrm>
          <a:prstGeom prst="rect">
            <a:avLst/>
          </a:prstGeom>
          <a:noFill/>
        </p:spPr>
        <p:txBody>
          <a:bodyPr wrap="square" rtlCol="0">
            <a:spAutoFit/>
          </a:bodyPr>
          <a:lstStyle/>
          <a:p>
            <a:r>
              <a:rPr lang="fr-FR" sz="2000" dirty="0" err="1">
                <a:solidFill>
                  <a:schemeClr val="accent6">
                    <a:lumMod val="75000"/>
                  </a:schemeClr>
                </a:solidFill>
              </a:rPr>
              <a:t>Reporting</a:t>
            </a:r>
            <a:r>
              <a:rPr lang="fr-FR" sz="2000" dirty="0">
                <a:solidFill>
                  <a:schemeClr val="accent6">
                    <a:lumMod val="75000"/>
                  </a:schemeClr>
                </a:solidFill>
              </a:rPr>
              <a:t> </a:t>
            </a:r>
            <a:r>
              <a:rPr lang="fr-FR" sz="2000" dirty="0" err="1">
                <a:solidFill>
                  <a:schemeClr val="accent6">
                    <a:lumMod val="75000"/>
                  </a:schemeClr>
                </a:solidFill>
              </a:rPr>
              <a:t>Templates</a:t>
            </a:r>
            <a:r>
              <a:rPr lang="fr-FR" sz="2000" dirty="0">
                <a:solidFill>
                  <a:schemeClr val="accent6">
                    <a:lumMod val="75000"/>
                  </a:schemeClr>
                </a:solidFill>
              </a:rPr>
              <a:t> F1</a:t>
            </a:r>
            <a:endParaRPr lang="en-GB" sz="2000" dirty="0">
              <a:solidFill>
                <a:schemeClr val="accent6">
                  <a:lumMod val="75000"/>
                </a:schemeClr>
              </a:solidFill>
            </a:endParaRPr>
          </a:p>
        </p:txBody>
      </p:sp>
      <p:sp>
        <p:nvSpPr>
          <p:cNvPr id="37" name="ZoneTexte 36"/>
          <p:cNvSpPr txBox="1"/>
          <p:nvPr/>
        </p:nvSpPr>
        <p:spPr>
          <a:xfrm>
            <a:off x="4572000" y="2745871"/>
            <a:ext cx="1722381" cy="707886"/>
          </a:xfrm>
          <a:prstGeom prst="rect">
            <a:avLst/>
          </a:prstGeom>
          <a:noFill/>
        </p:spPr>
        <p:txBody>
          <a:bodyPr wrap="square" rtlCol="0">
            <a:spAutoFit/>
          </a:bodyPr>
          <a:lstStyle/>
          <a:p>
            <a:r>
              <a:rPr lang="fr-FR" sz="2000" dirty="0" err="1">
                <a:solidFill>
                  <a:srgbClr val="558ED5"/>
                </a:solidFill>
              </a:rPr>
              <a:t>Reporting</a:t>
            </a:r>
            <a:r>
              <a:rPr lang="fr-FR" sz="2000" dirty="0">
                <a:solidFill>
                  <a:srgbClr val="558ED5"/>
                </a:solidFill>
              </a:rPr>
              <a:t> Template F2</a:t>
            </a:r>
            <a:endParaRPr lang="en-GB" sz="2000" dirty="0">
              <a:solidFill>
                <a:srgbClr val="558ED5"/>
              </a:solidFill>
            </a:endParaRPr>
          </a:p>
        </p:txBody>
      </p:sp>
      <p:sp>
        <p:nvSpPr>
          <p:cNvPr id="38" name="ZoneTexte 37"/>
          <p:cNvSpPr txBox="1"/>
          <p:nvPr/>
        </p:nvSpPr>
        <p:spPr>
          <a:xfrm>
            <a:off x="0" y="4238454"/>
            <a:ext cx="2622670" cy="707886"/>
          </a:xfrm>
          <a:prstGeom prst="rect">
            <a:avLst/>
          </a:prstGeom>
          <a:noFill/>
        </p:spPr>
        <p:txBody>
          <a:bodyPr wrap="square" rtlCol="0">
            <a:spAutoFit/>
          </a:bodyPr>
          <a:lstStyle/>
          <a:p>
            <a:r>
              <a:rPr lang="fr-FR" sz="2000" dirty="0">
                <a:solidFill>
                  <a:srgbClr val="FF0000"/>
                </a:solidFill>
              </a:rPr>
              <a:t>F3 </a:t>
            </a:r>
            <a:r>
              <a:rPr lang="fr-FR" sz="2000" dirty="0" err="1">
                <a:solidFill>
                  <a:srgbClr val="FF0000"/>
                </a:solidFill>
              </a:rPr>
              <a:t>when</a:t>
            </a:r>
            <a:r>
              <a:rPr lang="fr-FR" sz="2000" dirty="0">
                <a:solidFill>
                  <a:srgbClr val="FF0000"/>
                </a:solidFill>
              </a:rPr>
              <a:t> production </a:t>
            </a:r>
            <a:r>
              <a:rPr lang="fr-FR" sz="2000" dirty="0" err="1">
                <a:solidFill>
                  <a:srgbClr val="FF0000"/>
                </a:solidFill>
              </a:rPr>
              <a:t>begins</a:t>
            </a:r>
            <a:r>
              <a:rPr lang="fr-FR" sz="2000" dirty="0">
                <a:solidFill>
                  <a:srgbClr val="FF0000"/>
                </a:solidFill>
              </a:rPr>
              <a:t> (2015 -)</a:t>
            </a:r>
            <a:endParaRPr lang="en-GB" sz="2000" dirty="0">
              <a:solidFill>
                <a:srgbClr val="FF0000"/>
              </a:solidFill>
            </a:endParaRPr>
          </a:p>
        </p:txBody>
      </p:sp>
      <p:cxnSp>
        <p:nvCxnSpPr>
          <p:cNvPr id="35" name="Connecteur droit avec flèche 34"/>
          <p:cNvCxnSpPr/>
          <p:nvPr/>
        </p:nvCxnSpPr>
        <p:spPr>
          <a:xfrm>
            <a:off x="258843" y="6660455"/>
            <a:ext cx="438488"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735129" y="6537953"/>
            <a:ext cx="1450572" cy="246221"/>
          </a:xfrm>
          <a:prstGeom prst="rect">
            <a:avLst/>
          </a:prstGeom>
          <a:noFill/>
        </p:spPr>
        <p:txBody>
          <a:bodyPr wrap="square" rtlCol="0">
            <a:spAutoFit/>
          </a:bodyPr>
          <a:lstStyle/>
          <a:p>
            <a:r>
              <a:rPr lang="fr-FR" sz="1000" dirty="0"/>
              <a:t>Infrastructure loans</a:t>
            </a:r>
            <a:endParaRPr lang="en-GB" sz="1000" dirty="0"/>
          </a:p>
        </p:txBody>
      </p:sp>
    </p:spTree>
    <p:extLst>
      <p:ext uri="{BB962C8B-B14F-4D97-AF65-F5344CB8AC3E}">
        <p14:creationId xmlns:p14="http://schemas.microsoft.com/office/powerpoint/2010/main" val="2019002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Progress on beneficial ownership disclosures has stalled</a:t>
            </a:r>
          </a:p>
        </p:txBody>
      </p:sp>
      <p:pic>
        <p:nvPicPr>
          <p:cNvPr id="4" name="Picture 3">
            <a:extLst>
              <a:ext uri="{FF2B5EF4-FFF2-40B4-BE49-F238E27FC236}">
                <a16:creationId xmlns:a16="http://schemas.microsoft.com/office/drawing/2014/main" id="{B79DA5AB-4CF2-4C1D-830B-B8EEFDB29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8" y="1309736"/>
            <a:ext cx="9072282" cy="5002898"/>
          </a:xfrm>
          <a:prstGeom prst="rect">
            <a:avLst/>
          </a:prstGeom>
        </p:spPr>
      </p:pic>
    </p:spTree>
    <p:extLst>
      <p:ext uri="{BB962C8B-B14F-4D97-AF65-F5344CB8AC3E}">
        <p14:creationId xmlns:p14="http://schemas.microsoft.com/office/powerpoint/2010/main" val="286632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Significant challenges in SOE disclosures</a:t>
            </a:r>
          </a:p>
        </p:txBody>
      </p:sp>
      <p:pic>
        <p:nvPicPr>
          <p:cNvPr id="2" name="Picture 1">
            <a:extLst>
              <a:ext uri="{FF2B5EF4-FFF2-40B4-BE49-F238E27FC236}">
                <a16:creationId xmlns:a16="http://schemas.microsoft.com/office/drawing/2014/main" id="{D7E81EB9-0599-439B-BAAE-020458137295}"/>
              </a:ext>
            </a:extLst>
          </p:cNvPr>
          <p:cNvPicPr>
            <a:picLocks noChangeAspect="1"/>
          </p:cNvPicPr>
          <p:nvPr/>
        </p:nvPicPr>
        <p:blipFill>
          <a:blip r:embed="rId3"/>
          <a:stretch>
            <a:fillRect/>
          </a:stretch>
        </p:blipFill>
        <p:spPr>
          <a:xfrm>
            <a:off x="1" y="927126"/>
            <a:ext cx="9085342" cy="4971650"/>
          </a:xfrm>
          <a:prstGeom prst="rect">
            <a:avLst/>
          </a:prstGeom>
        </p:spPr>
      </p:pic>
    </p:spTree>
    <p:extLst>
      <p:ext uri="{BB962C8B-B14F-4D97-AF65-F5344CB8AC3E}">
        <p14:creationId xmlns:p14="http://schemas.microsoft.com/office/powerpoint/2010/main" val="99387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Significant achievements in production data disclosures</a:t>
            </a:r>
          </a:p>
        </p:txBody>
      </p:sp>
      <p:pic>
        <p:nvPicPr>
          <p:cNvPr id="2" name="Picture 1">
            <a:extLst>
              <a:ext uri="{FF2B5EF4-FFF2-40B4-BE49-F238E27FC236}">
                <a16:creationId xmlns:a16="http://schemas.microsoft.com/office/drawing/2014/main" id="{422C5EDE-404A-4FAE-AB46-FE083B7FFFC2}"/>
              </a:ext>
            </a:extLst>
          </p:cNvPr>
          <p:cNvPicPr>
            <a:picLocks noChangeAspect="1"/>
          </p:cNvPicPr>
          <p:nvPr/>
        </p:nvPicPr>
        <p:blipFill>
          <a:blip r:embed="rId3"/>
          <a:stretch>
            <a:fillRect/>
          </a:stretch>
        </p:blipFill>
        <p:spPr>
          <a:xfrm>
            <a:off x="62754" y="1407400"/>
            <a:ext cx="9092860" cy="4508235"/>
          </a:xfrm>
          <a:prstGeom prst="rect">
            <a:avLst/>
          </a:prstGeom>
        </p:spPr>
      </p:pic>
    </p:spTree>
    <p:extLst>
      <p:ext uri="{BB962C8B-B14F-4D97-AF65-F5344CB8AC3E}">
        <p14:creationId xmlns:p14="http://schemas.microsoft.com/office/powerpoint/2010/main" val="3319641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Significant progress in disclosure of export data</a:t>
            </a:r>
          </a:p>
        </p:txBody>
      </p:sp>
      <p:pic>
        <p:nvPicPr>
          <p:cNvPr id="2" name="Picture 1">
            <a:extLst>
              <a:ext uri="{FF2B5EF4-FFF2-40B4-BE49-F238E27FC236}">
                <a16:creationId xmlns:a16="http://schemas.microsoft.com/office/drawing/2014/main" id="{9ED384E5-FC31-4DEB-9E10-54A1A7454DB6}"/>
              </a:ext>
            </a:extLst>
          </p:cNvPr>
          <p:cNvPicPr>
            <a:picLocks noChangeAspect="1"/>
          </p:cNvPicPr>
          <p:nvPr/>
        </p:nvPicPr>
        <p:blipFill>
          <a:blip r:embed="rId3"/>
          <a:stretch>
            <a:fillRect/>
          </a:stretch>
        </p:blipFill>
        <p:spPr>
          <a:xfrm>
            <a:off x="806824" y="1386504"/>
            <a:ext cx="7987553" cy="5000014"/>
          </a:xfrm>
          <a:prstGeom prst="rect">
            <a:avLst/>
          </a:prstGeom>
        </p:spPr>
      </p:pic>
    </p:spTree>
    <p:extLst>
      <p:ext uri="{BB962C8B-B14F-4D97-AF65-F5344CB8AC3E}">
        <p14:creationId xmlns:p14="http://schemas.microsoft.com/office/powerpoint/2010/main" val="2036174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Government revenues increased five folds from 2009 to 2014</a:t>
            </a:r>
          </a:p>
        </p:txBody>
      </p:sp>
      <p:sp>
        <p:nvSpPr>
          <p:cNvPr id="3" name="Content Placeholder 2"/>
          <p:cNvSpPr>
            <a:spLocks noGrp="1"/>
          </p:cNvSpPr>
          <p:nvPr>
            <p:ph idx="1"/>
          </p:nvPr>
        </p:nvSpPr>
        <p:spPr>
          <a:xfrm>
            <a:off x="549275" y="1600200"/>
            <a:ext cx="7875058" cy="4446270"/>
          </a:xfrm>
        </p:spPr>
        <p:txBody>
          <a:bodyPr/>
          <a:lstStyle/>
          <a:p>
            <a:pPr marL="514350" indent="-514350">
              <a:buAutoNum type="arabicPeriod"/>
            </a:pPr>
            <a:endParaRPr lang="nb-NO" dirty="0"/>
          </a:p>
          <a:p>
            <a:endParaRPr lang="nb-NO" dirty="0"/>
          </a:p>
        </p:txBody>
      </p:sp>
      <p:sp>
        <p:nvSpPr>
          <p:cNvPr id="4" name="Slide Number Placeholder 3">
            <a:extLst>
              <a:ext uri="{FF2B5EF4-FFF2-40B4-BE49-F238E27FC236}">
                <a16:creationId xmlns:a16="http://schemas.microsoft.com/office/drawing/2014/main" id="{DA584B92-EA6F-48EB-A50F-19A9676EAD49}"/>
              </a:ext>
            </a:extLst>
          </p:cNvPr>
          <p:cNvSpPr>
            <a:spLocks noGrp="1"/>
          </p:cNvSpPr>
          <p:nvPr>
            <p:ph type="sldNum" sz="quarter" idx="12"/>
          </p:nvPr>
        </p:nvSpPr>
        <p:spPr/>
        <p:txBody>
          <a:bodyPr/>
          <a:lstStyle/>
          <a:p>
            <a:fld id="{8B93C3CB-6E54-E14A-8D41-8D4E2C126061}" type="slidenum">
              <a:rPr lang="en-GB" noProof="0" smtClean="0"/>
              <a:pPr/>
              <a:t>18</a:t>
            </a:fld>
            <a:endParaRPr lang="en-GB" noProof="0"/>
          </a:p>
        </p:txBody>
      </p:sp>
      <p:graphicFrame>
        <p:nvGraphicFramePr>
          <p:cNvPr id="6" name="Chart 5">
            <a:extLst>
              <a:ext uri="{FF2B5EF4-FFF2-40B4-BE49-F238E27FC236}">
                <a16:creationId xmlns:a16="http://schemas.microsoft.com/office/drawing/2014/main" id="{00000000-0008-0000-0000-000002000000}"/>
              </a:ext>
            </a:extLst>
          </p:cNvPr>
          <p:cNvGraphicFramePr>
            <a:graphicFrameLocks/>
          </p:cNvGraphicFramePr>
          <p:nvPr/>
        </p:nvGraphicFramePr>
        <p:xfrm>
          <a:off x="842962" y="1490662"/>
          <a:ext cx="7458075" cy="38766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700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0243" y="277971"/>
            <a:ext cx="9125304" cy="1143000"/>
          </a:xfrm>
        </p:spPr>
        <p:txBody>
          <a:bodyPr>
            <a:normAutofit fontScale="90000"/>
          </a:bodyPr>
          <a:lstStyle/>
          <a:p>
            <a:r>
              <a:rPr lang="en-GB" b="1" dirty="0">
                <a:solidFill>
                  <a:schemeClr val="tx1"/>
                </a:solidFill>
              </a:rPr>
              <a:t>Small-scale and artisanal mining</a:t>
            </a:r>
            <a:r>
              <a:rPr lang="en-GB" dirty="0">
                <a:solidFill>
                  <a:schemeClr val="tx1"/>
                </a:solidFill>
              </a:rPr>
              <a:t> directly contribute to the livelihoods of more than two million people</a:t>
            </a:r>
            <a:endParaRPr lang="en-GB" dirty="0"/>
          </a:p>
        </p:txBody>
      </p:sp>
      <p:sp>
        <p:nvSpPr>
          <p:cNvPr id="2" name="Rectangle 1"/>
          <p:cNvSpPr/>
          <p:nvPr/>
        </p:nvSpPr>
        <p:spPr>
          <a:xfrm>
            <a:off x="0" y="6331179"/>
            <a:ext cx="7871012" cy="600164"/>
          </a:xfrm>
          <a:prstGeom prst="rect">
            <a:avLst/>
          </a:prstGeom>
        </p:spPr>
        <p:txBody>
          <a:bodyPr wrap="square">
            <a:spAutoFit/>
          </a:bodyPr>
          <a:lstStyle/>
          <a:p>
            <a:r>
              <a:rPr lang="en-US" sz="1100" dirty="0">
                <a:solidFill>
                  <a:schemeClr val="tx1">
                    <a:lumMod val="50000"/>
                  </a:schemeClr>
                </a:solidFill>
              </a:rPr>
              <a:t>Source: IPIS 2017  </a:t>
            </a:r>
            <a:r>
              <a:rPr lang="en-US" sz="1100" dirty="0">
                <a:solidFill>
                  <a:schemeClr val="tx1">
                    <a:lumMod val="50000"/>
                  </a:schemeClr>
                </a:solidFill>
                <a:hlinkClick r:id="rId3"/>
              </a:rPr>
              <a:t>http://www.ipisresearch.be/mapping/webmapping/drcongo/v5/#-1.9537251704184229/23.935316496157384/6.783750245802602/2/1,6,2,3/1.14.17,5.e4,6.s,7.n</a:t>
            </a:r>
            <a:endParaRPr lang="en-US" sz="1100" dirty="0">
              <a:solidFill>
                <a:schemeClr val="tx1">
                  <a:lumMod val="50000"/>
                </a:schemeClr>
              </a:solidFill>
            </a:endParaRPr>
          </a:p>
          <a:p>
            <a:endParaRPr lang="en-US" sz="1100" b="0" i="1" dirty="0">
              <a:solidFill>
                <a:schemeClr val="tx1">
                  <a:lumMod val="50000"/>
                </a:schemeClr>
              </a:solidFill>
              <a:effectLst/>
            </a:endParaRPr>
          </a:p>
        </p:txBody>
      </p:sp>
      <p:pic>
        <p:nvPicPr>
          <p:cNvPr id="4" name="Picture 3">
            <a:extLst>
              <a:ext uri="{FF2B5EF4-FFF2-40B4-BE49-F238E27FC236}">
                <a16:creationId xmlns:a16="http://schemas.microsoft.com/office/drawing/2014/main" id="{7B0EE1DD-5885-443A-93E7-1F7218705E37}"/>
              </a:ext>
            </a:extLst>
          </p:cNvPr>
          <p:cNvPicPr>
            <a:picLocks noChangeAspect="1"/>
          </p:cNvPicPr>
          <p:nvPr/>
        </p:nvPicPr>
        <p:blipFill>
          <a:blip r:embed="rId4"/>
          <a:stretch>
            <a:fillRect/>
          </a:stretch>
        </p:blipFill>
        <p:spPr>
          <a:xfrm>
            <a:off x="0" y="1514752"/>
            <a:ext cx="9144000" cy="4722645"/>
          </a:xfrm>
          <a:prstGeom prst="rect">
            <a:avLst/>
          </a:prstGeom>
        </p:spPr>
      </p:pic>
    </p:spTree>
    <p:extLst>
      <p:ext uri="{BB962C8B-B14F-4D97-AF65-F5344CB8AC3E}">
        <p14:creationId xmlns:p14="http://schemas.microsoft.com/office/powerpoint/2010/main" val="348259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04B3-9425-462C-AAA2-0FDEE0B7CB57}"/>
              </a:ext>
            </a:extLst>
          </p:cNvPr>
          <p:cNvSpPr>
            <a:spLocks noGrp="1"/>
          </p:cNvSpPr>
          <p:nvPr>
            <p:ph type="title"/>
          </p:nvPr>
        </p:nvSpPr>
        <p:spPr/>
        <p:txBody>
          <a:bodyPr>
            <a:normAutofit/>
          </a:bodyPr>
          <a:lstStyle/>
          <a:p>
            <a:r>
              <a:rPr lang="en-GB" dirty="0"/>
              <a:t>In summary </a:t>
            </a:r>
            <a:endParaRPr lang="en-US" dirty="0"/>
          </a:p>
        </p:txBody>
      </p:sp>
      <p:sp>
        <p:nvSpPr>
          <p:cNvPr id="3" name="Content Placeholder 2">
            <a:extLst>
              <a:ext uri="{FF2B5EF4-FFF2-40B4-BE49-F238E27FC236}">
                <a16:creationId xmlns:a16="http://schemas.microsoft.com/office/drawing/2014/main" id="{64B258A5-6B8B-462A-9799-D6F65FD42B3C}"/>
              </a:ext>
            </a:extLst>
          </p:cNvPr>
          <p:cNvSpPr>
            <a:spLocks noGrp="1"/>
          </p:cNvSpPr>
          <p:nvPr>
            <p:ph idx="1"/>
          </p:nvPr>
        </p:nvSpPr>
        <p:spPr>
          <a:xfrm>
            <a:off x="549275" y="1105678"/>
            <a:ext cx="7875058" cy="2062103"/>
          </a:xfrm>
        </p:spPr>
        <p:txBody>
          <a:bodyPr/>
          <a:lstStyle/>
          <a:p>
            <a:pPr marL="457200" indent="-457200">
              <a:buFont typeface="Arial" panose="020B0604020202020204" pitchFamily="34" charset="0"/>
              <a:buChar char="•"/>
            </a:pPr>
            <a:r>
              <a:rPr lang="en-GB" dirty="0"/>
              <a:t>EITI has contributed in increasing transparency, </a:t>
            </a:r>
            <a:r>
              <a:rPr lang="en-US" dirty="0"/>
              <a:t>improving government systems, which in turn may have contributed in increasing government revenues</a:t>
            </a:r>
          </a:p>
          <a:p>
            <a:r>
              <a:rPr lang="en-US" dirty="0"/>
              <a:t> </a:t>
            </a:r>
          </a:p>
          <a:p>
            <a:pPr marL="457200" indent="-457200">
              <a:buFont typeface="Arial" panose="020B0604020202020204" pitchFamily="34" charset="0"/>
              <a:buChar char="•"/>
            </a:pPr>
            <a:r>
              <a:rPr lang="en-US" dirty="0"/>
              <a:t>EITI has contributed in creating a robust and lively public debate, which in turn may have contributed in changing expectations, social norms and sometimes </a:t>
            </a:r>
            <a:r>
              <a:rPr lang="en-US" dirty="0" err="1"/>
              <a:t>behaviours</a:t>
            </a:r>
            <a:r>
              <a:rPr lang="en-US" dirty="0"/>
              <a:t>. </a:t>
            </a:r>
            <a:endParaRPr lang="en-AU" dirty="0"/>
          </a:p>
        </p:txBody>
      </p:sp>
    </p:spTree>
    <p:extLst>
      <p:ext uri="{BB962C8B-B14F-4D97-AF65-F5344CB8AC3E}">
        <p14:creationId xmlns:p14="http://schemas.microsoft.com/office/powerpoint/2010/main" val="405299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0243" y="277971"/>
            <a:ext cx="9125304" cy="1143000"/>
          </a:xfrm>
        </p:spPr>
        <p:txBody>
          <a:bodyPr>
            <a:normAutofit fontScale="90000"/>
          </a:bodyPr>
          <a:lstStyle/>
          <a:p>
            <a:r>
              <a:rPr lang="en-GB" dirty="0"/>
              <a:t>Interactive network mapping of ASM supply Chain</a:t>
            </a:r>
          </a:p>
        </p:txBody>
      </p:sp>
      <p:sp>
        <p:nvSpPr>
          <p:cNvPr id="2" name="Rectangle 1"/>
          <p:cNvSpPr/>
          <p:nvPr/>
        </p:nvSpPr>
        <p:spPr>
          <a:xfrm>
            <a:off x="0" y="6331179"/>
            <a:ext cx="7871012" cy="261610"/>
          </a:xfrm>
          <a:prstGeom prst="rect">
            <a:avLst/>
          </a:prstGeom>
        </p:spPr>
        <p:txBody>
          <a:bodyPr wrap="square">
            <a:spAutoFit/>
          </a:bodyPr>
          <a:lstStyle/>
          <a:p>
            <a:r>
              <a:rPr lang="en-US" sz="1100" dirty="0">
                <a:solidFill>
                  <a:schemeClr val="tx1">
                    <a:lumMod val="50000"/>
                  </a:schemeClr>
                </a:solidFill>
              </a:rPr>
              <a:t>Source: IPIS 2017</a:t>
            </a:r>
            <a:endParaRPr lang="en-US" sz="1100" b="0" i="1" dirty="0">
              <a:solidFill>
                <a:schemeClr val="tx1">
                  <a:lumMod val="50000"/>
                </a:schemeClr>
              </a:solidFill>
              <a:effectLst/>
            </a:endParaRPr>
          </a:p>
        </p:txBody>
      </p:sp>
      <p:pic>
        <p:nvPicPr>
          <p:cNvPr id="3" name="Picture 2">
            <a:extLst>
              <a:ext uri="{FF2B5EF4-FFF2-40B4-BE49-F238E27FC236}">
                <a16:creationId xmlns:a16="http://schemas.microsoft.com/office/drawing/2014/main" id="{A9A55CAB-CFFA-4B80-81EE-0289AEBD5260}"/>
              </a:ext>
            </a:extLst>
          </p:cNvPr>
          <p:cNvPicPr>
            <a:picLocks noChangeAspect="1"/>
          </p:cNvPicPr>
          <p:nvPr/>
        </p:nvPicPr>
        <p:blipFill>
          <a:blip r:embed="rId3"/>
          <a:stretch>
            <a:fillRect/>
          </a:stretch>
        </p:blipFill>
        <p:spPr>
          <a:xfrm>
            <a:off x="2257049" y="763626"/>
            <a:ext cx="5658787" cy="6858000"/>
          </a:xfrm>
          <a:prstGeom prst="rect">
            <a:avLst/>
          </a:prstGeom>
        </p:spPr>
      </p:pic>
    </p:spTree>
    <p:extLst>
      <p:ext uri="{BB962C8B-B14F-4D97-AF65-F5344CB8AC3E}">
        <p14:creationId xmlns:p14="http://schemas.microsoft.com/office/powerpoint/2010/main" val="1504681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endParaRPr lang="en-GB" sz="2800" dirty="0">
              <a:solidFill>
                <a:srgbClr val="0076AF"/>
              </a:solidFill>
              <a:latin typeface="+mj-lt"/>
              <a:ea typeface="+mj-ea"/>
              <a:cs typeface="+mj-cs"/>
            </a:endParaRPr>
          </a:p>
        </p:txBody>
      </p:sp>
      <p:pic>
        <p:nvPicPr>
          <p:cNvPr id="4" name="Picture 3">
            <a:extLst>
              <a:ext uri="{FF2B5EF4-FFF2-40B4-BE49-F238E27FC236}">
                <a16:creationId xmlns:a16="http://schemas.microsoft.com/office/drawing/2014/main" id="{F505F12B-E702-4A5A-B0D8-ED8391FC1984}"/>
              </a:ext>
            </a:extLst>
          </p:cNvPr>
          <p:cNvPicPr>
            <a:picLocks noChangeAspect="1"/>
          </p:cNvPicPr>
          <p:nvPr/>
        </p:nvPicPr>
        <p:blipFill>
          <a:blip r:embed="rId3"/>
          <a:stretch>
            <a:fillRect/>
          </a:stretch>
        </p:blipFill>
        <p:spPr>
          <a:xfrm>
            <a:off x="1070405" y="292165"/>
            <a:ext cx="6734984" cy="5920670"/>
          </a:xfrm>
          <a:prstGeom prst="rect">
            <a:avLst/>
          </a:prstGeom>
        </p:spPr>
      </p:pic>
    </p:spTree>
    <p:extLst>
      <p:ext uri="{BB962C8B-B14F-4D97-AF65-F5344CB8AC3E}">
        <p14:creationId xmlns:p14="http://schemas.microsoft.com/office/powerpoint/2010/main" val="3807545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400" dirty="0">
                <a:solidFill>
                  <a:srgbClr val="0076AF"/>
                </a:solidFill>
              </a:rPr>
              <a:t>EITI Contributes in creating a robust and lively public debate</a:t>
            </a:r>
          </a:p>
          <a:p>
            <a:endParaRPr lang="en-AU" dirty="0"/>
          </a:p>
        </p:txBody>
      </p:sp>
      <p:pic>
        <p:nvPicPr>
          <p:cNvPr id="2" name="Picture 1">
            <a:extLst>
              <a:ext uri="{FF2B5EF4-FFF2-40B4-BE49-F238E27FC236}">
                <a16:creationId xmlns:a16="http://schemas.microsoft.com/office/drawing/2014/main" id="{FD1130CA-5340-4E6C-9A6D-FF2BC722B0FF}"/>
              </a:ext>
            </a:extLst>
          </p:cNvPr>
          <p:cNvPicPr>
            <a:picLocks noChangeAspect="1"/>
          </p:cNvPicPr>
          <p:nvPr/>
        </p:nvPicPr>
        <p:blipFill>
          <a:blip r:embed="rId3"/>
          <a:stretch>
            <a:fillRect/>
          </a:stretch>
        </p:blipFill>
        <p:spPr>
          <a:xfrm>
            <a:off x="2082737" y="1357619"/>
            <a:ext cx="4710319" cy="5415750"/>
          </a:xfrm>
          <a:prstGeom prst="rect">
            <a:avLst/>
          </a:prstGeom>
        </p:spPr>
      </p:pic>
    </p:spTree>
    <p:extLst>
      <p:ext uri="{BB962C8B-B14F-4D97-AF65-F5344CB8AC3E}">
        <p14:creationId xmlns:p14="http://schemas.microsoft.com/office/powerpoint/2010/main" val="2541668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400" dirty="0">
                <a:solidFill>
                  <a:srgbClr val="0076AF"/>
                </a:solidFill>
              </a:rPr>
              <a:t>GIZ has supported extensive dissemination campaigns targeting students and journalists in particular</a:t>
            </a:r>
          </a:p>
          <a:p>
            <a:endParaRPr lang="en-AU" dirty="0"/>
          </a:p>
        </p:txBody>
      </p:sp>
      <p:pic>
        <p:nvPicPr>
          <p:cNvPr id="4" name="Picture 3">
            <a:extLst>
              <a:ext uri="{FF2B5EF4-FFF2-40B4-BE49-F238E27FC236}">
                <a16:creationId xmlns:a16="http://schemas.microsoft.com/office/drawing/2014/main" id="{46A1F7C1-0A5D-403C-B727-2D724DD310C0}"/>
              </a:ext>
            </a:extLst>
          </p:cNvPr>
          <p:cNvPicPr>
            <a:picLocks noChangeAspect="1"/>
          </p:cNvPicPr>
          <p:nvPr/>
        </p:nvPicPr>
        <p:blipFill>
          <a:blip r:embed="rId3"/>
          <a:stretch>
            <a:fillRect/>
          </a:stretch>
        </p:blipFill>
        <p:spPr>
          <a:xfrm>
            <a:off x="5441793" y="1117456"/>
            <a:ext cx="3702207" cy="3597450"/>
          </a:xfrm>
          <a:prstGeom prst="rect">
            <a:avLst/>
          </a:prstGeom>
        </p:spPr>
      </p:pic>
      <p:pic>
        <p:nvPicPr>
          <p:cNvPr id="5" name="Picture 4">
            <a:extLst>
              <a:ext uri="{FF2B5EF4-FFF2-40B4-BE49-F238E27FC236}">
                <a16:creationId xmlns:a16="http://schemas.microsoft.com/office/drawing/2014/main" id="{86D847CC-4ACA-4287-849D-F0B55C33670D}"/>
              </a:ext>
            </a:extLst>
          </p:cNvPr>
          <p:cNvPicPr>
            <a:picLocks noChangeAspect="1"/>
          </p:cNvPicPr>
          <p:nvPr/>
        </p:nvPicPr>
        <p:blipFill>
          <a:blip r:embed="rId4"/>
          <a:stretch>
            <a:fillRect/>
          </a:stretch>
        </p:blipFill>
        <p:spPr>
          <a:xfrm>
            <a:off x="0" y="1117456"/>
            <a:ext cx="5457713" cy="2740500"/>
          </a:xfrm>
          <a:prstGeom prst="rect">
            <a:avLst/>
          </a:prstGeom>
        </p:spPr>
      </p:pic>
      <p:sp>
        <p:nvSpPr>
          <p:cNvPr id="2" name="TextBox 1">
            <a:extLst>
              <a:ext uri="{FF2B5EF4-FFF2-40B4-BE49-F238E27FC236}">
                <a16:creationId xmlns:a16="http://schemas.microsoft.com/office/drawing/2014/main" id="{9221AE97-6B63-49A2-9D9F-B433E881DFC6}"/>
              </a:ext>
            </a:extLst>
          </p:cNvPr>
          <p:cNvSpPr txBox="1"/>
          <p:nvPr/>
        </p:nvSpPr>
        <p:spPr>
          <a:xfrm>
            <a:off x="107576" y="6060141"/>
            <a:ext cx="6248400" cy="369332"/>
          </a:xfrm>
          <a:prstGeom prst="rect">
            <a:avLst/>
          </a:prstGeom>
          <a:noFill/>
        </p:spPr>
        <p:txBody>
          <a:bodyPr wrap="square" rtlCol="0">
            <a:spAutoFit/>
          </a:bodyPr>
          <a:lstStyle/>
          <a:p>
            <a:r>
              <a:rPr lang="en-GB" dirty="0"/>
              <a:t>Source: GIZ 2017</a:t>
            </a:r>
            <a:endParaRPr lang="en-US" dirty="0"/>
          </a:p>
        </p:txBody>
      </p:sp>
    </p:spTree>
    <p:extLst>
      <p:ext uri="{BB962C8B-B14F-4D97-AF65-F5344CB8AC3E}">
        <p14:creationId xmlns:p14="http://schemas.microsoft.com/office/powerpoint/2010/main" val="1848365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A targeted approach to the dissemination campaign</a:t>
            </a:r>
          </a:p>
        </p:txBody>
      </p:sp>
      <p:pic>
        <p:nvPicPr>
          <p:cNvPr id="4" name="Picture 3">
            <a:extLst>
              <a:ext uri="{FF2B5EF4-FFF2-40B4-BE49-F238E27FC236}">
                <a16:creationId xmlns:a16="http://schemas.microsoft.com/office/drawing/2014/main" id="{AB2FD129-D884-49FC-934B-8BFC54633860}"/>
              </a:ext>
            </a:extLst>
          </p:cNvPr>
          <p:cNvPicPr>
            <a:picLocks noChangeAspect="1"/>
          </p:cNvPicPr>
          <p:nvPr/>
        </p:nvPicPr>
        <p:blipFill>
          <a:blip r:embed="rId3"/>
          <a:stretch>
            <a:fillRect/>
          </a:stretch>
        </p:blipFill>
        <p:spPr>
          <a:xfrm>
            <a:off x="0" y="1637331"/>
            <a:ext cx="9144000" cy="4231758"/>
          </a:xfrm>
          <a:prstGeom prst="rect">
            <a:avLst/>
          </a:prstGeom>
        </p:spPr>
      </p:pic>
      <p:sp>
        <p:nvSpPr>
          <p:cNvPr id="2" name="TextBox 1">
            <a:extLst>
              <a:ext uri="{FF2B5EF4-FFF2-40B4-BE49-F238E27FC236}">
                <a16:creationId xmlns:a16="http://schemas.microsoft.com/office/drawing/2014/main" id="{FB69F279-74E6-4E4E-AE12-A4B91875B566}"/>
              </a:ext>
            </a:extLst>
          </p:cNvPr>
          <p:cNvSpPr txBox="1"/>
          <p:nvPr/>
        </p:nvSpPr>
        <p:spPr>
          <a:xfrm>
            <a:off x="403412" y="6176682"/>
            <a:ext cx="5925670" cy="369332"/>
          </a:xfrm>
          <a:prstGeom prst="rect">
            <a:avLst/>
          </a:prstGeom>
          <a:noFill/>
        </p:spPr>
        <p:txBody>
          <a:bodyPr wrap="square" rtlCol="0">
            <a:spAutoFit/>
          </a:bodyPr>
          <a:lstStyle/>
          <a:p>
            <a:r>
              <a:rPr lang="en-GB" dirty="0"/>
              <a:t>Source: </a:t>
            </a:r>
            <a:r>
              <a:rPr lang="en-US" dirty="0" err="1"/>
              <a:t>Dr</a:t>
            </a:r>
            <a:r>
              <a:rPr lang="en-US" dirty="0"/>
              <a:t> Don Hubert - Resources for Development.</a:t>
            </a:r>
            <a:r>
              <a:rPr lang="en-GB" dirty="0"/>
              <a:t> </a:t>
            </a:r>
            <a:endParaRPr lang="en-US" dirty="0"/>
          </a:p>
        </p:txBody>
      </p:sp>
    </p:spTree>
    <p:extLst>
      <p:ext uri="{BB962C8B-B14F-4D97-AF65-F5344CB8AC3E}">
        <p14:creationId xmlns:p14="http://schemas.microsoft.com/office/powerpoint/2010/main" val="3333949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04B3-9425-462C-AAA2-0FDEE0B7CB57}"/>
              </a:ext>
            </a:extLst>
          </p:cNvPr>
          <p:cNvSpPr>
            <a:spLocks noGrp="1"/>
          </p:cNvSpPr>
          <p:nvPr>
            <p:ph type="title"/>
          </p:nvPr>
        </p:nvSpPr>
        <p:spPr/>
        <p:txBody>
          <a:bodyPr>
            <a:normAutofit/>
          </a:bodyPr>
          <a:lstStyle/>
          <a:p>
            <a:r>
              <a:rPr lang="en-GB" dirty="0"/>
              <a:t>In summary </a:t>
            </a:r>
            <a:endParaRPr lang="en-US" dirty="0"/>
          </a:p>
        </p:txBody>
      </p:sp>
      <p:sp>
        <p:nvSpPr>
          <p:cNvPr id="3" name="Content Placeholder 2">
            <a:extLst>
              <a:ext uri="{FF2B5EF4-FFF2-40B4-BE49-F238E27FC236}">
                <a16:creationId xmlns:a16="http://schemas.microsoft.com/office/drawing/2014/main" id="{64B258A5-6B8B-462A-9799-D6F65FD42B3C}"/>
              </a:ext>
            </a:extLst>
          </p:cNvPr>
          <p:cNvSpPr>
            <a:spLocks noGrp="1"/>
          </p:cNvSpPr>
          <p:nvPr>
            <p:ph idx="1"/>
          </p:nvPr>
        </p:nvSpPr>
        <p:spPr>
          <a:xfrm>
            <a:off x="549275" y="1105678"/>
            <a:ext cx="7875058" cy="2062103"/>
          </a:xfrm>
        </p:spPr>
        <p:txBody>
          <a:bodyPr/>
          <a:lstStyle/>
          <a:p>
            <a:pPr marL="457200" indent="-457200">
              <a:buFont typeface="Arial" panose="020B0604020202020204" pitchFamily="34" charset="0"/>
              <a:buChar char="•"/>
            </a:pPr>
            <a:r>
              <a:rPr lang="en-US" dirty="0"/>
              <a:t>Major challenges remains to build resilient institutions and government revenues are still well below its potential.</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Creating a culture of transparency and accountability will require much more work.</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GB" dirty="0"/>
              <a:t>There are significant internal governance challenges within the EITI process itself.</a:t>
            </a:r>
          </a:p>
          <a:p>
            <a:r>
              <a:rPr lang="en-GB" dirty="0"/>
              <a:t>  </a:t>
            </a:r>
          </a:p>
          <a:p>
            <a:pPr marL="457200" indent="-457200">
              <a:buFont typeface="Arial" panose="020B0604020202020204" pitchFamily="34" charset="0"/>
              <a:buChar char="•"/>
            </a:pPr>
            <a:r>
              <a:rPr lang="en-GB" dirty="0"/>
              <a:t>We need to provide extensive support to build their capacities for routine disclosure and use of data. </a:t>
            </a:r>
            <a:endParaRPr lang="en-AU" dirty="0"/>
          </a:p>
        </p:txBody>
      </p:sp>
    </p:spTree>
    <p:extLst>
      <p:ext uri="{BB962C8B-B14F-4D97-AF65-F5344CB8AC3E}">
        <p14:creationId xmlns:p14="http://schemas.microsoft.com/office/powerpoint/2010/main" val="3670617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0243" y="277971"/>
            <a:ext cx="9125304" cy="1143000"/>
          </a:xfrm>
        </p:spPr>
        <p:txBody>
          <a:bodyPr>
            <a:normAutofit/>
          </a:bodyPr>
          <a:lstStyle/>
          <a:p>
            <a:r>
              <a:rPr lang="en-GB" dirty="0"/>
              <a:t>Implementation Timeline</a:t>
            </a:r>
          </a:p>
        </p:txBody>
      </p:sp>
      <p:pic>
        <p:nvPicPr>
          <p:cNvPr id="6" name="Picture 5">
            <a:extLst>
              <a:ext uri="{FF2B5EF4-FFF2-40B4-BE49-F238E27FC236}">
                <a16:creationId xmlns:a16="http://schemas.microsoft.com/office/drawing/2014/main" id="{76D7BCCC-06CF-4F80-A6CF-24CACB3B6996}"/>
              </a:ext>
            </a:extLst>
          </p:cNvPr>
          <p:cNvPicPr>
            <a:picLocks noChangeAspect="1"/>
          </p:cNvPicPr>
          <p:nvPr/>
        </p:nvPicPr>
        <p:blipFill>
          <a:blip r:embed="rId3"/>
          <a:stretch>
            <a:fillRect/>
          </a:stretch>
        </p:blipFill>
        <p:spPr>
          <a:xfrm>
            <a:off x="0" y="1223291"/>
            <a:ext cx="9144000" cy="4411417"/>
          </a:xfrm>
          <a:prstGeom prst="rect">
            <a:avLst/>
          </a:prstGeom>
        </p:spPr>
      </p:pic>
    </p:spTree>
    <p:extLst>
      <p:ext uri="{BB962C8B-B14F-4D97-AF65-F5344CB8AC3E}">
        <p14:creationId xmlns:p14="http://schemas.microsoft.com/office/powerpoint/2010/main" val="1778440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2.1 Clarifying a fragmented fiscal regime</a:t>
            </a:r>
          </a:p>
        </p:txBody>
      </p:sp>
      <p:pic>
        <p:nvPicPr>
          <p:cNvPr id="5" name="Picture 4">
            <a:extLst>
              <a:ext uri="{FF2B5EF4-FFF2-40B4-BE49-F238E27FC236}">
                <a16:creationId xmlns:a16="http://schemas.microsoft.com/office/drawing/2014/main" id="{6B49AE4F-E769-4470-B347-B961011A4FD4}"/>
              </a:ext>
            </a:extLst>
          </p:cNvPr>
          <p:cNvPicPr>
            <a:picLocks noChangeAspect="1"/>
          </p:cNvPicPr>
          <p:nvPr/>
        </p:nvPicPr>
        <p:blipFill>
          <a:blip r:embed="rId3"/>
          <a:stretch>
            <a:fillRect/>
          </a:stretch>
        </p:blipFill>
        <p:spPr>
          <a:xfrm>
            <a:off x="0" y="1004047"/>
            <a:ext cx="9113394" cy="6654261"/>
          </a:xfrm>
          <a:prstGeom prst="rect">
            <a:avLst/>
          </a:prstGeom>
        </p:spPr>
      </p:pic>
    </p:spTree>
    <p:extLst>
      <p:ext uri="{BB962C8B-B14F-4D97-AF65-F5344CB8AC3E}">
        <p14:creationId xmlns:p14="http://schemas.microsoft.com/office/powerpoint/2010/main" val="618724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2.1 Ongoing reforms</a:t>
            </a:r>
          </a:p>
        </p:txBody>
      </p:sp>
      <p:sp>
        <p:nvSpPr>
          <p:cNvPr id="2" name="Rectangle 1">
            <a:extLst>
              <a:ext uri="{FF2B5EF4-FFF2-40B4-BE49-F238E27FC236}">
                <a16:creationId xmlns:a16="http://schemas.microsoft.com/office/drawing/2014/main" id="{2AE9E36F-E453-410C-A306-5A4DCCD5D217}"/>
              </a:ext>
            </a:extLst>
          </p:cNvPr>
          <p:cNvSpPr/>
          <p:nvPr/>
        </p:nvSpPr>
        <p:spPr>
          <a:xfrm>
            <a:off x="462794" y="1235012"/>
            <a:ext cx="7950205" cy="4839786"/>
          </a:xfrm>
          <a:prstGeom prst="rect">
            <a:avLst/>
          </a:prstGeom>
        </p:spPr>
        <p:txBody>
          <a:bodyPr wrap="square">
            <a:spAutoFit/>
          </a:bodyPr>
          <a:lstStyle/>
          <a:p>
            <a:pPr marL="457200" lvl="0" indent="-457200">
              <a:lnSpc>
                <a:spcPct val="110000"/>
              </a:lnSpc>
              <a:spcBef>
                <a:spcPts val="300"/>
              </a:spcBef>
              <a:spcAft>
                <a:spcPts val="600"/>
              </a:spcAft>
              <a:buClr>
                <a:schemeClr val="accent1"/>
              </a:buClr>
              <a:buFont typeface="Arial" panose="020B0604020202020204" pitchFamily="34" charset="0"/>
              <a:buChar char="•"/>
            </a:pPr>
            <a:r>
              <a:rPr lang="en-GB" sz="2600" dirty="0">
                <a:solidFill>
                  <a:srgbClr val="404040"/>
                </a:solidFill>
              </a:rPr>
              <a:t>Government reforms in recent years have focused on updating the mining and hydrocarbon codes to increase government revenues. </a:t>
            </a:r>
          </a:p>
          <a:p>
            <a:pPr marL="457200" lvl="0" indent="-457200">
              <a:lnSpc>
                <a:spcPct val="110000"/>
              </a:lnSpc>
              <a:spcBef>
                <a:spcPts val="300"/>
              </a:spcBef>
              <a:spcAft>
                <a:spcPts val="600"/>
              </a:spcAft>
              <a:buClr>
                <a:schemeClr val="accent1"/>
              </a:buClr>
              <a:buFont typeface="Arial" panose="020B0604020202020204" pitchFamily="34" charset="0"/>
              <a:buChar char="•"/>
            </a:pPr>
            <a:endParaRPr lang="en-GB" sz="2600" dirty="0">
              <a:solidFill>
                <a:srgbClr val="404040"/>
              </a:solidFill>
            </a:endParaRPr>
          </a:p>
          <a:p>
            <a:pPr marL="457200" lvl="0" indent="-457200">
              <a:lnSpc>
                <a:spcPct val="110000"/>
              </a:lnSpc>
              <a:spcBef>
                <a:spcPts val="300"/>
              </a:spcBef>
              <a:spcAft>
                <a:spcPts val="600"/>
              </a:spcAft>
              <a:buClr>
                <a:schemeClr val="accent1"/>
              </a:buClr>
              <a:buFont typeface="Arial" panose="020B0604020202020204" pitchFamily="34" charset="0"/>
              <a:buChar char="•"/>
            </a:pPr>
            <a:r>
              <a:rPr lang="en-GB" sz="2600" dirty="0">
                <a:solidFill>
                  <a:srgbClr val="404040"/>
                </a:solidFill>
                <a:hlinkClick r:id="rId3"/>
              </a:rPr>
              <a:t>The new mining code</a:t>
            </a:r>
            <a:r>
              <a:rPr lang="en-GB" sz="2600" dirty="0">
                <a:solidFill>
                  <a:srgbClr val="404040"/>
                </a:solidFill>
              </a:rPr>
              <a:t>, increases taxes on profits from 30% to 35%; doubles the government's stake in new mining projects from 5% to 10% and; increases royalties from 2% to 3.5% for copper and cobalt, which could be designated strategic minerals.  </a:t>
            </a:r>
          </a:p>
          <a:p>
            <a:pPr marL="457200" lvl="0" indent="-457200">
              <a:lnSpc>
                <a:spcPct val="110000"/>
              </a:lnSpc>
              <a:spcBef>
                <a:spcPts val="300"/>
              </a:spcBef>
              <a:spcAft>
                <a:spcPts val="600"/>
              </a:spcAft>
              <a:buClr>
                <a:schemeClr val="accent1"/>
              </a:buClr>
              <a:buFont typeface="Arial" panose="020B0604020202020204" pitchFamily="34" charset="0"/>
              <a:buChar char="•"/>
            </a:pPr>
            <a:endParaRPr lang="en-US" sz="2600" dirty="0">
              <a:solidFill>
                <a:srgbClr val="404040"/>
              </a:solidFill>
            </a:endParaRPr>
          </a:p>
        </p:txBody>
      </p:sp>
    </p:spTree>
    <p:extLst>
      <p:ext uri="{BB962C8B-B14F-4D97-AF65-F5344CB8AC3E}">
        <p14:creationId xmlns:p14="http://schemas.microsoft.com/office/powerpoint/2010/main" val="1412598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2.1 Ongoing reforms</a:t>
            </a:r>
          </a:p>
        </p:txBody>
      </p:sp>
      <p:sp>
        <p:nvSpPr>
          <p:cNvPr id="2" name="Rectangle 1">
            <a:extLst>
              <a:ext uri="{FF2B5EF4-FFF2-40B4-BE49-F238E27FC236}">
                <a16:creationId xmlns:a16="http://schemas.microsoft.com/office/drawing/2014/main" id="{2AE9E36F-E453-410C-A306-5A4DCCD5D217}"/>
              </a:ext>
            </a:extLst>
          </p:cNvPr>
          <p:cNvSpPr/>
          <p:nvPr/>
        </p:nvSpPr>
        <p:spPr>
          <a:xfrm>
            <a:off x="462794" y="1235012"/>
            <a:ext cx="7950205" cy="3154966"/>
          </a:xfrm>
          <a:prstGeom prst="rect">
            <a:avLst/>
          </a:prstGeom>
        </p:spPr>
        <p:txBody>
          <a:bodyPr wrap="square">
            <a:spAutoFit/>
          </a:bodyPr>
          <a:lstStyle/>
          <a:p>
            <a:pPr marL="457200" lvl="0" indent="-457200">
              <a:lnSpc>
                <a:spcPct val="110000"/>
              </a:lnSpc>
              <a:spcBef>
                <a:spcPts val="300"/>
              </a:spcBef>
              <a:spcAft>
                <a:spcPts val="600"/>
              </a:spcAft>
              <a:buClr>
                <a:schemeClr val="accent1"/>
              </a:buClr>
              <a:buFont typeface="Arial" panose="020B0604020202020204" pitchFamily="34" charset="0"/>
              <a:buChar char="•"/>
            </a:pPr>
            <a:r>
              <a:rPr lang="en-GB" sz="2600" dirty="0">
                <a:solidFill>
                  <a:srgbClr val="404040"/>
                </a:solidFill>
                <a:hlinkClick r:id="rId3"/>
              </a:rPr>
              <a:t>The new hydrocarbon code</a:t>
            </a:r>
            <a:r>
              <a:rPr lang="en-GB" sz="2600" dirty="0">
                <a:solidFill>
                  <a:srgbClr val="404040"/>
                </a:solidFill>
              </a:rPr>
              <a:t> introduces a minimum capital gains tax of 35% and a minimum stake for the Congolese state of 20% in all projects. </a:t>
            </a:r>
          </a:p>
          <a:p>
            <a:pPr marL="342900" lvl="0" indent="-342900">
              <a:lnSpc>
                <a:spcPct val="107000"/>
              </a:lnSpc>
              <a:spcAft>
                <a:spcPts val="600"/>
              </a:spcAft>
              <a:buFont typeface="Symbol" panose="05050102010706020507" pitchFamily="18" charset="2"/>
              <a:buChar char=""/>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0000"/>
              </a:lnSpc>
              <a:spcBef>
                <a:spcPts val="300"/>
              </a:spcBef>
              <a:spcAft>
                <a:spcPts val="600"/>
              </a:spcAft>
              <a:buClr>
                <a:schemeClr val="accent1"/>
              </a:buClr>
              <a:buFont typeface="Arial" panose="020B0604020202020204" pitchFamily="34" charset="0"/>
              <a:buChar char="•"/>
            </a:pPr>
            <a:r>
              <a:rPr lang="en-GB" sz="2600" dirty="0">
                <a:solidFill>
                  <a:srgbClr val="404040"/>
                </a:solidFill>
              </a:rPr>
              <a:t>Both legislations introduce important reforms, including transparency provisions. </a:t>
            </a:r>
            <a:endParaRPr lang="en-US" sz="2600" dirty="0">
              <a:solidFill>
                <a:srgbClr val="404040"/>
              </a:solidFill>
            </a:endParaRPr>
          </a:p>
          <a:p>
            <a:pPr marL="342900" lvl="0" indent="-342900">
              <a:lnSpc>
                <a:spcPct val="107000"/>
              </a:lnSpc>
              <a:spcAft>
                <a:spcPts val="600"/>
              </a:spcAft>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3216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2.3 a functioning licence register is accessible online</a:t>
            </a:r>
          </a:p>
        </p:txBody>
      </p:sp>
      <p:pic>
        <p:nvPicPr>
          <p:cNvPr id="4" name="Picture 3">
            <a:extLst>
              <a:ext uri="{FF2B5EF4-FFF2-40B4-BE49-F238E27FC236}">
                <a16:creationId xmlns:a16="http://schemas.microsoft.com/office/drawing/2014/main" id="{79A12456-EC19-414C-95AE-723E55471BC4}"/>
              </a:ext>
            </a:extLst>
          </p:cNvPr>
          <p:cNvPicPr>
            <a:picLocks noChangeAspect="1"/>
          </p:cNvPicPr>
          <p:nvPr/>
        </p:nvPicPr>
        <p:blipFill>
          <a:blip r:embed="rId3"/>
          <a:stretch>
            <a:fillRect/>
          </a:stretch>
        </p:blipFill>
        <p:spPr>
          <a:xfrm>
            <a:off x="0" y="847335"/>
            <a:ext cx="9144000" cy="5416668"/>
          </a:xfrm>
          <a:prstGeom prst="rect">
            <a:avLst/>
          </a:prstGeom>
        </p:spPr>
      </p:pic>
      <p:sp>
        <p:nvSpPr>
          <p:cNvPr id="2" name="TextBox 1">
            <a:extLst>
              <a:ext uri="{FF2B5EF4-FFF2-40B4-BE49-F238E27FC236}">
                <a16:creationId xmlns:a16="http://schemas.microsoft.com/office/drawing/2014/main" id="{B3B87127-7C9F-4FE4-A5BB-2D372E78D665}"/>
              </a:ext>
            </a:extLst>
          </p:cNvPr>
          <p:cNvSpPr txBox="1"/>
          <p:nvPr/>
        </p:nvSpPr>
        <p:spPr>
          <a:xfrm>
            <a:off x="242046" y="6264003"/>
            <a:ext cx="5880848" cy="646331"/>
          </a:xfrm>
          <a:prstGeom prst="rect">
            <a:avLst/>
          </a:prstGeom>
          <a:noFill/>
        </p:spPr>
        <p:txBody>
          <a:bodyPr wrap="square" rtlCol="0">
            <a:spAutoFit/>
          </a:bodyPr>
          <a:lstStyle/>
          <a:p>
            <a:r>
              <a:rPr lang="en-US" dirty="0">
                <a:hlinkClick r:id="rId4"/>
              </a:rPr>
              <a:t>Source: http://portals.flexicadastre.com/drc/en/</a:t>
            </a:r>
            <a:endParaRPr lang="en-US" dirty="0"/>
          </a:p>
          <a:p>
            <a:r>
              <a:rPr lang="en-US" dirty="0">
                <a:hlinkClick r:id="rId5"/>
              </a:rPr>
              <a:t>https://app.mapx.org/</a:t>
            </a:r>
            <a:endParaRPr lang="en-US" dirty="0"/>
          </a:p>
        </p:txBody>
      </p:sp>
    </p:spTree>
    <p:extLst>
      <p:ext uri="{BB962C8B-B14F-4D97-AF65-F5344CB8AC3E}">
        <p14:creationId xmlns:p14="http://schemas.microsoft.com/office/powerpoint/2010/main" val="4254701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An annual review of the cadastre points out inconsistencies </a:t>
            </a:r>
          </a:p>
        </p:txBody>
      </p:sp>
      <p:pic>
        <p:nvPicPr>
          <p:cNvPr id="5" name="Picture 4">
            <a:extLst>
              <a:ext uri="{FF2B5EF4-FFF2-40B4-BE49-F238E27FC236}">
                <a16:creationId xmlns:a16="http://schemas.microsoft.com/office/drawing/2014/main" id="{1E7D5B4C-2C53-4230-9D14-A1563ABD30C8}"/>
              </a:ext>
            </a:extLst>
          </p:cNvPr>
          <p:cNvPicPr>
            <a:picLocks noChangeAspect="1"/>
          </p:cNvPicPr>
          <p:nvPr/>
        </p:nvPicPr>
        <p:blipFill>
          <a:blip r:embed="rId3"/>
          <a:stretch>
            <a:fillRect/>
          </a:stretch>
        </p:blipFill>
        <p:spPr>
          <a:xfrm>
            <a:off x="1424075" y="1233450"/>
            <a:ext cx="6170344" cy="5624550"/>
          </a:xfrm>
          <a:prstGeom prst="rect">
            <a:avLst/>
          </a:prstGeom>
        </p:spPr>
      </p:pic>
    </p:spTree>
    <p:extLst>
      <p:ext uri="{BB962C8B-B14F-4D97-AF65-F5344CB8AC3E}">
        <p14:creationId xmlns:p14="http://schemas.microsoft.com/office/powerpoint/2010/main" val="425905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7" y="292165"/>
            <a:ext cx="7886700" cy="3263504"/>
          </a:xfrm>
        </p:spPr>
        <p:txBody>
          <a:bodyPr>
            <a:noAutofit/>
          </a:bodyPr>
          <a:lstStyle/>
          <a:p>
            <a:r>
              <a:rPr lang="en-GB" sz="2800" dirty="0">
                <a:solidFill>
                  <a:srgbClr val="0076AF"/>
                </a:solidFill>
                <a:latin typeface="+mj-lt"/>
                <a:ea typeface="+mj-ea"/>
                <a:cs typeface="+mj-cs"/>
              </a:rPr>
              <a:t>2.4 A clear government policy for contract transparency</a:t>
            </a:r>
          </a:p>
        </p:txBody>
      </p:sp>
      <p:sp>
        <p:nvSpPr>
          <p:cNvPr id="2" name="Rectangle 1">
            <a:extLst>
              <a:ext uri="{FF2B5EF4-FFF2-40B4-BE49-F238E27FC236}">
                <a16:creationId xmlns:a16="http://schemas.microsoft.com/office/drawing/2014/main" id="{2AE9E36F-E453-410C-A306-5A4DCCD5D217}"/>
              </a:ext>
            </a:extLst>
          </p:cNvPr>
          <p:cNvSpPr/>
          <p:nvPr/>
        </p:nvSpPr>
        <p:spPr>
          <a:xfrm>
            <a:off x="462795" y="1235012"/>
            <a:ext cx="4136100" cy="2523768"/>
          </a:xfrm>
          <a:prstGeom prst="rect">
            <a:avLst/>
          </a:prstGeom>
        </p:spPr>
        <p:txBody>
          <a:bodyPr wrap="square">
            <a:spAutoFit/>
          </a:bodyPr>
          <a:lstStyle/>
          <a:p>
            <a:pPr marL="1371600" lvl="2" indent="-457200">
              <a:lnSpc>
                <a:spcPct val="110000"/>
              </a:lnSpc>
              <a:spcBef>
                <a:spcPts val="300"/>
              </a:spcBef>
              <a:spcAft>
                <a:spcPts val="600"/>
              </a:spcAft>
              <a:buClr>
                <a:schemeClr val="accent1"/>
              </a:buClr>
              <a:buFont typeface="Arial" panose="020B0604020202020204" pitchFamily="34" charset="0"/>
              <a:buChar char="•"/>
            </a:pPr>
            <a:endParaRPr lang="en-GB" sz="2600" dirty="0">
              <a:solidFill>
                <a:srgbClr val="404040"/>
              </a:solidFill>
            </a:endParaRPr>
          </a:p>
          <a:p>
            <a:pPr marL="457200" lvl="0" indent="-457200">
              <a:lnSpc>
                <a:spcPct val="110000"/>
              </a:lnSpc>
              <a:spcBef>
                <a:spcPts val="300"/>
              </a:spcBef>
              <a:spcAft>
                <a:spcPts val="600"/>
              </a:spcAft>
              <a:buClr>
                <a:schemeClr val="accent1"/>
              </a:buClr>
              <a:buFont typeface="Arial" panose="020B0604020202020204" pitchFamily="34" charset="0"/>
              <a:buChar char="•"/>
            </a:pPr>
            <a:r>
              <a:rPr lang="en-GB" sz="2600" dirty="0">
                <a:solidFill>
                  <a:srgbClr val="404040"/>
                </a:solidFill>
              </a:rPr>
              <a:t>All contracts must be published within 60 days following signature. </a:t>
            </a:r>
          </a:p>
          <a:p>
            <a:pPr marL="457200" lvl="0" indent="-457200">
              <a:lnSpc>
                <a:spcPct val="110000"/>
              </a:lnSpc>
              <a:spcBef>
                <a:spcPts val="300"/>
              </a:spcBef>
              <a:spcAft>
                <a:spcPts val="600"/>
              </a:spcAft>
              <a:buClr>
                <a:schemeClr val="accent1"/>
              </a:buClr>
              <a:buFont typeface="Arial" panose="020B0604020202020204" pitchFamily="34" charset="0"/>
              <a:buChar char="•"/>
            </a:pPr>
            <a:endParaRPr lang="en-US" sz="2600" dirty="0">
              <a:solidFill>
                <a:srgbClr val="404040"/>
              </a:solidFill>
            </a:endParaRPr>
          </a:p>
        </p:txBody>
      </p:sp>
      <p:pic>
        <p:nvPicPr>
          <p:cNvPr id="4" name="Picture 3">
            <a:extLst>
              <a:ext uri="{FF2B5EF4-FFF2-40B4-BE49-F238E27FC236}">
                <a16:creationId xmlns:a16="http://schemas.microsoft.com/office/drawing/2014/main" id="{1FCE0BAE-09DE-455C-8035-3E49FE810B11}"/>
              </a:ext>
            </a:extLst>
          </p:cNvPr>
          <p:cNvPicPr>
            <a:picLocks noChangeAspect="1"/>
          </p:cNvPicPr>
          <p:nvPr/>
        </p:nvPicPr>
        <p:blipFill>
          <a:blip r:embed="rId3"/>
          <a:stretch>
            <a:fillRect/>
          </a:stretch>
        </p:blipFill>
        <p:spPr>
          <a:xfrm>
            <a:off x="5444522" y="1023969"/>
            <a:ext cx="3597919" cy="5063400"/>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8054B663-0F00-4187-AA32-EBBD4066EEC6}"/>
              </a:ext>
            </a:extLst>
          </p:cNvPr>
          <p:cNvPicPr>
            <a:picLocks noChangeAspect="1"/>
          </p:cNvPicPr>
          <p:nvPr/>
        </p:nvPicPr>
        <p:blipFill>
          <a:blip r:embed="rId4"/>
          <a:stretch>
            <a:fillRect/>
          </a:stretch>
        </p:blipFill>
        <p:spPr>
          <a:xfrm>
            <a:off x="1344388" y="4498516"/>
            <a:ext cx="3250294" cy="11614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49644310"/>
      </p:ext>
    </p:extLst>
  </p:cSld>
  <p:clrMapOvr>
    <a:masterClrMapping/>
  </p:clrMapOvr>
</p:sld>
</file>

<file path=ppt/theme/theme1.xml><?xml version="1.0" encoding="utf-8"?>
<a:theme xmlns:a="http://schemas.openxmlformats.org/drawingml/2006/main" name="EITI theme">
  <a:themeElements>
    <a:clrScheme name="EITI palette 2015">
      <a:dk1>
        <a:srgbClr val="404040"/>
      </a:dk1>
      <a:lt1>
        <a:sysClr val="window" lastClr="FFFFFF"/>
      </a:lt1>
      <a:dk2>
        <a:srgbClr val="625648"/>
      </a:dk2>
      <a:lt2>
        <a:srgbClr val="E6E6E6"/>
      </a:lt2>
      <a:accent1>
        <a:srgbClr val="0076AF"/>
      </a:accent1>
      <a:accent2>
        <a:srgbClr val="8AB9E2"/>
      </a:accent2>
      <a:accent3>
        <a:srgbClr val="D54D35"/>
      </a:accent3>
      <a:accent4>
        <a:srgbClr val="FAA627"/>
      </a:accent4>
      <a:accent5>
        <a:srgbClr val="2D8B2A"/>
      </a:accent5>
      <a:accent6>
        <a:srgbClr val="84AD42"/>
      </a:accent6>
      <a:hlink>
        <a:srgbClr val="0084B4"/>
      </a:hlink>
      <a:folHlink>
        <a:srgbClr val="00919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DACE739233BB499185E9201691D117" ma:contentTypeVersion="45" ma:contentTypeDescription="Create a new document." ma:contentTypeScope="" ma:versionID="20182d0dbdd215c1e09bd485ed6324dc">
  <xsd:schema xmlns:xsd="http://www.w3.org/2001/XMLSchema" xmlns:xs="http://www.w3.org/2001/XMLSchema" xmlns:p="http://schemas.microsoft.com/office/2006/metadata/properties" targetNamespace="http://schemas.microsoft.com/office/2006/metadata/properties" ma:root="true" ma:fieldsID="074b5a4020cc0417531245af4bd9469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ECB3FF-F052-45C0-8026-B797DE61500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42639C7-4E99-4B8A-913C-8BAD65FAE6E4}">
  <ds:schemaRefs>
    <ds:schemaRef ds:uri="http://schemas.microsoft.com/sharepoint/v3/contenttype/forms"/>
  </ds:schemaRefs>
</ds:datastoreItem>
</file>

<file path=customXml/itemProps3.xml><?xml version="1.0" encoding="utf-8"?>
<ds:datastoreItem xmlns:ds="http://schemas.openxmlformats.org/officeDocument/2006/customXml" ds:itemID="{233DF951-9604-4638-A4AF-1562E79897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12442</TotalTime>
  <Words>1334</Words>
  <Application>Microsoft Office PowerPoint</Application>
  <PresentationFormat>On-screen Show (4:3)</PresentationFormat>
  <Paragraphs>163</Paragraphs>
  <Slides>25</Slides>
  <Notes>24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Calibri</vt:lpstr>
      <vt:lpstr>Frutiger LT 57 Cn</vt:lpstr>
      <vt:lpstr>Myriad Pro Light</vt:lpstr>
      <vt:lpstr>Symbol</vt:lpstr>
      <vt:lpstr>Times New Roman</vt:lpstr>
      <vt:lpstr>EITI theme</vt:lpstr>
      <vt:lpstr>Bitmap Image</vt:lpstr>
      <vt:lpstr>Implementation Deep Dive:  Achievements and Challenges of EITI Implementation in the DRC </vt:lpstr>
      <vt:lpstr>In summary </vt:lpstr>
      <vt:lpstr>Implementation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Government revenues increased five folds from 2009 to 2014</vt:lpstr>
      <vt:lpstr>Small-scale and artisanal mining directly contribute to the livelihoods of more than two million people</vt:lpstr>
      <vt:lpstr>Interactive network mapping of ASM supply Chain</vt:lpstr>
      <vt:lpstr>PowerPoint Presentation</vt:lpstr>
      <vt:lpstr>PowerPoint Presentation</vt:lpstr>
      <vt:lpstr>PowerPoint Presentation</vt:lpstr>
      <vt:lpstr>PowerPoint Presentation</vt:lpstr>
      <vt:lpstr>In summary </vt:lpstr>
    </vt:vector>
  </TitlesOfParts>
  <Company>Eddy Hill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Eddy Hill;Christina Berger</dc:creator>
  <cp:lastModifiedBy>EITI Secretariat</cp:lastModifiedBy>
  <cp:revision>327</cp:revision>
  <cp:lastPrinted>2018-01-29T11:37:18Z</cp:lastPrinted>
  <dcterms:created xsi:type="dcterms:W3CDTF">2015-07-10T16:01:08Z</dcterms:created>
  <dcterms:modified xsi:type="dcterms:W3CDTF">2018-06-29T12:54:04Z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0x0101004FDACE739233BB499185E9201691D117</vt:lpwstr>
  </property>
</Properties>
</file>