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86" r:id="rId6"/>
    <p:sldId id="287" r:id="rId7"/>
    <p:sldId id="288" r:id="rId8"/>
    <p:sldId id="285" r:id="rId9"/>
    <p:sldId id="289" r:id="rId10"/>
    <p:sldId id="297" r:id="rId11"/>
    <p:sldId id="290" r:id="rId12"/>
    <p:sldId id="291" r:id="rId13"/>
    <p:sldId id="298" r:id="rId14"/>
    <p:sldId id="292" r:id="rId15"/>
    <p:sldId id="293" r:id="rId16"/>
    <p:sldId id="294" r:id="rId17"/>
    <p:sldId id="295" r:id="rId18"/>
    <p:sldId id="296" r:id="rId19"/>
    <p:sldId id="257" r:id="rId2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2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48" autoAdjust="0"/>
  </p:normalViewPr>
  <p:slideViewPr>
    <p:cSldViewPr snapToGrid="0" snapToObjects="1">
      <p:cViewPr>
        <p:scale>
          <a:sx n="66" d="100"/>
          <a:sy n="66" d="100"/>
        </p:scale>
        <p:origin x="1171" y="374"/>
      </p:cViewPr>
      <p:guideLst>
        <p:guide orient="horz" pos="1002"/>
        <p:guide pos="3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9410E-A0DB-48F0-82D5-7B849B2DA90C}" type="datetimeFigureOut">
              <a:rPr lang="nb-NO" smtClean="0"/>
              <a:t>20.02.2017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272E-C520-4407-BB03-FEB0A50547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47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A52304B-BEF2-4287-B974-5B8FCC4A1308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5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6DFF9-9E60-C649-994B-23F60B4C543B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638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9274" y="1592263"/>
            <a:ext cx="7908926" cy="1845205"/>
          </a:xfrm>
        </p:spPr>
        <p:txBody>
          <a:bodyPr lIns="0" rIns="0" anchor="b" anchorCtr="0">
            <a:normAutofit/>
          </a:bodyPr>
          <a:lstStyle>
            <a:lvl1pPr>
              <a:defRPr sz="4000" b="0" i="0"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9274" y="4299858"/>
            <a:ext cx="7908926" cy="1338942"/>
          </a:xfrm>
        </p:spPr>
        <p:txBody>
          <a:bodyPr lIns="0" rIns="0" anchor="b" anchorCtr="0">
            <a:normAutofit/>
          </a:bodyPr>
          <a:lstStyle>
            <a:lvl1pPr marL="0" indent="0" algn="l">
              <a:buNone/>
              <a:defRPr sz="2600" i="1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lIns="0" rIns="0"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60967"/>
            <a:ext cx="9144000" cy="347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0" y="286216"/>
            <a:ext cx="1512168" cy="478488"/>
          </a:xfrm>
          <a:prstGeom prst="rect">
            <a:avLst/>
          </a:prstGeom>
        </p:spPr>
      </p:pic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1052736"/>
            <a:ext cx="9144000" cy="166464"/>
          </a:xfrm>
          <a:prstGeom prst="rect">
            <a:avLst/>
          </a:prstGeom>
          <a:solidFill>
            <a:srgbClr val="0076AF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r>
              <a:rPr lang="en-GB" sz="3600" noProof="0">
                <a:solidFill>
                  <a:srgbClr val="FFFFFF"/>
                </a:solidFill>
                <a:latin typeface="Frutiger LT 57 Cn" charset="0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99754" y="1052736"/>
            <a:ext cx="612068" cy="166464"/>
          </a:xfrm>
          <a:prstGeom prst="rect">
            <a:avLst/>
          </a:prstGeom>
          <a:solidFill>
            <a:srgbClr val="60BC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Frutiger LT 57 Cn" pitchFamily="1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62333" y="6163733"/>
            <a:ext cx="1481667" cy="694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Rectangle 11"/>
          <p:cNvSpPr/>
          <p:nvPr userDrawn="1"/>
        </p:nvSpPr>
        <p:spPr>
          <a:xfrm>
            <a:off x="2218267" y="6180667"/>
            <a:ext cx="4656666" cy="67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3" descr="big-twitter-bird cop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11" y="3931155"/>
            <a:ext cx="675622" cy="54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 userDrawn="1"/>
        </p:nvSpPr>
        <p:spPr>
          <a:xfrm>
            <a:off x="3234262" y="3345560"/>
            <a:ext cx="25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000" i="1" noProof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www.eiti.org</a:t>
            </a:r>
          </a:p>
          <a:p>
            <a:pPr algn="ctr">
              <a:lnSpc>
                <a:spcPct val="100000"/>
              </a:lnSpc>
            </a:pPr>
            <a:r>
              <a:rPr lang="en-GB" sz="3000" i="1" noProof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@EITIorg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60967"/>
            <a:ext cx="9144000" cy="347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0" y="286216"/>
            <a:ext cx="1512168" cy="478488"/>
          </a:xfrm>
          <a:prstGeom prst="rect">
            <a:avLst/>
          </a:prstGeom>
        </p:spPr>
      </p:pic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1052736"/>
            <a:ext cx="9144000" cy="166464"/>
          </a:xfrm>
          <a:prstGeom prst="rect">
            <a:avLst/>
          </a:prstGeom>
          <a:solidFill>
            <a:srgbClr val="0076AF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r>
              <a:rPr lang="en-GB" sz="3600" noProof="0">
                <a:solidFill>
                  <a:srgbClr val="FFFFFF"/>
                </a:solidFill>
                <a:latin typeface="Frutiger LT 57 Cn" charset="0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99754" y="1052736"/>
            <a:ext cx="612068" cy="166464"/>
          </a:xfrm>
          <a:prstGeom prst="rect">
            <a:avLst/>
          </a:prstGeom>
          <a:solidFill>
            <a:srgbClr val="60BC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Frutiger LT 57 Cn" pitchFamily="1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62333" y="6163733"/>
            <a:ext cx="1481667" cy="694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549274" y="2045755"/>
            <a:ext cx="7908926" cy="1470025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ctr">
              <a:defRPr sz="5000" b="0" i="1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218267" y="6180667"/>
            <a:ext cx="4656666" cy="67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85864"/>
            <a:ext cx="9144000" cy="2952328"/>
          </a:xfrm>
          <a:prstGeom prst="rect">
            <a:avLst/>
          </a:prstGeom>
        </p:spPr>
        <p:txBody>
          <a:bodyPr vert="horz"/>
          <a:lstStyle>
            <a:lvl1pPr algn="ctr">
              <a:defRPr sz="5000" b="0" i="1" u="none" baseline="0">
                <a:solidFill>
                  <a:schemeClr val="tx1"/>
                </a:solidFill>
                <a:latin typeface="Calibri"/>
              </a:defRPr>
            </a:lvl1pPr>
          </a:lstStyle>
          <a:p>
            <a:pPr lvl="0"/>
            <a:r>
              <a:rPr lang="nb-NO" dirty="0"/>
              <a:t>1</a:t>
            </a:r>
          </a:p>
          <a:p>
            <a:pPr lvl="0"/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chapter</a:t>
            </a:r>
            <a:endParaRPr lang="nb-NO" dirty="0"/>
          </a:p>
          <a:p>
            <a:pPr lvl="0"/>
            <a:r>
              <a:rPr lang="nb-NO" dirty="0" err="1"/>
              <a:t>Transparency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6158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53616" y="2564904"/>
            <a:ext cx="7290792" cy="3384376"/>
          </a:xfrm>
          <a:prstGeom prst="rect">
            <a:avLst/>
          </a:prstGeom>
        </p:spPr>
        <p:txBody>
          <a:bodyPr vert="horz"/>
          <a:lstStyle>
            <a:lvl1pPr>
              <a:defRPr sz="3000" b="0" i="0">
                <a:solidFill>
                  <a:schemeClr val="tx1"/>
                </a:solidFill>
                <a:latin typeface="Calibri"/>
              </a:defRPr>
            </a:lvl1pPr>
            <a:lvl2pPr>
              <a:defRPr sz="3000" b="0" i="0">
                <a:solidFill>
                  <a:schemeClr val="tx1"/>
                </a:solidFill>
                <a:latin typeface="Calibri"/>
              </a:defRPr>
            </a:lvl2pPr>
            <a:lvl3pPr>
              <a:defRPr sz="3000" b="0" i="0">
                <a:solidFill>
                  <a:schemeClr val="tx1"/>
                </a:solidFill>
                <a:latin typeface="Calibri"/>
              </a:defRPr>
            </a:lvl3pPr>
            <a:lvl4pPr>
              <a:defRPr sz="3000" b="0" i="0">
                <a:solidFill>
                  <a:schemeClr val="tx1"/>
                </a:solidFill>
                <a:latin typeface="Calibri"/>
              </a:defRPr>
            </a:lvl4pPr>
            <a:lvl5pPr>
              <a:defRPr sz="3000" b="0" i="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14400" y="1340768"/>
            <a:ext cx="7402016" cy="1143000"/>
          </a:xfrm>
          <a:prstGeom prst="rect">
            <a:avLst/>
          </a:prstGeom>
        </p:spPr>
        <p:txBody>
          <a:bodyPr vert="horz"/>
          <a:lstStyle>
            <a:lvl1pPr>
              <a:defRPr sz="500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74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all"/>
            </a:lvl1pPr>
          </a:lstStyle>
          <a:p>
            <a:r>
              <a:rPr lang="en-GB" noProof="0"/>
              <a:t>Section header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1337" y="1600200"/>
            <a:ext cx="406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6732" y="1600200"/>
            <a:ext cx="406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0337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0337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3816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381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lef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3050"/>
            <a:ext cx="29162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9275" y="1435100"/>
            <a:ext cx="29162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7875058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9275" y="1600200"/>
            <a:ext cx="7875058" cy="20621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75" y="6411615"/>
            <a:ext cx="848810" cy="268585"/>
          </a:xfrm>
          <a:prstGeom prst="rect">
            <a:avLst/>
          </a:prstGeom>
        </p:spPr>
      </p:pic>
      <p:grpSp>
        <p:nvGrpSpPr>
          <p:cNvPr id="11" name="Grouper 10"/>
          <p:cNvGrpSpPr/>
          <p:nvPr userDrawn="1"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8" name="Rectangle 45"/>
            <p:cNvSpPr>
              <a:spLocks noChangeArrowheads="1"/>
            </p:cNvSpPr>
            <p:nvPr userDrawn="1"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 noProof="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76A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300"/>
        </a:spcBef>
        <a:buClr>
          <a:schemeClr val="accent1"/>
        </a:buClr>
        <a:buFont typeface="Arial"/>
        <a:buNone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6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3pPr>
      <a:lvl4pPr marL="972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4pPr>
      <a:lvl5pPr marL="1296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EITI in Lebanon – An introduction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EITI Webinar</a:t>
            </a:r>
            <a:br>
              <a:rPr lang="en-GB" dirty="0"/>
            </a:br>
            <a:r>
              <a:rPr lang="en-GB" dirty="0"/>
              <a:t>20 February 2017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Credible</a:t>
            </a:r>
            <a:r>
              <a:rPr lang="nb-NO" dirty="0"/>
              <a:t> and </a:t>
            </a:r>
            <a:r>
              <a:rPr lang="nb-NO" dirty="0" err="1"/>
              <a:t>timely</a:t>
            </a:r>
            <a:r>
              <a:rPr lang="nb-NO" dirty="0"/>
              <a:t> </a:t>
            </a:r>
            <a:r>
              <a:rPr lang="nb-NO" dirty="0" err="1"/>
              <a:t>information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417638"/>
            <a:ext cx="9259747" cy="52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Credible</a:t>
            </a:r>
            <a:r>
              <a:rPr lang="nb-NO" dirty="0"/>
              <a:t> and </a:t>
            </a:r>
            <a:r>
              <a:rPr lang="nb-NO" dirty="0" err="1"/>
              <a:t>timely</a:t>
            </a:r>
            <a:r>
              <a:rPr lang="nb-NO" dirty="0"/>
              <a:t> </a:t>
            </a:r>
            <a:r>
              <a:rPr lang="nb-NO" dirty="0" err="1"/>
              <a:t>information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1014125"/>
            <a:ext cx="3887224" cy="5503747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29" y="1760497"/>
            <a:ext cx="975635" cy="100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16" y="3265638"/>
            <a:ext cx="1061730" cy="89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64" y="3108684"/>
            <a:ext cx="1115642" cy="104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001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Easy</a:t>
            </a:r>
            <a:r>
              <a:rPr lang="nb-NO" dirty="0"/>
              <a:t> to understand – </a:t>
            </a:r>
            <a:r>
              <a:rPr lang="nb-NO" dirty="0" err="1"/>
              <a:t>contribute</a:t>
            </a:r>
            <a:r>
              <a:rPr lang="nb-NO" dirty="0"/>
              <a:t> to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debate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5" y="1417638"/>
            <a:ext cx="3437208" cy="5048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2" y="2091049"/>
            <a:ext cx="5325193" cy="370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3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Recommendations</a:t>
            </a:r>
            <a:r>
              <a:rPr lang="nb-NO" dirty="0"/>
              <a:t> and </a:t>
            </a:r>
            <a:r>
              <a:rPr lang="nb-NO" dirty="0" err="1"/>
              <a:t>acting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lessons</a:t>
            </a:r>
            <a:r>
              <a:rPr lang="nb-NO" dirty="0"/>
              <a:t> </a:t>
            </a:r>
            <a:r>
              <a:rPr lang="nb-NO" dirty="0" err="1"/>
              <a:t>learned</a:t>
            </a: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1527858"/>
            <a:ext cx="3575896" cy="4676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01" y="1527858"/>
            <a:ext cx="3015875" cy="4250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75" y="3532961"/>
            <a:ext cx="3087545" cy="21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81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Ok, So </a:t>
            </a:r>
            <a:r>
              <a:rPr lang="nb-NO" dirty="0" err="1"/>
              <a:t>now</a:t>
            </a:r>
            <a:r>
              <a:rPr lang="nb-NO" dirty="0"/>
              <a:t> </a:t>
            </a:r>
            <a:r>
              <a:rPr lang="nb-NO" dirty="0" err="1"/>
              <a:t>what</a:t>
            </a:r>
            <a:r>
              <a:rPr lang="nb-NO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549275" y="1295751"/>
            <a:ext cx="82706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Open Sans"/>
              </a:rPr>
              <a:t>The government is required to issue an </a:t>
            </a:r>
            <a:r>
              <a:rPr lang="en-US" b="1" dirty="0">
                <a:solidFill>
                  <a:schemeClr val="accent5"/>
                </a:solidFill>
                <a:latin typeface="Open Sans"/>
              </a:rPr>
              <a:t>unequivocal public statement </a:t>
            </a:r>
            <a:r>
              <a:rPr lang="en-US" dirty="0">
                <a:solidFill>
                  <a:schemeClr val="accent5"/>
                </a:solidFill>
                <a:latin typeface="Open Sans"/>
              </a:rPr>
              <a:t>of its intention to implement the EITI. The statement must be made by the head of state or government, or an appropriately delegated government representative (Requirement 1.1.a).</a:t>
            </a:r>
          </a:p>
          <a:p>
            <a:endParaRPr lang="en-US" dirty="0">
              <a:solidFill>
                <a:srgbClr val="676767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Open Sans"/>
              </a:rPr>
              <a:t>The government is required to appoint a </a:t>
            </a:r>
            <a:r>
              <a:rPr lang="en-US" b="1" dirty="0">
                <a:solidFill>
                  <a:schemeClr val="accent5"/>
                </a:solidFill>
                <a:latin typeface="Open Sans"/>
              </a:rPr>
              <a:t>senior individual </a:t>
            </a:r>
            <a:r>
              <a:rPr lang="en-US" dirty="0">
                <a:solidFill>
                  <a:schemeClr val="accent5"/>
                </a:solidFill>
                <a:latin typeface="Open Sans"/>
              </a:rPr>
              <a:t>to lead the implementation of the EITI (Requirement 1.1.b).</a:t>
            </a:r>
          </a:p>
          <a:p>
            <a:endParaRPr lang="en-US" dirty="0">
              <a:solidFill>
                <a:srgbClr val="676767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76767"/>
                </a:solidFill>
                <a:latin typeface="Open Sans"/>
              </a:rPr>
              <a:t>The government is required to commit to work with civil society and companies, and </a:t>
            </a:r>
            <a:r>
              <a:rPr lang="en-US" b="1" dirty="0">
                <a:solidFill>
                  <a:srgbClr val="676767"/>
                </a:solidFill>
                <a:latin typeface="Open Sans"/>
              </a:rPr>
              <a:t>establish a multi-stakeholder group </a:t>
            </a:r>
            <a:r>
              <a:rPr lang="en-US" dirty="0">
                <a:solidFill>
                  <a:srgbClr val="676767"/>
                </a:solidFill>
                <a:latin typeface="Open Sans"/>
              </a:rPr>
              <a:t>to oversee the implementation of the EITI (Requirement 1.4.a).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676767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76767"/>
                </a:solidFill>
                <a:latin typeface="Open Sans"/>
              </a:rPr>
              <a:t>The multi-stakeholder group is required to maintain a current </a:t>
            </a:r>
            <a:r>
              <a:rPr lang="en-US" b="1" dirty="0">
                <a:solidFill>
                  <a:srgbClr val="676767"/>
                </a:solidFill>
                <a:latin typeface="Open Sans"/>
              </a:rPr>
              <a:t>work plan</a:t>
            </a:r>
            <a:r>
              <a:rPr lang="en-US" dirty="0">
                <a:solidFill>
                  <a:srgbClr val="676767"/>
                </a:solidFill>
                <a:latin typeface="Open Sans"/>
              </a:rPr>
              <a:t>, fully costed and aligned with the reporting and Validation deadlines established by the EITI Board (Requirement 1.5).</a:t>
            </a:r>
            <a:endParaRPr lang="en-US" b="0" i="0" dirty="0">
              <a:solidFill>
                <a:srgbClr val="676767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7193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Candidature</a:t>
            </a:r>
            <a:r>
              <a:rPr lang="nb-NO" dirty="0"/>
              <a:t> – </a:t>
            </a:r>
            <a:r>
              <a:rPr lang="nb-NO" dirty="0" err="1"/>
              <a:t>keep</a:t>
            </a:r>
            <a:r>
              <a:rPr lang="nb-NO" dirty="0"/>
              <a:t> in </a:t>
            </a:r>
            <a:r>
              <a:rPr lang="nb-NO" dirty="0" err="1"/>
              <a:t>mind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6" y="949124"/>
            <a:ext cx="4103748" cy="5292840"/>
          </a:xfrm>
          <a:prstGeom prst="rect">
            <a:avLst/>
          </a:prstGeom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4942388" y="2083442"/>
            <a:ext cx="4201611" cy="4158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296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Lebanese situation is special</a:t>
            </a:r>
          </a:p>
          <a:p>
            <a:pPr marL="457200" indent="-457200">
              <a:buFontTx/>
              <a:buChar char="-"/>
            </a:pPr>
            <a:r>
              <a:rPr lang="en-GB" dirty="0"/>
              <a:t>Very early in the process</a:t>
            </a:r>
          </a:p>
          <a:p>
            <a:pPr marL="457200" indent="-457200">
              <a:buFontTx/>
              <a:buChar char="-"/>
            </a:pPr>
            <a:r>
              <a:rPr lang="en-GB" dirty="0"/>
              <a:t>High potential for “mainstreaming”</a:t>
            </a:r>
          </a:p>
          <a:p>
            <a:pPr marL="457200" indent="-457200">
              <a:buFontTx/>
              <a:buChar char="-"/>
            </a:pPr>
            <a:endParaRPr lang="en-GB" dirty="0"/>
          </a:p>
          <a:p>
            <a:r>
              <a:rPr lang="en-GB" dirty="0"/>
              <a:t>	=&gt; Opportunities!</a:t>
            </a:r>
          </a:p>
        </p:txBody>
      </p:sp>
    </p:spTree>
    <p:extLst>
      <p:ext uri="{BB962C8B-B14F-4D97-AF65-F5344CB8AC3E}">
        <p14:creationId xmlns:p14="http://schemas.microsoft.com/office/powerpoint/2010/main" val="3828817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 txBox="1">
            <a:spLocks/>
          </p:cNvSpPr>
          <p:nvPr/>
        </p:nvSpPr>
        <p:spPr>
          <a:xfrm>
            <a:off x="541338" y="5877197"/>
            <a:ext cx="8208963" cy="648147"/>
          </a:xfrm>
          <a:prstGeom prst="rect">
            <a:avLst/>
          </a:prstGeom>
        </p:spPr>
        <p:txBody>
          <a:bodyPr vert="horz" lIns="0" rIns="0"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Email: 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secretariat@eiti.org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- Telephone: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+47 22 20 08 00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Address: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EITI International Secretariat, 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Ruseløkkveien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 26, 0251 Oslo, Norway</a:t>
            </a:r>
          </a:p>
        </p:txBody>
      </p:sp>
      <p:sp>
        <p:nvSpPr>
          <p:cNvPr id="14" name="Text Placeholder 11"/>
          <p:cNvSpPr txBox="1">
            <a:spLocks/>
          </p:cNvSpPr>
          <p:nvPr/>
        </p:nvSpPr>
        <p:spPr>
          <a:xfrm>
            <a:off x="541338" y="5013101"/>
            <a:ext cx="8208963" cy="792163"/>
          </a:xfrm>
          <a:prstGeom prst="rect">
            <a:avLst/>
          </a:prstGeom>
        </p:spPr>
        <p:txBody>
          <a:bodyPr vert="horz" lIns="0"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sz="1400" dirty="0">
                <a:solidFill>
                  <a:srgbClr val="666666"/>
                </a:solidFill>
              </a:rPr>
              <a:t>Author: </a:t>
            </a:r>
            <a:r>
              <a:rPr lang="en-GB" sz="1400" b="1" dirty="0">
                <a:solidFill>
                  <a:schemeClr val="accent1"/>
                </a:solidFill>
              </a:rPr>
              <a:t>Pablo Valverde</a:t>
            </a:r>
          </a:p>
          <a:p>
            <a:r>
              <a:rPr lang="en-GB" sz="1400" dirty="0">
                <a:solidFill>
                  <a:srgbClr val="666666"/>
                </a:solidFill>
              </a:rPr>
              <a:t>Date: </a:t>
            </a:r>
            <a:r>
              <a:rPr lang="en-GB" sz="1400" b="1" dirty="0">
                <a:solidFill>
                  <a:srgbClr val="0076AF"/>
                </a:solidFill>
              </a:rPr>
              <a:t>20 February 2017</a:t>
            </a:r>
          </a:p>
          <a:p>
            <a:r>
              <a:rPr lang="en-GB" sz="1400" dirty="0">
                <a:solidFill>
                  <a:srgbClr val="666666"/>
                </a:solidFill>
              </a:rPr>
              <a:t>Occasion: </a:t>
            </a:r>
            <a:r>
              <a:rPr lang="en-GB" sz="1400" b="1" dirty="0">
                <a:solidFill>
                  <a:srgbClr val="0076AF"/>
                </a:solidFill>
              </a:rPr>
              <a:t>EITI webinar</a:t>
            </a:r>
          </a:p>
          <a:p>
            <a:endParaRPr lang="en-GB" sz="1400" dirty="0">
              <a:solidFill>
                <a:srgbClr val="0076A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924" y="1243263"/>
            <a:ext cx="4181308" cy="4050632"/>
          </a:xfrm>
        </p:spPr>
        <p:txBody>
          <a:bodyPr/>
          <a:lstStyle/>
          <a:p>
            <a:pPr marL="0" eaLnBrk="1" hangingPunct="1">
              <a:lnSpc>
                <a:spcPct val="80000"/>
              </a:lnSpc>
            </a:pPr>
            <a:r>
              <a:rPr lang="en-GB" sz="4000" b="1" dirty="0">
                <a:latin typeface="Calibri" pitchFamily="34" charset="0"/>
              </a:rPr>
              <a:t>The EITI </a:t>
            </a:r>
            <a:r>
              <a:rPr lang="en-GB" sz="4000" dirty="0">
                <a:latin typeface="Calibri" pitchFamily="34" charset="0"/>
              </a:rPr>
              <a:t>is a </a:t>
            </a:r>
            <a:r>
              <a:rPr lang="en-GB" sz="4000" b="1" dirty="0">
                <a:latin typeface="Calibri" pitchFamily="34" charset="0"/>
              </a:rPr>
              <a:t>global standard </a:t>
            </a:r>
            <a:r>
              <a:rPr lang="en-GB" sz="4000" dirty="0">
                <a:latin typeface="Calibri" pitchFamily="34" charset="0"/>
              </a:rPr>
              <a:t>for </a:t>
            </a:r>
            <a:r>
              <a:rPr lang="en-GB" sz="4000" b="1" dirty="0">
                <a:latin typeface="Calibri" pitchFamily="34" charset="0"/>
              </a:rPr>
              <a:t>transparency and good governance </a:t>
            </a:r>
            <a:r>
              <a:rPr lang="en-GB" sz="4000" dirty="0">
                <a:latin typeface="Calibri" pitchFamily="34" charset="0"/>
              </a:rPr>
              <a:t>of the extractive sector.</a:t>
            </a:r>
          </a:p>
          <a:p>
            <a:pPr marL="0" eaLnBrk="1" hangingPunct="1">
              <a:lnSpc>
                <a:spcPct val="80000"/>
              </a:lnSpc>
            </a:pPr>
            <a:endParaRPr lang="en-GB" sz="40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36" y="653490"/>
            <a:ext cx="3683713" cy="523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6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99591" y="625252"/>
            <a:ext cx="3312368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C4E9B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C4E9B"/>
                </a:solidFill>
                <a:latin typeface="Frutiger LT 57 Cn" pitchFamily="1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C4E9B"/>
                </a:solidFill>
                <a:latin typeface="Frutiger LT 57 Cn" pitchFamily="1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C4E9B"/>
                </a:solidFill>
                <a:latin typeface="Frutiger LT 57 Cn" pitchFamily="1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C4E9B"/>
                </a:solidFill>
                <a:latin typeface="Frutiger LT 57 Cn" pitchFamily="1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C4E9B"/>
                </a:solidFill>
                <a:latin typeface="Frutiger LT 57 Cn" pitchFamily="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C4E9B"/>
                </a:solidFill>
                <a:latin typeface="Frutiger LT 57 Cn" pitchFamily="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C4E9B"/>
                </a:solidFill>
                <a:latin typeface="Frutiger LT 57 Cn" pitchFamily="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C4E9B"/>
                </a:solidFill>
                <a:latin typeface="Frutiger LT 57 Cn" pitchFamily="1" charset="0"/>
              </a:defRPr>
            </a:lvl9pPr>
          </a:lstStyle>
          <a:p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Myriad Pro"/>
              </a:rPr>
              <a:t>One Standard</a:t>
            </a:r>
          </a:p>
        </p:txBody>
      </p:sp>
      <p:pic>
        <p:nvPicPr>
          <p:cNvPr id="7" name="Picture 6" descr="imgo-5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78" y="1831223"/>
            <a:ext cx="4141737" cy="4232312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366578" y="625252"/>
            <a:ext cx="4513262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C4E9B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C4E9B"/>
                </a:solidFill>
                <a:latin typeface="Frutiger LT 57 Cn" pitchFamily="1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C4E9B"/>
                </a:solidFill>
                <a:latin typeface="Frutiger LT 57 Cn" pitchFamily="1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C4E9B"/>
                </a:solidFill>
                <a:latin typeface="Frutiger LT 57 Cn" pitchFamily="1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C4E9B"/>
                </a:solidFill>
                <a:latin typeface="Frutiger LT 57 Cn" pitchFamily="1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C4E9B"/>
                </a:solidFill>
                <a:latin typeface="Frutiger LT 57 Cn" pitchFamily="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C4E9B"/>
                </a:solidFill>
                <a:latin typeface="Frutiger LT 57 Cn" pitchFamily="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C4E9B"/>
                </a:solidFill>
                <a:latin typeface="Frutiger LT 57 Cn" pitchFamily="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C4E9B"/>
                </a:solidFill>
                <a:latin typeface="Frutiger LT 57 Cn" pitchFamily="1" charset="0"/>
              </a:defRPr>
            </a:lvl9pPr>
          </a:lstStyle>
          <a:p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Myriad Pro"/>
              </a:rPr>
              <a:t>51 member countries</a:t>
            </a:r>
          </a:p>
          <a:p>
            <a:pPr marL="355600" indent="-355600"/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Myriad Pro"/>
              </a:rPr>
              <a:t>51 reasons to implement the EITI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5" y="1196752"/>
            <a:ext cx="3683713" cy="523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7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27584" y="2276872"/>
            <a:ext cx="7866856" cy="33843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200" dirty="0">
                <a:latin typeface="Calibri" panose="020F0502020204030204" pitchFamily="34" charset="0"/>
                <a:cs typeface="Myriad Pro"/>
              </a:rPr>
              <a:t>Effective oversight by the multi-stakeholder group.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dirty="0">
                <a:latin typeface="Calibri" panose="020F0502020204030204" pitchFamily="34" charset="0"/>
                <a:cs typeface="Myriad Pro"/>
              </a:rPr>
              <a:t>Publish information within the EITI’s deadlines.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dirty="0">
                <a:latin typeface="Calibri" panose="020F0502020204030204" pitchFamily="34" charset="0"/>
                <a:cs typeface="Myriad Pro"/>
              </a:rPr>
              <a:t>Country must have a credible process, to ensure that EITI data is reliable.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dirty="0">
                <a:latin typeface="Calibri" panose="020F0502020204030204" pitchFamily="34" charset="0"/>
                <a:cs typeface="Myriad Pro"/>
              </a:rPr>
              <a:t>EITI disclosures have to be easy to understand, available to the public, and contribute to public debate.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dirty="0">
                <a:latin typeface="Calibri" panose="020F0502020204030204" pitchFamily="34" charset="0"/>
                <a:cs typeface="Myriad Pro"/>
              </a:rPr>
              <a:t>Multi-stakeholder group must act on lessons learned and regularly review the impact of EITI implementation.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Myriad Pro Light"/>
              </a:rPr>
              <a:t>Five core aspects</a:t>
            </a:r>
          </a:p>
        </p:txBody>
      </p:sp>
    </p:spTree>
    <p:extLst>
      <p:ext uri="{BB962C8B-B14F-4D97-AF65-F5344CB8AC3E}">
        <p14:creationId xmlns:p14="http://schemas.microsoft.com/office/powerpoint/2010/main" val="25654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oversight by MSG - why?</a:t>
            </a:r>
            <a:endParaRPr lang="nb-NO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35" y="1417638"/>
            <a:ext cx="21907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49" y="1846263"/>
            <a:ext cx="21812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03" y="1636713"/>
            <a:ext cx="21717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9943" y="3510354"/>
            <a:ext cx="24911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Government</a:t>
            </a:r>
            <a:endParaRPr lang="nb-NO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Improving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tax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collection</a:t>
            </a:r>
            <a:endParaRPr lang="nb-NO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Preventing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corruption</a:t>
            </a:r>
            <a:endParaRPr lang="nb-NO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Attracting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quality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investments</a:t>
            </a:r>
            <a:endParaRPr lang="nb-NO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Gaining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citizens’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trust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8766" y="3544660"/>
            <a:ext cx="24911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Citizens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Information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enables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demanding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accountability</a:t>
            </a:r>
            <a:endParaRPr lang="nb-NO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Ensuring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citizens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see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benefits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from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natural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resources</a:t>
            </a:r>
            <a:endParaRPr lang="nb-NO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5486" y="3543438"/>
            <a:ext cx="24911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Showing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they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pay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taxes</a:t>
            </a:r>
            <a:endParaRPr lang="nb-NO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Creating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level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playing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field</a:t>
            </a:r>
            <a:endParaRPr lang="nb-NO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Gaining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citizens’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 and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communities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’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oversight by MSG - how?</a:t>
            </a:r>
            <a:endParaRPr lang="nb-NO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50" y="5418097"/>
            <a:ext cx="975635" cy="100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94" y="5418097"/>
            <a:ext cx="1061730" cy="89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549275" y="1230458"/>
            <a:ext cx="7875058" cy="2062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296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government is required to commit to work with civil society and companies, and establish a multi-stakeholder group to oversee the implementation of the EITI (Requirement 1.4.a). Among other things…</a:t>
            </a:r>
          </a:p>
          <a:p>
            <a:pPr marL="457200" indent="-457200">
              <a:buFontTx/>
              <a:buChar char="-"/>
            </a:pPr>
            <a:r>
              <a:rPr lang="en-US" b="1" dirty="0"/>
              <a:t>Open and transparent </a:t>
            </a:r>
            <a:r>
              <a:rPr lang="en-US" dirty="0"/>
              <a:t>invitation</a:t>
            </a:r>
          </a:p>
          <a:p>
            <a:pPr marL="457200" indent="-457200">
              <a:buFontTx/>
              <a:buChar char="-"/>
            </a:pPr>
            <a:r>
              <a:rPr lang="en-US" b="1" dirty="0"/>
              <a:t>Adequate</a:t>
            </a:r>
            <a:r>
              <a:rPr lang="en-US" dirty="0"/>
              <a:t> representation. Note: this does not mean that they need to be equally represented numerically!</a:t>
            </a:r>
          </a:p>
          <a:p>
            <a:pPr marL="457200" indent="-457200">
              <a:buFontTx/>
              <a:buChar char="-"/>
            </a:pPr>
            <a:r>
              <a:rPr lang="en-US" b="1" dirty="0"/>
              <a:t>Consider </a:t>
            </a:r>
            <a:r>
              <a:rPr lang="en-US" dirty="0"/>
              <a:t>establishing the legal basis of the group.</a:t>
            </a:r>
          </a:p>
          <a:p>
            <a:endParaRPr lang="en-US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11" y="5397192"/>
            <a:ext cx="1115642" cy="104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28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Credible</a:t>
            </a:r>
            <a:r>
              <a:rPr lang="nb-NO" dirty="0"/>
              <a:t> and </a:t>
            </a:r>
            <a:r>
              <a:rPr lang="nb-NO" dirty="0" err="1"/>
              <a:t>timely</a:t>
            </a:r>
            <a:r>
              <a:rPr lang="nb-NO" dirty="0"/>
              <a:t> </a:t>
            </a:r>
            <a:r>
              <a:rPr lang="nb-NO" dirty="0" err="1"/>
              <a:t>information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1828318"/>
            <a:ext cx="4248150" cy="3733800"/>
          </a:xfrm>
          <a:prstGeom prst="rect">
            <a:avLst/>
          </a:prstGeom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5555847" y="2757756"/>
            <a:ext cx="3215725" cy="18749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296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Revenue collection and reconciliation – only part of the story.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2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Credible</a:t>
            </a:r>
            <a:r>
              <a:rPr lang="nb-NO" dirty="0"/>
              <a:t> and </a:t>
            </a:r>
            <a:r>
              <a:rPr lang="nb-NO" dirty="0" err="1"/>
              <a:t>timely</a:t>
            </a:r>
            <a:r>
              <a:rPr lang="nb-NO" dirty="0"/>
              <a:t> </a:t>
            </a:r>
            <a:r>
              <a:rPr lang="nb-NO" dirty="0" err="1"/>
              <a:t>information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5" y="1596774"/>
            <a:ext cx="2995723" cy="3912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22" y="1596774"/>
            <a:ext cx="2719606" cy="3912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07" y="1596775"/>
            <a:ext cx="2766349" cy="39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9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Credible</a:t>
            </a:r>
            <a:r>
              <a:rPr lang="nb-NO" dirty="0"/>
              <a:t> and </a:t>
            </a:r>
            <a:r>
              <a:rPr lang="nb-NO" dirty="0" err="1"/>
              <a:t>timely</a:t>
            </a:r>
            <a:r>
              <a:rPr lang="nb-NO" dirty="0"/>
              <a:t> </a:t>
            </a:r>
            <a:r>
              <a:rPr lang="nb-NO" dirty="0" err="1"/>
              <a:t>information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5" y="1596774"/>
            <a:ext cx="2995723" cy="3912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r="3576"/>
          <a:stretch/>
        </p:blipFill>
        <p:spPr>
          <a:xfrm>
            <a:off x="3469300" y="1417638"/>
            <a:ext cx="5416952" cy="42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00620"/>
      </p:ext>
    </p:extLst>
  </p:cSld>
  <p:clrMapOvr>
    <a:masterClrMapping/>
  </p:clrMapOvr>
</p:sld>
</file>

<file path=ppt/theme/theme1.xml><?xml version="1.0" encoding="utf-8"?>
<a:theme xmlns:a="http://schemas.openxmlformats.org/drawingml/2006/main" name="EITI theme">
  <a:themeElements>
    <a:clrScheme name="EITI palette 2015">
      <a:dk1>
        <a:srgbClr val="404040"/>
      </a:dk1>
      <a:lt1>
        <a:sysClr val="window" lastClr="FFFFFF"/>
      </a:lt1>
      <a:dk2>
        <a:srgbClr val="625648"/>
      </a:dk2>
      <a:lt2>
        <a:srgbClr val="E6E6E6"/>
      </a:lt2>
      <a:accent1>
        <a:srgbClr val="0076AF"/>
      </a:accent1>
      <a:accent2>
        <a:srgbClr val="8AB9E2"/>
      </a:accent2>
      <a:accent3>
        <a:srgbClr val="D54D35"/>
      </a:accent3>
      <a:accent4>
        <a:srgbClr val="FAA627"/>
      </a:accent4>
      <a:accent5>
        <a:srgbClr val="2D8B2A"/>
      </a:accent5>
      <a:accent6>
        <a:srgbClr val="84AD42"/>
      </a:accent6>
      <a:hlink>
        <a:srgbClr val="0084B4"/>
      </a:hlink>
      <a:folHlink>
        <a:srgbClr val="00919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Url xmlns="http://schemas.microsoft.com/sharepoint/v3" xsi:nil="true"/>
    <ShowRepairView xmlns="http://schemas.microsoft.com/sharepoint/v3" xsi:nil="true"/>
    <ShowCombineView xmlns="http://schemas.microsoft.com/sharepoint/v3" xsi:nil="true"/>
    <xd_ProgID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rm" ma:contentTypeID="0x01010100A488FC6F00EF644BB3B5A56065C347D6" ma:contentTypeVersion="0" ma:contentTypeDescription="Fill out this form." ma:contentTypeScope="" ma:versionID="bdca14eae97ef89f1e2e200643fbd31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6a8b20833a27003677552a1e403111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ShowCombineView" minOccurs="0"/>
                <xsd:element ref="ns1:ShowRepairView" minOccurs="0"/>
                <xsd:element ref="ns1:TemplateUrl" minOccurs="0"/>
                <xsd:element ref="ns1:xd_Prog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howCombineView" ma:index="8" nillable="true" ma:displayName="Show Combine View" ma:hidden="true" ma:internalName="ShowCombineView">
      <xsd:simpleType>
        <xsd:restriction base="dms:Text"/>
      </xsd:simpleType>
    </xsd:element>
    <xsd:element name="ShowRepairView" ma:index="10" nillable="true" ma:displayName="Show Repair View" ma:hidden="true" ma:internalName="ShowRepairView">
      <xsd:simpleType>
        <xsd:restriction base="dms:Text"/>
      </xsd:simpleType>
    </xsd:element>
    <xsd:element name="TemplateUrl" ma:index="11" nillable="true" ma:displayName="Template Link" ma:hidden="true" ma:internalName="TemplateUrl">
      <xsd:simpleType>
        <xsd:restriction base="dms:Text"/>
      </xsd:simpleType>
    </xsd:element>
    <xsd:element name="xd_ProgID" ma:index="12" nillable="true" ma:displayName="HTML File Link" ma:hidden="true" ma:internalName="xd_ProgID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ECB3FF-F052-45C0-8026-B797DE615007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79E4C11-6968-4607-B1D6-F7332ACD65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2639C7-4E99-4B8A-913C-8BAD65FAE6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457</Words>
  <Application>Microsoft Office PowerPoint</Application>
  <PresentationFormat>On-screen Show (4:3)</PresentationFormat>
  <Paragraphs>59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Frutiger LT 57 Cn</vt:lpstr>
      <vt:lpstr>Myriad Pro</vt:lpstr>
      <vt:lpstr>Myriad Pro Light</vt:lpstr>
      <vt:lpstr>Open Sans</vt:lpstr>
      <vt:lpstr>Times</vt:lpstr>
      <vt:lpstr>EITI theme</vt:lpstr>
      <vt:lpstr>EITI in Lebanon – An introduction</vt:lpstr>
      <vt:lpstr>PowerPoint Presentation</vt:lpstr>
      <vt:lpstr>PowerPoint Presentation</vt:lpstr>
      <vt:lpstr>Five core aspects</vt:lpstr>
      <vt:lpstr>Effective oversight by MSG - why?</vt:lpstr>
      <vt:lpstr>Effective oversight by MSG - how?</vt:lpstr>
      <vt:lpstr>Credible and timely information</vt:lpstr>
      <vt:lpstr>Credible and timely information</vt:lpstr>
      <vt:lpstr>Credible and timely information</vt:lpstr>
      <vt:lpstr>Credible and timely information</vt:lpstr>
      <vt:lpstr>Credible and timely information</vt:lpstr>
      <vt:lpstr>Easy to understand – contribute to public debate</vt:lpstr>
      <vt:lpstr>Recommendations and acting on lessons learned</vt:lpstr>
      <vt:lpstr>Ok, So now what?</vt:lpstr>
      <vt:lpstr>Candidature – keep in mind</vt:lpstr>
      <vt:lpstr>PowerPoint Presentation</vt:lpstr>
    </vt:vector>
  </TitlesOfParts>
  <Company>Eddy Hill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Eddy Hill;Christina Berger</dc:creator>
  <cp:lastModifiedBy>Pablo Valverde</cp:lastModifiedBy>
  <cp:revision>162</cp:revision>
  <dcterms:created xsi:type="dcterms:W3CDTF">2015-07-10T16:01:08Z</dcterms:created>
  <dcterms:modified xsi:type="dcterms:W3CDTF">2017-02-20T12:44:48Z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0x01010100A488FC6F00EF644BB3B5A56065C347D6</vt:lpwstr>
  </property>
</Properties>
</file>