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7" r:id="rId3"/>
    <p:sldId id="270" r:id="rId4"/>
    <p:sldId id="271" r:id="rId5"/>
    <p:sldId id="268"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315" autoAdjust="0"/>
  </p:normalViewPr>
  <p:slideViewPr>
    <p:cSldViewPr snapToGrid="0">
      <p:cViewPr varScale="1">
        <p:scale>
          <a:sx n="50" d="100"/>
          <a:sy n="50" d="100"/>
        </p:scale>
        <p:origin x="15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815FE32D-D195-4666-8882-6F3064B82555}"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5F3DE131-36C3-41BB-88C4-D707080C3C12}">
      <dgm:prSet/>
      <dgm:spPr/>
      <dgm:t>
        <a:bodyPr/>
        <a:lstStyle/>
        <a:p>
          <a:pPr>
            <a:defRPr cap="all"/>
          </a:pPr>
          <a:r>
            <a:rPr lang="es-MX"/>
            <a:t>Gracias</a:t>
          </a:r>
          <a:endParaRPr lang="en-US"/>
        </a:p>
      </dgm:t>
    </dgm:pt>
    <dgm:pt modelId="{886DD13C-6014-440D-85B1-10C7289BF800}" type="parTrans" cxnId="{C30DDAFC-05C6-4494-A785-909F69943A8B}">
      <dgm:prSet/>
      <dgm:spPr/>
      <dgm:t>
        <a:bodyPr/>
        <a:lstStyle/>
        <a:p>
          <a:endParaRPr lang="en-US"/>
        </a:p>
      </dgm:t>
    </dgm:pt>
    <dgm:pt modelId="{3EF69C2E-24E9-4554-A3C7-8904CB5F458C}" type="sibTrans" cxnId="{C30DDAFC-05C6-4494-A785-909F69943A8B}">
      <dgm:prSet/>
      <dgm:spPr/>
      <dgm:t>
        <a:bodyPr/>
        <a:lstStyle/>
        <a:p>
          <a:endParaRPr lang="en-US"/>
        </a:p>
      </dgm:t>
    </dgm:pt>
    <dgm:pt modelId="{30B3C405-B589-46BD-884D-284ED39AA7C8}">
      <dgm:prSet/>
      <dgm:spPr/>
      <dgm:t>
        <a:bodyPr/>
        <a:lstStyle/>
        <a:p>
          <a:pPr>
            <a:defRPr cap="all"/>
          </a:pPr>
          <a:r>
            <a:rPr lang="es-MX"/>
            <a:t>beatriz@fundar.org.mx</a:t>
          </a:r>
          <a:endParaRPr lang="en-US"/>
        </a:p>
      </dgm:t>
    </dgm:pt>
    <dgm:pt modelId="{E309AE54-147D-4098-B5D2-90E5D493584A}" type="parTrans" cxnId="{15A7BFB8-207E-4B31-9E10-A0B57BEBB42A}">
      <dgm:prSet/>
      <dgm:spPr/>
      <dgm:t>
        <a:bodyPr/>
        <a:lstStyle/>
        <a:p>
          <a:endParaRPr lang="en-US"/>
        </a:p>
      </dgm:t>
    </dgm:pt>
    <dgm:pt modelId="{CADFE63B-94B1-47A5-8763-52338BC4EC7C}" type="sibTrans" cxnId="{15A7BFB8-207E-4B31-9E10-A0B57BEBB42A}">
      <dgm:prSet/>
      <dgm:spPr/>
      <dgm:t>
        <a:bodyPr/>
        <a:lstStyle/>
        <a:p>
          <a:endParaRPr lang="en-US"/>
        </a:p>
      </dgm:t>
    </dgm:pt>
    <dgm:pt modelId="{BE6A4797-6C28-4372-B11B-AB75F82ED2DE}" type="pres">
      <dgm:prSet presAssocID="{815FE32D-D195-4666-8882-6F3064B82555}" presName="root" presStyleCnt="0">
        <dgm:presLayoutVars>
          <dgm:dir/>
          <dgm:resizeHandles val="exact"/>
        </dgm:presLayoutVars>
      </dgm:prSet>
      <dgm:spPr/>
    </dgm:pt>
    <dgm:pt modelId="{673C8A2E-157D-4F0E-8051-52E12139848A}" type="pres">
      <dgm:prSet presAssocID="{5F3DE131-36C3-41BB-88C4-D707080C3C12}" presName="compNode" presStyleCnt="0"/>
      <dgm:spPr/>
    </dgm:pt>
    <dgm:pt modelId="{9FDB96DA-888D-4867-82AE-5EE67C10A086}" type="pres">
      <dgm:prSet presAssocID="{5F3DE131-36C3-41BB-88C4-D707080C3C12}" presName="iconBgRect" presStyleLbl="bgShp" presStyleIdx="0" presStyleCnt="2"/>
      <dgm:spPr>
        <a:prstGeom prst="round2DiagRect">
          <a:avLst>
            <a:gd name="adj1" fmla="val 29727"/>
            <a:gd name="adj2" fmla="val 0"/>
          </a:avLst>
        </a:prstGeom>
      </dgm:spPr>
    </dgm:pt>
    <dgm:pt modelId="{6AF6AD84-11AE-48D8-81CB-B9E7DC5CF17D}" type="pres">
      <dgm:prSet presAssocID="{5F3DE131-36C3-41BB-88C4-D707080C3C1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25D06318-E378-42AF-A797-7011155EF97D}" type="pres">
      <dgm:prSet presAssocID="{5F3DE131-36C3-41BB-88C4-D707080C3C12}" presName="spaceRect" presStyleCnt="0"/>
      <dgm:spPr/>
    </dgm:pt>
    <dgm:pt modelId="{C32A8E60-CEC9-40A8-A555-27D06799245F}" type="pres">
      <dgm:prSet presAssocID="{5F3DE131-36C3-41BB-88C4-D707080C3C12}" presName="textRect" presStyleLbl="revTx" presStyleIdx="0" presStyleCnt="2">
        <dgm:presLayoutVars>
          <dgm:chMax val="1"/>
          <dgm:chPref val="1"/>
        </dgm:presLayoutVars>
      </dgm:prSet>
      <dgm:spPr/>
    </dgm:pt>
    <dgm:pt modelId="{C55F263C-B0E6-4E92-B0CC-B725386162C7}" type="pres">
      <dgm:prSet presAssocID="{3EF69C2E-24E9-4554-A3C7-8904CB5F458C}" presName="sibTrans" presStyleCnt="0"/>
      <dgm:spPr/>
    </dgm:pt>
    <dgm:pt modelId="{54BA1A4A-2EFF-46C5-BE82-A1970F17FA9A}" type="pres">
      <dgm:prSet presAssocID="{30B3C405-B589-46BD-884D-284ED39AA7C8}" presName="compNode" presStyleCnt="0"/>
      <dgm:spPr/>
    </dgm:pt>
    <dgm:pt modelId="{018BF084-3485-49ED-AE36-7E56130CE615}" type="pres">
      <dgm:prSet presAssocID="{30B3C405-B589-46BD-884D-284ED39AA7C8}" presName="iconBgRect" presStyleLbl="bgShp" presStyleIdx="1" presStyleCnt="2"/>
      <dgm:spPr>
        <a:prstGeom prst="round2DiagRect">
          <a:avLst>
            <a:gd name="adj1" fmla="val 29727"/>
            <a:gd name="adj2" fmla="val 0"/>
          </a:avLst>
        </a:prstGeom>
      </dgm:spPr>
    </dgm:pt>
    <dgm:pt modelId="{EBBE7B92-B27E-4055-92C3-9EDCE4656557}" type="pres">
      <dgm:prSet presAssocID="{30B3C405-B589-46BD-884D-284ED39AA7C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rreo electrónico"/>
        </a:ext>
      </dgm:extLst>
    </dgm:pt>
    <dgm:pt modelId="{F99631A4-A94D-4EF0-BAF2-0154BA42C8F8}" type="pres">
      <dgm:prSet presAssocID="{30B3C405-B589-46BD-884D-284ED39AA7C8}" presName="spaceRect" presStyleCnt="0"/>
      <dgm:spPr/>
    </dgm:pt>
    <dgm:pt modelId="{ABA9001D-C9F8-41C7-BF4B-6165CA10E330}" type="pres">
      <dgm:prSet presAssocID="{30B3C405-B589-46BD-884D-284ED39AA7C8}" presName="textRect" presStyleLbl="revTx" presStyleIdx="1" presStyleCnt="2">
        <dgm:presLayoutVars>
          <dgm:chMax val="1"/>
          <dgm:chPref val="1"/>
        </dgm:presLayoutVars>
      </dgm:prSet>
      <dgm:spPr/>
    </dgm:pt>
  </dgm:ptLst>
  <dgm:cxnLst>
    <dgm:cxn modelId="{594B0C69-2A6E-4D87-A028-3253F9FBDB78}" type="presOf" srcId="{5F3DE131-36C3-41BB-88C4-D707080C3C12}" destId="{C32A8E60-CEC9-40A8-A555-27D06799245F}" srcOrd="0" destOrd="0" presId="urn:microsoft.com/office/officeart/2018/5/layout/IconLeafLabelList"/>
    <dgm:cxn modelId="{F15C4D7E-2EE9-4954-AE0A-64E7163B9115}" type="presOf" srcId="{815FE32D-D195-4666-8882-6F3064B82555}" destId="{BE6A4797-6C28-4372-B11B-AB75F82ED2DE}" srcOrd="0" destOrd="0" presId="urn:microsoft.com/office/officeart/2018/5/layout/IconLeafLabelList"/>
    <dgm:cxn modelId="{15A7BFB8-207E-4B31-9E10-A0B57BEBB42A}" srcId="{815FE32D-D195-4666-8882-6F3064B82555}" destId="{30B3C405-B589-46BD-884D-284ED39AA7C8}" srcOrd="1" destOrd="0" parTransId="{E309AE54-147D-4098-B5D2-90E5D493584A}" sibTransId="{CADFE63B-94B1-47A5-8763-52338BC4EC7C}"/>
    <dgm:cxn modelId="{C30DDAFC-05C6-4494-A785-909F69943A8B}" srcId="{815FE32D-D195-4666-8882-6F3064B82555}" destId="{5F3DE131-36C3-41BB-88C4-D707080C3C12}" srcOrd="0" destOrd="0" parTransId="{886DD13C-6014-440D-85B1-10C7289BF800}" sibTransId="{3EF69C2E-24E9-4554-A3C7-8904CB5F458C}"/>
    <dgm:cxn modelId="{EB5B18FF-48A3-4D63-9314-FE5E3582B67F}" type="presOf" srcId="{30B3C405-B589-46BD-884D-284ED39AA7C8}" destId="{ABA9001D-C9F8-41C7-BF4B-6165CA10E330}" srcOrd="0" destOrd="0" presId="urn:microsoft.com/office/officeart/2018/5/layout/IconLeafLabelList"/>
    <dgm:cxn modelId="{DD8108AD-3273-4AB7-ABAC-1AD5815C7BDD}" type="presParOf" srcId="{BE6A4797-6C28-4372-B11B-AB75F82ED2DE}" destId="{673C8A2E-157D-4F0E-8051-52E12139848A}" srcOrd="0" destOrd="0" presId="urn:microsoft.com/office/officeart/2018/5/layout/IconLeafLabelList"/>
    <dgm:cxn modelId="{42E83829-4EF8-4B4B-98F2-1A438F6A76B8}" type="presParOf" srcId="{673C8A2E-157D-4F0E-8051-52E12139848A}" destId="{9FDB96DA-888D-4867-82AE-5EE67C10A086}" srcOrd="0" destOrd="0" presId="urn:microsoft.com/office/officeart/2018/5/layout/IconLeafLabelList"/>
    <dgm:cxn modelId="{190C034C-C5D3-4C39-BCC7-5CA83BFC45C4}" type="presParOf" srcId="{673C8A2E-157D-4F0E-8051-52E12139848A}" destId="{6AF6AD84-11AE-48D8-81CB-B9E7DC5CF17D}" srcOrd="1" destOrd="0" presId="urn:microsoft.com/office/officeart/2018/5/layout/IconLeafLabelList"/>
    <dgm:cxn modelId="{0E42E4C8-A076-4076-B211-22B751B950CF}" type="presParOf" srcId="{673C8A2E-157D-4F0E-8051-52E12139848A}" destId="{25D06318-E378-42AF-A797-7011155EF97D}" srcOrd="2" destOrd="0" presId="urn:microsoft.com/office/officeart/2018/5/layout/IconLeafLabelList"/>
    <dgm:cxn modelId="{D050A094-2246-49EC-B9B4-FB2565025300}" type="presParOf" srcId="{673C8A2E-157D-4F0E-8051-52E12139848A}" destId="{C32A8E60-CEC9-40A8-A555-27D06799245F}" srcOrd="3" destOrd="0" presId="urn:microsoft.com/office/officeart/2018/5/layout/IconLeafLabelList"/>
    <dgm:cxn modelId="{677B2115-9D17-4D07-B308-6F41649D305E}" type="presParOf" srcId="{BE6A4797-6C28-4372-B11B-AB75F82ED2DE}" destId="{C55F263C-B0E6-4E92-B0CC-B725386162C7}" srcOrd="1" destOrd="0" presId="urn:microsoft.com/office/officeart/2018/5/layout/IconLeafLabelList"/>
    <dgm:cxn modelId="{53C26965-A62E-4E63-9C60-7F454A52D757}" type="presParOf" srcId="{BE6A4797-6C28-4372-B11B-AB75F82ED2DE}" destId="{54BA1A4A-2EFF-46C5-BE82-A1970F17FA9A}" srcOrd="2" destOrd="0" presId="urn:microsoft.com/office/officeart/2018/5/layout/IconLeafLabelList"/>
    <dgm:cxn modelId="{68377ACC-F26A-4CCF-9F49-E65C044EEFB0}" type="presParOf" srcId="{54BA1A4A-2EFF-46C5-BE82-A1970F17FA9A}" destId="{018BF084-3485-49ED-AE36-7E56130CE615}" srcOrd="0" destOrd="0" presId="urn:microsoft.com/office/officeart/2018/5/layout/IconLeafLabelList"/>
    <dgm:cxn modelId="{027DDA35-56F8-47B5-95BC-FEF9798025F5}" type="presParOf" srcId="{54BA1A4A-2EFF-46C5-BE82-A1970F17FA9A}" destId="{EBBE7B92-B27E-4055-92C3-9EDCE4656557}" srcOrd="1" destOrd="0" presId="urn:microsoft.com/office/officeart/2018/5/layout/IconLeafLabelList"/>
    <dgm:cxn modelId="{CB2B80E6-F001-4C24-8820-3B27320D7D3A}" type="presParOf" srcId="{54BA1A4A-2EFF-46C5-BE82-A1970F17FA9A}" destId="{F99631A4-A94D-4EF0-BAF2-0154BA42C8F8}" srcOrd="2" destOrd="0" presId="urn:microsoft.com/office/officeart/2018/5/layout/IconLeafLabelList"/>
    <dgm:cxn modelId="{F84BB007-357D-45A9-A79F-703C387A534C}" type="presParOf" srcId="{54BA1A4A-2EFF-46C5-BE82-A1970F17FA9A}" destId="{ABA9001D-C9F8-41C7-BF4B-6165CA10E330}"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B96DA-888D-4867-82AE-5EE67C10A086}">
      <dsp:nvSpPr>
        <dsp:cNvPr id="0" name=""/>
        <dsp:cNvSpPr/>
      </dsp:nvSpPr>
      <dsp:spPr>
        <a:xfrm>
          <a:off x="2040228" y="492472"/>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F6AD84-11AE-48D8-81CB-B9E7DC5CF17D}">
      <dsp:nvSpPr>
        <dsp:cNvPr id="0" name=""/>
        <dsp:cNvSpPr/>
      </dsp:nvSpPr>
      <dsp:spPr>
        <a:xfrm>
          <a:off x="2508228" y="96047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2A8E60-CEC9-40A8-A555-27D06799245F}">
      <dsp:nvSpPr>
        <dsp:cNvPr id="0" name=""/>
        <dsp:cNvSpPr/>
      </dsp:nvSpPr>
      <dsp:spPr>
        <a:xfrm>
          <a:off x="1338228" y="3372473"/>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s-MX" sz="2500" kern="1200"/>
            <a:t>Gracias</a:t>
          </a:r>
          <a:endParaRPr lang="en-US" sz="2500" kern="1200"/>
        </a:p>
      </dsp:txBody>
      <dsp:txXfrm>
        <a:off x="1338228" y="3372473"/>
        <a:ext cx="3600000" cy="720000"/>
      </dsp:txXfrm>
    </dsp:sp>
    <dsp:sp modelId="{018BF084-3485-49ED-AE36-7E56130CE615}">
      <dsp:nvSpPr>
        <dsp:cNvPr id="0" name=""/>
        <dsp:cNvSpPr/>
      </dsp:nvSpPr>
      <dsp:spPr>
        <a:xfrm>
          <a:off x="6270228" y="492472"/>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BE7B92-B27E-4055-92C3-9EDCE4656557}">
      <dsp:nvSpPr>
        <dsp:cNvPr id="0" name=""/>
        <dsp:cNvSpPr/>
      </dsp:nvSpPr>
      <dsp:spPr>
        <a:xfrm>
          <a:off x="6738228" y="96047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A9001D-C9F8-41C7-BF4B-6165CA10E330}">
      <dsp:nvSpPr>
        <dsp:cNvPr id="0" name=""/>
        <dsp:cNvSpPr/>
      </dsp:nvSpPr>
      <dsp:spPr>
        <a:xfrm>
          <a:off x="5568228" y="3372473"/>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s-MX" sz="2500" kern="1200"/>
            <a:t>beatriz@fundar.org.mx</a:t>
          </a:r>
          <a:endParaRPr lang="en-US" sz="2500" kern="1200"/>
        </a:p>
      </dsp:txBody>
      <dsp:txXfrm>
        <a:off x="5568228" y="3372473"/>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E7A9C-C3C0-490B-B22F-62A0D3E040ED}" type="datetimeFigureOut">
              <a:rPr lang="es-MX" smtClean="0"/>
              <a:t>01/12/2020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7F0DE-E66E-4606-B64E-B374E6E00A05}" type="slidenum">
              <a:rPr lang="es-MX" smtClean="0"/>
              <a:t>‹Nº›</a:t>
            </a:fld>
            <a:endParaRPr lang="es-MX"/>
          </a:p>
        </p:txBody>
      </p:sp>
    </p:spTree>
    <p:extLst>
      <p:ext uri="{BB962C8B-B14F-4D97-AF65-F5344CB8AC3E}">
        <p14:creationId xmlns:p14="http://schemas.microsoft.com/office/powerpoint/2010/main" val="29048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1A7F0DE-E66E-4606-B64E-B374E6E00A05}" type="slidenum">
              <a:rPr lang="es-MX" smtClean="0"/>
              <a:t>2</a:t>
            </a:fld>
            <a:endParaRPr lang="es-MX"/>
          </a:p>
        </p:txBody>
      </p:sp>
    </p:spTree>
    <p:extLst>
      <p:ext uri="{BB962C8B-B14F-4D97-AF65-F5344CB8AC3E}">
        <p14:creationId xmlns:p14="http://schemas.microsoft.com/office/powerpoint/2010/main" val="324515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1A7F0DE-E66E-4606-B64E-B374E6E00A05}" type="slidenum">
              <a:rPr lang="es-MX" smtClean="0"/>
              <a:t>3</a:t>
            </a:fld>
            <a:endParaRPr lang="es-MX"/>
          </a:p>
        </p:txBody>
      </p:sp>
    </p:spTree>
    <p:extLst>
      <p:ext uri="{BB962C8B-B14F-4D97-AF65-F5344CB8AC3E}">
        <p14:creationId xmlns:p14="http://schemas.microsoft.com/office/powerpoint/2010/main" val="13766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1A7F0DE-E66E-4606-B64E-B374E6E00A05}" type="slidenum">
              <a:rPr lang="es-MX" smtClean="0"/>
              <a:t>4</a:t>
            </a:fld>
            <a:endParaRPr lang="es-MX"/>
          </a:p>
        </p:txBody>
      </p:sp>
    </p:spTree>
    <p:extLst>
      <p:ext uri="{BB962C8B-B14F-4D97-AF65-F5344CB8AC3E}">
        <p14:creationId xmlns:p14="http://schemas.microsoft.com/office/powerpoint/2010/main" val="582448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1A7F0DE-E66E-4606-B64E-B374E6E00A05}" type="slidenum">
              <a:rPr lang="es-MX" smtClean="0"/>
              <a:t>5</a:t>
            </a:fld>
            <a:endParaRPr lang="es-MX"/>
          </a:p>
        </p:txBody>
      </p:sp>
    </p:spTree>
    <p:extLst>
      <p:ext uri="{BB962C8B-B14F-4D97-AF65-F5344CB8AC3E}">
        <p14:creationId xmlns:p14="http://schemas.microsoft.com/office/powerpoint/2010/main" val="151831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ED109-3643-4874-A035-FBC1053516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43B3B85-CC2D-4205-9B1F-AE8A8DCDE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D21FCF6-C084-48E2-B510-D69483D49858}"/>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A5506481-2FF4-453A-BCCA-5A9AA84C62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CCD538-9B64-4929-BB33-938B3406362E}"/>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417291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100687-E7CD-47B3-845F-AFDABA8DDCB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FAF1411-0D2C-4372-A15E-377913F99C3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FDDF0B-05F2-4A22-BC9F-95C6910342EB}"/>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2218B6E7-23ED-487F-AE77-1DB44DA09C5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DBF9C59-ED24-4990-958C-3D51795913A3}"/>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14193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3CFBAAB-D0CC-4350-99F0-B365A9B8A54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A51B7F8-3EDF-4D3E-A2E3-64D91D030A0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CDCC888-B23E-4250-BCCC-01B9EE5167FE}"/>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C8D9AA57-BC20-4FDC-8BE5-B1CF9DD15AB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03F07D9-B970-4086-8F9F-15BE367AA105}"/>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424532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4D05F9-910E-4C5D-97DB-12459F58347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35524D3-36ED-4D24-9E95-7828ECF9309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3648219-3FD5-41FB-A97C-8E6BCC025496}"/>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16B87649-A625-4808-A672-ABFEB2862CD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47E50D-29B3-482A-AD29-06F8C828AC1C}"/>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184507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E413A-9F39-448B-8BB6-8018038CAC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11210F-CA60-4418-990F-4DEA9F63A0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924C5DD-CE61-4436-8014-7A0354641AA7}"/>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7590BD2F-DFC7-4861-928D-0C8B7FA0345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8FB1442-D9CC-42A4-9224-4A6030A4F66D}"/>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351948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1E5520-15C4-4280-9899-8F3218F7BB5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FC4D1CE-99FA-4BF8-9CF9-8D70DD1554A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33B4DF5-A6C4-46AB-B0BB-FEB864C2150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161EBB5-705A-4397-A7B6-2EA9051DBD87}"/>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6" name="Marcador de pie de página 5">
            <a:extLst>
              <a:ext uri="{FF2B5EF4-FFF2-40B4-BE49-F238E27FC236}">
                <a16:creationId xmlns:a16="http://schemas.microsoft.com/office/drawing/2014/main" id="{211EE417-75BF-4A1A-9AE5-CEDAA7345B8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2E5C4D7-66EC-4812-9117-1E33C9E42AA5}"/>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2971656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9430A3-6816-477D-92C5-39976D232FA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104D063-DBCE-4455-A2BB-6A5788CF8C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64BC6CC-0C99-4CA0-A518-234F961B125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9563BCA-ECF5-4D99-9DC4-EB431DC53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CBE26A-A739-4EE7-B378-B39FBDB527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7531C0F-B2B2-4166-87AD-46FBFC64BAC2}"/>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8" name="Marcador de pie de página 7">
            <a:extLst>
              <a:ext uri="{FF2B5EF4-FFF2-40B4-BE49-F238E27FC236}">
                <a16:creationId xmlns:a16="http://schemas.microsoft.com/office/drawing/2014/main" id="{1C97F594-26DF-434D-9ABA-483D35DD4D4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0AA8AB6-2E3E-4392-A48B-6F9030AC4F1D}"/>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311633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FA09C-E0CA-4508-A0AD-25A4CEFBE10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442A7EB-835C-49FA-93E1-6DDB9D63D5E6}"/>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4" name="Marcador de pie de página 3">
            <a:extLst>
              <a:ext uri="{FF2B5EF4-FFF2-40B4-BE49-F238E27FC236}">
                <a16:creationId xmlns:a16="http://schemas.microsoft.com/office/drawing/2014/main" id="{C64AFFEA-3222-483A-BBDE-B1E733AC257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90E6E24-98A0-40F0-80B0-2C25D42F8992}"/>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110461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BD1BBA9-388E-48CD-8FEB-7BA92158E0F8}"/>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3" name="Marcador de pie de página 2">
            <a:extLst>
              <a:ext uri="{FF2B5EF4-FFF2-40B4-BE49-F238E27FC236}">
                <a16:creationId xmlns:a16="http://schemas.microsoft.com/office/drawing/2014/main" id="{A9CA89A2-EF73-4168-B353-1007E9782BF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D89CDC4-94EB-452D-B25E-1E74895C33F7}"/>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153816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DDE160-6DAA-4E6C-9FC7-936A594E24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784A80F-290B-45C4-A112-627E86BD4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13D7475-4A9B-4153-9822-005D13CEF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A5B4E60-A016-4E3A-AA00-847B398A74D3}"/>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6" name="Marcador de pie de página 5">
            <a:extLst>
              <a:ext uri="{FF2B5EF4-FFF2-40B4-BE49-F238E27FC236}">
                <a16:creationId xmlns:a16="http://schemas.microsoft.com/office/drawing/2014/main" id="{AEF88297-8A15-48F3-ABCA-93AEB2873C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A738330-A646-4D1E-933F-2474E7F2A0BC}"/>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308168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E4090-3DD5-488B-BCC5-85AF50A255D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C502DC5-3D7C-43E0-B5A2-5FA3BF8B05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B00F1D-E827-4DAA-A9A9-6F0B12C23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5CA95-522B-4197-8080-88B3A2F01126}"/>
              </a:ext>
            </a:extLst>
          </p:cNvPr>
          <p:cNvSpPr>
            <a:spLocks noGrp="1"/>
          </p:cNvSpPr>
          <p:nvPr>
            <p:ph type="dt" sz="half" idx="10"/>
          </p:nvPr>
        </p:nvSpPr>
        <p:spPr/>
        <p:txBody>
          <a:bodyPr/>
          <a:lstStyle/>
          <a:p>
            <a:fld id="{5C540DFE-319A-4D25-866F-D09410B8822D}" type="datetimeFigureOut">
              <a:rPr lang="es-MX" smtClean="0"/>
              <a:t>01/12/2020</a:t>
            </a:fld>
            <a:endParaRPr lang="es-MX"/>
          </a:p>
        </p:txBody>
      </p:sp>
      <p:sp>
        <p:nvSpPr>
          <p:cNvPr id="6" name="Marcador de pie de página 5">
            <a:extLst>
              <a:ext uri="{FF2B5EF4-FFF2-40B4-BE49-F238E27FC236}">
                <a16:creationId xmlns:a16="http://schemas.microsoft.com/office/drawing/2014/main" id="{67C00ED3-E84E-494D-A7C6-B2EA02184ED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7ABD2C9-6908-4C1C-AB1D-CCD08D6AD43A}"/>
              </a:ext>
            </a:extLst>
          </p:cNvPr>
          <p:cNvSpPr>
            <a:spLocks noGrp="1"/>
          </p:cNvSpPr>
          <p:nvPr>
            <p:ph type="sldNum" sz="quarter" idx="12"/>
          </p:nvPr>
        </p:nvSpPr>
        <p:spPr/>
        <p:txBody>
          <a:bodyPr/>
          <a:lstStyle/>
          <a:p>
            <a:fld id="{AA435A6E-FE97-4862-A5B4-B80D4B13A5E4}" type="slidenum">
              <a:rPr lang="es-MX" smtClean="0"/>
              <a:t>‹Nº›</a:t>
            </a:fld>
            <a:endParaRPr lang="es-MX"/>
          </a:p>
        </p:txBody>
      </p:sp>
    </p:spTree>
    <p:extLst>
      <p:ext uri="{BB962C8B-B14F-4D97-AF65-F5344CB8AC3E}">
        <p14:creationId xmlns:p14="http://schemas.microsoft.com/office/powerpoint/2010/main" val="209427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B402BFD-985C-4B58-97E0-25CF7D4F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C449C52-A3B7-4CB8-93D6-22534C92AE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E1671F4-5B09-4B9E-B955-53A8A31571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0DFE-319A-4D25-866F-D09410B8822D}" type="datetimeFigureOut">
              <a:rPr lang="es-MX" smtClean="0"/>
              <a:t>01/12/2020</a:t>
            </a:fld>
            <a:endParaRPr lang="es-MX"/>
          </a:p>
        </p:txBody>
      </p:sp>
      <p:sp>
        <p:nvSpPr>
          <p:cNvPr id="5" name="Marcador de pie de página 4">
            <a:extLst>
              <a:ext uri="{FF2B5EF4-FFF2-40B4-BE49-F238E27FC236}">
                <a16:creationId xmlns:a16="http://schemas.microsoft.com/office/drawing/2014/main" id="{9168A0CB-826A-4CC8-9B1B-D458C91F6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EE2B348-0110-4B2C-878B-80B17D759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35A6E-FE97-4862-A5B4-B80D4B13A5E4}" type="slidenum">
              <a:rPr lang="es-MX" smtClean="0"/>
              <a:t>‹Nº›</a:t>
            </a:fld>
            <a:endParaRPr lang="es-MX"/>
          </a:p>
        </p:txBody>
      </p:sp>
    </p:spTree>
    <p:extLst>
      <p:ext uri="{BB962C8B-B14F-4D97-AF65-F5344CB8AC3E}">
        <p14:creationId xmlns:p14="http://schemas.microsoft.com/office/powerpoint/2010/main" val="168344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7F3E9-EC81-4CF9-AA17-DDA36241EB56}"/>
              </a:ext>
            </a:extLst>
          </p:cNvPr>
          <p:cNvSpPr>
            <a:spLocks noGrp="1"/>
          </p:cNvSpPr>
          <p:nvPr>
            <p:ph type="ctrTitle"/>
          </p:nvPr>
        </p:nvSpPr>
        <p:spPr>
          <a:xfrm>
            <a:off x="1524000" y="64293"/>
            <a:ext cx="9144000" cy="2668587"/>
          </a:xfrm>
        </p:spPr>
        <p:txBody>
          <a:bodyPr>
            <a:normAutofit/>
          </a:bodyPr>
          <a:lstStyle/>
          <a:p>
            <a:r>
              <a:rPr lang="es-MX" sz="3600" dirty="0">
                <a:solidFill>
                  <a:srgbClr val="201F1E"/>
                </a:solidFill>
                <a:latin typeface="Calibri" panose="020F0502020204030204" pitchFamily="34" charset="0"/>
              </a:rPr>
              <a:t>EITI : Planes de trabajo</a:t>
            </a:r>
            <a:br>
              <a:rPr lang="es-MX" sz="3600" dirty="0">
                <a:solidFill>
                  <a:srgbClr val="201F1E"/>
                </a:solidFill>
                <a:latin typeface="Calibri" panose="020F0502020204030204" pitchFamily="34" charset="0"/>
              </a:rPr>
            </a:br>
            <a:br>
              <a:rPr lang="es-MX" sz="3600" dirty="0">
                <a:solidFill>
                  <a:srgbClr val="201F1E"/>
                </a:solidFill>
                <a:latin typeface="Calibri" panose="020F0502020204030204" pitchFamily="34" charset="0"/>
              </a:rPr>
            </a:br>
            <a:r>
              <a:rPr lang="es-MX" sz="3600" dirty="0">
                <a:solidFill>
                  <a:srgbClr val="201F1E"/>
                </a:solidFill>
                <a:latin typeface="Calibri" panose="020F0502020204030204" pitchFamily="34" charset="0"/>
              </a:rPr>
              <a:t>L</a:t>
            </a:r>
            <a:r>
              <a:rPr lang="es-MX" sz="3600" b="0" i="0" dirty="0">
                <a:solidFill>
                  <a:srgbClr val="201F1E"/>
                </a:solidFill>
                <a:effectLst/>
                <a:latin typeface="Calibri" panose="020F0502020204030204" pitchFamily="34" charset="0"/>
              </a:rPr>
              <a:t>os retos de un buen plan de trabajo: México</a:t>
            </a:r>
          </a:p>
        </p:txBody>
      </p:sp>
      <p:sp>
        <p:nvSpPr>
          <p:cNvPr id="3" name="Subtítulo 2">
            <a:extLst>
              <a:ext uri="{FF2B5EF4-FFF2-40B4-BE49-F238E27FC236}">
                <a16:creationId xmlns:a16="http://schemas.microsoft.com/office/drawing/2014/main" id="{A4430E95-CBFA-4DCB-ABCB-B7395C7AC09E}"/>
              </a:ext>
            </a:extLst>
          </p:cNvPr>
          <p:cNvSpPr>
            <a:spLocks noGrp="1"/>
          </p:cNvSpPr>
          <p:nvPr>
            <p:ph type="subTitle" idx="1"/>
          </p:nvPr>
        </p:nvSpPr>
        <p:spPr>
          <a:xfrm>
            <a:off x="1523999" y="3167459"/>
            <a:ext cx="9144000" cy="1398587"/>
          </a:xfrm>
        </p:spPr>
        <p:txBody>
          <a:bodyPr/>
          <a:lstStyle/>
          <a:p>
            <a:endParaRPr lang="es-MX" dirty="0"/>
          </a:p>
          <a:p>
            <a:r>
              <a:rPr lang="es-MX" sz="3200" dirty="0"/>
              <a:t>Beatriz Olivera</a:t>
            </a:r>
          </a:p>
        </p:txBody>
      </p:sp>
      <p:pic>
        <p:nvPicPr>
          <p:cNvPr id="1026" name="Picture 2" descr="Fundar Centro de Análisis e Investigación | Brands of the World ...">
            <a:extLst>
              <a:ext uri="{FF2B5EF4-FFF2-40B4-BE49-F238E27FC236}">
                <a16:creationId xmlns:a16="http://schemas.microsoft.com/office/drawing/2014/main" id="{D3F6DE33-AE1B-4A2E-AEB1-E1749A802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7311" y="4295775"/>
            <a:ext cx="1857375"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97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CF3DE5-5535-4972-9C71-51D44C1151EE}"/>
              </a:ext>
            </a:extLst>
          </p:cNvPr>
          <p:cNvSpPr>
            <a:spLocks noGrp="1"/>
          </p:cNvSpPr>
          <p:nvPr>
            <p:ph type="title"/>
          </p:nvPr>
        </p:nvSpPr>
        <p:spPr>
          <a:xfrm>
            <a:off x="730305" y="517425"/>
            <a:ext cx="2012896" cy="4627599"/>
          </a:xfrm>
        </p:spPr>
        <p:txBody>
          <a:bodyPr anchor="t">
            <a:normAutofit fontScale="90000"/>
          </a:bodyPr>
          <a:lstStyle/>
          <a:p>
            <a:br>
              <a:rPr lang="es-MX" sz="4800" dirty="0"/>
            </a:br>
            <a:r>
              <a:rPr lang="es-MX" sz="4800" dirty="0"/>
              <a:t>Planes de trabajo EITI/ México</a:t>
            </a:r>
            <a:br>
              <a:rPr lang="es-MX" sz="4800" dirty="0"/>
            </a:br>
            <a:endParaRPr lang="es-MX" sz="4800" dirty="0"/>
          </a:p>
        </p:txBody>
      </p:sp>
      <p:sp>
        <p:nvSpPr>
          <p:cNvPr id="49" name="Marcador de contenido 2">
            <a:extLst>
              <a:ext uri="{FF2B5EF4-FFF2-40B4-BE49-F238E27FC236}">
                <a16:creationId xmlns:a16="http://schemas.microsoft.com/office/drawing/2014/main" id="{33881BD9-246C-41DD-B5F0-4F69614FC9E2}"/>
              </a:ext>
            </a:extLst>
          </p:cNvPr>
          <p:cNvSpPr>
            <a:spLocks noGrp="1"/>
          </p:cNvSpPr>
          <p:nvPr>
            <p:ph idx="1"/>
          </p:nvPr>
        </p:nvSpPr>
        <p:spPr>
          <a:xfrm>
            <a:off x="2743200" y="212939"/>
            <a:ext cx="8943633" cy="5732499"/>
          </a:xfrm>
        </p:spPr>
        <p:txBody>
          <a:bodyPr>
            <a:noAutofit/>
          </a:bodyPr>
          <a:lstStyle/>
          <a:p>
            <a:pPr marL="0" indent="0" algn="just" fontAlgn="base">
              <a:buNone/>
            </a:pPr>
            <a:r>
              <a:rPr lang="es-MX" sz="2000" b="1" i="0" dirty="0">
                <a:solidFill>
                  <a:srgbClr val="201F1E"/>
                </a:solidFill>
                <a:effectLst/>
                <a:latin typeface="Segoe UI" panose="020B0502040204020203" pitchFamily="34" charset="0"/>
              </a:rPr>
              <a:t>Fortalezas: </a:t>
            </a:r>
          </a:p>
          <a:p>
            <a:pPr marL="457200" indent="-457200" algn="just" fontAlgn="base">
              <a:buAutoNum type="arabicParenR"/>
            </a:pPr>
            <a:r>
              <a:rPr lang="es-MX" sz="2000" b="0" i="0" dirty="0">
                <a:solidFill>
                  <a:srgbClr val="201F1E"/>
                </a:solidFill>
                <a:effectLst/>
                <a:latin typeface="Segoe UI" panose="020B0502040204020203" pitchFamily="34" charset="0"/>
              </a:rPr>
              <a:t>Ha existido una construcción conjunta de los planes de trabajo en el GMN. </a:t>
            </a:r>
          </a:p>
          <a:p>
            <a:pPr marL="457200" indent="-457200" algn="just" fontAlgn="base">
              <a:buAutoNum type="arabicParenR"/>
            </a:pPr>
            <a:r>
              <a:rPr lang="es-MX" sz="2000" dirty="0">
                <a:solidFill>
                  <a:srgbClr val="201F1E"/>
                </a:solidFill>
                <a:latin typeface="Segoe UI" panose="020B0502040204020203" pitchFamily="34" charset="0"/>
              </a:rPr>
              <a:t>Los planes de trabajo </a:t>
            </a:r>
            <a:r>
              <a:rPr lang="es-MX" sz="2000" b="0" i="0" dirty="0">
                <a:solidFill>
                  <a:srgbClr val="201F1E"/>
                </a:solidFill>
                <a:effectLst/>
                <a:latin typeface="Segoe UI" panose="020B0502040204020203" pitchFamily="34" charset="0"/>
              </a:rPr>
              <a:t>se han retroalimentado y se han tomado en cuenta todas las perspectivas. </a:t>
            </a:r>
          </a:p>
          <a:p>
            <a:pPr marL="457200" indent="-457200" algn="just" fontAlgn="base">
              <a:buAutoNum type="arabicParenR"/>
            </a:pPr>
            <a:r>
              <a:rPr lang="es-MX" sz="2000" dirty="0">
                <a:solidFill>
                  <a:srgbClr val="201F1E"/>
                </a:solidFill>
                <a:latin typeface="Segoe UI" panose="020B0502040204020203" pitchFamily="34" charset="0"/>
              </a:rPr>
              <a:t>Financiamiento estable por parte de GIZ</a:t>
            </a:r>
          </a:p>
          <a:p>
            <a:pPr marL="457200" indent="-457200" algn="just" fontAlgn="base">
              <a:buFont typeface="Arial" panose="020B0604020202020204" pitchFamily="34" charset="0"/>
              <a:buAutoNum type="arabicParenR"/>
            </a:pPr>
            <a:r>
              <a:rPr lang="es-MX" sz="2000" dirty="0">
                <a:solidFill>
                  <a:srgbClr val="201F1E"/>
                </a:solidFill>
                <a:latin typeface="Segoe UI" panose="020B0502040204020203" pitchFamily="34" charset="0"/>
              </a:rPr>
              <a:t>GTT: Informes, Información socioambiental, Comunicación, beneficiarios reales y género, éste último se ha fortalecido. </a:t>
            </a:r>
          </a:p>
          <a:p>
            <a:pPr marL="457200" indent="-457200" algn="just" fontAlgn="base">
              <a:buFont typeface="Arial" panose="020B0604020202020204" pitchFamily="34" charset="0"/>
              <a:buAutoNum type="arabicParenR"/>
            </a:pPr>
            <a:r>
              <a:rPr lang="es-MX" sz="2000" dirty="0">
                <a:solidFill>
                  <a:srgbClr val="201F1E"/>
                </a:solidFill>
                <a:latin typeface="Segoe UI" panose="020B0502040204020203" pitchFamily="34" charset="0"/>
              </a:rPr>
              <a:t>Se han involucrado a otras secretarías (</a:t>
            </a:r>
            <a:r>
              <a:rPr lang="es-MX" sz="2000" dirty="0" err="1">
                <a:solidFill>
                  <a:srgbClr val="201F1E"/>
                </a:solidFill>
                <a:latin typeface="Segoe UI" panose="020B0502040204020203" pitchFamily="34" charset="0"/>
              </a:rPr>
              <a:t>Semarnat</a:t>
            </a:r>
            <a:r>
              <a:rPr lang="es-MX" sz="2000" dirty="0">
                <a:solidFill>
                  <a:srgbClr val="201F1E"/>
                </a:solidFill>
                <a:latin typeface="Segoe UI" panose="020B0502040204020203" pitchFamily="34" charset="0"/>
              </a:rPr>
              <a:t> y recientemente SFP)</a:t>
            </a:r>
          </a:p>
          <a:p>
            <a:pPr marL="457200" indent="-457200" algn="just" fontAlgn="base">
              <a:buFont typeface="Arial" panose="020B0604020202020204" pitchFamily="34" charset="0"/>
              <a:buAutoNum type="arabicParenR"/>
            </a:pPr>
            <a:r>
              <a:rPr lang="es-MX" sz="2000" dirty="0">
                <a:solidFill>
                  <a:srgbClr val="201F1E"/>
                </a:solidFill>
                <a:latin typeface="Segoe UI" panose="020B0502040204020203" pitchFamily="34" charset="0"/>
              </a:rPr>
              <a:t>Hay dos planes de trabajo en sociedad civil: uno con GMN y otro con GA.</a:t>
            </a:r>
          </a:p>
          <a:p>
            <a:pPr marL="0" indent="0" algn="just" fontAlgn="base">
              <a:buNone/>
            </a:pPr>
            <a:r>
              <a:rPr lang="es-MX" sz="2000" b="1" dirty="0">
                <a:solidFill>
                  <a:srgbClr val="201F1E"/>
                </a:solidFill>
                <a:latin typeface="Segoe UI" panose="020B0502040204020203" pitchFamily="34" charset="0"/>
              </a:rPr>
              <a:t>Áreas de oportunidad:</a:t>
            </a:r>
            <a:endParaRPr lang="es-MX" sz="2000" b="1" i="0" dirty="0">
              <a:solidFill>
                <a:srgbClr val="201F1E"/>
              </a:solidFill>
              <a:effectLst/>
              <a:latin typeface="Segoe UI" panose="020B0502040204020203" pitchFamily="34" charset="0"/>
            </a:endParaRPr>
          </a:p>
          <a:p>
            <a:pPr marL="457200" indent="-457200" algn="just" fontAlgn="base">
              <a:buAutoNum type="arabicParenR"/>
            </a:pPr>
            <a:r>
              <a:rPr lang="es-MX" sz="2000" dirty="0">
                <a:solidFill>
                  <a:srgbClr val="201F1E"/>
                </a:solidFill>
                <a:latin typeface="Segoe UI" panose="020B0502040204020203" pitchFamily="34" charset="0"/>
              </a:rPr>
              <a:t>Ha existido un bajo desempeño respecto a procurar el cumplimiento del plan de trabajo acordado. El poco avance es evidente en la solicitud de prórrogas en que hemos entrado así como en la limitación de los tiempos para la redacción de informes. </a:t>
            </a:r>
          </a:p>
          <a:p>
            <a:pPr marL="457200" lvl="1" indent="0" fontAlgn="base">
              <a:buNone/>
            </a:pPr>
            <a:r>
              <a:rPr lang="es-MX" sz="2000" dirty="0" err="1">
                <a:solidFill>
                  <a:srgbClr val="201F1E"/>
                </a:solidFill>
                <a:latin typeface="Segoe UI" panose="020B0502040204020203" pitchFamily="34" charset="0"/>
              </a:rPr>
              <a:t>Ej</a:t>
            </a:r>
            <a:r>
              <a:rPr lang="es-MX" sz="2000" dirty="0">
                <a:solidFill>
                  <a:srgbClr val="201F1E"/>
                </a:solidFill>
                <a:latin typeface="Segoe UI" panose="020B0502040204020203" pitchFamily="34" charset="0"/>
              </a:rPr>
              <a:t>:  Los informes 2017 y 2018 se hicieron apresuradamente con escasas ventanas de tiempo para discusión de temas relevantes. </a:t>
            </a:r>
          </a:p>
          <a:p>
            <a:endParaRPr lang="es-MX"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2065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413332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CF3DE5-5535-4972-9C71-51D44C1151EE}"/>
              </a:ext>
            </a:extLst>
          </p:cNvPr>
          <p:cNvSpPr>
            <a:spLocks noGrp="1"/>
          </p:cNvSpPr>
          <p:nvPr>
            <p:ph type="title"/>
          </p:nvPr>
        </p:nvSpPr>
        <p:spPr>
          <a:xfrm>
            <a:off x="730304" y="517425"/>
            <a:ext cx="4068849" cy="4627599"/>
          </a:xfrm>
        </p:spPr>
        <p:txBody>
          <a:bodyPr anchor="t">
            <a:normAutofit/>
          </a:bodyPr>
          <a:lstStyle/>
          <a:p>
            <a:br>
              <a:rPr lang="es-MX" sz="4800" dirty="0"/>
            </a:br>
            <a:r>
              <a:rPr lang="es-MX" sz="4800" dirty="0"/>
              <a:t>Planes de trabajo EITI/ México</a:t>
            </a:r>
            <a:br>
              <a:rPr lang="es-MX" sz="4800" dirty="0"/>
            </a:br>
            <a:endParaRPr lang="es-MX" sz="4800" dirty="0"/>
          </a:p>
        </p:txBody>
      </p:sp>
      <p:sp>
        <p:nvSpPr>
          <p:cNvPr id="49" name="Marcador de contenido 2">
            <a:extLst>
              <a:ext uri="{FF2B5EF4-FFF2-40B4-BE49-F238E27FC236}">
                <a16:creationId xmlns:a16="http://schemas.microsoft.com/office/drawing/2014/main" id="{33881BD9-246C-41DD-B5F0-4F69614FC9E2}"/>
              </a:ext>
            </a:extLst>
          </p:cNvPr>
          <p:cNvSpPr>
            <a:spLocks noGrp="1"/>
          </p:cNvSpPr>
          <p:nvPr>
            <p:ph idx="1"/>
          </p:nvPr>
        </p:nvSpPr>
        <p:spPr>
          <a:xfrm>
            <a:off x="4000501" y="343473"/>
            <a:ext cx="7781582" cy="5732499"/>
          </a:xfrm>
        </p:spPr>
        <p:txBody>
          <a:bodyPr>
            <a:noAutofit/>
          </a:bodyPr>
          <a:lstStyle/>
          <a:p>
            <a:pPr marL="457200" lvl="1" indent="0" fontAlgn="base">
              <a:buNone/>
            </a:pPr>
            <a:r>
              <a:rPr lang="es-MX" sz="2000" dirty="0">
                <a:solidFill>
                  <a:srgbClr val="201F1E"/>
                </a:solidFill>
                <a:latin typeface="Segoe UI" panose="020B0502040204020203" pitchFamily="34" charset="0"/>
              </a:rPr>
              <a:t>-Se acordó en enero de 2020 la elaboración de un informe socioambiental complementario pero apenas en noviembre se retomó el trabajo.</a:t>
            </a:r>
          </a:p>
          <a:p>
            <a:pPr marL="457200" lvl="1" indent="0" fontAlgn="base">
              <a:buNone/>
            </a:pPr>
            <a:r>
              <a:rPr lang="es-MX" sz="2000" b="0" i="0" dirty="0">
                <a:solidFill>
                  <a:srgbClr val="201F1E"/>
                </a:solidFill>
                <a:effectLst/>
                <a:latin typeface="Segoe UI" panose="020B0502040204020203" pitchFamily="34" charset="0"/>
              </a:rPr>
              <a:t>-Se elaboró una hoja de ruta sobre la implementación de BR desde 2017, se tuvo una reunión de GTT en marzo y el tema se retomó hasta noviembre.</a:t>
            </a:r>
          </a:p>
          <a:p>
            <a:pPr marL="457200" lvl="1" indent="0" fontAlgn="base">
              <a:buNone/>
            </a:pPr>
            <a:r>
              <a:rPr lang="es-MX" sz="2000" dirty="0">
                <a:solidFill>
                  <a:srgbClr val="201F1E"/>
                </a:solidFill>
                <a:latin typeface="Segoe UI" panose="020B0502040204020203" pitchFamily="34" charset="0"/>
              </a:rPr>
              <a:t>-El mismo plan de trabajo no se adscribe a minuta de GMN como acuerdo oficial firmado, y queda un tanto informal se implementación.</a:t>
            </a:r>
          </a:p>
          <a:p>
            <a:pPr marL="457200" lvl="1" indent="0" fontAlgn="base">
              <a:buNone/>
            </a:pPr>
            <a:r>
              <a:rPr lang="es-MX" sz="2000" dirty="0">
                <a:solidFill>
                  <a:srgbClr val="201F1E"/>
                </a:solidFill>
                <a:latin typeface="Segoe UI" panose="020B0502040204020203" pitchFamily="34" charset="0"/>
              </a:rPr>
              <a:t>- Los informes son escasamente progresivos.</a:t>
            </a:r>
          </a:p>
          <a:p>
            <a:pPr marL="0" indent="0" algn="l" fontAlgn="base">
              <a:buNone/>
            </a:pPr>
            <a:endParaRPr lang="es-MX" sz="2000" b="1" dirty="0">
              <a:solidFill>
                <a:srgbClr val="201F1E"/>
              </a:solidFill>
              <a:latin typeface="Segoe UI" panose="020B0502040204020203" pitchFamily="34" charset="0"/>
            </a:endParaRPr>
          </a:p>
          <a:p>
            <a:pPr marL="0" indent="0" algn="l" fontAlgn="base">
              <a:buNone/>
            </a:pPr>
            <a:r>
              <a:rPr lang="es-MX" sz="2000" b="1" dirty="0">
                <a:solidFill>
                  <a:srgbClr val="201F1E"/>
                </a:solidFill>
                <a:latin typeface="Segoe UI" panose="020B0502040204020203" pitchFamily="34" charset="0"/>
              </a:rPr>
              <a:t>Factores que han impedido un adecuado cumplimiento de los planes de trabajo: </a:t>
            </a:r>
          </a:p>
          <a:p>
            <a:pPr marL="457200" lvl="1" indent="0" fontAlgn="base">
              <a:buNone/>
            </a:pPr>
            <a:r>
              <a:rPr lang="es-MX" sz="2000" dirty="0">
                <a:solidFill>
                  <a:srgbClr val="201F1E"/>
                </a:solidFill>
                <a:latin typeface="Segoe UI" panose="020B0502040204020203" pitchFamily="34" charset="0"/>
              </a:rPr>
              <a:t>Pandemia, cambio de estafeta de la secretaría técnica, falta de dedicación exclusiva de una secretaría técnica a cargo de EITI, falta de cumplimiento de acuerdos, las minutas no se enviaron durante meses en tiempo y forma, lo cual ya se hace desde agosto.</a:t>
            </a:r>
            <a:endParaRPr lang="es-MX" sz="1200" dirty="0">
              <a:solidFill>
                <a:srgbClr val="201F1E"/>
              </a:solidFill>
              <a:latin typeface="Segoe UI" panose="020B0502040204020203" pitchFamily="34" charset="0"/>
            </a:endParaRPr>
          </a:p>
          <a:p>
            <a:pPr marL="457200" lvl="1" indent="0">
              <a:buNone/>
            </a:pPr>
            <a:endParaRPr lang="es-MX" sz="2000" dirty="0"/>
          </a:p>
          <a:p>
            <a:pPr marL="0" indent="0">
              <a:buNone/>
            </a:pPr>
            <a:endParaRPr lang="es-MX" sz="2000" dirty="0"/>
          </a:p>
          <a:p>
            <a:endParaRPr lang="es-MX" sz="2000" dirty="0"/>
          </a:p>
          <a:p>
            <a:endParaRPr lang="es-MX" sz="2000" dirty="0"/>
          </a:p>
          <a:p>
            <a:endParaRPr lang="es-MX" sz="2000" dirty="0"/>
          </a:p>
          <a:p>
            <a:endParaRPr lang="es-MX" sz="2000" dirty="0"/>
          </a:p>
          <a:p>
            <a:endParaRPr lang="es-MX" sz="2000" dirty="0"/>
          </a:p>
          <a:p>
            <a:endParaRPr lang="es-MX"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2065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182686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CF3DE5-5535-4972-9C71-51D44C1151EE}"/>
              </a:ext>
            </a:extLst>
          </p:cNvPr>
          <p:cNvSpPr>
            <a:spLocks noGrp="1"/>
          </p:cNvSpPr>
          <p:nvPr>
            <p:ph type="title"/>
          </p:nvPr>
        </p:nvSpPr>
        <p:spPr>
          <a:xfrm>
            <a:off x="730304" y="517425"/>
            <a:ext cx="4068849" cy="4627599"/>
          </a:xfrm>
        </p:spPr>
        <p:txBody>
          <a:bodyPr anchor="t">
            <a:normAutofit/>
          </a:bodyPr>
          <a:lstStyle/>
          <a:p>
            <a:br>
              <a:rPr lang="es-MX" sz="4800" dirty="0"/>
            </a:br>
            <a:r>
              <a:rPr lang="es-MX" sz="4800" dirty="0"/>
              <a:t>Planes de trabajo EITI/ México</a:t>
            </a:r>
            <a:br>
              <a:rPr lang="es-MX" sz="4800" dirty="0"/>
            </a:br>
            <a:endParaRPr lang="es-MX" sz="4800" dirty="0"/>
          </a:p>
        </p:txBody>
      </p:sp>
      <p:sp>
        <p:nvSpPr>
          <p:cNvPr id="49" name="Marcador de contenido 2">
            <a:extLst>
              <a:ext uri="{FF2B5EF4-FFF2-40B4-BE49-F238E27FC236}">
                <a16:creationId xmlns:a16="http://schemas.microsoft.com/office/drawing/2014/main" id="{33881BD9-246C-41DD-B5F0-4F69614FC9E2}"/>
              </a:ext>
            </a:extLst>
          </p:cNvPr>
          <p:cNvSpPr>
            <a:spLocks noGrp="1"/>
          </p:cNvSpPr>
          <p:nvPr>
            <p:ph idx="1"/>
          </p:nvPr>
        </p:nvSpPr>
        <p:spPr>
          <a:xfrm>
            <a:off x="3827977" y="335583"/>
            <a:ext cx="8242569" cy="5732499"/>
          </a:xfrm>
        </p:spPr>
        <p:txBody>
          <a:bodyPr>
            <a:noAutofit/>
          </a:bodyPr>
          <a:lstStyle/>
          <a:p>
            <a:pPr marL="0" indent="0" algn="l" fontAlgn="base">
              <a:buNone/>
            </a:pPr>
            <a:r>
              <a:rPr lang="es-MX" sz="2000" b="1" i="0" dirty="0">
                <a:solidFill>
                  <a:srgbClr val="201F1E"/>
                </a:solidFill>
                <a:effectLst/>
                <a:latin typeface="Segoe UI" panose="020B0502040204020203" pitchFamily="34" charset="0"/>
              </a:rPr>
              <a:t>Recomendaciones, lecciones aprendidas:</a:t>
            </a:r>
          </a:p>
          <a:p>
            <a:pPr marL="0" indent="0" algn="l" fontAlgn="base">
              <a:buNone/>
            </a:pPr>
            <a:r>
              <a:rPr lang="es-MX" sz="2000" dirty="0">
                <a:solidFill>
                  <a:srgbClr val="201F1E"/>
                </a:solidFill>
                <a:latin typeface="Segoe UI" panose="020B0502040204020203" pitchFamily="34" charset="0"/>
              </a:rPr>
              <a:t>*</a:t>
            </a:r>
            <a:r>
              <a:rPr lang="es-MX" sz="2000" b="0" i="0" dirty="0">
                <a:solidFill>
                  <a:srgbClr val="201F1E"/>
                </a:solidFill>
                <a:effectLst/>
                <a:latin typeface="Segoe UI" panose="020B0502040204020203" pitchFamily="34" charset="0"/>
              </a:rPr>
              <a:t>Elaborar planes bajo una perspectiva en la cual se incluyan todas las voces es fundamental para lograr compromisos de todos los sectores. </a:t>
            </a:r>
          </a:p>
          <a:p>
            <a:pPr marL="0" indent="0" fontAlgn="base">
              <a:buNone/>
            </a:pPr>
            <a:r>
              <a:rPr lang="es-MX" sz="2000" b="0" i="0" dirty="0">
                <a:solidFill>
                  <a:srgbClr val="201F1E"/>
                </a:solidFill>
                <a:effectLst/>
                <a:latin typeface="Segoe UI" panose="020B0502040204020203" pitchFamily="34" charset="0"/>
              </a:rPr>
              <a:t>*Adscribir el plan de trabajo a acuerdo de GMN y dejarlo en minuta. </a:t>
            </a:r>
          </a:p>
          <a:p>
            <a:pPr marL="0" indent="0" algn="l" fontAlgn="base">
              <a:buNone/>
            </a:pPr>
            <a:r>
              <a:rPr lang="es-MX" sz="2000" b="0" i="0" dirty="0">
                <a:solidFill>
                  <a:srgbClr val="201F1E"/>
                </a:solidFill>
                <a:effectLst/>
                <a:latin typeface="Segoe UI" panose="020B0502040204020203" pitchFamily="34" charset="0"/>
              </a:rPr>
              <a:t>*La toma de minutas, la firma de las mismas por las y los asistentes y el envío en tiempo y forma debe ser una práctica constante para asegurar el adecuado cumplimiento de las actividades contempladas en los planes de trabajo.</a:t>
            </a:r>
          </a:p>
          <a:p>
            <a:pPr marL="0" indent="0" algn="l" fontAlgn="base">
              <a:buNone/>
            </a:pPr>
            <a:r>
              <a:rPr lang="es-MX" sz="2000" b="0" i="0" dirty="0">
                <a:solidFill>
                  <a:srgbClr val="201F1E"/>
                </a:solidFill>
                <a:effectLst/>
                <a:latin typeface="Segoe UI" panose="020B0502040204020203" pitchFamily="34" charset="0"/>
              </a:rPr>
              <a:t>*Dedicación exclusiva de la </a:t>
            </a:r>
            <a:r>
              <a:rPr lang="es-MX" sz="2000" dirty="0">
                <a:solidFill>
                  <a:srgbClr val="201F1E"/>
                </a:solidFill>
                <a:latin typeface="Segoe UI" panose="020B0502040204020203" pitchFamily="34" charset="0"/>
              </a:rPr>
              <a:t>secretaría técnica del GMN </a:t>
            </a:r>
            <a:r>
              <a:rPr lang="es-MX" sz="2000" b="0" i="0" dirty="0">
                <a:solidFill>
                  <a:srgbClr val="201F1E"/>
                </a:solidFill>
                <a:effectLst/>
                <a:latin typeface="Segoe UI" panose="020B0502040204020203" pitchFamily="34" charset="0"/>
              </a:rPr>
              <a:t>para dar seguimiento a EITI, y no tener responsabilidades adicionales. </a:t>
            </a:r>
          </a:p>
          <a:p>
            <a:pPr marL="0" indent="0" algn="l" fontAlgn="base">
              <a:buNone/>
            </a:pPr>
            <a:r>
              <a:rPr lang="es-MX" sz="2000" dirty="0">
                <a:solidFill>
                  <a:srgbClr val="201F1E"/>
                </a:solidFill>
                <a:latin typeface="Segoe UI" panose="020B0502040204020203" pitchFamily="34" charset="0"/>
              </a:rPr>
              <a:t>*Es importante la medición de objetivos para asegurar la progresividad de los informes.</a:t>
            </a:r>
            <a:endParaRPr lang="es-MX" sz="2000" b="0" i="0" dirty="0">
              <a:solidFill>
                <a:srgbClr val="201F1E"/>
              </a:solidFill>
              <a:effectLst/>
              <a:latin typeface="Segoe UI" panose="020B0502040204020203" pitchFamily="34" charset="0"/>
            </a:endParaRPr>
          </a:p>
          <a:p>
            <a:pPr marL="0" indent="0" algn="l" fontAlgn="base">
              <a:buNone/>
            </a:pPr>
            <a:r>
              <a:rPr lang="es-MX" sz="2000" dirty="0">
                <a:solidFill>
                  <a:srgbClr val="201F1E"/>
                </a:solidFill>
                <a:latin typeface="Segoe UI" panose="020B0502040204020203" pitchFamily="34" charset="0"/>
              </a:rPr>
              <a:t>*Existencia de una secretaría técnica para sociedad civil para asegurar el seguimiento de acuerdos y correcta comunicación  con el GA.</a:t>
            </a:r>
          </a:p>
          <a:p>
            <a:pPr marL="0" indent="0" algn="l" fontAlgn="base">
              <a:buNone/>
            </a:pPr>
            <a:r>
              <a:rPr lang="es-MX" sz="2000" b="0" i="0" dirty="0">
                <a:solidFill>
                  <a:srgbClr val="201F1E"/>
                </a:solidFill>
                <a:effectLst/>
                <a:latin typeface="Segoe UI" panose="020B0502040204020203" pitchFamily="34" charset="0"/>
              </a:rPr>
              <a:t>*E</a:t>
            </a:r>
            <a:r>
              <a:rPr lang="es-MX" sz="2000" dirty="0">
                <a:solidFill>
                  <a:srgbClr val="201F1E"/>
                </a:solidFill>
                <a:latin typeface="Segoe UI" panose="020B0502040204020203" pitchFamily="34" charset="0"/>
              </a:rPr>
              <a:t>xistencia de un financiamiento estable para asegurar la sostenibilidad del proceso.</a:t>
            </a:r>
            <a:endParaRPr lang="es-MX" sz="2000" b="0" i="0" dirty="0">
              <a:solidFill>
                <a:srgbClr val="201F1E"/>
              </a:solidFill>
              <a:effectLst/>
              <a:latin typeface="Segoe UI" panose="020B0502040204020203" pitchFamily="34" charset="0"/>
            </a:endParaRPr>
          </a:p>
          <a:p>
            <a:pPr marL="457200" lvl="1" indent="0">
              <a:buNone/>
            </a:pPr>
            <a:endParaRPr lang="es-MX" sz="2000" dirty="0"/>
          </a:p>
          <a:p>
            <a:pPr marL="0" indent="0">
              <a:buNone/>
            </a:pPr>
            <a:endParaRPr lang="es-MX" sz="2000" dirty="0"/>
          </a:p>
          <a:p>
            <a:endParaRPr lang="es-MX" sz="2000" dirty="0"/>
          </a:p>
          <a:p>
            <a:endParaRPr lang="es-MX" sz="2000" dirty="0"/>
          </a:p>
          <a:p>
            <a:endParaRPr lang="es-MX" sz="2000" dirty="0"/>
          </a:p>
          <a:p>
            <a:endParaRPr lang="es-MX" sz="2000" dirty="0"/>
          </a:p>
          <a:p>
            <a:endParaRPr lang="es-MX" sz="2000" dirty="0"/>
          </a:p>
          <a:p>
            <a:endParaRPr lang="es-MX"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2065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04760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Marcador de contenido 2">
            <a:extLst>
              <a:ext uri="{FF2B5EF4-FFF2-40B4-BE49-F238E27FC236}">
                <a16:creationId xmlns:a16="http://schemas.microsoft.com/office/drawing/2014/main" id="{A8F87DED-8C88-433B-A273-23BCED3E66DC}"/>
              </a:ext>
            </a:extLst>
          </p:cNvPr>
          <p:cNvGraphicFramePr>
            <a:graphicFrameLocks noGrp="1"/>
          </p:cNvGraphicFramePr>
          <p:nvPr>
            <p:ph idx="1"/>
            <p:extLst>
              <p:ext uri="{D42A27DB-BD31-4B8C-83A1-F6EECF244321}">
                <p14:modId xmlns:p14="http://schemas.microsoft.com/office/powerpoint/2010/main" val="1363715609"/>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00466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519</Words>
  <Application>Microsoft Office PowerPoint</Application>
  <PresentationFormat>Panorámica</PresentationFormat>
  <Paragraphs>49</Paragraphs>
  <Slides>5</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Segoe UI</vt:lpstr>
      <vt:lpstr>Tema de Office</vt:lpstr>
      <vt:lpstr>EITI : Planes de trabajo  Los retos de un buen plan de trabajo: México</vt:lpstr>
      <vt:lpstr> Planes de trabajo EITI/ México </vt:lpstr>
      <vt:lpstr> Planes de trabajo EITI/ México </vt:lpstr>
      <vt:lpstr> Planes de trabajo EITI/ México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Beatriz Olivera</dc:creator>
  <cp:lastModifiedBy>Beatriz Olivera</cp:lastModifiedBy>
  <cp:revision>30</cp:revision>
  <dcterms:created xsi:type="dcterms:W3CDTF">2020-05-18T21:02:09Z</dcterms:created>
  <dcterms:modified xsi:type="dcterms:W3CDTF">2020-12-01T16:11:21Z</dcterms:modified>
</cp:coreProperties>
</file>