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8"/>
  </p:notesMasterIdLst>
  <p:sldIdLst>
    <p:sldId id="268" r:id="rId5"/>
    <p:sldId id="27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5B8C"/>
    <a:srgbClr val="0090BF"/>
    <a:srgbClr val="002157"/>
    <a:srgbClr val="EBCB9F"/>
    <a:srgbClr val="6D5339"/>
    <a:srgbClr val="00C3F0"/>
    <a:srgbClr val="0090BD"/>
    <a:srgbClr val="FFFFFF"/>
    <a:srgbClr val="025B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52" autoAdjust="0"/>
    <p:restoredTop sz="94643"/>
  </p:normalViewPr>
  <p:slideViewPr>
    <p:cSldViewPr snapToGrid="0" snapToObjects="1">
      <p:cViewPr varScale="1">
        <p:scale>
          <a:sx n="67" d="100"/>
          <a:sy n="67" d="100"/>
        </p:scale>
        <p:origin x="860" y="4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9" d="100"/>
          <a:sy n="169" d="100"/>
        </p:scale>
        <p:origin x="540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0F0302-BE9E-8A47-8FBA-EF4A5D6A0C17}" type="slidenum">
              <a:rPr lang="nb-NO" smtClean="0"/>
              <a:t>‹#›</a:t>
            </a:fld>
            <a:endParaRPr lang="nb-NO"/>
          </a:p>
        </p:txBody>
      </p:sp>
    </p:spTree>
    <p:extLst>
      <p:ext uri="{BB962C8B-B14F-4D97-AF65-F5344CB8AC3E}">
        <p14:creationId xmlns:p14="http://schemas.microsoft.com/office/powerpoint/2010/main" val="1621326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1">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Subtitle 2">
            <a:extLst>
              <a:ext uri="{FF2B5EF4-FFF2-40B4-BE49-F238E27FC236}">
                <a16:creationId xmlns:a16="http://schemas.microsoft.com/office/drawing/2014/main" id="{6CE0DCDA-C0F7-D54F-AF4E-9DA03B4CC237}"/>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dirty="0"/>
              <a:t>Title here</a:t>
            </a:r>
          </a:p>
        </p:txBody>
      </p:sp>
      <p:pic>
        <p:nvPicPr>
          <p:cNvPr id="17" name="Picture 16">
            <a:extLst>
              <a:ext uri="{FF2B5EF4-FFF2-40B4-BE49-F238E27FC236}">
                <a16:creationId xmlns:a16="http://schemas.microsoft.com/office/drawing/2014/main" id="{23318D56-2F65-2345-986D-6A6A6434642B}"/>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20" name="Rectangle 19">
            <a:extLst>
              <a:ext uri="{FF2B5EF4-FFF2-40B4-BE49-F238E27FC236}">
                <a16:creationId xmlns:a16="http://schemas.microsoft.com/office/drawing/2014/main" id="{53A550BA-8BB3-0B42-A64B-40FACC84A7ED}"/>
              </a:ext>
            </a:extLst>
          </p:cNvPr>
          <p:cNvSpPr/>
          <p:nvPr userDrawn="1"/>
        </p:nvSpPr>
        <p:spPr>
          <a:xfrm>
            <a:off x="3261"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ctangle 20">
            <a:extLst>
              <a:ext uri="{FF2B5EF4-FFF2-40B4-BE49-F238E27FC236}">
                <a16:creationId xmlns:a16="http://schemas.microsoft.com/office/drawing/2014/main" id="{B4D7E56E-AC71-8A46-B53B-A5A57D0F79E5}"/>
              </a:ext>
            </a:extLst>
          </p:cNvPr>
          <p:cNvSpPr/>
          <p:nvPr userDrawn="1"/>
        </p:nvSpPr>
        <p:spPr>
          <a:xfrm>
            <a:off x="348427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848D247A-8C6F-0345-88AD-11EBA9482B87}"/>
              </a:ext>
            </a:extLst>
          </p:cNvPr>
          <p:cNvSpPr/>
          <p:nvPr userDrawn="1"/>
        </p:nvSpPr>
        <p:spPr>
          <a:xfrm>
            <a:off x="725292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Rectangle 22">
            <a:extLst>
              <a:ext uri="{FF2B5EF4-FFF2-40B4-BE49-F238E27FC236}">
                <a16:creationId xmlns:a16="http://schemas.microsoft.com/office/drawing/2014/main" id="{63B7248B-D2AB-ED4D-8101-FF105C167BE7}"/>
              </a:ext>
            </a:extLst>
          </p:cNvPr>
          <p:cNvSpPr/>
          <p:nvPr userDrawn="1"/>
        </p:nvSpPr>
        <p:spPr>
          <a:xfrm>
            <a:off x="11870888"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xtBox 23">
            <a:extLst>
              <a:ext uri="{FF2B5EF4-FFF2-40B4-BE49-F238E27FC236}">
                <a16:creationId xmlns:a16="http://schemas.microsoft.com/office/drawing/2014/main" id="{5955B5D0-FBF1-164D-8B43-EE8BE2276F5F}"/>
              </a:ext>
            </a:extLst>
          </p:cNvPr>
          <p:cNvSpPr txBox="1"/>
          <p:nvPr userDrawn="1"/>
        </p:nvSpPr>
        <p:spPr>
          <a:xfrm>
            <a:off x="6572528" y="5808678"/>
            <a:ext cx="4976037" cy="707886"/>
          </a:xfrm>
          <a:prstGeom prst="rect">
            <a:avLst/>
          </a:prstGeom>
          <a:noFill/>
        </p:spPr>
        <p:txBody>
          <a:bodyPr wrap="square" rtlCol="0">
            <a:spAutoFit/>
          </a:bodyPr>
          <a:lstStyle/>
          <a:p>
            <a:pPr algn="r"/>
            <a:r>
              <a:rPr lang="nb-NO" sz="2000" b="0" i="0" kern="1200" dirty="0">
                <a:solidFill>
                  <a:srgbClr val="FFFFFF"/>
                </a:solidFill>
                <a:effectLst/>
                <a:latin typeface="+mj-lt"/>
                <a:ea typeface="+mn-ea"/>
                <a:cs typeface="+mn-cs"/>
              </a:rPr>
              <a:t>The global standard for </a:t>
            </a:r>
            <a:r>
              <a:rPr lang="nb-NO" sz="2000" b="0" i="0" kern="1200" dirty="0" err="1">
                <a:solidFill>
                  <a:srgbClr val="FFFFFF"/>
                </a:solidFill>
                <a:effectLst/>
                <a:latin typeface="+mj-lt"/>
                <a:ea typeface="+mn-ea"/>
                <a:cs typeface="+mn-cs"/>
              </a:rPr>
              <a:t>the</a:t>
            </a:r>
            <a:r>
              <a:rPr lang="nb-NO" sz="2000" b="0" i="0" kern="1200" dirty="0">
                <a:solidFill>
                  <a:srgbClr val="FFFFFF"/>
                </a:solidFill>
                <a:effectLst/>
                <a:latin typeface="+mj-lt"/>
                <a:ea typeface="+mn-ea"/>
                <a:cs typeface="+mn-cs"/>
              </a:rPr>
              <a:t> </a:t>
            </a:r>
            <a:r>
              <a:rPr lang="nb-NO" sz="2000" b="0" i="0" kern="1200" dirty="0" err="1">
                <a:solidFill>
                  <a:srgbClr val="FFFFFF"/>
                </a:solidFill>
                <a:effectLst/>
                <a:latin typeface="+mj-lt"/>
                <a:ea typeface="+mn-ea"/>
                <a:cs typeface="+mn-cs"/>
              </a:rPr>
              <a:t>good</a:t>
            </a:r>
            <a:r>
              <a:rPr lang="nb-NO" sz="2000" b="0" i="0" kern="1200" dirty="0">
                <a:solidFill>
                  <a:srgbClr val="FFFFFF"/>
                </a:solidFill>
                <a:effectLst/>
                <a:latin typeface="+mj-lt"/>
                <a:ea typeface="+mn-ea"/>
                <a:cs typeface="+mn-cs"/>
              </a:rPr>
              <a:t> </a:t>
            </a:r>
            <a:r>
              <a:rPr lang="nb-NO" sz="2000" b="0" i="0" kern="1200" dirty="0" err="1">
                <a:solidFill>
                  <a:srgbClr val="FFFFFF"/>
                </a:solidFill>
                <a:effectLst/>
                <a:latin typeface="+mj-lt"/>
                <a:ea typeface="+mn-ea"/>
                <a:cs typeface="+mn-cs"/>
              </a:rPr>
              <a:t>governance</a:t>
            </a:r>
            <a:br>
              <a:rPr lang="nb-NO" sz="2000" b="0" i="0" kern="1200" dirty="0">
                <a:solidFill>
                  <a:srgbClr val="FFFFFF"/>
                </a:solidFill>
                <a:effectLst/>
                <a:latin typeface="+mj-lt"/>
                <a:ea typeface="+mn-ea"/>
                <a:cs typeface="+mn-cs"/>
              </a:rPr>
            </a:br>
            <a:r>
              <a:rPr lang="nb-NO" sz="2000" b="0" i="0" kern="1200" dirty="0" err="1">
                <a:solidFill>
                  <a:srgbClr val="FFFFFF"/>
                </a:solidFill>
                <a:effectLst/>
                <a:latin typeface="+mj-lt"/>
                <a:ea typeface="+mn-ea"/>
                <a:cs typeface="+mn-cs"/>
              </a:rPr>
              <a:t>of</a:t>
            </a:r>
            <a:r>
              <a:rPr lang="nb-NO" sz="2000" b="0" i="0" kern="1200" dirty="0">
                <a:solidFill>
                  <a:srgbClr val="FFFFFF"/>
                </a:solidFill>
                <a:effectLst/>
                <a:latin typeface="+mj-lt"/>
                <a:ea typeface="+mn-ea"/>
                <a:cs typeface="+mn-cs"/>
              </a:rPr>
              <a:t> </a:t>
            </a:r>
            <a:r>
              <a:rPr lang="nb-NO" sz="2000" b="0" i="0" kern="1200" dirty="0" err="1">
                <a:solidFill>
                  <a:srgbClr val="FFFFFF"/>
                </a:solidFill>
                <a:effectLst/>
                <a:latin typeface="+mj-lt"/>
                <a:ea typeface="+mn-ea"/>
                <a:cs typeface="+mn-cs"/>
              </a:rPr>
              <a:t>oil</a:t>
            </a:r>
            <a:r>
              <a:rPr lang="nb-NO" sz="2000" b="0" i="0" kern="1200" dirty="0">
                <a:solidFill>
                  <a:srgbClr val="FFFFFF"/>
                </a:solidFill>
                <a:effectLst/>
                <a:latin typeface="+mj-lt"/>
                <a:ea typeface="+mn-ea"/>
                <a:cs typeface="+mn-cs"/>
              </a:rPr>
              <a:t>, gas and mineral </a:t>
            </a:r>
            <a:r>
              <a:rPr lang="nb-NO" sz="2000" b="0" i="0" kern="1200" dirty="0" err="1">
                <a:solidFill>
                  <a:srgbClr val="FFFFFF"/>
                </a:solidFill>
                <a:effectLst/>
                <a:latin typeface="+mj-lt"/>
                <a:ea typeface="+mn-ea"/>
                <a:cs typeface="+mn-cs"/>
              </a:rPr>
              <a:t>resources</a:t>
            </a:r>
            <a:endParaRPr lang="nb-NO" sz="2000" b="0" i="0" dirty="0">
              <a:solidFill>
                <a:srgbClr val="FFFFFF"/>
              </a:solidFill>
              <a:latin typeface="+mj-lt"/>
            </a:endParaRPr>
          </a:p>
        </p:txBody>
      </p:sp>
    </p:spTree>
    <p:extLst>
      <p:ext uri="{BB962C8B-B14F-4D97-AF65-F5344CB8AC3E}">
        <p14:creationId xmlns:p14="http://schemas.microsoft.com/office/powerpoint/2010/main" val="3224322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tel og innhold">
    <p:bg>
      <p:bgPr>
        <a:gradFill>
          <a:gsLst>
            <a:gs pos="0">
              <a:srgbClr val="165B89">
                <a:alpha val="90000"/>
              </a:srgbClr>
            </a:gs>
            <a:gs pos="100000">
              <a:srgbClr val="132856"/>
            </a:gs>
          </a:gsLst>
          <a:lin ang="10800000" scaled="0"/>
        </a:gradFill>
        <a:effectLst/>
      </p:bgPr>
    </p:bg>
    <p:spTree>
      <p:nvGrpSpPr>
        <p:cNvPr id="1" name=""/>
        <p:cNvGrpSpPr/>
        <p:nvPr/>
      </p:nvGrpSpPr>
      <p:grpSpPr>
        <a:xfrm>
          <a:off x="0" y="0"/>
          <a:ext cx="0" cy="0"/>
          <a:chOff x="0" y="0"/>
          <a:chExt cx="0" cy="0"/>
        </a:xfrm>
      </p:grpSpPr>
      <p:sp>
        <p:nvSpPr>
          <p:cNvPr id="23" name="Plassholder for tekst 8">
            <a:extLst>
              <a:ext uri="{FF2B5EF4-FFF2-40B4-BE49-F238E27FC236}">
                <a16:creationId xmlns:a16="http://schemas.microsoft.com/office/drawing/2014/main" id="{4E812410-1ABE-A44D-A32E-B76F37F8628A}"/>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dirty="0"/>
              <a:t>Chapter title here</a:t>
            </a:r>
          </a:p>
        </p:txBody>
      </p:sp>
      <p:sp>
        <p:nvSpPr>
          <p:cNvPr id="24" name="Subtitle 2">
            <a:extLst>
              <a:ext uri="{FF2B5EF4-FFF2-40B4-BE49-F238E27FC236}">
                <a16:creationId xmlns:a16="http://schemas.microsoft.com/office/drawing/2014/main" id="{815E48DE-B486-C241-A458-CBBC152CC592}"/>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22132671-954A-4D47-AEBD-92085E3FBA88}"/>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1" name="Rectangle 10">
            <a:extLst>
              <a:ext uri="{FF2B5EF4-FFF2-40B4-BE49-F238E27FC236}">
                <a16:creationId xmlns:a16="http://schemas.microsoft.com/office/drawing/2014/main" id="{D476726F-8C3B-0546-8866-07AE701F98A0}"/>
              </a:ext>
            </a:extLst>
          </p:cNvPr>
          <p:cNvSpPr/>
          <p:nvPr userDrawn="1"/>
        </p:nvSpPr>
        <p:spPr>
          <a:xfrm>
            <a:off x="104748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CA856FD8-7113-754C-9729-F1C9944FB0A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D19F1DD6-A7B1-6B47-8C2B-C92917CB278A}"/>
              </a:ext>
            </a:extLst>
          </p:cNvPr>
          <p:cNvSpPr/>
          <p:nvPr userDrawn="1"/>
        </p:nvSpPr>
        <p:spPr>
          <a:xfrm>
            <a:off x="960120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11BFBFE-08EC-044E-9B34-EDCB6E8F5CCB}"/>
              </a:ext>
            </a:extLst>
          </p:cNvPr>
          <p:cNvSpPr/>
          <p:nvPr userDrawn="1"/>
        </p:nvSpPr>
        <p:spPr>
          <a:xfrm>
            <a:off x="64294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8F482C08-3221-8C4B-A9E2-4C2932758D51}"/>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0F0DAD0-348C-2340-8890-967C7D130063}"/>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8013141B-1C4F-564D-A9F3-1D18838993D2}"/>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E1DE8C83-902E-0A45-99C3-F52DE7023521}"/>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981886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tel og innhold">
    <p:bg>
      <p:bgPr>
        <a:gradFill>
          <a:gsLst>
            <a:gs pos="0">
              <a:srgbClr val="F6A70A"/>
            </a:gs>
            <a:gs pos="100000">
              <a:srgbClr val="F6A70A">
                <a:alpha val="6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386ECBC-C7C3-1341-B043-F1716F047202}"/>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dirty="0"/>
              <a:t>Chapter title here</a:t>
            </a:r>
          </a:p>
        </p:txBody>
      </p:sp>
      <p:sp>
        <p:nvSpPr>
          <p:cNvPr id="9" name="Subtitle 2">
            <a:extLst>
              <a:ext uri="{FF2B5EF4-FFF2-40B4-BE49-F238E27FC236}">
                <a16:creationId xmlns:a16="http://schemas.microsoft.com/office/drawing/2014/main" id="{D5CCF850-7C43-D348-8905-4C010A30BB35}"/>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AD5B582B-8CC5-9A48-A187-76EA0BBBC04D}"/>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22997BC9-6867-A34E-A786-A52F8C222B02}"/>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C7526EC4-917D-D548-8A65-118920147788}"/>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432122A4-C6CD-634E-949C-05BC5DD1536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8080296F-2C04-7F4D-8950-600E9AC8C63C}"/>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3CCC923F-8D4E-E445-B988-42626CD04CA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40030D7E-3905-BC42-97AC-B9829203042A}"/>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05C8ED67-7D9A-ED44-8223-236EE4D19E20}"/>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6618EB33-0A75-3A4A-B109-C02D37D5DEB3}"/>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75047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tel og innhold">
    <p:bg>
      <p:bgPr>
        <a:gradFill>
          <a:gsLst>
            <a:gs pos="0">
              <a:srgbClr val="2B8636"/>
            </a:gs>
            <a:gs pos="100000">
              <a:srgbClr val="89AA2E">
                <a:alpha val="8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F8A1702-EB3B-6C41-892C-1DDA8568BA92}"/>
              </a:ext>
            </a:extLst>
          </p:cNvPr>
          <p:cNvSpPr>
            <a:spLocks noGrp="1"/>
          </p:cNvSpPr>
          <p:nvPr>
            <p:ph type="body" sz="quarter" idx="15" hasCustomPrompt="1"/>
          </p:nvPr>
        </p:nvSpPr>
        <p:spPr>
          <a:xfrm>
            <a:off x="643435" y="3056502"/>
            <a:ext cx="10665218"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dirty="0"/>
              <a:t>Chapter title here</a:t>
            </a:r>
          </a:p>
        </p:txBody>
      </p:sp>
      <p:sp>
        <p:nvSpPr>
          <p:cNvPr id="9" name="Subtitle 2">
            <a:extLst>
              <a:ext uri="{FF2B5EF4-FFF2-40B4-BE49-F238E27FC236}">
                <a16:creationId xmlns:a16="http://schemas.microsoft.com/office/drawing/2014/main" id="{C6EDD975-2603-2042-A253-1F1147E3D67A}"/>
              </a:ext>
            </a:extLst>
          </p:cNvPr>
          <p:cNvSpPr>
            <a:spLocks noGrp="1"/>
          </p:cNvSpPr>
          <p:nvPr>
            <p:ph type="subTitle" idx="1"/>
          </p:nvPr>
        </p:nvSpPr>
        <p:spPr>
          <a:xfrm>
            <a:off x="643435" y="3886159"/>
            <a:ext cx="10665218"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2CD4446C-151C-3B4F-870B-48CF87460B35}"/>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EFBCFEA4-C757-3149-8B4F-01C948142529}"/>
              </a:ext>
            </a:extLst>
          </p:cNvPr>
          <p:cNvSpPr/>
          <p:nvPr userDrawn="1"/>
        </p:nvSpPr>
        <p:spPr>
          <a:xfrm>
            <a:off x="6031803" y="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336469FF-800C-EE47-8166-9F60C0567EA3}"/>
              </a:ext>
            </a:extLst>
          </p:cNvPr>
          <p:cNvSpPr/>
          <p:nvPr userDrawn="1"/>
        </p:nvSpPr>
        <p:spPr>
          <a:xfrm>
            <a:off x="10987541" y="45926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486F0583-0F99-0944-9919-27F7C4990977}"/>
              </a:ext>
            </a:extLst>
          </p:cNvPr>
          <p:cNvSpPr/>
          <p:nvPr userDrawn="1"/>
        </p:nvSpPr>
        <p:spPr>
          <a:xfrm>
            <a:off x="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5CBEFAD-B213-5041-8C81-59B586F04A19}"/>
              </a:ext>
            </a:extLst>
          </p:cNvPr>
          <p:cNvSpPr/>
          <p:nvPr userDrawn="1"/>
        </p:nvSpPr>
        <p:spPr>
          <a:xfrm>
            <a:off x="3501261"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2E3719D7-BF86-6241-BACF-F33B44F0CD20}"/>
              </a:ext>
            </a:extLst>
          </p:cNvPr>
          <p:cNvSpPr/>
          <p:nvPr userDrawn="1"/>
        </p:nvSpPr>
        <p:spPr>
          <a:xfrm rot="10800000">
            <a:off x="11308653"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C64F7A9D-C767-B74B-98D3-DD63B07EBD14}"/>
              </a:ext>
            </a:extLst>
          </p:cNvPr>
          <p:cNvSpPr/>
          <p:nvPr userDrawn="1"/>
        </p:nvSpPr>
        <p:spPr>
          <a:xfrm rot="10800000">
            <a:off x="437568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824CD40C-BB5D-7E42-9679-DA118B2BCC94}"/>
              </a:ext>
            </a:extLst>
          </p:cNvPr>
          <p:cNvSpPr/>
          <p:nvPr userDrawn="1"/>
        </p:nvSpPr>
        <p:spPr>
          <a:xfrm rot="10800000">
            <a:off x="6096000"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F41D9119-753A-FE41-8767-645656A5395B}"/>
              </a:ext>
            </a:extLst>
          </p:cNvPr>
          <p:cNvSpPr/>
          <p:nvPr userDrawn="1"/>
        </p:nvSpPr>
        <p:spPr>
          <a:xfrm rot="10800000">
            <a:off x="85942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9564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tel og innhold">
    <p:bg>
      <p:bgPr>
        <a:gradFill>
          <a:gsLst>
            <a:gs pos="0">
              <a:srgbClr val="D24228"/>
            </a:gs>
            <a:gs pos="100000">
              <a:srgbClr val="E17980">
                <a:alpha val="90000"/>
              </a:srgbClr>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C09520E-92B4-7B4C-8DC5-D9BA0D369214}"/>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dirty="0"/>
              <a:t>Chapter title here</a:t>
            </a:r>
          </a:p>
        </p:txBody>
      </p:sp>
      <p:sp>
        <p:nvSpPr>
          <p:cNvPr id="9" name="Subtitle 2">
            <a:extLst>
              <a:ext uri="{FF2B5EF4-FFF2-40B4-BE49-F238E27FC236}">
                <a16:creationId xmlns:a16="http://schemas.microsoft.com/office/drawing/2014/main" id="{5662879B-FA15-3E40-8B8E-9043955A61E0}"/>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A8E8C512-4B73-DB44-B563-BA76078871FE}"/>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3F5A41A4-BA7D-594A-8E5B-9DD65CCC0DDA}"/>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7870DDC-0635-1E48-9017-7C932E39D136}"/>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3490BA59-BDA3-C64B-B3A8-A30DE79DBA7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F60DF030-DED4-C84D-A780-6056B334120D}"/>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6DB03CD7-346E-FE43-B6E0-01AAB29C9BD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231CF1CF-F361-C949-AF9D-2917BCEEFDB0}"/>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3C47E76E-E395-5C4C-A93E-BE1AB956811A}"/>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063B8247-8B4A-424F-8283-912AE1E4DE3F}"/>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26114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tel og innhold">
    <p:bg>
      <p:bgPr>
        <a:gradFill>
          <a:gsLst>
            <a:gs pos="0">
              <a:srgbClr val="6D5339"/>
            </a:gs>
            <a:gs pos="100000">
              <a:srgbClr val="EBCB9F"/>
            </a:gs>
          </a:gsLst>
          <a:lin ang="0" scaled="0"/>
        </a:gradFill>
        <a:effectLst/>
      </p:bgPr>
    </p:bg>
    <p:spTree>
      <p:nvGrpSpPr>
        <p:cNvPr id="1" name=""/>
        <p:cNvGrpSpPr/>
        <p:nvPr/>
      </p:nvGrpSpPr>
      <p:grpSpPr>
        <a:xfrm>
          <a:off x="0" y="0"/>
          <a:ext cx="0" cy="0"/>
          <a:chOff x="0" y="0"/>
          <a:chExt cx="0" cy="0"/>
        </a:xfrm>
      </p:grpSpPr>
      <p:sp>
        <p:nvSpPr>
          <p:cNvPr id="8" name="Plassholder for tekst 8">
            <a:extLst>
              <a:ext uri="{FF2B5EF4-FFF2-40B4-BE49-F238E27FC236}">
                <a16:creationId xmlns:a16="http://schemas.microsoft.com/office/drawing/2014/main" id="{5C09520E-92B4-7B4C-8DC5-D9BA0D369214}"/>
              </a:ext>
            </a:extLst>
          </p:cNvPr>
          <p:cNvSpPr>
            <a:spLocks noGrp="1"/>
          </p:cNvSpPr>
          <p:nvPr>
            <p:ph type="body" sz="quarter" idx="15" hasCustomPrompt="1"/>
          </p:nvPr>
        </p:nvSpPr>
        <p:spPr>
          <a:xfrm>
            <a:off x="643435" y="3056502"/>
            <a:ext cx="11227453"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dirty="0"/>
              <a:t>Chapter title here</a:t>
            </a:r>
          </a:p>
        </p:txBody>
      </p:sp>
      <p:sp>
        <p:nvSpPr>
          <p:cNvPr id="9" name="Subtitle 2">
            <a:extLst>
              <a:ext uri="{FF2B5EF4-FFF2-40B4-BE49-F238E27FC236}">
                <a16:creationId xmlns:a16="http://schemas.microsoft.com/office/drawing/2014/main" id="{5662879B-FA15-3E40-8B8E-9043955A61E0}"/>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A8E8C512-4B73-DB44-B563-BA76078871FE}"/>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3F5A41A4-BA7D-594A-8E5B-9DD65CCC0DDA}"/>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7870DDC-0635-1E48-9017-7C932E39D136}"/>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3490BA59-BDA3-C64B-B3A8-A30DE79DBA7D}"/>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F60DF030-DED4-C84D-A780-6056B334120D}"/>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6DB03CD7-346E-FE43-B6E0-01AAB29C9BD0}"/>
              </a:ext>
            </a:extLst>
          </p:cNvPr>
          <p:cNvSpPr/>
          <p:nvPr userDrawn="1"/>
        </p:nvSpPr>
        <p:spPr>
          <a:xfrm rot="10800000">
            <a:off x="4665117"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231CF1CF-F361-C949-AF9D-2917BCEEFDB0}"/>
              </a:ext>
            </a:extLst>
          </p:cNvPr>
          <p:cNvSpPr/>
          <p:nvPr userDrawn="1"/>
        </p:nvSpPr>
        <p:spPr>
          <a:xfrm rot="10800000">
            <a:off x="733872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ctangle 21">
            <a:extLst>
              <a:ext uri="{FF2B5EF4-FFF2-40B4-BE49-F238E27FC236}">
                <a16:creationId xmlns:a16="http://schemas.microsoft.com/office/drawing/2014/main" id="{3C47E76E-E395-5C4C-A93E-BE1AB956811A}"/>
              </a:ext>
            </a:extLst>
          </p:cNvPr>
          <p:cNvSpPr/>
          <p:nvPr userDrawn="1"/>
        </p:nvSpPr>
        <p:spPr>
          <a:xfrm rot="10800000">
            <a:off x="948395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063B8247-8B4A-424F-8283-912AE1E4DE3F}"/>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926658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p:bg>
      <p:bgPr>
        <a:solidFill>
          <a:srgbClr val="FFFFFF">
            <a:alpha val="9804"/>
          </a:srgbClr>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3A958BBD-B190-9446-927B-1BAEDF8B5597}"/>
              </a:ext>
            </a:extLst>
          </p:cNvPr>
          <p:cNvSpPr>
            <a:spLocks noGrp="1"/>
          </p:cNvSpPr>
          <p:nvPr>
            <p:ph type="pic" sz="quarter" idx="10"/>
          </p:nvPr>
        </p:nvSpPr>
        <p:spPr>
          <a:xfrm>
            <a:off x="0" y="0"/>
            <a:ext cx="12192000" cy="6858000"/>
          </a:xfrm>
        </p:spPr>
        <p:txBody>
          <a:bodyPr>
            <a:normAutofit/>
          </a:bodyPr>
          <a:lstStyle>
            <a:lvl1pPr algn="ctr">
              <a:defRPr sz="4000"/>
            </a:lvl1pPr>
          </a:lstStyle>
          <a:p>
            <a:r>
              <a:rPr lang="en-US"/>
              <a:t>Click icon to add picture</a:t>
            </a:r>
            <a:endParaRPr lang="en-US" dirty="0"/>
          </a:p>
        </p:txBody>
      </p:sp>
      <p:pic>
        <p:nvPicPr>
          <p:cNvPr id="6" name="Picture 5">
            <a:extLst>
              <a:ext uri="{FF2B5EF4-FFF2-40B4-BE49-F238E27FC236}">
                <a16:creationId xmlns:a16="http://schemas.microsoft.com/office/drawing/2014/main" id="{EB39A6CC-E299-2E44-9E81-FCF0F5CA45D2}"/>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8" name="Date Placeholder 3">
            <a:extLst>
              <a:ext uri="{FF2B5EF4-FFF2-40B4-BE49-F238E27FC236}">
                <a16:creationId xmlns:a16="http://schemas.microsoft.com/office/drawing/2014/main" id="{EAD2D80E-82C1-0B48-8D77-32CD3860771B}"/>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8/2/2019</a:t>
            </a:fld>
            <a:endParaRPr lang="en-US" dirty="0"/>
          </a:p>
        </p:txBody>
      </p:sp>
      <p:sp>
        <p:nvSpPr>
          <p:cNvPr id="9" name="Footer Placeholder 4">
            <a:extLst>
              <a:ext uri="{FF2B5EF4-FFF2-40B4-BE49-F238E27FC236}">
                <a16:creationId xmlns:a16="http://schemas.microsoft.com/office/drawing/2014/main" id="{66100030-06ED-984B-A9AE-B26E0F75C090}"/>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dirty="0"/>
          </a:p>
        </p:txBody>
      </p:sp>
      <p:sp>
        <p:nvSpPr>
          <p:cNvPr id="10" name="Slide Number Placeholder 5">
            <a:extLst>
              <a:ext uri="{FF2B5EF4-FFF2-40B4-BE49-F238E27FC236}">
                <a16:creationId xmlns:a16="http://schemas.microsoft.com/office/drawing/2014/main" id="{62C9BB57-B5BB-C048-80CA-2112B66022D2}"/>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0_Tittellysbild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643435" y="2878179"/>
            <a:ext cx="4711991"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dirty="0"/>
              <a:t>Thank you!</a:t>
            </a:r>
          </a:p>
        </p:txBody>
      </p:sp>
      <p:pic>
        <p:nvPicPr>
          <p:cNvPr id="17" name="Picture 16">
            <a:extLst>
              <a:ext uri="{FF2B5EF4-FFF2-40B4-BE49-F238E27FC236}">
                <a16:creationId xmlns:a16="http://schemas.microsoft.com/office/drawing/2014/main" id="{23318D56-2F65-2345-986D-6A6A6434642B}"/>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3" name="TextBox 2">
            <a:extLst>
              <a:ext uri="{FF2B5EF4-FFF2-40B4-BE49-F238E27FC236}">
                <a16:creationId xmlns:a16="http://schemas.microsoft.com/office/drawing/2014/main" id="{21C6F268-57D9-564F-9496-5322D6557EDE}"/>
              </a:ext>
            </a:extLst>
          </p:cNvPr>
          <p:cNvSpPr txBox="1"/>
          <p:nvPr userDrawn="1"/>
        </p:nvSpPr>
        <p:spPr>
          <a:xfrm>
            <a:off x="643435" y="3707836"/>
            <a:ext cx="4345172" cy="646331"/>
          </a:xfrm>
          <a:prstGeom prst="rect">
            <a:avLst/>
          </a:prstGeom>
          <a:noFill/>
        </p:spPr>
        <p:txBody>
          <a:bodyPr wrap="square" rtlCol="0">
            <a:spAutoFit/>
          </a:bodyPr>
          <a:lstStyle/>
          <a:p>
            <a:r>
              <a:rPr lang="nb-NO" dirty="0" err="1">
                <a:solidFill>
                  <a:srgbClr val="FFFFFF"/>
                </a:solidFill>
              </a:rPr>
              <a:t>www.eiti.org</a:t>
            </a:r>
            <a:endParaRPr lang="nb-NO" dirty="0">
              <a:solidFill>
                <a:srgbClr val="FFFFFF"/>
              </a:solidFill>
            </a:endParaRPr>
          </a:p>
          <a:p>
            <a:r>
              <a:rPr lang="nb-NO" dirty="0">
                <a:solidFill>
                  <a:srgbClr val="FFFFFF"/>
                </a:solidFill>
              </a:rPr>
              <a:t>@</a:t>
            </a:r>
            <a:r>
              <a:rPr lang="nb-NO" dirty="0" err="1">
                <a:solidFill>
                  <a:srgbClr val="FFFFFF"/>
                </a:solidFill>
              </a:rPr>
              <a:t>EITIorg</a:t>
            </a:r>
            <a:endParaRPr lang="nb-NO" dirty="0">
              <a:solidFill>
                <a:srgbClr val="FFFFFF"/>
              </a:solidFill>
            </a:endParaRPr>
          </a:p>
        </p:txBody>
      </p:sp>
      <p:sp>
        <p:nvSpPr>
          <p:cNvPr id="9" name="TextBox 8">
            <a:extLst>
              <a:ext uri="{FF2B5EF4-FFF2-40B4-BE49-F238E27FC236}">
                <a16:creationId xmlns:a16="http://schemas.microsoft.com/office/drawing/2014/main" id="{FC5417C9-09E1-5947-A2E4-F27CAF954437}"/>
              </a:ext>
            </a:extLst>
          </p:cNvPr>
          <p:cNvSpPr txBox="1"/>
          <p:nvPr userDrawn="1"/>
        </p:nvSpPr>
        <p:spPr>
          <a:xfrm>
            <a:off x="4646097" y="4354167"/>
            <a:ext cx="6902468" cy="1471172"/>
          </a:xfrm>
          <a:prstGeom prst="rect">
            <a:avLst/>
          </a:prstGeom>
          <a:noFill/>
        </p:spPr>
        <p:txBody>
          <a:bodyPr wrap="square" rtlCol="0">
            <a:spAutoFit/>
          </a:bodyPr>
          <a:lstStyle/>
          <a:p>
            <a:pPr algn="r"/>
            <a:r>
              <a:rPr lang="en-GB" sz="1100" b="1" i="0" spc="100" baseline="0" dirty="0">
                <a:solidFill>
                  <a:srgbClr val="FFFFFF"/>
                </a:solidFill>
                <a:latin typeface="Franklin Gothic Demi" panose="020B0603020102020204" pitchFamily="34" charset="0"/>
              </a:rPr>
              <a:t>AUTHOR</a:t>
            </a:r>
            <a:r>
              <a:rPr lang="en-GB" sz="1400" b="0" dirty="0">
                <a:solidFill>
                  <a:srgbClr val="FFFFFF"/>
                </a:solidFill>
                <a:latin typeface="+mn-lt"/>
              </a:rPr>
              <a:t> Name</a:t>
            </a:r>
          </a:p>
          <a:p>
            <a:pPr algn="r"/>
            <a:r>
              <a:rPr lang="en-GB" sz="1100" b="1" i="0" spc="100" baseline="0" dirty="0">
                <a:solidFill>
                  <a:srgbClr val="FFFFFF"/>
                </a:solidFill>
                <a:latin typeface="Franklin Gothic Demi" panose="020B0603020102020204" pitchFamily="34" charset="0"/>
              </a:rPr>
              <a:t>DATE</a:t>
            </a:r>
            <a:r>
              <a:rPr lang="en-GB" sz="1400" b="0" dirty="0">
                <a:solidFill>
                  <a:srgbClr val="FFFFFF"/>
                </a:solidFill>
                <a:latin typeface="+mn-lt"/>
              </a:rPr>
              <a:t> XX Month 2015</a:t>
            </a:r>
          </a:p>
          <a:p>
            <a:pPr algn="r"/>
            <a:r>
              <a:rPr lang="en-GB" sz="1100" b="1" i="0" spc="100" baseline="0" dirty="0">
                <a:solidFill>
                  <a:srgbClr val="FFFFFF"/>
                </a:solidFill>
                <a:latin typeface="Franklin Gothic Demi" panose="020B0603020102020204" pitchFamily="34" charset="0"/>
              </a:rPr>
              <a:t>OCCASION</a:t>
            </a:r>
            <a:r>
              <a:rPr lang="en-GB" sz="1400" b="1" i="0" dirty="0">
                <a:solidFill>
                  <a:srgbClr val="FFFFFF"/>
                </a:solidFill>
                <a:latin typeface="Franklin Gothic Demi" panose="020B0603020102020204" pitchFamily="34" charset="0"/>
              </a:rPr>
              <a:t> </a:t>
            </a:r>
            <a:r>
              <a:rPr lang="en-GB" sz="1400" b="0" dirty="0">
                <a:solidFill>
                  <a:srgbClr val="FFFFFF"/>
                </a:solidFill>
                <a:latin typeface="+mn-lt"/>
              </a:rPr>
              <a:t>Meeting name, City, Country</a:t>
            </a:r>
          </a:p>
          <a:p>
            <a:pPr algn="r"/>
            <a:endParaRPr lang="en-GB" sz="1400" b="0" dirty="0">
              <a:solidFill>
                <a:srgbClr val="FFFFFF"/>
              </a:solidFill>
              <a:latin typeface="+mn-lt"/>
            </a:endParaRP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lang="en-GB" sz="1100" b="1" i="0" spc="100" baseline="0" dirty="0">
                <a:solidFill>
                  <a:srgbClr val="FFFFFF"/>
                </a:solidFill>
                <a:latin typeface="Franklin Gothic Demi" panose="020B0603020102020204" pitchFamily="34" charset="0"/>
              </a:rPr>
              <a:t>E-MAIL</a:t>
            </a:r>
            <a:r>
              <a:rPr lang="en-GB" sz="1400" b="1" i="0" dirty="0">
                <a:solidFill>
                  <a:srgbClr val="FFFFFF"/>
                </a:solidFill>
                <a:latin typeface="Franklin Gothic Demi" panose="020B0603020102020204" pitchFamily="34" charset="0"/>
              </a:rPr>
              <a:t> </a:t>
            </a:r>
            <a:r>
              <a:rPr kumimoji="0" lang="en-GB" sz="1400" b="0" i="0" u="none" strike="noStrike" kern="0" cap="none" spc="0" normalizeH="0" baseline="0" noProof="0" dirty="0" err="1">
                <a:ln>
                  <a:noFill/>
                </a:ln>
                <a:solidFill>
                  <a:srgbClr val="FFFFFF"/>
                </a:solidFill>
                <a:effectLst/>
                <a:uLnTx/>
                <a:uFillTx/>
                <a:latin typeface="+mn-lt"/>
                <a:ea typeface="ＭＳ Ｐゴシック" charset="0"/>
                <a:cs typeface="ＭＳ Ｐゴシック" charset="0"/>
              </a:rPr>
              <a:t>secretariat@eiti.org</a:t>
            </a:r>
            <a:r>
              <a:rPr kumimoji="0" lang="en-GB" sz="1400" b="0" i="0" u="none" strike="noStrike" kern="0" cap="none" spc="0" normalizeH="0" baseline="0" noProof="0" dirty="0">
                <a:ln>
                  <a:noFill/>
                </a:ln>
                <a:solidFill>
                  <a:srgbClr val="FFFFFF"/>
                </a:solidFill>
                <a:effectLst/>
                <a:uLnTx/>
                <a:uFillTx/>
                <a:latin typeface="+mn-lt"/>
                <a:ea typeface="ＭＳ Ｐゴシック" charset="0"/>
                <a:cs typeface="ＭＳ Ｐゴシック" charset="0"/>
              </a:rPr>
              <a:t> </a:t>
            </a:r>
            <a:r>
              <a:rPr lang="en-GB" sz="1100" b="1" i="0" spc="100" baseline="0" dirty="0">
                <a:solidFill>
                  <a:srgbClr val="FFFFFF"/>
                </a:solidFill>
                <a:latin typeface="Franklin Gothic Demi" panose="020B0603020102020204" pitchFamily="34" charset="0"/>
              </a:rPr>
              <a:t>TELEPHONE</a:t>
            </a:r>
            <a:r>
              <a:rPr kumimoji="0" lang="en-GB" sz="1400" b="0" i="0" u="none" strike="noStrike" kern="0" cap="none" spc="0" normalizeH="0" baseline="0" noProof="0" dirty="0">
                <a:ln>
                  <a:noFill/>
                </a:ln>
                <a:solidFill>
                  <a:srgbClr val="FFFFFF"/>
                </a:solidFill>
                <a:effectLst/>
                <a:uLnTx/>
                <a:uFillTx/>
                <a:latin typeface="+mn-lt"/>
                <a:ea typeface="ＭＳ Ｐゴシック" charset="0"/>
                <a:cs typeface="ＭＳ Ｐゴシック" charset="0"/>
              </a:rPr>
              <a:t> +47 22 20 08 00 </a:t>
            </a: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lang="en-GB" sz="1100" b="1" i="0" spc="100" baseline="0" dirty="0">
                <a:solidFill>
                  <a:srgbClr val="FFFFFF"/>
                </a:solidFill>
                <a:latin typeface="Franklin Gothic Demi" panose="020B0603020102020204" pitchFamily="34" charset="0"/>
              </a:rPr>
              <a:t>ADDRESS</a:t>
            </a:r>
            <a:r>
              <a:rPr lang="en-GB" sz="1400" b="1" i="0" dirty="0">
                <a:solidFill>
                  <a:srgbClr val="FFFFFF"/>
                </a:solidFill>
                <a:latin typeface="Franklin Gothic Demi" panose="020B0603020102020204" pitchFamily="34" charset="0"/>
              </a:rPr>
              <a:t> </a:t>
            </a:r>
            <a:r>
              <a:rPr kumimoji="0" lang="en-GB" sz="1400" b="0" i="0" u="none" strike="noStrike" kern="0" cap="none" spc="0" normalizeH="0" baseline="0" noProof="0" dirty="0">
                <a:ln>
                  <a:noFill/>
                </a:ln>
                <a:solidFill>
                  <a:srgbClr val="FFFFFF"/>
                </a:solidFill>
                <a:effectLst/>
                <a:uLnTx/>
                <a:uFillTx/>
                <a:latin typeface="+mn-lt"/>
                <a:ea typeface="ＭＳ Ｐゴシック" charset="0"/>
                <a:cs typeface="ＭＳ Ｐゴシック" charset="0"/>
              </a:rPr>
              <a:t>EITI International Secretariat, </a:t>
            </a:r>
            <a:r>
              <a:rPr kumimoji="0" lang="en-GB" sz="1400" b="0" i="0" u="none" strike="noStrike" kern="0" cap="none" spc="0" normalizeH="0" baseline="0" noProof="0" dirty="0" err="1">
                <a:ln>
                  <a:noFill/>
                </a:ln>
                <a:solidFill>
                  <a:srgbClr val="FFFFFF"/>
                </a:solidFill>
                <a:effectLst/>
                <a:uLnTx/>
                <a:uFillTx/>
                <a:latin typeface="+mn-lt"/>
                <a:ea typeface="ＭＳ Ｐゴシック" charset="0"/>
                <a:cs typeface="ＭＳ Ｐゴシック" charset="0"/>
              </a:rPr>
              <a:t>Ruseløkkveien</a:t>
            </a:r>
            <a:r>
              <a:rPr kumimoji="0" lang="en-GB" sz="1400" b="0" i="0" u="none" strike="noStrike" kern="0" cap="none" spc="0" normalizeH="0" baseline="0" noProof="0" dirty="0">
                <a:ln>
                  <a:noFill/>
                </a:ln>
                <a:solidFill>
                  <a:srgbClr val="FFFFFF"/>
                </a:solidFill>
                <a:effectLst/>
                <a:uLnTx/>
                <a:uFillTx/>
                <a:latin typeface="+mn-lt"/>
                <a:ea typeface="ＭＳ Ｐゴシック" charset="0"/>
                <a:cs typeface="ＭＳ Ｐゴシック" charset="0"/>
              </a:rPr>
              <a:t> 26, 0251 Oslo, Norway</a:t>
            </a:r>
            <a:endParaRPr lang="en-GB" sz="1400" b="0" dirty="0">
              <a:solidFill>
                <a:srgbClr val="FFFFFF"/>
              </a:solidFill>
              <a:latin typeface="+mn-lt"/>
            </a:endParaRPr>
          </a:p>
        </p:txBody>
      </p:sp>
      <p:sp>
        <p:nvSpPr>
          <p:cNvPr id="10" name="Rectangle 9">
            <a:extLst>
              <a:ext uri="{FF2B5EF4-FFF2-40B4-BE49-F238E27FC236}">
                <a16:creationId xmlns:a16="http://schemas.microsoft.com/office/drawing/2014/main" id="{79ACA503-FA50-E445-9979-B383A80BFCEF}"/>
              </a:ext>
            </a:extLst>
          </p:cNvPr>
          <p:cNvSpPr/>
          <p:nvPr userDrawn="1"/>
        </p:nvSpPr>
        <p:spPr>
          <a:xfrm rot="10800000">
            <a:off x="11308653" y="623091"/>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1" name="Rectangle 10">
            <a:extLst>
              <a:ext uri="{FF2B5EF4-FFF2-40B4-BE49-F238E27FC236}">
                <a16:creationId xmlns:a16="http://schemas.microsoft.com/office/drawing/2014/main" id="{70669852-B41A-EA49-8723-7F8F2F1FFD84}"/>
              </a:ext>
            </a:extLst>
          </p:cNvPr>
          <p:cNvSpPr/>
          <p:nvPr userDrawn="1"/>
        </p:nvSpPr>
        <p:spPr>
          <a:xfrm rot="10800000">
            <a:off x="2156231" y="1082351"/>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5295C02D-3CAA-D14E-A886-46F0B60F613D}"/>
              </a:ext>
            </a:extLst>
          </p:cNvPr>
          <p:cNvSpPr/>
          <p:nvPr userDrawn="1"/>
        </p:nvSpPr>
        <p:spPr>
          <a:xfrm rot="10800000">
            <a:off x="5281185" y="0"/>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CAEDCF2E-966E-A940-AD9C-7E7752364C00}"/>
              </a:ext>
            </a:extLst>
          </p:cNvPr>
          <p:cNvSpPr/>
          <p:nvPr userDrawn="1"/>
        </p:nvSpPr>
        <p:spPr>
          <a:xfrm rot="10800000">
            <a:off x="8531775" y="-1"/>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332992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2_Tittellysbilde">
    <p:bg>
      <p:bgPr>
        <a:solidFill>
          <a:srgbClr val="FFFFFF">
            <a:alpha val="9804"/>
          </a:srgbClr>
        </a:solidFill>
        <a:effectLst/>
      </p:bgPr>
    </p:bg>
    <p:spTree>
      <p:nvGrpSpPr>
        <p:cNvPr id="1" name=""/>
        <p:cNvGrpSpPr/>
        <p:nvPr/>
      </p:nvGrpSpPr>
      <p:grpSpPr>
        <a:xfrm>
          <a:off x="0" y="0"/>
          <a:ext cx="0" cy="0"/>
          <a:chOff x="0" y="0"/>
          <a:chExt cx="0" cy="0"/>
        </a:xfrm>
      </p:grpSpPr>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643435" y="2878179"/>
            <a:ext cx="4711991" cy="744996"/>
          </a:xfrm>
        </p:spPr>
        <p:txBody>
          <a:bodyPr anchor="t">
            <a:normAutofit/>
          </a:bodyPr>
          <a:lstStyle>
            <a:lvl1pPr marL="0" indent="0">
              <a:buFontTx/>
              <a:buNone/>
              <a:defRPr sz="5600" b="1" i="0">
                <a:solidFill>
                  <a:srgbClr val="132856"/>
                </a:solidFill>
                <a:latin typeface="Franklin Gothic Demi" panose="020B0603020102020204" pitchFamily="34" charset="0"/>
              </a:defRPr>
            </a:lvl1pPr>
          </a:lstStyle>
          <a:p>
            <a:r>
              <a:rPr lang="en-US" dirty="0"/>
              <a:t>Thank you!</a:t>
            </a:r>
          </a:p>
        </p:txBody>
      </p:sp>
      <p:sp>
        <p:nvSpPr>
          <p:cNvPr id="3" name="TextBox 2">
            <a:extLst>
              <a:ext uri="{FF2B5EF4-FFF2-40B4-BE49-F238E27FC236}">
                <a16:creationId xmlns:a16="http://schemas.microsoft.com/office/drawing/2014/main" id="{21C6F268-57D9-564F-9496-5322D6557EDE}"/>
              </a:ext>
            </a:extLst>
          </p:cNvPr>
          <p:cNvSpPr txBox="1"/>
          <p:nvPr userDrawn="1"/>
        </p:nvSpPr>
        <p:spPr>
          <a:xfrm>
            <a:off x="643435" y="3707836"/>
            <a:ext cx="4345172" cy="646331"/>
          </a:xfrm>
          <a:prstGeom prst="rect">
            <a:avLst/>
          </a:prstGeom>
          <a:noFill/>
        </p:spPr>
        <p:txBody>
          <a:bodyPr wrap="square" rtlCol="0">
            <a:spAutoFit/>
          </a:bodyPr>
          <a:lstStyle/>
          <a:p>
            <a:r>
              <a:rPr lang="nb-NO" dirty="0" err="1">
                <a:solidFill>
                  <a:srgbClr val="132856"/>
                </a:solidFill>
              </a:rPr>
              <a:t>www.eiti.org</a:t>
            </a:r>
            <a:endParaRPr lang="nb-NO" dirty="0">
              <a:solidFill>
                <a:srgbClr val="132856"/>
              </a:solidFill>
            </a:endParaRPr>
          </a:p>
          <a:p>
            <a:r>
              <a:rPr lang="nb-NO" dirty="0">
                <a:solidFill>
                  <a:srgbClr val="132856"/>
                </a:solidFill>
              </a:rPr>
              <a:t>@</a:t>
            </a:r>
            <a:r>
              <a:rPr lang="nb-NO" dirty="0" err="1">
                <a:solidFill>
                  <a:srgbClr val="132856"/>
                </a:solidFill>
              </a:rPr>
              <a:t>EITIorg</a:t>
            </a:r>
            <a:endParaRPr lang="nb-NO" dirty="0">
              <a:solidFill>
                <a:srgbClr val="132856"/>
              </a:solidFill>
            </a:endParaRPr>
          </a:p>
        </p:txBody>
      </p:sp>
      <p:sp>
        <p:nvSpPr>
          <p:cNvPr id="9" name="TextBox 8">
            <a:extLst>
              <a:ext uri="{FF2B5EF4-FFF2-40B4-BE49-F238E27FC236}">
                <a16:creationId xmlns:a16="http://schemas.microsoft.com/office/drawing/2014/main" id="{FC5417C9-09E1-5947-A2E4-F27CAF954437}"/>
              </a:ext>
            </a:extLst>
          </p:cNvPr>
          <p:cNvSpPr txBox="1"/>
          <p:nvPr userDrawn="1"/>
        </p:nvSpPr>
        <p:spPr>
          <a:xfrm>
            <a:off x="4646097" y="4354167"/>
            <a:ext cx="6902468" cy="1471172"/>
          </a:xfrm>
          <a:prstGeom prst="rect">
            <a:avLst/>
          </a:prstGeom>
          <a:noFill/>
        </p:spPr>
        <p:txBody>
          <a:bodyPr wrap="square" rtlCol="0">
            <a:spAutoFit/>
          </a:bodyPr>
          <a:lstStyle/>
          <a:p>
            <a:pPr algn="r"/>
            <a:r>
              <a:rPr lang="en-GB" sz="1100" b="1" i="0" spc="100" baseline="0" dirty="0">
                <a:solidFill>
                  <a:srgbClr val="132856"/>
                </a:solidFill>
                <a:latin typeface="Franklin Gothic Demi" panose="020B0603020102020204" pitchFamily="34" charset="0"/>
              </a:rPr>
              <a:t>AUTHOR</a:t>
            </a:r>
            <a:r>
              <a:rPr lang="en-GB" sz="1400" b="0" dirty="0">
                <a:solidFill>
                  <a:srgbClr val="132856"/>
                </a:solidFill>
                <a:latin typeface="+mn-lt"/>
              </a:rPr>
              <a:t> Name</a:t>
            </a:r>
          </a:p>
          <a:p>
            <a:pPr algn="r"/>
            <a:r>
              <a:rPr lang="en-GB" sz="1100" b="1" i="0" spc="100" baseline="0" dirty="0">
                <a:solidFill>
                  <a:srgbClr val="132856"/>
                </a:solidFill>
                <a:latin typeface="Franklin Gothic Demi" panose="020B0603020102020204" pitchFamily="34" charset="0"/>
              </a:rPr>
              <a:t>DATE</a:t>
            </a:r>
            <a:r>
              <a:rPr lang="en-GB" sz="1400" b="0" dirty="0">
                <a:solidFill>
                  <a:srgbClr val="132856"/>
                </a:solidFill>
                <a:latin typeface="+mn-lt"/>
              </a:rPr>
              <a:t> XX Month 2015</a:t>
            </a:r>
          </a:p>
          <a:p>
            <a:pPr algn="r"/>
            <a:r>
              <a:rPr lang="en-GB" sz="1100" b="1" i="0" spc="100" baseline="0" dirty="0">
                <a:solidFill>
                  <a:srgbClr val="132856"/>
                </a:solidFill>
                <a:latin typeface="Franklin Gothic Demi" panose="020B0603020102020204" pitchFamily="34" charset="0"/>
              </a:rPr>
              <a:t>OCCASION</a:t>
            </a:r>
            <a:r>
              <a:rPr lang="en-GB" sz="1400" b="1" i="0" dirty="0">
                <a:solidFill>
                  <a:srgbClr val="132856"/>
                </a:solidFill>
                <a:latin typeface="Franklin Gothic Demi" panose="020B0603020102020204" pitchFamily="34" charset="0"/>
              </a:rPr>
              <a:t> </a:t>
            </a:r>
            <a:r>
              <a:rPr lang="en-GB" sz="1400" b="0" dirty="0">
                <a:solidFill>
                  <a:srgbClr val="132856"/>
                </a:solidFill>
                <a:latin typeface="+mn-lt"/>
              </a:rPr>
              <a:t>Meeting name, City, Country</a:t>
            </a:r>
          </a:p>
          <a:p>
            <a:pPr algn="r"/>
            <a:endParaRPr lang="en-GB" sz="1400" b="0" dirty="0">
              <a:solidFill>
                <a:srgbClr val="132856"/>
              </a:solidFill>
              <a:latin typeface="+mn-lt"/>
            </a:endParaRP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lang="en-GB" sz="1100" b="1" i="0" spc="100" baseline="0" dirty="0">
                <a:solidFill>
                  <a:srgbClr val="132856"/>
                </a:solidFill>
                <a:latin typeface="Franklin Gothic Demi" panose="020B0603020102020204" pitchFamily="34" charset="0"/>
              </a:rPr>
              <a:t>E-MAIL</a:t>
            </a:r>
            <a:r>
              <a:rPr lang="en-GB" sz="1400" b="1" i="0" dirty="0">
                <a:solidFill>
                  <a:srgbClr val="132856"/>
                </a:solidFill>
                <a:latin typeface="Franklin Gothic Demi" panose="020B0603020102020204" pitchFamily="34" charset="0"/>
              </a:rPr>
              <a:t> </a:t>
            </a:r>
            <a:r>
              <a:rPr kumimoji="0" lang="en-GB" sz="1400" b="0" i="0" u="none" strike="noStrike" kern="0" cap="none" spc="0" normalizeH="0" baseline="0" noProof="0" dirty="0" err="1">
                <a:ln>
                  <a:noFill/>
                </a:ln>
                <a:solidFill>
                  <a:srgbClr val="132856"/>
                </a:solidFill>
                <a:effectLst/>
                <a:uLnTx/>
                <a:uFillTx/>
                <a:latin typeface="+mn-lt"/>
                <a:ea typeface="ＭＳ Ｐゴシック" charset="0"/>
                <a:cs typeface="ＭＳ Ｐゴシック" charset="0"/>
              </a:rPr>
              <a:t>secretariat@eiti.org</a:t>
            </a:r>
            <a:r>
              <a:rPr kumimoji="0" lang="en-GB" sz="1400" b="0" i="0" u="none" strike="noStrike" kern="0" cap="none" spc="0" normalizeH="0" baseline="0" noProof="0" dirty="0">
                <a:ln>
                  <a:noFill/>
                </a:ln>
                <a:solidFill>
                  <a:srgbClr val="132856"/>
                </a:solidFill>
                <a:effectLst/>
                <a:uLnTx/>
                <a:uFillTx/>
                <a:latin typeface="+mn-lt"/>
                <a:ea typeface="ＭＳ Ｐゴシック" charset="0"/>
                <a:cs typeface="ＭＳ Ｐゴシック" charset="0"/>
              </a:rPr>
              <a:t> </a:t>
            </a:r>
            <a:r>
              <a:rPr lang="en-GB" sz="1100" b="1" i="0" spc="100" baseline="0" dirty="0">
                <a:solidFill>
                  <a:srgbClr val="132856"/>
                </a:solidFill>
                <a:latin typeface="Franklin Gothic Demi" panose="020B0603020102020204" pitchFamily="34" charset="0"/>
              </a:rPr>
              <a:t>TELEPHONE</a:t>
            </a:r>
            <a:r>
              <a:rPr kumimoji="0" lang="en-GB" sz="1400" b="0" i="0" u="none" strike="noStrike" kern="0" cap="none" spc="0" normalizeH="0" baseline="0" noProof="0" dirty="0">
                <a:ln>
                  <a:noFill/>
                </a:ln>
                <a:solidFill>
                  <a:srgbClr val="132856"/>
                </a:solidFill>
                <a:effectLst/>
                <a:uLnTx/>
                <a:uFillTx/>
                <a:latin typeface="+mn-lt"/>
                <a:ea typeface="ＭＳ Ｐゴシック" charset="0"/>
                <a:cs typeface="ＭＳ Ｐゴシック" charset="0"/>
              </a:rPr>
              <a:t> +47 22 20 08 00 </a:t>
            </a: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lang="en-GB" sz="1100" b="1" i="0" spc="100" baseline="0" dirty="0">
                <a:solidFill>
                  <a:srgbClr val="132856"/>
                </a:solidFill>
                <a:latin typeface="Franklin Gothic Demi" panose="020B0603020102020204" pitchFamily="34" charset="0"/>
              </a:rPr>
              <a:t>ADDRESS</a:t>
            </a:r>
            <a:r>
              <a:rPr lang="en-GB" sz="1400" b="1" i="0" dirty="0">
                <a:solidFill>
                  <a:srgbClr val="132856"/>
                </a:solidFill>
                <a:latin typeface="Franklin Gothic Demi" panose="020B0603020102020204" pitchFamily="34" charset="0"/>
              </a:rPr>
              <a:t> </a:t>
            </a:r>
            <a:r>
              <a:rPr kumimoji="0" lang="en-GB" sz="1400" b="0" i="0" u="none" strike="noStrike" kern="0" cap="none" spc="0" normalizeH="0" baseline="0" noProof="0" dirty="0">
                <a:ln>
                  <a:noFill/>
                </a:ln>
                <a:solidFill>
                  <a:srgbClr val="132856"/>
                </a:solidFill>
                <a:effectLst/>
                <a:uLnTx/>
                <a:uFillTx/>
                <a:latin typeface="+mn-lt"/>
                <a:ea typeface="ＭＳ Ｐゴシック" charset="0"/>
                <a:cs typeface="ＭＳ Ｐゴシック" charset="0"/>
              </a:rPr>
              <a:t>EITI International Secretariat, </a:t>
            </a:r>
            <a:r>
              <a:rPr kumimoji="0" lang="en-GB" sz="1400" b="0" i="0" u="none" strike="noStrike" kern="0" cap="none" spc="0" normalizeH="0" baseline="0" noProof="0" dirty="0" err="1">
                <a:ln>
                  <a:noFill/>
                </a:ln>
                <a:solidFill>
                  <a:srgbClr val="132856"/>
                </a:solidFill>
                <a:effectLst/>
                <a:uLnTx/>
                <a:uFillTx/>
                <a:latin typeface="+mn-lt"/>
                <a:ea typeface="ＭＳ Ｐゴシック" charset="0"/>
                <a:cs typeface="ＭＳ Ｐゴシック" charset="0"/>
              </a:rPr>
              <a:t>Ruseløkkveien</a:t>
            </a:r>
            <a:r>
              <a:rPr kumimoji="0" lang="en-GB" sz="1400" b="0" i="0" u="none" strike="noStrike" kern="0" cap="none" spc="0" normalizeH="0" baseline="0" noProof="0" dirty="0">
                <a:ln>
                  <a:noFill/>
                </a:ln>
                <a:solidFill>
                  <a:srgbClr val="132856"/>
                </a:solidFill>
                <a:effectLst/>
                <a:uLnTx/>
                <a:uFillTx/>
                <a:latin typeface="+mn-lt"/>
                <a:ea typeface="ＭＳ Ｐゴシック" charset="0"/>
                <a:cs typeface="ＭＳ Ｐゴシック" charset="0"/>
              </a:rPr>
              <a:t> 26, 0251 Oslo, Norway</a:t>
            </a:r>
            <a:endParaRPr lang="en-GB" sz="1400" b="0" dirty="0">
              <a:solidFill>
                <a:srgbClr val="132856"/>
              </a:solidFill>
              <a:latin typeface="+mn-lt"/>
            </a:endParaRPr>
          </a:p>
        </p:txBody>
      </p:sp>
      <p:pic>
        <p:nvPicPr>
          <p:cNvPr id="10" name="Picture 9">
            <a:extLst>
              <a:ext uri="{FF2B5EF4-FFF2-40B4-BE49-F238E27FC236}">
                <a16:creationId xmlns:a16="http://schemas.microsoft.com/office/drawing/2014/main" id="{AF64962E-A3B8-9C40-B2E8-0041AFD4810A}"/>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17" name="Rectangle 16">
            <a:extLst>
              <a:ext uri="{FF2B5EF4-FFF2-40B4-BE49-F238E27FC236}">
                <a16:creationId xmlns:a16="http://schemas.microsoft.com/office/drawing/2014/main" id="{DB49AE6F-E19C-A941-AFAF-9A6AD40CEF82}"/>
              </a:ext>
            </a:extLst>
          </p:cNvPr>
          <p:cNvSpPr/>
          <p:nvPr userDrawn="1"/>
        </p:nvSpPr>
        <p:spPr>
          <a:xfrm>
            <a:off x="4472079" y="459260"/>
            <a:ext cx="883347" cy="280207"/>
          </a:xfrm>
          <a:prstGeom prst="rect">
            <a:avLst/>
          </a:prstGeom>
          <a:solidFill>
            <a:srgbClr val="009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0DC020A5-4687-B34F-9A8C-86567B4C9A9A}"/>
              </a:ext>
            </a:extLst>
          </p:cNvPr>
          <p:cNvSpPr/>
          <p:nvPr userDrawn="1"/>
        </p:nvSpPr>
        <p:spPr>
          <a:xfrm>
            <a:off x="7338729" y="0"/>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6447FAB2-898D-7949-B255-53D40E4BE1E2}"/>
              </a:ext>
            </a:extLst>
          </p:cNvPr>
          <p:cNvSpPr/>
          <p:nvPr userDrawn="1"/>
        </p:nvSpPr>
        <p:spPr>
          <a:xfrm>
            <a:off x="11313170" y="1082351"/>
            <a:ext cx="878830" cy="280207"/>
          </a:xfrm>
          <a:prstGeom prst="rect">
            <a:avLst/>
          </a:prstGeom>
          <a:solidFill>
            <a:srgbClr val="002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35EC463A-E2A6-5944-82A5-DEAB1D87A9D8}"/>
              </a:ext>
            </a:extLst>
          </p:cNvPr>
          <p:cNvSpPr/>
          <p:nvPr userDrawn="1"/>
        </p:nvSpPr>
        <p:spPr>
          <a:xfrm>
            <a:off x="2695679" y="1077544"/>
            <a:ext cx="321112" cy="280207"/>
          </a:xfrm>
          <a:prstGeom prst="rect">
            <a:avLst/>
          </a:prstGeom>
          <a:solidFill>
            <a:srgbClr val="005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8020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1_pictur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lassholder for bilde 7">
            <a:extLst>
              <a:ext uri="{FF2B5EF4-FFF2-40B4-BE49-F238E27FC236}">
                <a16:creationId xmlns:a16="http://schemas.microsoft.com/office/drawing/2014/main" id="{4F2049E2-5D62-9F41-ACD6-231A22C20DCD}"/>
              </a:ext>
            </a:extLst>
          </p:cNvPr>
          <p:cNvSpPr>
            <a:spLocks noGrp="1"/>
          </p:cNvSpPr>
          <p:nvPr>
            <p:ph type="pic" sz="quarter" idx="14"/>
          </p:nvPr>
        </p:nvSpPr>
        <p:spPr>
          <a:xfrm>
            <a:off x="6096000" y="0"/>
            <a:ext cx="6096000" cy="6857999"/>
          </a:xfrm>
        </p:spPr>
        <p:txBody>
          <a:bodyPr/>
          <a:lstStyle/>
          <a:p>
            <a:endParaRPr lang="en-US" dirty="0"/>
          </a:p>
        </p:txBody>
      </p:sp>
      <p:sp>
        <p:nvSpPr>
          <p:cNvPr id="11" name="Subtitle 2">
            <a:extLst>
              <a:ext uri="{FF2B5EF4-FFF2-40B4-BE49-F238E27FC236}">
                <a16:creationId xmlns:a16="http://schemas.microsoft.com/office/drawing/2014/main" id="{F978CED7-1B95-B54B-967E-5A9C799EA0EE}"/>
              </a:ext>
            </a:extLst>
          </p:cNvPr>
          <p:cNvSpPr>
            <a:spLocks noGrp="1"/>
          </p:cNvSpPr>
          <p:nvPr>
            <p:ph type="subTitle" idx="1"/>
          </p:nvPr>
        </p:nvSpPr>
        <p:spPr>
          <a:xfrm>
            <a:off x="643435" y="3886159"/>
            <a:ext cx="4711991" cy="417758"/>
          </a:xfrm>
        </p:spPr>
        <p:txBody>
          <a:bodyPr>
            <a:normAutofit/>
          </a:bodyPr>
          <a:lstStyle>
            <a:lvl1pPr marL="0" indent="0" algn="l">
              <a:lnSpc>
                <a:spcPct val="112000"/>
              </a:lnSpc>
              <a:spcBef>
                <a:spcPts val="0"/>
              </a:spcBef>
              <a:spcAft>
                <a:spcPts val="0"/>
              </a:spcAft>
              <a:buNone/>
              <a:defRPr sz="160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Plassholder for tekst 8">
            <a:extLst>
              <a:ext uri="{FF2B5EF4-FFF2-40B4-BE49-F238E27FC236}">
                <a16:creationId xmlns:a16="http://schemas.microsoft.com/office/drawing/2014/main" id="{913D38AA-ACB5-4C42-9C8B-E6188D4EBB8A}"/>
              </a:ext>
            </a:extLst>
          </p:cNvPr>
          <p:cNvSpPr>
            <a:spLocks noGrp="1"/>
          </p:cNvSpPr>
          <p:nvPr>
            <p:ph type="body" sz="quarter" idx="13" hasCustomPrompt="1"/>
          </p:nvPr>
        </p:nvSpPr>
        <p:spPr>
          <a:xfrm>
            <a:off x="643435" y="3056502"/>
            <a:ext cx="4711991" cy="744996"/>
          </a:xfrm>
        </p:spPr>
        <p:txBody>
          <a:bodyPr anchor="t">
            <a:normAutofit/>
          </a:bodyPr>
          <a:lstStyle>
            <a:lvl1pPr marL="0" indent="0">
              <a:buFontTx/>
              <a:buNone/>
              <a:defRPr sz="5600" b="1" i="0">
                <a:solidFill>
                  <a:srgbClr val="FFFFFF"/>
                </a:solidFill>
                <a:latin typeface="Franklin Gothic Demi" panose="020B0603020102020204" pitchFamily="34" charset="0"/>
              </a:defRPr>
            </a:lvl1pPr>
          </a:lstStyle>
          <a:p>
            <a:r>
              <a:rPr lang="en-US" dirty="0"/>
              <a:t>Title here</a:t>
            </a:r>
          </a:p>
        </p:txBody>
      </p:sp>
      <p:pic>
        <p:nvPicPr>
          <p:cNvPr id="19" name="Picture 18">
            <a:extLst>
              <a:ext uri="{FF2B5EF4-FFF2-40B4-BE49-F238E27FC236}">
                <a16:creationId xmlns:a16="http://schemas.microsoft.com/office/drawing/2014/main" id="{CC5F0900-427D-C54E-8B7E-FE2A4DF859EF}"/>
              </a:ext>
            </a:extLst>
          </p:cNvPr>
          <p:cNvPicPr>
            <a:picLocks noChangeAspect="1"/>
          </p:cNvPicPr>
          <p:nvPr userDrawn="1"/>
        </p:nvPicPr>
        <p:blipFill>
          <a:blip r:embed="rId2"/>
          <a:stretch>
            <a:fillRect/>
          </a:stretch>
        </p:blipFill>
        <p:spPr>
          <a:xfrm>
            <a:off x="643435" y="5825339"/>
            <a:ext cx="1495765" cy="673730"/>
          </a:xfrm>
          <a:prstGeom prst="rect">
            <a:avLst/>
          </a:prstGeom>
        </p:spPr>
      </p:pic>
      <p:sp>
        <p:nvSpPr>
          <p:cNvPr id="13" name="Rectangle 12">
            <a:extLst>
              <a:ext uri="{FF2B5EF4-FFF2-40B4-BE49-F238E27FC236}">
                <a16:creationId xmlns:a16="http://schemas.microsoft.com/office/drawing/2014/main" id="{F01A58E3-4FEB-7F4F-BE0F-B059D67E39B7}"/>
              </a:ext>
            </a:extLst>
          </p:cNvPr>
          <p:cNvSpPr/>
          <p:nvPr userDrawn="1"/>
        </p:nvSpPr>
        <p:spPr>
          <a:xfrm>
            <a:off x="643435"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6F489C5E-01B9-A44F-8C09-25A33D507AB2}"/>
              </a:ext>
            </a:extLst>
          </p:cNvPr>
          <p:cNvSpPr/>
          <p:nvPr userDrawn="1"/>
        </p:nvSpPr>
        <p:spPr>
          <a:xfrm>
            <a:off x="4074728"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945A21D7-8597-D64F-803E-53A5D42A29C3}"/>
              </a:ext>
            </a:extLst>
          </p:cNvPr>
          <p:cNvSpPr/>
          <p:nvPr userDrawn="1"/>
        </p:nvSpPr>
        <p:spPr>
          <a:xfrm>
            <a:off x="5217170"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5D850B22-B830-B747-B47D-4A978996033B}"/>
              </a:ext>
            </a:extLst>
          </p:cNvPr>
          <p:cNvSpPr/>
          <p:nvPr userDrawn="1"/>
        </p:nvSpPr>
        <p:spPr>
          <a:xfrm>
            <a:off x="2287473"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199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tellysbild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gradFill>
            <a:gsLst>
              <a:gs pos="0">
                <a:srgbClr val="1BC2EE"/>
              </a:gs>
              <a:gs pos="100000">
                <a:srgbClr val="13285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Picture 5">
            <a:extLst>
              <a:ext uri="{FF2B5EF4-FFF2-40B4-BE49-F238E27FC236}">
                <a16:creationId xmlns:a16="http://schemas.microsoft.com/office/drawing/2014/main" id="{52725910-2A8E-644C-8AE0-0D8893931115}"/>
              </a:ext>
            </a:extLst>
          </p:cNvPr>
          <p:cNvPicPr>
            <a:picLocks noChangeAspect="1"/>
          </p:cNvPicPr>
          <p:nvPr userDrawn="1"/>
        </p:nvPicPr>
        <p:blipFill>
          <a:blip r:embed="rId2"/>
          <a:stretch>
            <a:fillRect/>
          </a:stretch>
        </p:blipFill>
        <p:spPr>
          <a:xfrm>
            <a:off x="3957230" y="2053643"/>
            <a:ext cx="4277537" cy="2750711"/>
          </a:xfrm>
          <a:prstGeom prst="rect">
            <a:avLst/>
          </a:prstGeom>
        </p:spPr>
      </p:pic>
      <p:sp>
        <p:nvSpPr>
          <p:cNvPr id="9" name="Rectangle 8">
            <a:extLst>
              <a:ext uri="{FF2B5EF4-FFF2-40B4-BE49-F238E27FC236}">
                <a16:creationId xmlns:a16="http://schemas.microsoft.com/office/drawing/2014/main" id="{CF41344B-58B7-C649-BB2F-0F1B47F243D2}"/>
              </a:ext>
            </a:extLst>
          </p:cNvPr>
          <p:cNvSpPr/>
          <p:nvPr userDrawn="1"/>
        </p:nvSpPr>
        <p:spPr>
          <a:xfrm>
            <a:off x="10261338" y="459260"/>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9">
            <a:extLst>
              <a:ext uri="{FF2B5EF4-FFF2-40B4-BE49-F238E27FC236}">
                <a16:creationId xmlns:a16="http://schemas.microsoft.com/office/drawing/2014/main" id="{BB8C847C-FD7F-FD42-BD44-7CDF1FAB5F87}"/>
              </a:ext>
            </a:extLst>
          </p:cNvPr>
          <p:cNvSpPr/>
          <p:nvPr userDrawn="1"/>
        </p:nvSpPr>
        <p:spPr>
          <a:xfrm>
            <a:off x="7338729" y="0"/>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ctangle 10">
            <a:extLst>
              <a:ext uri="{FF2B5EF4-FFF2-40B4-BE49-F238E27FC236}">
                <a16:creationId xmlns:a16="http://schemas.microsoft.com/office/drawing/2014/main" id="{469446E0-B354-BF41-9A69-98CC87CF9EE0}"/>
              </a:ext>
            </a:extLst>
          </p:cNvPr>
          <p:cNvSpPr/>
          <p:nvPr userDrawn="1"/>
        </p:nvSpPr>
        <p:spPr>
          <a:xfrm>
            <a:off x="1" y="1082351"/>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a:extLst>
              <a:ext uri="{FF2B5EF4-FFF2-40B4-BE49-F238E27FC236}">
                <a16:creationId xmlns:a16="http://schemas.microsoft.com/office/drawing/2014/main" id="{CE4269DA-C37A-D940-A720-98642AF5CFDB}"/>
              </a:ext>
            </a:extLst>
          </p:cNvPr>
          <p:cNvSpPr/>
          <p:nvPr userDrawn="1"/>
        </p:nvSpPr>
        <p:spPr>
          <a:xfrm>
            <a:off x="2695679" y="1077544"/>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6AA5F1C2-D968-234A-B538-0EFF43A1AED5}"/>
              </a:ext>
            </a:extLst>
          </p:cNvPr>
          <p:cNvSpPr/>
          <p:nvPr userDrawn="1"/>
        </p:nvSpPr>
        <p:spPr>
          <a:xfrm rot="10800000">
            <a:off x="9014878" y="6118533"/>
            <a:ext cx="883347"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0F562827-34BE-A04E-AE24-AC13E6DB7C89}"/>
              </a:ext>
            </a:extLst>
          </p:cNvPr>
          <p:cNvSpPr/>
          <p:nvPr userDrawn="1"/>
        </p:nvSpPr>
        <p:spPr>
          <a:xfrm rot="10800000">
            <a:off x="4073009" y="6577793"/>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57DC4FF4-C8E8-DB4B-98FF-6684A75F5CC4}"/>
              </a:ext>
            </a:extLst>
          </p:cNvPr>
          <p:cNvSpPr/>
          <p:nvPr userDrawn="1"/>
        </p:nvSpPr>
        <p:spPr>
          <a:xfrm rot="10800000">
            <a:off x="1540106" y="5495443"/>
            <a:ext cx="878830"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a:extLst>
              <a:ext uri="{FF2B5EF4-FFF2-40B4-BE49-F238E27FC236}">
                <a16:creationId xmlns:a16="http://schemas.microsoft.com/office/drawing/2014/main" id="{3896B0C4-03B6-C640-86AD-1224C56F4507}"/>
              </a:ext>
            </a:extLst>
          </p:cNvPr>
          <p:cNvSpPr/>
          <p:nvPr userDrawn="1"/>
        </p:nvSpPr>
        <p:spPr>
          <a:xfrm rot="10800000">
            <a:off x="11870888" y="5500249"/>
            <a:ext cx="321112" cy="2802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81230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9_Tittellysbilde">
    <p:bg>
      <p:bgPr>
        <a:solidFill>
          <a:srgbClr val="FFFFFF">
            <a:alpha val="9804"/>
          </a:srgb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00D4C1-CA83-924C-ACF6-7A56C964A98E}"/>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8" name="Subtitle 2">
            <a:extLst>
              <a:ext uri="{FF2B5EF4-FFF2-40B4-BE49-F238E27FC236}">
                <a16:creationId xmlns:a16="http://schemas.microsoft.com/office/drawing/2014/main" id="{4F097DB4-7D69-F446-9FAB-5641F169DD51}"/>
              </a:ext>
            </a:extLst>
          </p:cNvPr>
          <p:cNvSpPr>
            <a:spLocks noGrp="1"/>
          </p:cNvSpPr>
          <p:nvPr>
            <p:ph type="subTitle" idx="1"/>
          </p:nvPr>
        </p:nvSpPr>
        <p:spPr>
          <a:xfrm>
            <a:off x="643435" y="3886159"/>
            <a:ext cx="11227453" cy="417758"/>
          </a:xfrm>
        </p:spPr>
        <p:txBody>
          <a:bodyPr>
            <a:normAutofit/>
          </a:bodyPr>
          <a:lstStyle>
            <a:lvl1pPr marL="0" indent="0" algn="l">
              <a:lnSpc>
                <a:spcPct val="112000"/>
              </a:lnSpc>
              <a:spcBef>
                <a:spcPts val="0"/>
              </a:spcBef>
              <a:spcAft>
                <a:spcPts val="0"/>
              </a:spcAft>
              <a:buNone/>
              <a:defRPr sz="1600">
                <a:solidFill>
                  <a:srgbClr val="1328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Plassholder for tekst 8">
            <a:extLst>
              <a:ext uri="{FF2B5EF4-FFF2-40B4-BE49-F238E27FC236}">
                <a16:creationId xmlns:a16="http://schemas.microsoft.com/office/drawing/2014/main" id="{32FDEDD4-3C78-3343-9A10-1A3EE7C62945}"/>
              </a:ext>
            </a:extLst>
          </p:cNvPr>
          <p:cNvSpPr>
            <a:spLocks noGrp="1"/>
          </p:cNvSpPr>
          <p:nvPr>
            <p:ph type="body" sz="quarter" idx="13" hasCustomPrompt="1"/>
          </p:nvPr>
        </p:nvSpPr>
        <p:spPr>
          <a:xfrm>
            <a:off x="643435" y="3056502"/>
            <a:ext cx="11227453" cy="744996"/>
          </a:xfrm>
        </p:spPr>
        <p:txBody>
          <a:bodyPr anchor="t">
            <a:normAutofit/>
          </a:bodyPr>
          <a:lstStyle>
            <a:lvl1pPr marL="0" indent="0">
              <a:buFontTx/>
              <a:buNone/>
              <a:defRPr sz="5600" b="1" i="0">
                <a:solidFill>
                  <a:srgbClr val="132856"/>
                </a:solidFill>
                <a:latin typeface="Franklin Gothic Demi" panose="020B0603020102020204" pitchFamily="34" charset="0"/>
              </a:defRPr>
            </a:lvl1pPr>
          </a:lstStyle>
          <a:p>
            <a:r>
              <a:rPr lang="en-US" dirty="0"/>
              <a:t>Title here</a:t>
            </a:r>
          </a:p>
        </p:txBody>
      </p:sp>
      <p:sp>
        <p:nvSpPr>
          <p:cNvPr id="37" name="Rectangle 36">
            <a:extLst>
              <a:ext uri="{FF2B5EF4-FFF2-40B4-BE49-F238E27FC236}">
                <a16:creationId xmlns:a16="http://schemas.microsoft.com/office/drawing/2014/main" id="{0596C43E-9D9E-1D41-B0B3-CD0EB024A5E4}"/>
              </a:ext>
            </a:extLst>
          </p:cNvPr>
          <p:cNvSpPr/>
          <p:nvPr userDrawn="1"/>
        </p:nvSpPr>
        <p:spPr>
          <a:xfrm>
            <a:off x="3261" y="45926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8" name="Rectangle 37">
            <a:extLst>
              <a:ext uri="{FF2B5EF4-FFF2-40B4-BE49-F238E27FC236}">
                <a16:creationId xmlns:a16="http://schemas.microsoft.com/office/drawing/2014/main" id="{C29B5521-C2A3-A441-B999-F2447A458EAF}"/>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0" name="Rectangle 39">
            <a:extLst>
              <a:ext uri="{FF2B5EF4-FFF2-40B4-BE49-F238E27FC236}">
                <a16:creationId xmlns:a16="http://schemas.microsoft.com/office/drawing/2014/main" id="{EB866F8D-7F58-C141-BC3E-5DBF3CA36587}"/>
              </a:ext>
            </a:extLst>
          </p:cNvPr>
          <p:cNvSpPr/>
          <p:nvPr userDrawn="1"/>
        </p:nvSpPr>
        <p:spPr>
          <a:xfrm>
            <a:off x="11870888"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5" name="TextBox 44">
            <a:extLst>
              <a:ext uri="{FF2B5EF4-FFF2-40B4-BE49-F238E27FC236}">
                <a16:creationId xmlns:a16="http://schemas.microsoft.com/office/drawing/2014/main" id="{8769D740-F336-9140-824F-BE835F2B8E3D}"/>
              </a:ext>
            </a:extLst>
          </p:cNvPr>
          <p:cNvSpPr txBox="1"/>
          <p:nvPr userDrawn="1"/>
        </p:nvSpPr>
        <p:spPr>
          <a:xfrm>
            <a:off x="6572528" y="5808678"/>
            <a:ext cx="4976037" cy="707886"/>
          </a:xfrm>
          <a:prstGeom prst="rect">
            <a:avLst/>
          </a:prstGeom>
          <a:noFill/>
        </p:spPr>
        <p:txBody>
          <a:bodyPr wrap="square" rtlCol="0">
            <a:spAutoFit/>
          </a:bodyPr>
          <a:lstStyle/>
          <a:p>
            <a:pPr algn="r"/>
            <a:r>
              <a:rPr lang="nb-NO" sz="2000" b="0" i="0" kern="1200" dirty="0">
                <a:solidFill>
                  <a:srgbClr val="002157"/>
                </a:solidFill>
                <a:effectLst/>
                <a:latin typeface="+mj-lt"/>
                <a:ea typeface="+mn-ea"/>
                <a:cs typeface="+mn-cs"/>
              </a:rPr>
              <a:t>The global standard for </a:t>
            </a:r>
            <a:r>
              <a:rPr lang="nb-NO" sz="2000" b="0" i="0" kern="1200" dirty="0" err="1">
                <a:solidFill>
                  <a:srgbClr val="002157"/>
                </a:solidFill>
                <a:effectLst/>
                <a:latin typeface="+mj-lt"/>
                <a:ea typeface="+mn-ea"/>
                <a:cs typeface="+mn-cs"/>
              </a:rPr>
              <a:t>the</a:t>
            </a:r>
            <a:r>
              <a:rPr lang="nb-NO" sz="2000" b="0" i="0" kern="1200" dirty="0">
                <a:solidFill>
                  <a:srgbClr val="002157"/>
                </a:solidFill>
                <a:effectLst/>
                <a:latin typeface="+mj-lt"/>
                <a:ea typeface="+mn-ea"/>
                <a:cs typeface="+mn-cs"/>
              </a:rPr>
              <a:t> </a:t>
            </a:r>
            <a:r>
              <a:rPr lang="nb-NO" sz="2000" b="0" i="0" kern="1200" dirty="0" err="1">
                <a:solidFill>
                  <a:srgbClr val="002157"/>
                </a:solidFill>
                <a:effectLst/>
                <a:latin typeface="+mj-lt"/>
                <a:ea typeface="+mn-ea"/>
                <a:cs typeface="+mn-cs"/>
              </a:rPr>
              <a:t>good</a:t>
            </a:r>
            <a:r>
              <a:rPr lang="nb-NO" sz="2000" b="0" i="0" kern="1200" dirty="0">
                <a:solidFill>
                  <a:srgbClr val="002157"/>
                </a:solidFill>
                <a:effectLst/>
                <a:latin typeface="+mj-lt"/>
                <a:ea typeface="+mn-ea"/>
                <a:cs typeface="+mn-cs"/>
              </a:rPr>
              <a:t> </a:t>
            </a:r>
            <a:r>
              <a:rPr lang="nb-NO" sz="2000" b="0" i="0" kern="1200" dirty="0" err="1">
                <a:solidFill>
                  <a:srgbClr val="002157"/>
                </a:solidFill>
                <a:effectLst/>
                <a:latin typeface="+mj-lt"/>
                <a:ea typeface="+mn-ea"/>
                <a:cs typeface="+mn-cs"/>
              </a:rPr>
              <a:t>governance</a:t>
            </a:r>
            <a:br>
              <a:rPr lang="nb-NO" sz="2000" b="0" i="0" kern="1200" dirty="0">
                <a:solidFill>
                  <a:srgbClr val="002157"/>
                </a:solidFill>
                <a:effectLst/>
                <a:latin typeface="+mj-lt"/>
                <a:ea typeface="+mn-ea"/>
                <a:cs typeface="+mn-cs"/>
              </a:rPr>
            </a:br>
            <a:r>
              <a:rPr lang="nb-NO" sz="2000" b="0" i="0" kern="1200" dirty="0" err="1">
                <a:solidFill>
                  <a:srgbClr val="002157"/>
                </a:solidFill>
                <a:effectLst/>
                <a:latin typeface="+mj-lt"/>
                <a:ea typeface="+mn-ea"/>
                <a:cs typeface="+mn-cs"/>
              </a:rPr>
              <a:t>of</a:t>
            </a:r>
            <a:r>
              <a:rPr lang="nb-NO" sz="2000" b="0" i="0" kern="1200" dirty="0">
                <a:solidFill>
                  <a:srgbClr val="002157"/>
                </a:solidFill>
                <a:effectLst/>
                <a:latin typeface="+mj-lt"/>
                <a:ea typeface="+mn-ea"/>
                <a:cs typeface="+mn-cs"/>
              </a:rPr>
              <a:t> </a:t>
            </a:r>
            <a:r>
              <a:rPr lang="nb-NO" sz="2000" b="0" i="0" kern="1200" dirty="0" err="1">
                <a:solidFill>
                  <a:srgbClr val="002157"/>
                </a:solidFill>
                <a:effectLst/>
                <a:latin typeface="+mj-lt"/>
                <a:ea typeface="+mn-ea"/>
                <a:cs typeface="+mn-cs"/>
              </a:rPr>
              <a:t>oil</a:t>
            </a:r>
            <a:r>
              <a:rPr lang="nb-NO" sz="2000" b="0" i="0" kern="1200" dirty="0">
                <a:solidFill>
                  <a:srgbClr val="002157"/>
                </a:solidFill>
                <a:effectLst/>
                <a:latin typeface="+mj-lt"/>
                <a:ea typeface="+mn-ea"/>
                <a:cs typeface="+mn-cs"/>
              </a:rPr>
              <a:t>, gas and mineral </a:t>
            </a:r>
            <a:r>
              <a:rPr lang="nb-NO" sz="2000" b="0" i="0" kern="1200" dirty="0" err="1">
                <a:solidFill>
                  <a:srgbClr val="002157"/>
                </a:solidFill>
                <a:effectLst/>
                <a:latin typeface="+mj-lt"/>
                <a:ea typeface="+mn-ea"/>
                <a:cs typeface="+mn-cs"/>
              </a:rPr>
              <a:t>resources</a:t>
            </a:r>
            <a:endParaRPr lang="nb-NO" sz="2000" b="0" i="0" dirty="0">
              <a:solidFill>
                <a:srgbClr val="002157"/>
              </a:solidFill>
              <a:latin typeface="+mj-lt"/>
            </a:endParaRPr>
          </a:p>
        </p:txBody>
      </p:sp>
      <p:sp>
        <p:nvSpPr>
          <p:cNvPr id="46" name="Rectangle 45">
            <a:extLst>
              <a:ext uri="{FF2B5EF4-FFF2-40B4-BE49-F238E27FC236}">
                <a16:creationId xmlns:a16="http://schemas.microsoft.com/office/drawing/2014/main" id="{6BF01A5C-F0D7-7343-90AC-D12336C68785}"/>
              </a:ext>
            </a:extLst>
          </p:cNvPr>
          <p:cNvSpPr/>
          <p:nvPr userDrawn="1"/>
        </p:nvSpPr>
        <p:spPr>
          <a:xfrm>
            <a:off x="751104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662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1_Tittellysbilde">
    <p:bg>
      <p:bgPr>
        <a:solidFill>
          <a:srgbClr val="FFFFFF">
            <a:alpha val="9804"/>
          </a:srgbClr>
        </a:solid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6CE0DCDA-C0F7-D54F-AF4E-9DA03B4CC237}"/>
              </a:ext>
            </a:extLst>
          </p:cNvPr>
          <p:cNvSpPr>
            <a:spLocks noGrp="1"/>
          </p:cNvSpPr>
          <p:nvPr>
            <p:ph type="subTitle" idx="1"/>
          </p:nvPr>
        </p:nvSpPr>
        <p:spPr>
          <a:xfrm>
            <a:off x="643435" y="3886159"/>
            <a:ext cx="4711991" cy="417758"/>
          </a:xfrm>
        </p:spPr>
        <p:txBody>
          <a:bodyPr>
            <a:normAutofit/>
          </a:bodyPr>
          <a:lstStyle>
            <a:lvl1pPr marL="0" indent="0" algn="l">
              <a:lnSpc>
                <a:spcPct val="112000"/>
              </a:lnSpc>
              <a:spcBef>
                <a:spcPts val="0"/>
              </a:spcBef>
              <a:spcAft>
                <a:spcPts val="0"/>
              </a:spcAft>
              <a:buNone/>
              <a:defRPr sz="1600">
                <a:solidFill>
                  <a:srgbClr val="13285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Plassholder for tekst 8">
            <a:extLst>
              <a:ext uri="{FF2B5EF4-FFF2-40B4-BE49-F238E27FC236}">
                <a16:creationId xmlns:a16="http://schemas.microsoft.com/office/drawing/2014/main" id="{A60C8AA2-1499-8444-9FA4-1DFFBBDF809F}"/>
              </a:ext>
            </a:extLst>
          </p:cNvPr>
          <p:cNvSpPr>
            <a:spLocks noGrp="1"/>
          </p:cNvSpPr>
          <p:nvPr>
            <p:ph type="body" sz="quarter" idx="13" hasCustomPrompt="1"/>
          </p:nvPr>
        </p:nvSpPr>
        <p:spPr>
          <a:xfrm>
            <a:off x="643435" y="3056502"/>
            <a:ext cx="4711991" cy="744996"/>
          </a:xfrm>
        </p:spPr>
        <p:txBody>
          <a:bodyPr anchor="t">
            <a:normAutofit/>
          </a:bodyPr>
          <a:lstStyle>
            <a:lvl1pPr marL="0" indent="0">
              <a:buFontTx/>
              <a:buNone/>
              <a:defRPr sz="5600" b="1" i="0">
                <a:solidFill>
                  <a:srgbClr val="132856"/>
                </a:solidFill>
                <a:latin typeface="Franklin Gothic Demi" panose="020B0603020102020204" pitchFamily="34" charset="0"/>
              </a:defRPr>
            </a:lvl1pPr>
          </a:lstStyle>
          <a:p>
            <a:r>
              <a:rPr lang="en-US" dirty="0"/>
              <a:t>Title here</a:t>
            </a:r>
          </a:p>
        </p:txBody>
      </p:sp>
      <p:sp>
        <p:nvSpPr>
          <p:cNvPr id="7" name="Plassholder for bilde 7">
            <a:extLst>
              <a:ext uri="{FF2B5EF4-FFF2-40B4-BE49-F238E27FC236}">
                <a16:creationId xmlns:a16="http://schemas.microsoft.com/office/drawing/2014/main" id="{CBBB60AB-D187-B94C-89DD-226E326D11DD}"/>
              </a:ext>
            </a:extLst>
          </p:cNvPr>
          <p:cNvSpPr>
            <a:spLocks noGrp="1"/>
          </p:cNvSpPr>
          <p:nvPr>
            <p:ph type="pic" sz="quarter" idx="14"/>
          </p:nvPr>
        </p:nvSpPr>
        <p:spPr>
          <a:xfrm>
            <a:off x="6096000" y="0"/>
            <a:ext cx="6096000" cy="6857999"/>
          </a:xfrm>
        </p:spPr>
        <p:txBody>
          <a:bodyPr/>
          <a:lstStyle/>
          <a:p>
            <a:endParaRPr lang="en-US" dirty="0"/>
          </a:p>
        </p:txBody>
      </p:sp>
      <p:pic>
        <p:nvPicPr>
          <p:cNvPr id="12" name="Picture 11">
            <a:extLst>
              <a:ext uri="{FF2B5EF4-FFF2-40B4-BE49-F238E27FC236}">
                <a16:creationId xmlns:a16="http://schemas.microsoft.com/office/drawing/2014/main" id="{5700C876-71FD-7C45-80C5-76C71DFC4D63}"/>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18" name="Rectangle 17">
            <a:extLst>
              <a:ext uri="{FF2B5EF4-FFF2-40B4-BE49-F238E27FC236}">
                <a16:creationId xmlns:a16="http://schemas.microsoft.com/office/drawing/2014/main" id="{22C2A41E-824E-C949-AF2A-1CAFA124388F}"/>
              </a:ext>
            </a:extLst>
          </p:cNvPr>
          <p:cNvSpPr/>
          <p:nvPr userDrawn="1"/>
        </p:nvSpPr>
        <p:spPr>
          <a:xfrm>
            <a:off x="3261" y="45926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DC998A1A-FD10-F24F-9824-FA4018CAF4FB}"/>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41C024B3-2786-E946-837A-A9623899FAAC}"/>
              </a:ext>
            </a:extLst>
          </p:cNvPr>
          <p:cNvSpPr/>
          <p:nvPr userDrawn="1"/>
        </p:nvSpPr>
        <p:spPr>
          <a:xfrm>
            <a:off x="521717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ctangle 20">
            <a:extLst>
              <a:ext uri="{FF2B5EF4-FFF2-40B4-BE49-F238E27FC236}">
                <a16:creationId xmlns:a16="http://schemas.microsoft.com/office/drawing/2014/main" id="{052E1013-46BC-F648-8C7F-359A428369FB}"/>
              </a:ext>
            </a:extLst>
          </p:cNvPr>
          <p:cNvSpPr/>
          <p:nvPr userDrawn="1"/>
        </p:nvSpPr>
        <p:spPr>
          <a:xfrm>
            <a:off x="2233056"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0550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Tittellysbilde">
    <p:bg>
      <p:bgPr>
        <a:solidFill>
          <a:srgbClr val="FAEDBC">
            <a:alpha val="9804"/>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70B929-9328-914C-BFEB-1BA8D78F10B4}"/>
              </a:ext>
            </a:extLst>
          </p:cNvPr>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Picture 3">
            <a:extLst>
              <a:ext uri="{FF2B5EF4-FFF2-40B4-BE49-F238E27FC236}">
                <a16:creationId xmlns:a16="http://schemas.microsoft.com/office/drawing/2014/main" id="{7EB629E4-6460-A14A-9BC9-0B8BB909E3B7}"/>
              </a:ext>
            </a:extLst>
          </p:cNvPr>
          <p:cNvPicPr>
            <a:picLocks noChangeAspect="1"/>
          </p:cNvPicPr>
          <p:nvPr userDrawn="1"/>
        </p:nvPicPr>
        <p:blipFill>
          <a:blip r:embed="rId2"/>
          <a:stretch>
            <a:fillRect/>
          </a:stretch>
        </p:blipFill>
        <p:spPr>
          <a:xfrm>
            <a:off x="3957230" y="2053643"/>
            <a:ext cx="4277537" cy="2750711"/>
          </a:xfrm>
          <a:prstGeom prst="rect">
            <a:avLst/>
          </a:prstGeom>
        </p:spPr>
      </p:pic>
      <p:sp>
        <p:nvSpPr>
          <p:cNvPr id="23" name="Rectangle 22">
            <a:extLst>
              <a:ext uri="{FF2B5EF4-FFF2-40B4-BE49-F238E27FC236}">
                <a16:creationId xmlns:a16="http://schemas.microsoft.com/office/drawing/2014/main" id="{41CD7BD5-931D-E541-8629-0F1E0B04D6E8}"/>
              </a:ext>
            </a:extLst>
          </p:cNvPr>
          <p:cNvSpPr/>
          <p:nvPr userDrawn="1"/>
        </p:nvSpPr>
        <p:spPr>
          <a:xfrm>
            <a:off x="3261" y="45926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Rectangle 23">
            <a:extLst>
              <a:ext uri="{FF2B5EF4-FFF2-40B4-BE49-F238E27FC236}">
                <a16:creationId xmlns:a16="http://schemas.microsoft.com/office/drawing/2014/main" id="{8C5115EB-A749-CB40-ABA6-675F3CD2977F}"/>
              </a:ext>
            </a:extLst>
          </p:cNvPr>
          <p:cNvSpPr/>
          <p:nvPr userDrawn="1"/>
        </p:nvSpPr>
        <p:spPr>
          <a:xfrm>
            <a:off x="3484279" y="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24">
            <a:extLst>
              <a:ext uri="{FF2B5EF4-FFF2-40B4-BE49-F238E27FC236}">
                <a16:creationId xmlns:a16="http://schemas.microsoft.com/office/drawing/2014/main" id="{FA5CD8DD-12D1-4B4A-9238-1196CE17BCCA}"/>
              </a:ext>
            </a:extLst>
          </p:cNvPr>
          <p:cNvSpPr/>
          <p:nvPr userDrawn="1"/>
        </p:nvSpPr>
        <p:spPr>
          <a:xfrm>
            <a:off x="7511040" y="1082351"/>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25">
            <a:extLst>
              <a:ext uri="{FF2B5EF4-FFF2-40B4-BE49-F238E27FC236}">
                <a16:creationId xmlns:a16="http://schemas.microsoft.com/office/drawing/2014/main" id="{05A3E740-DD37-9245-BD7A-8401CE3A6154}"/>
              </a:ext>
            </a:extLst>
          </p:cNvPr>
          <p:cNvSpPr/>
          <p:nvPr userDrawn="1"/>
        </p:nvSpPr>
        <p:spPr>
          <a:xfrm>
            <a:off x="11870888" y="1077544"/>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Rectangle 30">
            <a:extLst>
              <a:ext uri="{FF2B5EF4-FFF2-40B4-BE49-F238E27FC236}">
                <a16:creationId xmlns:a16="http://schemas.microsoft.com/office/drawing/2014/main" id="{A09B745A-5D26-C047-A9C7-9C5BEFF193A1}"/>
              </a:ext>
            </a:extLst>
          </p:cNvPr>
          <p:cNvSpPr/>
          <p:nvPr userDrawn="1"/>
        </p:nvSpPr>
        <p:spPr>
          <a:xfrm rot="10800000">
            <a:off x="11308653" y="611853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Rectangle 31">
            <a:extLst>
              <a:ext uri="{FF2B5EF4-FFF2-40B4-BE49-F238E27FC236}">
                <a16:creationId xmlns:a16="http://schemas.microsoft.com/office/drawing/2014/main" id="{80EE9FA9-A327-6248-967F-893ADCB92D87}"/>
              </a:ext>
            </a:extLst>
          </p:cNvPr>
          <p:cNvSpPr/>
          <p:nvPr userDrawn="1"/>
        </p:nvSpPr>
        <p:spPr>
          <a:xfrm rot="10800000">
            <a:off x="8389870" y="6577790"/>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3" name="Rectangle 32">
            <a:extLst>
              <a:ext uri="{FF2B5EF4-FFF2-40B4-BE49-F238E27FC236}">
                <a16:creationId xmlns:a16="http://schemas.microsoft.com/office/drawing/2014/main" id="{C5F2C8DD-E55E-5E49-8657-720F9A9D4DF2}"/>
              </a:ext>
            </a:extLst>
          </p:cNvPr>
          <p:cNvSpPr/>
          <p:nvPr userDrawn="1"/>
        </p:nvSpPr>
        <p:spPr>
          <a:xfrm rot="10800000">
            <a:off x="4285761" y="5495439"/>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Rectangle 33">
            <a:extLst>
              <a:ext uri="{FF2B5EF4-FFF2-40B4-BE49-F238E27FC236}">
                <a16:creationId xmlns:a16="http://schemas.microsoft.com/office/drawing/2014/main" id="{269BC6AF-5607-7D45-B183-9BDF4622ED45}"/>
              </a:ext>
            </a:extLst>
          </p:cNvPr>
          <p:cNvSpPr/>
          <p:nvPr userDrawn="1"/>
        </p:nvSpPr>
        <p:spPr>
          <a:xfrm rot="10800000">
            <a:off x="3261" y="5500246"/>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86660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tel og innhold">
    <p:bg>
      <p:bgPr>
        <a:solidFill>
          <a:srgbClr val="FFFFFF">
            <a:alpha val="9804"/>
          </a:srgbClr>
        </a:solidFill>
        <a:effectLst/>
      </p:bgPr>
    </p:bg>
    <p:spTree>
      <p:nvGrpSpPr>
        <p:cNvPr id="1" name=""/>
        <p:cNvGrpSpPr/>
        <p:nvPr/>
      </p:nvGrpSpPr>
      <p:grpSpPr>
        <a:xfrm>
          <a:off x="0" y="0"/>
          <a:ext cx="0" cy="0"/>
          <a:chOff x="0" y="0"/>
          <a:chExt cx="0" cy="0"/>
        </a:xfrm>
      </p:grpSpPr>
      <p:sp>
        <p:nvSpPr>
          <p:cNvPr id="9" name="Plassholder for tekst 8">
            <a:extLst>
              <a:ext uri="{FF2B5EF4-FFF2-40B4-BE49-F238E27FC236}">
                <a16:creationId xmlns:a16="http://schemas.microsoft.com/office/drawing/2014/main" id="{19C52459-D2B3-C546-9363-E84D342AFB7D}"/>
              </a:ext>
            </a:extLst>
          </p:cNvPr>
          <p:cNvSpPr>
            <a:spLocks noGrp="1"/>
          </p:cNvSpPr>
          <p:nvPr>
            <p:ph type="body" sz="quarter" idx="13" hasCustomPrompt="1"/>
          </p:nvPr>
        </p:nvSpPr>
        <p:spPr>
          <a:xfrm>
            <a:off x="642812" y="1194998"/>
            <a:ext cx="4711991" cy="744996"/>
          </a:xfrm>
        </p:spPr>
        <p:txBody>
          <a:bodyPr anchor="t">
            <a:normAutofit/>
          </a:bodyPr>
          <a:lstStyle>
            <a:lvl1pPr marL="0" indent="0">
              <a:buFontTx/>
              <a:buNone/>
              <a:defRPr sz="4000" b="1" i="0">
                <a:latin typeface="Franklin Gothic Demi" panose="020B0603020102020204" pitchFamily="34" charset="0"/>
              </a:defRPr>
            </a:lvl1pPr>
          </a:lstStyle>
          <a:p>
            <a:r>
              <a:rPr lang="en-US" dirty="0"/>
              <a:t>Title here</a:t>
            </a:r>
          </a:p>
        </p:txBody>
      </p:sp>
      <p:sp>
        <p:nvSpPr>
          <p:cNvPr id="11" name="Plassholder for innhold 10">
            <a:extLst>
              <a:ext uri="{FF2B5EF4-FFF2-40B4-BE49-F238E27FC236}">
                <a16:creationId xmlns:a16="http://schemas.microsoft.com/office/drawing/2014/main" id="{99D48276-482E-1945-ADE2-ADEE49552A34}"/>
              </a:ext>
            </a:extLst>
          </p:cNvPr>
          <p:cNvSpPr>
            <a:spLocks noGrp="1"/>
          </p:cNvSpPr>
          <p:nvPr>
            <p:ph sz="quarter" idx="14"/>
          </p:nvPr>
        </p:nvSpPr>
        <p:spPr>
          <a:xfrm>
            <a:off x="642812" y="2019792"/>
            <a:ext cx="4712614" cy="2338388"/>
          </a:xfrm>
        </p:spPr>
        <p:txBody>
          <a:bodyPr/>
          <a:lstStyle/>
          <a:p>
            <a:pPr lvl="0"/>
            <a:r>
              <a:rPr lang="en-US"/>
              <a:t>Edit Master text styles</a:t>
            </a:r>
          </a:p>
        </p:txBody>
      </p:sp>
      <p:sp>
        <p:nvSpPr>
          <p:cNvPr id="13" name="Plassholder for bilde 12">
            <a:extLst>
              <a:ext uri="{FF2B5EF4-FFF2-40B4-BE49-F238E27FC236}">
                <a16:creationId xmlns:a16="http://schemas.microsoft.com/office/drawing/2014/main" id="{50554C5D-EF36-E249-B10A-0FB9A042CFC8}"/>
              </a:ext>
            </a:extLst>
          </p:cNvPr>
          <p:cNvSpPr>
            <a:spLocks noGrp="1"/>
          </p:cNvSpPr>
          <p:nvPr>
            <p:ph type="pic" sz="quarter" idx="15"/>
          </p:nvPr>
        </p:nvSpPr>
        <p:spPr>
          <a:xfrm>
            <a:off x="6410227" y="1194998"/>
            <a:ext cx="5781772" cy="4781596"/>
          </a:xfrm>
        </p:spPr>
        <p:txBody>
          <a:bodyPr/>
          <a:lstStyle/>
          <a:p>
            <a:r>
              <a:rPr lang="en-US" dirty="0"/>
              <a:t>Click icon to add picture</a:t>
            </a:r>
          </a:p>
        </p:txBody>
      </p:sp>
      <p:pic>
        <p:nvPicPr>
          <p:cNvPr id="25" name="Picture 24">
            <a:extLst>
              <a:ext uri="{FF2B5EF4-FFF2-40B4-BE49-F238E27FC236}">
                <a16:creationId xmlns:a16="http://schemas.microsoft.com/office/drawing/2014/main" id="{F6B3055C-3316-D645-ADCA-DEB8B4F59F07}"/>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30" name="Date Placeholder 3">
            <a:extLst>
              <a:ext uri="{FF2B5EF4-FFF2-40B4-BE49-F238E27FC236}">
                <a16:creationId xmlns:a16="http://schemas.microsoft.com/office/drawing/2014/main" id="{88854686-49CF-2044-8971-F5576D049B1B}"/>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8/2/2019</a:t>
            </a:fld>
            <a:endParaRPr lang="en-US" dirty="0"/>
          </a:p>
        </p:txBody>
      </p:sp>
      <p:sp>
        <p:nvSpPr>
          <p:cNvPr id="31" name="Footer Placeholder 4">
            <a:extLst>
              <a:ext uri="{FF2B5EF4-FFF2-40B4-BE49-F238E27FC236}">
                <a16:creationId xmlns:a16="http://schemas.microsoft.com/office/drawing/2014/main" id="{464EEBCF-38E5-AD4B-8659-D88B8DD95B4C}"/>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dirty="0"/>
          </a:p>
        </p:txBody>
      </p:sp>
      <p:sp>
        <p:nvSpPr>
          <p:cNvPr id="32" name="Slide Number Placeholder 5">
            <a:extLst>
              <a:ext uri="{FF2B5EF4-FFF2-40B4-BE49-F238E27FC236}">
                <a16:creationId xmlns:a16="http://schemas.microsoft.com/office/drawing/2014/main" id="{3D016E7E-798D-FE4E-93A5-3E0EDFA25B19}"/>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dirty="0"/>
          </a:p>
        </p:txBody>
      </p:sp>
      <p:sp>
        <p:nvSpPr>
          <p:cNvPr id="17" name="Rectangle 16">
            <a:extLst>
              <a:ext uri="{FF2B5EF4-FFF2-40B4-BE49-F238E27FC236}">
                <a16:creationId xmlns:a16="http://schemas.microsoft.com/office/drawing/2014/main" id="{0E4290E2-A1A3-B741-9CBD-D98316A373CB}"/>
              </a:ext>
            </a:extLst>
          </p:cNvPr>
          <p:cNvSpPr/>
          <p:nvPr userDrawn="1"/>
        </p:nvSpPr>
        <p:spPr>
          <a:xfrm rot="10800000">
            <a:off x="642812" y="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28CA7434-1A7A-2B4E-8EE6-16FCE790ADC7}"/>
              </a:ext>
            </a:extLst>
          </p:cNvPr>
          <p:cNvSpPr/>
          <p:nvPr userDrawn="1"/>
        </p:nvSpPr>
        <p:spPr>
          <a:xfrm rot="10800000">
            <a:off x="4798353" y="560416"/>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Rectangle 18">
            <a:extLst>
              <a:ext uri="{FF2B5EF4-FFF2-40B4-BE49-F238E27FC236}">
                <a16:creationId xmlns:a16="http://schemas.microsoft.com/office/drawing/2014/main" id="{BE355435-836E-A844-9369-3492A9CEC711}"/>
              </a:ext>
            </a:extLst>
          </p:cNvPr>
          <p:cNvSpPr/>
          <p:nvPr userDrawn="1"/>
        </p:nvSpPr>
        <p:spPr>
          <a:xfrm rot="10800000">
            <a:off x="7838104" y="280208"/>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ctangle 19">
            <a:extLst>
              <a:ext uri="{FF2B5EF4-FFF2-40B4-BE49-F238E27FC236}">
                <a16:creationId xmlns:a16="http://schemas.microsoft.com/office/drawing/2014/main" id="{4DCC1036-51BC-E244-A360-023C7327BB3A}"/>
              </a:ext>
            </a:extLst>
          </p:cNvPr>
          <p:cNvSpPr/>
          <p:nvPr userDrawn="1"/>
        </p:nvSpPr>
        <p:spPr>
          <a:xfrm rot="10800000">
            <a:off x="11870887" y="560417"/>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4805384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US" dirty="0"/>
              <a:t>Click to edit Master title style</a:t>
            </a:r>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2" y="2019792"/>
            <a:ext cx="10905753" cy="3581400"/>
          </a:xfrm>
        </p:spPr>
        <p:txBody>
          <a:bodyPr/>
          <a:lstStyle/>
          <a:p>
            <a:pPr lvl="0"/>
            <a:r>
              <a:rPr lang="en-US"/>
              <a:t>Edit Master text styles</a:t>
            </a:r>
          </a:p>
        </p:txBody>
      </p:sp>
      <p:pic>
        <p:nvPicPr>
          <p:cNvPr id="19" name="Picture 18">
            <a:extLst>
              <a:ext uri="{FF2B5EF4-FFF2-40B4-BE49-F238E27FC236}">
                <a16:creationId xmlns:a16="http://schemas.microsoft.com/office/drawing/2014/main" id="{746796DC-8000-D44B-AD74-3F72B4EBF0F8}"/>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8/2/2019</a:t>
            </a:fld>
            <a:endParaRPr lang="en-US" dirty="0"/>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dirty="0"/>
          </a:p>
        </p:txBody>
      </p:sp>
      <p:sp>
        <p:nvSpPr>
          <p:cNvPr id="24" name="Slide Number Placeholder 5">
            <a:extLst>
              <a:ext uri="{FF2B5EF4-FFF2-40B4-BE49-F238E27FC236}">
                <a16:creationId xmlns:a16="http://schemas.microsoft.com/office/drawing/2014/main" id="{CCD24B93-4D97-C146-8244-BF6FA5ECAF9B}"/>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dirty="0"/>
          </a:p>
        </p:txBody>
      </p:sp>
      <p:grpSp>
        <p:nvGrpSpPr>
          <p:cNvPr id="2" name="Group 1">
            <a:extLst>
              <a:ext uri="{FF2B5EF4-FFF2-40B4-BE49-F238E27FC236}">
                <a16:creationId xmlns:a16="http://schemas.microsoft.com/office/drawing/2014/main" id="{211F884C-E0B3-E44D-8A36-EB28C0A02617}"/>
              </a:ext>
            </a:extLst>
          </p:cNvPr>
          <p:cNvGrpSpPr/>
          <p:nvPr userDrawn="1"/>
        </p:nvGrpSpPr>
        <p:grpSpPr>
          <a:xfrm rot="10800000">
            <a:off x="642812" y="0"/>
            <a:ext cx="11549187" cy="840624"/>
            <a:chOff x="642812" y="0"/>
            <a:chExt cx="11549187" cy="840624"/>
          </a:xfrm>
        </p:grpSpPr>
        <p:sp>
          <p:nvSpPr>
            <p:cNvPr id="12" name="Rectangle 11">
              <a:extLst>
                <a:ext uri="{FF2B5EF4-FFF2-40B4-BE49-F238E27FC236}">
                  <a16:creationId xmlns:a16="http://schemas.microsoft.com/office/drawing/2014/main" id="{D07A9708-ACEE-3C49-9190-E339828EF3DF}"/>
                </a:ext>
              </a:extLst>
            </p:cNvPr>
            <p:cNvSpPr/>
            <p:nvPr userDrawn="1"/>
          </p:nvSpPr>
          <p:spPr>
            <a:xfrm rot="10800000">
              <a:off x="642812" y="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E6D7D776-D791-A645-9ECF-9C0B75DAE595}"/>
                </a:ext>
              </a:extLst>
            </p:cNvPr>
            <p:cNvSpPr/>
            <p:nvPr userDrawn="1"/>
          </p:nvSpPr>
          <p:spPr>
            <a:xfrm rot="10800000">
              <a:off x="4798353" y="560416"/>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00608E4-FCDF-7341-BDDE-2D407FE18E82}"/>
                </a:ext>
              </a:extLst>
            </p:cNvPr>
            <p:cNvSpPr/>
            <p:nvPr userDrawn="1"/>
          </p:nvSpPr>
          <p:spPr>
            <a:xfrm rot="10800000">
              <a:off x="7838104" y="280208"/>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a:extLst>
                <a:ext uri="{FF2B5EF4-FFF2-40B4-BE49-F238E27FC236}">
                  <a16:creationId xmlns:a16="http://schemas.microsoft.com/office/drawing/2014/main" id="{CDE3FFE0-A21C-7741-92B5-34AB4E684857}"/>
                </a:ext>
              </a:extLst>
            </p:cNvPr>
            <p:cNvSpPr/>
            <p:nvPr userDrawn="1"/>
          </p:nvSpPr>
          <p:spPr>
            <a:xfrm rot="10800000">
              <a:off x="11870887" y="560417"/>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 og 2-spalte innhold">
    <p:bg>
      <p:bgPr>
        <a:solidFill>
          <a:srgbClr val="FFFFFF">
            <a:alpha val="9804"/>
          </a:srgb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58431D-8E20-AE40-9B25-7E1CFCA42849}"/>
              </a:ext>
            </a:extLst>
          </p:cNvPr>
          <p:cNvSpPr>
            <a:spLocks noGrp="1"/>
          </p:cNvSpPr>
          <p:nvPr>
            <p:ph type="title"/>
          </p:nvPr>
        </p:nvSpPr>
        <p:spPr>
          <a:xfrm>
            <a:off x="642812" y="1194998"/>
            <a:ext cx="10905753" cy="671660"/>
          </a:xfrm>
        </p:spPr>
        <p:txBody>
          <a:bodyPr>
            <a:noAutofit/>
          </a:bodyPr>
          <a:lstStyle>
            <a:lvl1pPr>
              <a:defRPr sz="4000"/>
            </a:lvl1pPr>
          </a:lstStyle>
          <a:p>
            <a:r>
              <a:rPr lang="en-US" dirty="0"/>
              <a:t>Click to edit Master title style</a:t>
            </a:r>
          </a:p>
        </p:txBody>
      </p:sp>
      <p:sp>
        <p:nvSpPr>
          <p:cNvPr id="11" name="Content Placeholder 2">
            <a:extLst>
              <a:ext uri="{FF2B5EF4-FFF2-40B4-BE49-F238E27FC236}">
                <a16:creationId xmlns:a16="http://schemas.microsoft.com/office/drawing/2014/main" id="{C0164713-EC13-F543-A4C5-7C9EA1055904}"/>
              </a:ext>
            </a:extLst>
          </p:cNvPr>
          <p:cNvSpPr>
            <a:spLocks noGrp="1"/>
          </p:cNvSpPr>
          <p:nvPr>
            <p:ph idx="1"/>
          </p:nvPr>
        </p:nvSpPr>
        <p:spPr>
          <a:xfrm>
            <a:off x="642811" y="2019792"/>
            <a:ext cx="5349279" cy="3581400"/>
          </a:xfrm>
        </p:spPr>
        <p:txBody>
          <a:bodyPr/>
          <a:lstStyle/>
          <a:p>
            <a:pPr lvl="0"/>
            <a:r>
              <a:rPr lang="en-US"/>
              <a:t>Edit Master text styles</a:t>
            </a:r>
          </a:p>
        </p:txBody>
      </p:sp>
      <p:sp>
        <p:nvSpPr>
          <p:cNvPr id="22" name="Date Placeholder 3">
            <a:extLst>
              <a:ext uri="{FF2B5EF4-FFF2-40B4-BE49-F238E27FC236}">
                <a16:creationId xmlns:a16="http://schemas.microsoft.com/office/drawing/2014/main" id="{78B4D6C5-9BF0-5A49-9693-24A369DB7785}"/>
              </a:ext>
            </a:extLst>
          </p:cNvPr>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8/2/2019</a:t>
            </a:fld>
            <a:endParaRPr lang="en-US" dirty="0"/>
          </a:p>
        </p:txBody>
      </p:sp>
      <p:sp>
        <p:nvSpPr>
          <p:cNvPr id="23" name="Footer Placeholder 4">
            <a:extLst>
              <a:ext uri="{FF2B5EF4-FFF2-40B4-BE49-F238E27FC236}">
                <a16:creationId xmlns:a16="http://schemas.microsoft.com/office/drawing/2014/main" id="{2A686105-7BC9-224A-B16E-B13F4BA9A2C6}"/>
              </a:ext>
            </a:extLst>
          </p:cNvPr>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dirty="0"/>
          </a:p>
        </p:txBody>
      </p:sp>
      <p:sp>
        <p:nvSpPr>
          <p:cNvPr id="24" name="Slide Number Placeholder 5">
            <a:extLst>
              <a:ext uri="{FF2B5EF4-FFF2-40B4-BE49-F238E27FC236}">
                <a16:creationId xmlns:a16="http://schemas.microsoft.com/office/drawing/2014/main" id="{CCD24B93-4D97-C146-8244-BF6FA5ECAF9B}"/>
              </a:ext>
            </a:extLst>
          </p:cNvPr>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dirty="0"/>
          </a:p>
        </p:txBody>
      </p:sp>
      <p:sp>
        <p:nvSpPr>
          <p:cNvPr id="12" name="Content Placeholder 2">
            <a:extLst>
              <a:ext uri="{FF2B5EF4-FFF2-40B4-BE49-F238E27FC236}">
                <a16:creationId xmlns:a16="http://schemas.microsoft.com/office/drawing/2014/main" id="{5BF9C66D-8089-0746-B8A4-495F8E5FB85B}"/>
              </a:ext>
            </a:extLst>
          </p:cNvPr>
          <p:cNvSpPr>
            <a:spLocks noGrp="1"/>
          </p:cNvSpPr>
          <p:nvPr>
            <p:ph idx="10"/>
          </p:nvPr>
        </p:nvSpPr>
        <p:spPr>
          <a:xfrm>
            <a:off x="6212341" y="2019792"/>
            <a:ext cx="5336224" cy="3581400"/>
          </a:xfrm>
        </p:spPr>
        <p:txBody>
          <a:bodyPr/>
          <a:lstStyle/>
          <a:p>
            <a:pPr lvl="0"/>
            <a:r>
              <a:rPr lang="en-US"/>
              <a:t>Edit Master text styles</a:t>
            </a:r>
          </a:p>
        </p:txBody>
      </p:sp>
      <p:pic>
        <p:nvPicPr>
          <p:cNvPr id="15" name="Picture 14">
            <a:extLst>
              <a:ext uri="{FF2B5EF4-FFF2-40B4-BE49-F238E27FC236}">
                <a16:creationId xmlns:a16="http://schemas.microsoft.com/office/drawing/2014/main" id="{3DB9E97A-427D-294B-8CC9-7542F3794D5A}"/>
              </a:ext>
            </a:extLst>
          </p:cNvPr>
          <p:cNvPicPr>
            <a:picLocks noChangeAspect="1"/>
          </p:cNvPicPr>
          <p:nvPr userDrawn="1"/>
        </p:nvPicPr>
        <p:blipFill>
          <a:blip r:embed="rId2"/>
          <a:stretch>
            <a:fillRect/>
          </a:stretch>
        </p:blipFill>
        <p:spPr>
          <a:xfrm>
            <a:off x="643434" y="5826626"/>
            <a:ext cx="1495766" cy="673730"/>
          </a:xfrm>
          <a:prstGeom prst="rect">
            <a:avLst/>
          </a:prstGeom>
        </p:spPr>
      </p:pic>
      <p:sp>
        <p:nvSpPr>
          <p:cNvPr id="17" name="Rectangle 16">
            <a:extLst>
              <a:ext uri="{FF2B5EF4-FFF2-40B4-BE49-F238E27FC236}">
                <a16:creationId xmlns:a16="http://schemas.microsoft.com/office/drawing/2014/main" id="{A5934582-449C-A148-BDAE-61909D5B5E12}"/>
              </a:ext>
            </a:extLst>
          </p:cNvPr>
          <p:cNvSpPr/>
          <p:nvPr userDrawn="1"/>
        </p:nvSpPr>
        <p:spPr>
          <a:xfrm rot="10800000">
            <a:off x="9214778" y="0"/>
            <a:ext cx="883347" cy="280207"/>
          </a:xfrm>
          <a:prstGeom prst="rect">
            <a:avLst/>
          </a:prstGeom>
          <a:solidFill>
            <a:srgbClr val="002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ctangle 17">
            <a:extLst>
              <a:ext uri="{FF2B5EF4-FFF2-40B4-BE49-F238E27FC236}">
                <a16:creationId xmlns:a16="http://schemas.microsoft.com/office/drawing/2014/main" id="{54616DA5-BD52-274B-9153-B2B3662CBC1B}"/>
              </a:ext>
            </a:extLst>
          </p:cNvPr>
          <p:cNvSpPr/>
          <p:nvPr userDrawn="1"/>
        </p:nvSpPr>
        <p:spPr>
          <a:xfrm rot="10800000">
            <a:off x="11870888" y="560416"/>
            <a:ext cx="321112" cy="280207"/>
          </a:xfrm>
          <a:prstGeom prst="rect">
            <a:avLst/>
          </a:prstGeom>
          <a:solidFill>
            <a:srgbClr val="025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ctangle 24">
            <a:extLst>
              <a:ext uri="{FF2B5EF4-FFF2-40B4-BE49-F238E27FC236}">
                <a16:creationId xmlns:a16="http://schemas.microsoft.com/office/drawing/2014/main" id="{DAD040E1-F8FE-A740-A085-8E23C694EFF2}"/>
              </a:ext>
            </a:extLst>
          </p:cNvPr>
          <p:cNvSpPr/>
          <p:nvPr userDrawn="1"/>
        </p:nvSpPr>
        <p:spPr>
          <a:xfrm rot="10800000">
            <a:off x="0" y="280208"/>
            <a:ext cx="878830" cy="280207"/>
          </a:xfrm>
          <a:prstGeom prst="rect">
            <a:avLst/>
          </a:prstGeom>
          <a:solidFill>
            <a:srgbClr val="038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Rectangle 25">
            <a:extLst>
              <a:ext uri="{FF2B5EF4-FFF2-40B4-BE49-F238E27FC236}">
                <a16:creationId xmlns:a16="http://schemas.microsoft.com/office/drawing/2014/main" id="{E9D7A923-9D2B-5F40-8C62-9B40955AFD66}"/>
              </a:ext>
            </a:extLst>
          </p:cNvPr>
          <p:cNvSpPr/>
          <p:nvPr userDrawn="1"/>
        </p:nvSpPr>
        <p:spPr>
          <a:xfrm rot="10800000">
            <a:off x="4308037" y="560417"/>
            <a:ext cx="321112" cy="280207"/>
          </a:xfrm>
          <a:prstGeom prst="rect">
            <a:avLst/>
          </a:prstGeom>
          <a:solidFill>
            <a:srgbClr val="00C3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8206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9804"/>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34" y="685800"/>
            <a:ext cx="10881616" cy="1485900"/>
          </a:xfrm>
          <a:prstGeom prst="rect">
            <a:avLst/>
          </a:prstGeom>
        </p:spPr>
        <p:txBody>
          <a:bodyPr vert="horz" lIns="91440" tIns="45720" rIns="91440" bIns="45720" rtlCol="0" anchor="t">
            <a:normAutofit/>
          </a:bodyPr>
          <a:lstStyle/>
          <a:p>
            <a:r>
              <a:rPr lang="nb-NO" dirty="0"/>
              <a:t>Klikk for å redigere tittelstil</a:t>
            </a:r>
            <a:endParaRPr lang="en-US" dirty="0"/>
          </a:p>
        </p:txBody>
      </p:sp>
      <p:sp>
        <p:nvSpPr>
          <p:cNvPr id="3" name="Text Placeholder 2"/>
          <p:cNvSpPr>
            <a:spLocks noGrp="1"/>
          </p:cNvSpPr>
          <p:nvPr>
            <p:ph type="body" idx="1"/>
          </p:nvPr>
        </p:nvSpPr>
        <p:spPr>
          <a:xfrm>
            <a:off x="643434" y="2286000"/>
            <a:ext cx="10881616" cy="3474182"/>
          </a:xfrm>
          <a:prstGeom prst="rect">
            <a:avLst/>
          </a:prstGeom>
        </p:spPr>
        <p:txBody>
          <a:bodyPr vert="horz" lIns="91440" tIns="45720" rIns="91440" bIns="45720" rtlCol="0">
            <a:normAutofit/>
          </a:bodyPr>
          <a:lstStyle/>
          <a:p>
            <a:pPr lvl="0"/>
            <a:r>
              <a:rPr lang="nb-NO" dirty="0"/>
              <a:t>Rediger tekststiler i malen
Andre nivå
Tredje nivå
Fjerde nivå
Femte nivå</a:t>
            </a:r>
            <a:endParaRPr lang="en-US" dirty="0"/>
          </a:p>
        </p:txBody>
      </p:sp>
      <p:sp>
        <p:nvSpPr>
          <p:cNvPr id="4" name="Date Placeholder 3"/>
          <p:cNvSpPr>
            <a:spLocks noGrp="1"/>
          </p:cNvSpPr>
          <p:nvPr>
            <p:ph type="dt" sz="half" idx="2"/>
          </p:nvPr>
        </p:nvSpPr>
        <p:spPr>
          <a:xfrm>
            <a:off x="643434" y="6453386"/>
            <a:ext cx="1204572"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fld id="{87DE6118-2437-4B30-8E3C-4D2BE6020583}" type="datetimeFigureOut">
              <a:rPr lang="en-US" smtClean="0"/>
              <a:pPr/>
              <a:t>8/2/2019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000" baseline="0">
                <a:solidFill>
                  <a:srgbClr val="132856"/>
                </a:solidFill>
                <a:latin typeface="+mn-lt"/>
              </a:defRPr>
            </a:lvl1pPr>
          </a:lstStyle>
          <a:p>
            <a:endParaRPr lang="en-US" dirty="0"/>
          </a:p>
        </p:txBody>
      </p:sp>
      <p:sp>
        <p:nvSpPr>
          <p:cNvPr id="6" name="Slide Number Placeholder 5"/>
          <p:cNvSpPr>
            <a:spLocks noGrp="1"/>
          </p:cNvSpPr>
          <p:nvPr>
            <p:ph type="sldNum" sz="quarter" idx="4"/>
          </p:nvPr>
        </p:nvSpPr>
        <p:spPr>
          <a:xfrm>
            <a:off x="9928758" y="6453386"/>
            <a:ext cx="1596292" cy="404614"/>
          </a:xfrm>
          <a:prstGeom prst="rect">
            <a:avLst/>
          </a:prstGeom>
        </p:spPr>
        <p:txBody>
          <a:bodyPr vert="horz" lIns="91440" tIns="45720" rIns="91440" bIns="45720" rtlCol="0" anchor="ctr"/>
          <a:lstStyle>
            <a:lvl1pPr algn="r">
              <a:defRPr sz="1000" baseline="0">
                <a:solidFill>
                  <a:srgbClr val="132856"/>
                </a:solidFill>
                <a:latin typeface="+mn-lt"/>
              </a:defRPr>
            </a:lvl1pPr>
          </a:lstStyle>
          <a:p>
            <a:fld id="{69E57DC2-970A-4B3E-BB1C-7A09969E49D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7" r:id="rId2"/>
    <p:sldLayoutId id="2147483675" r:id="rId3"/>
    <p:sldLayoutId id="2147483678" r:id="rId4"/>
    <p:sldLayoutId id="2147483680" r:id="rId5"/>
    <p:sldLayoutId id="2147483676" r:id="rId6"/>
    <p:sldLayoutId id="2147483668" r:id="rId7"/>
    <p:sldLayoutId id="2147483650" r:id="rId8"/>
    <p:sldLayoutId id="2147483686" r:id="rId9"/>
    <p:sldLayoutId id="2147483663" r:id="rId10"/>
    <p:sldLayoutId id="2147483683" r:id="rId11"/>
    <p:sldLayoutId id="2147483684" r:id="rId12"/>
    <p:sldLayoutId id="2147483685" r:id="rId13"/>
    <p:sldLayoutId id="2147483687" r:id="rId14"/>
    <p:sldLayoutId id="2147483654" r:id="rId15"/>
    <p:sldLayoutId id="2147483681" r:id="rId16"/>
    <p:sldLayoutId id="2147483682" r:id="rId17"/>
  </p:sldLayoutIdLst>
  <p:txStyles>
    <p:titleStyle>
      <a:lvl1pPr algn="l" defTabSz="914400" rtl="0" eaLnBrk="1" latinLnBrk="0" hangingPunct="1">
        <a:lnSpc>
          <a:spcPct val="89000"/>
        </a:lnSpc>
        <a:spcBef>
          <a:spcPct val="0"/>
        </a:spcBef>
        <a:buNone/>
        <a:defRPr sz="5600" b="1" i="0" kern="1200" baseline="0">
          <a:solidFill>
            <a:srgbClr val="132856"/>
          </a:solidFill>
          <a:latin typeface="Franklin Gothic Demi" panose="020B0603020102020204" pitchFamily="34" charset="0"/>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rgbClr val="132856"/>
          </a:solidFill>
          <a:latin typeface="+mj-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hyperlink" Target="https://eiti.org/fr/document/norme-2019"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B86E31F-55FF-2E41-AB26-CEECCBD285AA}"/>
              </a:ext>
            </a:extLst>
          </p:cNvPr>
          <p:cNvSpPr>
            <a:spLocks noGrp="1"/>
          </p:cNvSpPr>
          <p:nvPr>
            <p:ph type="subTitle" idx="1"/>
          </p:nvPr>
        </p:nvSpPr>
        <p:spPr/>
        <p:txBody>
          <a:bodyPr>
            <a:normAutofit fontScale="70000" lnSpcReduction="20000"/>
          </a:bodyPr>
          <a:lstStyle/>
          <a:p>
            <a:r>
              <a:rPr lang="en-GB" dirty="0"/>
              <a:t>Secrétariat international de </a:t>
            </a:r>
            <a:r>
              <a:rPr lang="en-GB" dirty="0" err="1"/>
              <a:t>l’ITIE</a:t>
            </a:r>
            <a:r>
              <a:rPr lang="en-GB" dirty="0"/>
              <a:t> </a:t>
            </a:r>
          </a:p>
          <a:p>
            <a:r>
              <a:rPr lang="en-GB" dirty="0" err="1"/>
              <a:t>Août</a:t>
            </a:r>
            <a:r>
              <a:rPr lang="en-GB" dirty="0"/>
              <a:t> 2019</a:t>
            </a:r>
          </a:p>
          <a:p>
            <a:endParaRPr lang="nb-NO" dirty="0"/>
          </a:p>
        </p:txBody>
      </p:sp>
      <p:sp>
        <p:nvSpPr>
          <p:cNvPr id="3" name="Text Placeholder 2">
            <a:extLst>
              <a:ext uri="{FF2B5EF4-FFF2-40B4-BE49-F238E27FC236}">
                <a16:creationId xmlns:a16="http://schemas.microsoft.com/office/drawing/2014/main" id="{20B9E2AE-17D2-1A43-8B68-275E4E90DD5E}"/>
              </a:ext>
            </a:extLst>
          </p:cNvPr>
          <p:cNvSpPr>
            <a:spLocks noGrp="1"/>
          </p:cNvSpPr>
          <p:nvPr>
            <p:ph type="body" sz="quarter" idx="13"/>
          </p:nvPr>
        </p:nvSpPr>
        <p:spPr>
          <a:xfrm>
            <a:off x="643434" y="2494527"/>
            <a:ext cx="11227453" cy="744996"/>
          </a:xfrm>
        </p:spPr>
        <p:txBody>
          <a:bodyPr>
            <a:noAutofit/>
          </a:bodyPr>
          <a:lstStyle/>
          <a:p>
            <a:r>
              <a:rPr lang="en-GB" sz="3800" dirty="0" err="1"/>
              <a:t>Norme</a:t>
            </a:r>
            <a:r>
              <a:rPr lang="en-GB" sz="3800" dirty="0"/>
              <a:t> ITIE 2019</a:t>
            </a:r>
            <a:br>
              <a:rPr lang="en-GB" sz="3800" dirty="0"/>
            </a:br>
            <a:r>
              <a:rPr lang="en-GB" sz="3800" dirty="0" err="1"/>
              <a:t>Aper</a:t>
            </a:r>
            <a:r>
              <a:rPr lang="fr-FR" sz="4000" dirty="0"/>
              <a:t>ç</a:t>
            </a:r>
            <a:r>
              <a:rPr lang="en-GB" sz="3800" dirty="0"/>
              <a:t>u des modifications </a:t>
            </a:r>
            <a:r>
              <a:rPr lang="en-GB" sz="3800" dirty="0" err="1"/>
              <a:t>clés</a:t>
            </a:r>
            <a:endParaRPr lang="nb-NO" sz="3800" dirty="0"/>
          </a:p>
        </p:txBody>
      </p:sp>
    </p:spTree>
    <p:extLst>
      <p:ext uri="{BB962C8B-B14F-4D97-AF65-F5344CB8AC3E}">
        <p14:creationId xmlns:p14="http://schemas.microsoft.com/office/powerpoint/2010/main" val="2623336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p:txBody>
          <a:bodyPr/>
          <a:lstStyle/>
          <a:p>
            <a:r>
              <a:rPr lang="fr-FR" dirty="0"/>
              <a:t>La transparence des contrats : Quelles sont les nouveautés ?</a:t>
            </a:r>
          </a:p>
        </p:txBody>
      </p:sp>
      <p:sp>
        <p:nvSpPr>
          <p:cNvPr id="3" name="Content Placeholder 2">
            <a:extLst>
              <a:ext uri="{FF2B5EF4-FFF2-40B4-BE49-F238E27FC236}">
                <a16:creationId xmlns:a16="http://schemas.microsoft.com/office/drawing/2014/main" id="{59CFE86B-E398-8846-A81C-5BBC10A9618D}"/>
              </a:ext>
            </a:extLst>
          </p:cNvPr>
          <p:cNvSpPr>
            <a:spLocks noGrp="1"/>
          </p:cNvSpPr>
          <p:nvPr>
            <p:ph idx="1"/>
          </p:nvPr>
        </p:nvSpPr>
        <p:spPr/>
        <p:txBody>
          <a:bodyPr/>
          <a:lstStyle/>
          <a:p>
            <a:pPr marL="457200" indent="-457200">
              <a:buFont typeface="Arial"/>
              <a:buChar char="•"/>
            </a:pPr>
            <a:endParaRPr lang="en-GB" dirty="0"/>
          </a:p>
          <a:p>
            <a:pPr marL="457200" indent="-457200">
              <a:spcAft>
                <a:spcPts val="600"/>
              </a:spcAft>
              <a:buFont typeface="Arial"/>
              <a:buChar char="•"/>
            </a:pPr>
            <a:r>
              <a:rPr lang="fr-FR" dirty="0"/>
              <a:t>Les contrats </a:t>
            </a:r>
            <a:r>
              <a:rPr lang="fr-FR" u="sng" dirty="0"/>
              <a:t>conclus, signés ou amendés à compter du 1</a:t>
            </a:r>
            <a:r>
              <a:rPr lang="fr-FR" u="sng" baseline="30000" dirty="0"/>
              <a:t>er </a:t>
            </a:r>
            <a:r>
              <a:rPr lang="fr-FR" u="sng" dirty="0"/>
              <a:t>janvier 2021</a:t>
            </a:r>
            <a:r>
              <a:rPr lang="fr-FR" dirty="0"/>
              <a:t> doivent obligatoirement être rendus publics (n°2.4.a).</a:t>
            </a:r>
          </a:p>
          <a:p>
            <a:pPr marL="457200" indent="-457200">
              <a:spcAft>
                <a:spcPts val="600"/>
              </a:spcAft>
              <a:buFont typeface="Arial"/>
              <a:buChar char="•"/>
            </a:pPr>
            <a:r>
              <a:rPr lang="fr-FR" u="sng" dirty="0"/>
              <a:t>Les Groupes multipartites sont censés intégrer un plan </a:t>
            </a:r>
            <a:r>
              <a:rPr lang="fr-FR" dirty="0"/>
              <a:t>de divulgation des contrats dans les plans de travail couvrant l’année 2020 (n°2.4.b). </a:t>
            </a:r>
          </a:p>
          <a:p>
            <a:pPr marL="457200" indent="-457200">
              <a:buFont typeface="Arial"/>
              <a:buChar char="•"/>
            </a:pPr>
            <a:r>
              <a:rPr lang="fr-FR" dirty="0"/>
              <a:t>Les Rapports ITIE devront </a:t>
            </a:r>
            <a:r>
              <a:rPr lang="fr-FR" u="sng" dirty="0"/>
              <a:t>décrire les contrats existants </a:t>
            </a:r>
            <a:r>
              <a:rPr lang="fr-FR" dirty="0"/>
              <a:t>(n°2.1) ainsi que les politiques et pratiques réelles du gouvernement (n°2.4.c).</a:t>
            </a:r>
          </a:p>
        </p:txBody>
      </p:sp>
      <p:sp>
        <p:nvSpPr>
          <p:cNvPr id="4" name="TextBox 3">
            <a:extLst>
              <a:ext uri="{FF2B5EF4-FFF2-40B4-BE49-F238E27FC236}">
                <a16:creationId xmlns:a16="http://schemas.microsoft.com/office/drawing/2014/main" id="{5F1B6203-8EDD-4B25-A0E6-DC18CF19F905}"/>
              </a:ext>
            </a:extLst>
          </p:cNvPr>
          <p:cNvSpPr txBox="1"/>
          <p:nvPr/>
        </p:nvSpPr>
        <p:spPr>
          <a:xfrm>
            <a:off x="1238250" y="4933950"/>
            <a:ext cx="9639300" cy="646331"/>
          </a:xfrm>
          <a:prstGeom prst="rect">
            <a:avLst/>
          </a:prstGeom>
          <a:noFill/>
        </p:spPr>
        <p:txBody>
          <a:bodyPr wrap="square" rtlCol="0">
            <a:spAutoFit/>
          </a:bodyPr>
          <a:lstStyle/>
          <a:p>
            <a:r>
              <a:rPr lang="fr-FR" b="1" dirty="0">
                <a:solidFill>
                  <a:srgbClr val="0090BF"/>
                </a:solidFill>
              </a:rPr>
              <a:t>Le texte intégral se trouve dans les Exigences 2.4, portant sur les contrats, et 2.1, sur le régime fiscal et le cadre légal.</a:t>
            </a:r>
          </a:p>
        </p:txBody>
      </p:sp>
    </p:spTree>
    <p:extLst>
      <p:ext uri="{BB962C8B-B14F-4D97-AF65-F5344CB8AC3E}">
        <p14:creationId xmlns:p14="http://schemas.microsoft.com/office/powerpoint/2010/main" val="3014935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p:txBody>
          <a:bodyPr/>
          <a:lstStyle/>
          <a:p>
            <a:r>
              <a:rPr lang="fr-FR" dirty="0"/>
              <a:t>Entreprises d’État : Pourquoi ces modifications ?</a:t>
            </a:r>
          </a:p>
        </p:txBody>
      </p:sp>
      <p:sp>
        <p:nvSpPr>
          <p:cNvPr id="3" name="Content Placeholder 2">
            <a:extLst>
              <a:ext uri="{FF2B5EF4-FFF2-40B4-BE49-F238E27FC236}">
                <a16:creationId xmlns:a16="http://schemas.microsoft.com/office/drawing/2014/main" id="{59CFE86B-E398-8846-A81C-5BBC10A9618D}"/>
              </a:ext>
            </a:extLst>
          </p:cNvPr>
          <p:cNvSpPr>
            <a:spLocks noGrp="1"/>
          </p:cNvSpPr>
          <p:nvPr>
            <p:ph idx="1"/>
          </p:nvPr>
        </p:nvSpPr>
        <p:spPr/>
        <p:txBody>
          <a:bodyPr/>
          <a:lstStyle/>
          <a:p>
            <a:pPr marL="457200" indent="-457200">
              <a:buFont typeface="Arial"/>
              <a:buChar char="•"/>
            </a:pPr>
            <a:endParaRPr lang="en-GB" dirty="0"/>
          </a:p>
          <a:p>
            <a:pPr marL="457200" indent="-457200">
              <a:spcAft>
                <a:spcPts val="1200"/>
              </a:spcAft>
              <a:buClr>
                <a:srgbClr val="0076AF"/>
              </a:buClr>
              <a:buFont typeface="Arial" panose="020B0604020202020204" pitchFamily="34" charset="0"/>
              <a:buChar char="•"/>
              <a:defRPr/>
            </a:pPr>
            <a:r>
              <a:rPr lang="fr-FR" dirty="0">
                <a:solidFill>
                  <a:srgbClr val="404040"/>
                </a:solidFill>
              </a:rPr>
              <a:t>Les entreprises d’État jouent souvent un rôle important dans la gestion des ressources naturelles de l’État.</a:t>
            </a:r>
          </a:p>
          <a:p>
            <a:pPr marL="457200" indent="-457200">
              <a:spcAft>
                <a:spcPts val="1200"/>
              </a:spcAft>
              <a:buClr>
                <a:srgbClr val="0076AF"/>
              </a:buClr>
              <a:buFont typeface="Arial" panose="020B0604020202020204" pitchFamily="34" charset="0"/>
              <a:buChar char="•"/>
              <a:defRPr/>
            </a:pPr>
            <a:r>
              <a:rPr lang="fr-FR" dirty="0">
                <a:solidFill>
                  <a:srgbClr val="404040"/>
                </a:solidFill>
              </a:rPr>
              <a:t>La Validation a mis en évidence des problèmes récurrents et un manque de clarté des Exigences ITIE qui s’appliquent.</a:t>
            </a:r>
          </a:p>
          <a:p>
            <a:pPr marL="457200" indent="-457200">
              <a:spcAft>
                <a:spcPts val="1200"/>
              </a:spcAft>
              <a:buClr>
                <a:srgbClr val="0076AF"/>
              </a:buClr>
              <a:buFont typeface="Arial" panose="020B0604020202020204" pitchFamily="34" charset="0"/>
              <a:buChar char="•"/>
              <a:defRPr/>
            </a:pPr>
            <a:r>
              <a:rPr lang="fr-FR" dirty="0">
                <a:solidFill>
                  <a:srgbClr val="404040"/>
                </a:solidFill>
              </a:rPr>
              <a:t>Les entreprises d’État pratiquent de plus en plus l’« intégration » des divulgations et publient des informations à travers des sites web ou leurs états financiers annuels.</a:t>
            </a:r>
          </a:p>
        </p:txBody>
      </p:sp>
      <p:pic>
        <p:nvPicPr>
          <p:cNvPr id="4" name="Picture 2" descr="https://eiti.org/sites/default/files/backgroundimage/test3.png">
            <a:extLst>
              <a:ext uri="{FF2B5EF4-FFF2-40B4-BE49-F238E27FC236}">
                <a16:creationId xmlns:a16="http://schemas.microsoft.com/office/drawing/2014/main" id="{5CF2B4B9-35B9-48A7-85B2-A488EEC762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18" r="8639"/>
          <a:stretch/>
        </p:blipFill>
        <p:spPr bwMode="auto">
          <a:xfrm>
            <a:off x="8185413" y="4933533"/>
            <a:ext cx="3035037" cy="1806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951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p:txBody>
          <a:bodyPr/>
          <a:lstStyle/>
          <a:p>
            <a:r>
              <a:rPr lang="fr-FR" dirty="0"/>
              <a:t>Entreprises d’État : Quelles sont les nouveautés ?</a:t>
            </a:r>
          </a:p>
        </p:txBody>
      </p:sp>
      <p:sp>
        <p:nvSpPr>
          <p:cNvPr id="3" name="Content Placeholder 2">
            <a:extLst>
              <a:ext uri="{FF2B5EF4-FFF2-40B4-BE49-F238E27FC236}">
                <a16:creationId xmlns:a16="http://schemas.microsoft.com/office/drawing/2014/main" id="{59CFE86B-E398-8846-A81C-5BBC10A9618D}"/>
              </a:ext>
            </a:extLst>
          </p:cNvPr>
          <p:cNvSpPr>
            <a:spLocks noGrp="1"/>
          </p:cNvSpPr>
          <p:nvPr>
            <p:ph idx="1"/>
          </p:nvPr>
        </p:nvSpPr>
        <p:spPr/>
        <p:txBody>
          <a:bodyPr/>
          <a:lstStyle/>
          <a:p>
            <a:pPr marL="457200" indent="-457200">
              <a:buFont typeface="Arial"/>
              <a:buChar char="•"/>
            </a:pPr>
            <a:endParaRPr lang="en-GB" dirty="0"/>
          </a:p>
          <a:p>
            <a:pPr marL="457200" indent="-457200">
              <a:spcAft>
                <a:spcPts val="1200"/>
              </a:spcAft>
              <a:buFont typeface="Arial"/>
              <a:buChar char="•"/>
            </a:pPr>
            <a:r>
              <a:rPr lang="fr-FR" dirty="0"/>
              <a:t>La description de la relation financière entre l’État et les entreprises d’État devra également couvrir </a:t>
            </a:r>
            <a:r>
              <a:rPr lang="fr-FR" u="sng" dirty="0"/>
              <a:t>les joint-ventures et les filiales</a:t>
            </a:r>
            <a:r>
              <a:rPr lang="fr-FR" dirty="0"/>
              <a:t> (n°2.6.a.i).</a:t>
            </a:r>
          </a:p>
          <a:p>
            <a:pPr marL="457200" indent="-457200">
              <a:spcAft>
                <a:spcPts val="1200"/>
              </a:spcAft>
              <a:buFont typeface="Arial"/>
              <a:buChar char="•"/>
            </a:pPr>
            <a:r>
              <a:rPr lang="fr-FR" dirty="0"/>
              <a:t>Des détails sur les emprunts devront être divulgués, notamment </a:t>
            </a:r>
            <a:r>
              <a:rPr lang="fr-FR" u="sng" dirty="0"/>
              <a:t>l’échéancier de remboursement et le taux d’intérêt</a:t>
            </a:r>
            <a:r>
              <a:rPr lang="fr-FR" dirty="0"/>
              <a:t> (n°2.6.a.ii).</a:t>
            </a:r>
          </a:p>
          <a:p>
            <a:pPr marL="457200" indent="-457200">
              <a:spcAft>
                <a:spcPts val="1200"/>
              </a:spcAft>
              <a:buFont typeface="Arial"/>
              <a:buChar char="•"/>
            </a:pPr>
            <a:r>
              <a:rPr lang="fr-FR" dirty="0"/>
              <a:t>Les entreprises d’État sont censées publier leurs états financiers audités (n°2.6.b).</a:t>
            </a:r>
          </a:p>
          <a:p>
            <a:pPr marL="457200" indent="-457200">
              <a:spcAft>
                <a:spcPts val="1200"/>
              </a:spcAft>
              <a:buFont typeface="Arial"/>
              <a:buChar char="•"/>
            </a:pPr>
            <a:r>
              <a:rPr lang="fr-FR" dirty="0"/>
              <a:t>Les Groupes multipartites peuvent envisager d’appliquer </a:t>
            </a:r>
            <a:r>
              <a:rPr lang="fr-FR" u="sng" dirty="0"/>
              <a:t>la définition des dépenses quasi-budgétaires adoptée par le FMI</a:t>
            </a:r>
            <a:r>
              <a:rPr lang="fr-FR" dirty="0"/>
              <a:t> (n°6.2).</a:t>
            </a:r>
          </a:p>
        </p:txBody>
      </p:sp>
      <p:sp>
        <p:nvSpPr>
          <p:cNvPr id="4" name="TextBox 3">
            <a:extLst>
              <a:ext uri="{FF2B5EF4-FFF2-40B4-BE49-F238E27FC236}">
                <a16:creationId xmlns:a16="http://schemas.microsoft.com/office/drawing/2014/main" id="{5F1B6203-8EDD-4B25-A0E6-DC18CF19F905}"/>
              </a:ext>
            </a:extLst>
          </p:cNvPr>
          <p:cNvSpPr txBox="1"/>
          <p:nvPr/>
        </p:nvSpPr>
        <p:spPr>
          <a:xfrm>
            <a:off x="2238375" y="5785858"/>
            <a:ext cx="9639300" cy="369332"/>
          </a:xfrm>
          <a:prstGeom prst="rect">
            <a:avLst/>
          </a:prstGeom>
          <a:noFill/>
        </p:spPr>
        <p:txBody>
          <a:bodyPr wrap="square" rtlCol="0">
            <a:spAutoFit/>
          </a:bodyPr>
          <a:lstStyle/>
          <a:p>
            <a:r>
              <a:rPr lang="fr-FR" b="1" dirty="0">
                <a:solidFill>
                  <a:srgbClr val="0090BF"/>
                </a:solidFill>
              </a:rPr>
              <a:t>Le texte intégral se trouve dans les Exigences 2.6, 4.5 et 6.2.</a:t>
            </a:r>
          </a:p>
        </p:txBody>
      </p:sp>
    </p:spTree>
    <p:extLst>
      <p:ext uri="{BB962C8B-B14F-4D97-AF65-F5344CB8AC3E}">
        <p14:creationId xmlns:p14="http://schemas.microsoft.com/office/powerpoint/2010/main" val="2047512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p:txBody>
          <a:bodyPr/>
          <a:lstStyle/>
          <a:p>
            <a:r>
              <a:rPr lang="fr-FR" dirty="0"/>
              <a:t>Vente de parts d’État dans le secteur pétrolier, gazier et minier : Pourquoi ces modifications ?</a:t>
            </a:r>
          </a:p>
        </p:txBody>
      </p:sp>
      <p:sp>
        <p:nvSpPr>
          <p:cNvPr id="3" name="Content Placeholder 2">
            <a:extLst>
              <a:ext uri="{FF2B5EF4-FFF2-40B4-BE49-F238E27FC236}">
                <a16:creationId xmlns:a16="http://schemas.microsoft.com/office/drawing/2014/main" id="{59CFE86B-E398-8846-A81C-5BBC10A9618D}"/>
              </a:ext>
            </a:extLst>
          </p:cNvPr>
          <p:cNvSpPr>
            <a:spLocks noGrp="1"/>
          </p:cNvSpPr>
          <p:nvPr>
            <p:ph idx="1"/>
          </p:nvPr>
        </p:nvSpPr>
        <p:spPr>
          <a:xfrm>
            <a:off x="642812" y="2276967"/>
            <a:ext cx="10905753" cy="3581400"/>
          </a:xfrm>
        </p:spPr>
        <p:txBody>
          <a:bodyPr/>
          <a:lstStyle/>
          <a:p>
            <a:pPr marL="457200" indent="-457200">
              <a:buFont typeface="Arial"/>
              <a:buChar char="•"/>
            </a:pPr>
            <a:endParaRPr lang="en-GB" dirty="0"/>
          </a:p>
          <a:p>
            <a:pPr marL="457200" indent="-457200">
              <a:spcAft>
                <a:spcPts val="1200"/>
              </a:spcAft>
              <a:buFont typeface="Arial"/>
              <a:buChar char="•"/>
            </a:pPr>
            <a:r>
              <a:rPr lang="fr-FR" dirty="0"/>
              <a:t>Plus de la moitié des 2,5 milliards US de revenus divulgués par les pays ITIE proviennent des ventes de pétrole, de gaz et de minerais d’État à des sociétés commerciales.</a:t>
            </a:r>
          </a:p>
          <a:p>
            <a:pPr marL="457200" indent="-457200">
              <a:spcAft>
                <a:spcPts val="1200"/>
              </a:spcAft>
              <a:buFont typeface="Arial"/>
              <a:buChar char="•"/>
            </a:pPr>
            <a:r>
              <a:rPr lang="fr-FR" dirty="0"/>
              <a:t>Les pays et les entreprises d’État ont accompli des progrès significatifs pour divulguer les ventes de pétrole à travers « l’effort ciblé sur la transparence du commerce des matières premières ».</a:t>
            </a:r>
          </a:p>
          <a:p>
            <a:pPr marL="457200" indent="-457200">
              <a:spcAft>
                <a:spcPts val="1200"/>
              </a:spcAft>
              <a:buFont typeface="Arial"/>
              <a:buChar char="•"/>
            </a:pPr>
            <a:r>
              <a:rPr lang="fr-FR" dirty="0"/>
              <a:t>Des occasions d’encourager la divulgation en se fondant sur les pratiques émergentes et d’inciter les sociétés </a:t>
            </a:r>
            <a:r>
              <a:rPr lang="fr-FR" dirty="0" err="1"/>
              <a:t>acquéresses</a:t>
            </a:r>
            <a:r>
              <a:rPr lang="fr-FR" dirty="0"/>
              <a:t> à égaler les divulgations des pays/entreprises d’État ont été mises en lumière. </a:t>
            </a:r>
          </a:p>
        </p:txBody>
      </p:sp>
    </p:spTree>
    <p:extLst>
      <p:ext uri="{BB962C8B-B14F-4D97-AF65-F5344CB8AC3E}">
        <p14:creationId xmlns:p14="http://schemas.microsoft.com/office/powerpoint/2010/main" val="25441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a:xfrm>
            <a:off x="642812" y="859168"/>
            <a:ext cx="10905753" cy="671660"/>
          </a:xfrm>
        </p:spPr>
        <p:txBody>
          <a:bodyPr/>
          <a:lstStyle/>
          <a:p>
            <a:pPr lvl="0">
              <a:defRPr/>
            </a:pPr>
            <a:r>
              <a:rPr lang="fr-FR" dirty="0"/>
              <a:t>Vente des parts d’huile d’État dans le secteur pétrolier, gazier et minier : Quelles sont les nouveautés ?</a:t>
            </a:r>
          </a:p>
        </p:txBody>
      </p:sp>
      <p:sp>
        <p:nvSpPr>
          <p:cNvPr id="3" name="Content Placeholder 2">
            <a:extLst>
              <a:ext uri="{FF2B5EF4-FFF2-40B4-BE49-F238E27FC236}">
                <a16:creationId xmlns:a16="http://schemas.microsoft.com/office/drawing/2014/main" id="{59CFE86B-E398-8846-A81C-5BBC10A9618D}"/>
              </a:ext>
            </a:extLst>
          </p:cNvPr>
          <p:cNvSpPr>
            <a:spLocks noGrp="1"/>
          </p:cNvSpPr>
          <p:nvPr>
            <p:ph idx="1"/>
          </p:nvPr>
        </p:nvSpPr>
        <p:spPr/>
        <p:txBody>
          <a:bodyPr>
            <a:normAutofit lnSpcReduction="10000"/>
          </a:bodyPr>
          <a:lstStyle/>
          <a:p>
            <a:pPr marL="457200" indent="-457200">
              <a:buFont typeface="Arial"/>
              <a:buChar char="•"/>
            </a:pPr>
            <a:endParaRPr lang="en-GB" dirty="0"/>
          </a:p>
          <a:p>
            <a:pPr marL="457200" indent="-457200">
              <a:spcAft>
                <a:spcPts val="1200"/>
              </a:spcAft>
              <a:buClr>
                <a:srgbClr val="0076AF"/>
              </a:buClr>
              <a:buFont typeface="Arial" panose="020B0604020202020204" pitchFamily="34" charset="0"/>
              <a:buChar char="•"/>
              <a:defRPr/>
            </a:pPr>
            <a:r>
              <a:rPr lang="fr-FR" dirty="0">
                <a:solidFill>
                  <a:srgbClr val="404040"/>
                </a:solidFill>
              </a:rPr>
              <a:t>Les pays mettant en œuvre l’ITIE, les entreprises d’État et les tierces parties vendant au nom du gouvernement sont concernés (n°4.2.a). </a:t>
            </a:r>
          </a:p>
          <a:p>
            <a:pPr marL="457200" indent="-457200">
              <a:spcAft>
                <a:spcPts val="1200"/>
              </a:spcAft>
              <a:buClr>
                <a:srgbClr val="0076AF"/>
              </a:buClr>
              <a:buFont typeface="Arial" panose="020B0604020202020204" pitchFamily="34" charset="0"/>
              <a:buChar char="•"/>
              <a:defRPr/>
            </a:pPr>
            <a:r>
              <a:rPr lang="fr-FR" dirty="0">
                <a:solidFill>
                  <a:srgbClr val="404040"/>
                </a:solidFill>
              </a:rPr>
              <a:t>Les volumes et montants des ventes devront être </a:t>
            </a:r>
            <a:r>
              <a:rPr lang="fr-FR" u="sng" dirty="0">
                <a:solidFill>
                  <a:srgbClr val="404040"/>
                </a:solidFill>
              </a:rPr>
              <a:t>ventilés par contrat de vente</a:t>
            </a:r>
            <a:r>
              <a:rPr lang="fr-FR" dirty="0">
                <a:solidFill>
                  <a:srgbClr val="404040"/>
                </a:solidFill>
              </a:rPr>
              <a:t> (et non plus par acquéreur).</a:t>
            </a:r>
          </a:p>
          <a:p>
            <a:pPr marL="457200" indent="-457200">
              <a:spcAft>
                <a:spcPts val="1200"/>
              </a:spcAft>
              <a:buClr>
                <a:srgbClr val="0076AF"/>
              </a:buClr>
              <a:buFont typeface="Arial" panose="020B0604020202020204" pitchFamily="34" charset="0"/>
              <a:buChar char="•"/>
              <a:defRPr/>
            </a:pPr>
            <a:r>
              <a:rPr lang="fr-FR" dirty="0">
                <a:solidFill>
                  <a:srgbClr val="404040"/>
                </a:solidFill>
              </a:rPr>
              <a:t>Les divulgations portant sur le </a:t>
            </a:r>
            <a:r>
              <a:rPr lang="fr-FR" u="sng" dirty="0">
                <a:solidFill>
                  <a:srgbClr val="404040"/>
                </a:solidFill>
              </a:rPr>
              <a:t>processus de sélection des acquéreurs</a:t>
            </a:r>
            <a:r>
              <a:rPr lang="fr-FR" dirty="0">
                <a:solidFill>
                  <a:srgbClr val="404040"/>
                </a:solidFill>
              </a:rPr>
              <a:t> et </a:t>
            </a:r>
            <a:r>
              <a:rPr lang="fr-FR" u="sng" dirty="0">
                <a:solidFill>
                  <a:srgbClr val="404040"/>
                </a:solidFill>
              </a:rPr>
              <a:t>des contrats de vente</a:t>
            </a:r>
            <a:r>
              <a:rPr lang="fr-FR" dirty="0">
                <a:solidFill>
                  <a:srgbClr val="404040"/>
                </a:solidFill>
              </a:rPr>
              <a:t> sont encouragées (n°4.2.b).</a:t>
            </a:r>
          </a:p>
          <a:p>
            <a:pPr marL="457200" indent="-457200">
              <a:spcAft>
                <a:spcPts val="1200"/>
              </a:spcAft>
              <a:buClr>
                <a:srgbClr val="0076AF"/>
              </a:buClr>
              <a:buFont typeface="Arial" panose="020B0604020202020204" pitchFamily="34" charset="0"/>
              <a:buChar char="•"/>
              <a:defRPr/>
            </a:pPr>
            <a:r>
              <a:rPr lang="fr-FR" dirty="0">
                <a:solidFill>
                  <a:srgbClr val="404040"/>
                </a:solidFill>
              </a:rPr>
              <a:t>Les sociétés </a:t>
            </a:r>
            <a:r>
              <a:rPr lang="fr-FR" dirty="0" err="1">
                <a:solidFill>
                  <a:srgbClr val="404040"/>
                </a:solidFill>
              </a:rPr>
              <a:t>acquéresses</a:t>
            </a:r>
            <a:r>
              <a:rPr lang="fr-FR" dirty="0">
                <a:solidFill>
                  <a:srgbClr val="404040"/>
                </a:solidFill>
              </a:rPr>
              <a:t> sont encouragées à divulguer leurs versements à l’État dans le cadre de l’achat de matières premières (n°4.2.c).</a:t>
            </a:r>
          </a:p>
          <a:p>
            <a:pPr marL="457200" indent="-457200">
              <a:spcAft>
                <a:spcPts val="600"/>
              </a:spcAft>
              <a:buFont typeface="Arial"/>
              <a:buChar char="•"/>
            </a:pPr>
            <a:endParaRPr lang="en-US" dirty="0"/>
          </a:p>
        </p:txBody>
      </p:sp>
      <p:sp>
        <p:nvSpPr>
          <p:cNvPr id="4" name="TextBox 3">
            <a:extLst>
              <a:ext uri="{FF2B5EF4-FFF2-40B4-BE49-F238E27FC236}">
                <a16:creationId xmlns:a16="http://schemas.microsoft.com/office/drawing/2014/main" id="{5F1B6203-8EDD-4B25-A0E6-DC18CF19F905}"/>
              </a:ext>
            </a:extLst>
          </p:cNvPr>
          <p:cNvSpPr txBox="1"/>
          <p:nvPr/>
        </p:nvSpPr>
        <p:spPr>
          <a:xfrm>
            <a:off x="2133288" y="5593394"/>
            <a:ext cx="9639300" cy="646331"/>
          </a:xfrm>
          <a:prstGeom prst="rect">
            <a:avLst/>
          </a:prstGeom>
          <a:noFill/>
        </p:spPr>
        <p:txBody>
          <a:bodyPr wrap="square" rtlCol="0">
            <a:spAutoFit/>
          </a:bodyPr>
          <a:lstStyle/>
          <a:p>
            <a:r>
              <a:rPr lang="fr-FR" b="1" dirty="0">
                <a:solidFill>
                  <a:srgbClr val="0090BF"/>
                </a:solidFill>
              </a:rPr>
              <a:t>Le texte intégral se trouve dans l’Exigence 4.2 portant sur la vente des parts de production de l’État.</a:t>
            </a:r>
          </a:p>
        </p:txBody>
      </p:sp>
    </p:spTree>
    <p:extLst>
      <p:ext uri="{BB962C8B-B14F-4D97-AF65-F5344CB8AC3E}">
        <p14:creationId xmlns:p14="http://schemas.microsoft.com/office/powerpoint/2010/main" val="1728995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p:txBody>
          <a:bodyPr/>
          <a:lstStyle/>
          <a:p>
            <a:r>
              <a:rPr lang="en-US" dirty="0"/>
              <a:t>Genre : </a:t>
            </a:r>
            <a:r>
              <a:rPr lang="en-US" dirty="0" err="1"/>
              <a:t>Pourquoi</a:t>
            </a:r>
            <a:r>
              <a:rPr lang="en-US" dirty="0"/>
              <a:t> </a:t>
            </a:r>
            <a:r>
              <a:rPr lang="en-US" dirty="0" err="1"/>
              <a:t>ces</a:t>
            </a:r>
            <a:r>
              <a:rPr lang="en-US" dirty="0"/>
              <a:t> modifications ?</a:t>
            </a:r>
          </a:p>
        </p:txBody>
      </p:sp>
      <p:sp>
        <p:nvSpPr>
          <p:cNvPr id="3" name="Content Placeholder 2">
            <a:extLst>
              <a:ext uri="{FF2B5EF4-FFF2-40B4-BE49-F238E27FC236}">
                <a16:creationId xmlns:a16="http://schemas.microsoft.com/office/drawing/2014/main" id="{59CFE86B-E398-8846-A81C-5BBC10A9618D}"/>
              </a:ext>
            </a:extLst>
          </p:cNvPr>
          <p:cNvSpPr>
            <a:spLocks noGrp="1"/>
          </p:cNvSpPr>
          <p:nvPr>
            <p:ph idx="1"/>
          </p:nvPr>
        </p:nvSpPr>
        <p:spPr/>
        <p:txBody>
          <a:bodyPr/>
          <a:lstStyle/>
          <a:p>
            <a:pPr marL="457200" indent="-457200">
              <a:buFont typeface="Arial"/>
              <a:buChar char="•"/>
            </a:pPr>
            <a:endParaRPr lang="en-GB" dirty="0"/>
          </a:p>
          <a:p>
            <a:pPr marL="457200" indent="-457200">
              <a:spcAft>
                <a:spcPts val="1200"/>
              </a:spcAft>
              <a:buFont typeface="Arial"/>
              <a:buChar char="•"/>
            </a:pPr>
            <a:r>
              <a:rPr lang="fr-FR" dirty="0"/>
              <a:t>La participation des femmes et des groupes marginalisés à la gouvernance des ressources naturelles est une condition clé d’un secteur bien administré.</a:t>
            </a:r>
          </a:p>
          <a:p>
            <a:pPr marL="457200" indent="-457200">
              <a:spcAft>
                <a:spcPts val="1200"/>
              </a:spcAft>
              <a:buFont typeface="Arial"/>
              <a:buChar char="•"/>
            </a:pPr>
            <a:r>
              <a:rPr lang="fr-FR" dirty="0"/>
              <a:t>Les modifications visent à augmenter leur représentation au sein des Groupes multipartites, à garantir que les données répondent aux critères d’analyse de genre et à améliorer l’accessibilité des données pour les femmes et les groupes marginalisés.</a:t>
            </a:r>
          </a:p>
        </p:txBody>
      </p:sp>
      <p:pic>
        <p:nvPicPr>
          <p:cNvPr id="4" name="Picture 3">
            <a:extLst>
              <a:ext uri="{FF2B5EF4-FFF2-40B4-BE49-F238E27FC236}">
                <a16:creationId xmlns:a16="http://schemas.microsoft.com/office/drawing/2014/main" id="{8E5C690C-370E-4290-B28F-09FB47F78D2B}"/>
              </a:ext>
            </a:extLst>
          </p:cNvPr>
          <p:cNvPicPr>
            <a:picLocks noChangeAspect="1"/>
          </p:cNvPicPr>
          <p:nvPr/>
        </p:nvPicPr>
        <p:blipFill>
          <a:blip r:embed="rId2"/>
          <a:stretch>
            <a:fillRect/>
          </a:stretch>
        </p:blipFill>
        <p:spPr>
          <a:xfrm>
            <a:off x="7868179" y="4413413"/>
            <a:ext cx="3317481" cy="2206462"/>
          </a:xfrm>
          <a:prstGeom prst="rect">
            <a:avLst/>
          </a:prstGeom>
        </p:spPr>
      </p:pic>
    </p:spTree>
    <p:extLst>
      <p:ext uri="{BB962C8B-B14F-4D97-AF65-F5344CB8AC3E}">
        <p14:creationId xmlns:p14="http://schemas.microsoft.com/office/powerpoint/2010/main" val="648456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p:txBody>
          <a:bodyPr/>
          <a:lstStyle/>
          <a:p>
            <a:r>
              <a:rPr lang="fr-FR" dirty="0"/>
              <a:t>Genre : Quelles sont les nouveautés ?</a:t>
            </a:r>
          </a:p>
        </p:txBody>
      </p:sp>
      <p:sp>
        <p:nvSpPr>
          <p:cNvPr id="3" name="Content Placeholder 2">
            <a:extLst>
              <a:ext uri="{FF2B5EF4-FFF2-40B4-BE49-F238E27FC236}">
                <a16:creationId xmlns:a16="http://schemas.microsoft.com/office/drawing/2014/main" id="{59CFE86B-E398-8846-A81C-5BBC10A9618D}"/>
              </a:ext>
            </a:extLst>
          </p:cNvPr>
          <p:cNvSpPr>
            <a:spLocks noGrp="1"/>
          </p:cNvSpPr>
          <p:nvPr>
            <p:ph idx="1"/>
          </p:nvPr>
        </p:nvSpPr>
        <p:spPr>
          <a:xfrm>
            <a:off x="642812" y="2172192"/>
            <a:ext cx="10905753" cy="3581400"/>
          </a:xfrm>
        </p:spPr>
        <p:txBody>
          <a:bodyPr>
            <a:normAutofit lnSpcReduction="10000"/>
          </a:bodyPr>
          <a:lstStyle/>
          <a:p>
            <a:pPr marL="0" indent="0">
              <a:buNone/>
            </a:pPr>
            <a:endParaRPr lang="en-GB" dirty="0"/>
          </a:p>
          <a:p>
            <a:pPr marL="457200" indent="-457200">
              <a:lnSpc>
                <a:spcPct val="110000"/>
              </a:lnSpc>
              <a:spcBef>
                <a:spcPts val="300"/>
              </a:spcBef>
              <a:spcAft>
                <a:spcPts val="1000"/>
              </a:spcAft>
              <a:buClr>
                <a:srgbClr val="0076AF"/>
              </a:buClr>
              <a:buFont typeface="Arial" panose="020B0604020202020204" pitchFamily="34" charset="0"/>
              <a:buChar char="•"/>
              <a:defRPr/>
            </a:pPr>
            <a:r>
              <a:rPr lang="fr-FR" dirty="0">
                <a:solidFill>
                  <a:srgbClr val="404040"/>
                </a:solidFill>
              </a:rPr>
              <a:t>Les Groupes multipartites sont désormais censés examiner l’</a:t>
            </a:r>
            <a:r>
              <a:rPr lang="fr-FR" u="sng" dirty="0">
                <a:solidFill>
                  <a:srgbClr val="404040"/>
                </a:solidFill>
              </a:rPr>
              <a:t>équilibre hommes-femmes</a:t>
            </a:r>
            <a:r>
              <a:rPr lang="fr-FR" dirty="0">
                <a:solidFill>
                  <a:srgbClr val="404040"/>
                </a:solidFill>
              </a:rPr>
              <a:t> (n°1.4).</a:t>
            </a:r>
          </a:p>
          <a:p>
            <a:pPr marL="457200" indent="-457200">
              <a:lnSpc>
                <a:spcPct val="110000"/>
              </a:lnSpc>
              <a:spcBef>
                <a:spcPts val="300"/>
              </a:spcBef>
              <a:spcAft>
                <a:spcPts val="1000"/>
              </a:spcAft>
              <a:buClr>
                <a:srgbClr val="0076AF"/>
              </a:buClr>
              <a:buFont typeface="Arial" panose="020B0604020202020204" pitchFamily="34" charset="0"/>
              <a:buChar char="•"/>
              <a:defRPr/>
            </a:pPr>
            <a:r>
              <a:rPr lang="fr-FR" dirty="0">
                <a:solidFill>
                  <a:srgbClr val="404040"/>
                </a:solidFill>
              </a:rPr>
              <a:t>Les Rapports ITIE devront fournir des </a:t>
            </a:r>
            <a:r>
              <a:rPr lang="fr-FR" u="sng" dirty="0">
                <a:solidFill>
                  <a:srgbClr val="404040"/>
                </a:solidFill>
              </a:rPr>
              <a:t>chiffres d’emploi par projet, par rôle et par sexe, s’ils sont disponibles</a:t>
            </a:r>
            <a:r>
              <a:rPr lang="fr-FR" dirty="0">
                <a:solidFill>
                  <a:srgbClr val="404040"/>
                </a:solidFill>
              </a:rPr>
              <a:t> (n°6.3). </a:t>
            </a:r>
          </a:p>
          <a:p>
            <a:pPr marL="457200" indent="-457200">
              <a:lnSpc>
                <a:spcPct val="110000"/>
              </a:lnSpc>
              <a:spcBef>
                <a:spcPts val="300"/>
              </a:spcBef>
              <a:spcAft>
                <a:spcPts val="1000"/>
              </a:spcAft>
              <a:buClr>
                <a:srgbClr val="0076AF"/>
              </a:buClr>
              <a:buFont typeface="Arial" panose="020B0604020202020204" pitchFamily="34" charset="0"/>
              <a:buChar char="•"/>
              <a:defRPr/>
            </a:pPr>
            <a:r>
              <a:rPr lang="fr-FR" dirty="0">
                <a:solidFill>
                  <a:srgbClr val="404040"/>
                </a:solidFill>
              </a:rPr>
              <a:t>Les Groupes multipartites </a:t>
            </a:r>
            <a:r>
              <a:rPr lang="fr-FR" u="sng" dirty="0">
                <a:solidFill>
                  <a:srgbClr val="404040"/>
                </a:solidFill>
              </a:rPr>
              <a:t>devront analyser les difficultés rencontrées</a:t>
            </a:r>
            <a:r>
              <a:rPr lang="fr-FR" dirty="0">
                <a:solidFill>
                  <a:srgbClr val="404040"/>
                </a:solidFill>
              </a:rPr>
              <a:t> par les femmes et les minorités </a:t>
            </a:r>
            <a:r>
              <a:rPr lang="fr-FR" u="sng" dirty="0">
                <a:solidFill>
                  <a:srgbClr val="404040"/>
                </a:solidFill>
              </a:rPr>
              <a:t>pour accéder à l’information</a:t>
            </a:r>
            <a:r>
              <a:rPr lang="fr-FR" dirty="0">
                <a:solidFill>
                  <a:srgbClr val="404040"/>
                </a:solidFill>
              </a:rPr>
              <a:t> (n°7.1).</a:t>
            </a:r>
          </a:p>
          <a:p>
            <a:pPr marL="457200" indent="-457200">
              <a:lnSpc>
                <a:spcPct val="110000"/>
              </a:lnSpc>
              <a:spcBef>
                <a:spcPts val="300"/>
              </a:spcBef>
              <a:buClr>
                <a:srgbClr val="0076AF"/>
              </a:buClr>
              <a:buFont typeface="Arial" panose="020B0604020202020204" pitchFamily="34" charset="0"/>
              <a:buChar char="•"/>
              <a:defRPr/>
            </a:pPr>
            <a:r>
              <a:rPr lang="fr-FR" dirty="0">
                <a:solidFill>
                  <a:srgbClr val="404040"/>
                </a:solidFill>
              </a:rPr>
              <a:t>Les Groupes multipartites sont </a:t>
            </a:r>
            <a:r>
              <a:rPr lang="fr-FR" u="sng" dirty="0">
                <a:solidFill>
                  <a:srgbClr val="404040"/>
                </a:solidFill>
              </a:rPr>
              <a:t>encouragés à documenter les efforts pour améliorer l’égalité entre les sexes</a:t>
            </a:r>
            <a:r>
              <a:rPr lang="fr-FR" dirty="0">
                <a:solidFill>
                  <a:srgbClr val="404040"/>
                </a:solidFill>
              </a:rPr>
              <a:t> et l’inclusion sociale (n°7.4).</a:t>
            </a:r>
          </a:p>
          <a:p>
            <a:pPr marL="0" indent="0">
              <a:spcAft>
                <a:spcPts val="600"/>
              </a:spcAft>
              <a:buNone/>
            </a:pPr>
            <a:endParaRPr lang="en-US" dirty="0"/>
          </a:p>
        </p:txBody>
      </p:sp>
    </p:spTree>
    <p:extLst>
      <p:ext uri="{BB962C8B-B14F-4D97-AF65-F5344CB8AC3E}">
        <p14:creationId xmlns:p14="http://schemas.microsoft.com/office/powerpoint/2010/main" val="3038351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p:txBody>
          <a:bodyPr/>
          <a:lstStyle/>
          <a:p>
            <a:r>
              <a:rPr lang="fr-FR" dirty="0"/>
              <a:t>Déclaration sur les aspects environnementaux : Pourquoi ces modifications ? </a:t>
            </a:r>
          </a:p>
        </p:txBody>
      </p:sp>
      <p:sp>
        <p:nvSpPr>
          <p:cNvPr id="3" name="Content Placeholder 2">
            <a:extLst>
              <a:ext uri="{FF2B5EF4-FFF2-40B4-BE49-F238E27FC236}">
                <a16:creationId xmlns:a16="http://schemas.microsoft.com/office/drawing/2014/main" id="{59CFE86B-E398-8846-A81C-5BBC10A9618D}"/>
              </a:ext>
            </a:extLst>
          </p:cNvPr>
          <p:cNvSpPr>
            <a:spLocks noGrp="1"/>
          </p:cNvSpPr>
          <p:nvPr>
            <p:ph idx="1"/>
          </p:nvPr>
        </p:nvSpPr>
        <p:spPr>
          <a:xfrm>
            <a:off x="642812" y="2448417"/>
            <a:ext cx="10905753" cy="3581400"/>
          </a:xfrm>
        </p:spPr>
        <p:txBody>
          <a:bodyPr/>
          <a:lstStyle/>
          <a:p>
            <a:pPr marL="457200" indent="-457200">
              <a:buFont typeface="Arial"/>
              <a:buChar char="•"/>
            </a:pPr>
            <a:endParaRPr lang="en-GB" dirty="0"/>
          </a:p>
          <a:p>
            <a:pPr marL="457200" indent="-457200">
              <a:spcAft>
                <a:spcPts val="1200"/>
              </a:spcAft>
              <a:buFont typeface="Arial"/>
              <a:buChar char="•"/>
            </a:pPr>
            <a:r>
              <a:rPr lang="fr-FR" dirty="0"/>
              <a:t>Les questions environnementales constituent un volet important de la gouvernance des ressources naturelles. </a:t>
            </a:r>
          </a:p>
          <a:p>
            <a:pPr marL="457200" indent="-457200">
              <a:spcAft>
                <a:spcPts val="1200"/>
              </a:spcAft>
              <a:buFont typeface="Arial"/>
              <a:buChar char="•"/>
            </a:pPr>
            <a:r>
              <a:rPr lang="fr-FR" dirty="0"/>
              <a:t>Au moins 28 pays ont inclus dans leurs Rapports ITIE des informations sur le financement d’actions environnementales ou le suivi de l’impact sur l’environnement.</a:t>
            </a:r>
          </a:p>
        </p:txBody>
      </p:sp>
      <p:pic>
        <p:nvPicPr>
          <p:cNvPr id="5" name="Picture 4" descr="Image result for environmental reporting oil gas">
            <a:extLst>
              <a:ext uri="{FF2B5EF4-FFF2-40B4-BE49-F238E27FC236}">
                <a16:creationId xmlns:a16="http://schemas.microsoft.com/office/drawing/2014/main" id="{B1591E07-85BA-42A4-BB9F-50A7E9A8A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1527" y="4449893"/>
            <a:ext cx="2161683" cy="2161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008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a:xfrm>
            <a:off x="642812" y="1194998"/>
            <a:ext cx="10905753" cy="671660"/>
          </a:xfrm>
        </p:spPr>
        <p:txBody>
          <a:bodyPr/>
          <a:lstStyle/>
          <a:p>
            <a:r>
              <a:rPr lang="fr-FR" dirty="0"/>
              <a:t>Déclaration sur les aspects environnementaux : Quelles sont les nouveautés ?</a:t>
            </a:r>
          </a:p>
        </p:txBody>
      </p:sp>
      <p:sp>
        <p:nvSpPr>
          <p:cNvPr id="3" name="Content Placeholder 2">
            <a:extLst>
              <a:ext uri="{FF2B5EF4-FFF2-40B4-BE49-F238E27FC236}">
                <a16:creationId xmlns:a16="http://schemas.microsoft.com/office/drawing/2014/main" id="{59CFE86B-E398-8846-A81C-5BBC10A9618D}"/>
              </a:ext>
            </a:extLst>
          </p:cNvPr>
          <p:cNvSpPr>
            <a:spLocks noGrp="1"/>
          </p:cNvSpPr>
          <p:nvPr>
            <p:ph idx="1"/>
          </p:nvPr>
        </p:nvSpPr>
        <p:spPr>
          <a:xfrm>
            <a:off x="642812" y="2727841"/>
            <a:ext cx="10905753" cy="3581400"/>
          </a:xfrm>
        </p:spPr>
        <p:txBody>
          <a:bodyPr/>
          <a:lstStyle/>
          <a:p>
            <a:pPr marL="457200" indent="-457200">
              <a:buFont typeface="Arial"/>
              <a:buChar char="•"/>
            </a:pPr>
            <a:r>
              <a:rPr lang="fr-FR" dirty="0"/>
              <a:t>Les montants environnementaux significatifs versés aux gouvernements devront être divulgués (n°6.1).</a:t>
            </a:r>
          </a:p>
          <a:p>
            <a:pPr marL="457200" indent="-457200">
              <a:buFont typeface="Arial"/>
              <a:buChar char="•"/>
            </a:pPr>
            <a:r>
              <a:rPr lang="fr-FR" dirty="0"/>
              <a:t>La divulgation d’informations liées à l’impact et au suivi environnemental est encouragée (n°6.4).</a:t>
            </a:r>
          </a:p>
          <a:p>
            <a:pPr marL="0" indent="0">
              <a:spcAft>
                <a:spcPts val="600"/>
              </a:spcAft>
              <a:buNone/>
            </a:pPr>
            <a:endParaRPr lang="en-US" dirty="0"/>
          </a:p>
        </p:txBody>
      </p:sp>
      <p:sp>
        <p:nvSpPr>
          <p:cNvPr id="4" name="TextBox 3">
            <a:extLst>
              <a:ext uri="{FF2B5EF4-FFF2-40B4-BE49-F238E27FC236}">
                <a16:creationId xmlns:a16="http://schemas.microsoft.com/office/drawing/2014/main" id="{5F318AE5-751F-49CF-A9F0-9305F72393C3}"/>
              </a:ext>
            </a:extLst>
          </p:cNvPr>
          <p:cNvSpPr txBox="1"/>
          <p:nvPr/>
        </p:nvSpPr>
        <p:spPr>
          <a:xfrm>
            <a:off x="1171575" y="4518541"/>
            <a:ext cx="9639300" cy="646331"/>
          </a:xfrm>
          <a:prstGeom prst="rect">
            <a:avLst/>
          </a:prstGeom>
          <a:noFill/>
        </p:spPr>
        <p:txBody>
          <a:bodyPr wrap="square" rtlCol="0">
            <a:spAutoFit/>
          </a:bodyPr>
          <a:lstStyle/>
          <a:p>
            <a:r>
              <a:rPr lang="fr-FR" b="1" dirty="0">
                <a:solidFill>
                  <a:srgbClr val="0090BF"/>
                </a:solidFill>
              </a:rPr>
              <a:t>Le texte intégral se trouve dans les Exigences 6.1, portant sur les dépenses sociales et environnementales, et 6.4, sur l’impact environnemental.</a:t>
            </a:r>
          </a:p>
        </p:txBody>
      </p:sp>
    </p:spTree>
    <p:extLst>
      <p:ext uri="{BB962C8B-B14F-4D97-AF65-F5344CB8AC3E}">
        <p14:creationId xmlns:p14="http://schemas.microsoft.com/office/powerpoint/2010/main" val="3165373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p:txBody>
          <a:bodyPr/>
          <a:lstStyle/>
          <a:p>
            <a:r>
              <a:rPr lang="fr-FR" dirty="0"/>
              <a:t>Rapports annuels d’avancement : Pourquoi ces modifications ?</a:t>
            </a:r>
          </a:p>
        </p:txBody>
      </p:sp>
      <p:sp>
        <p:nvSpPr>
          <p:cNvPr id="3" name="Content Placeholder 2">
            <a:extLst>
              <a:ext uri="{FF2B5EF4-FFF2-40B4-BE49-F238E27FC236}">
                <a16:creationId xmlns:a16="http://schemas.microsoft.com/office/drawing/2014/main" id="{59CFE86B-E398-8846-A81C-5BBC10A9618D}"/>
              </a:ext>
            </a:extLst>
          </p:cNvPr>
          <p:cNvSpPr>
            <a:spLocks noGrp="1"/>
          </p:cNvSpPr>
          <p:nvPr>
            <p:ph idx="1"/>
          </p:nvPr>
        </p:nvSpPr>
        <p:spPr>
          <a:xfrm>
            <a:off x="642812" y="2448417"/>
            <a:ext cx="10905753" cy="3581400"/>
          </a:xfrm>
        </p:spPr>
        <p:txBody>
          <a:bodyPr/>
          <a:lstStyle/>
          <a:p>
            <a:pPr marL="457200" indent="-457200">
              <a:buFont typeface="Arial"/>
              <a:buChar char="•"/>
            </a:pPr>
            <a:endParaRPr lang="en-GB" dirty="0"/>
          </a:p>
          <a:p>
            <a:pPr marL="457200" indent="-457200">
              <a:spcAft>
                <a:spcPts val="1200"/>
              </a:spcAft>
              <a:buFont typeface="Arial"/>
              <a:buChar char="•"/>
            </a:pPr>
            <a:r>
              <a:rPr lang="fr-FR" dirty="0"/>
              <a:t>La consultation des parties prenantes a révélé que les rapports annuels d’avancement ne remplissaient pas toujours l’objectif d’évaluation de l’impact.</a:t>
            </a:r>
          </a:p>
          <a:p>
            <a:pPr marL="457200" indent="-457200">
              <a:spcAft>
                <a:spcPts val="1200"/>
              </a:spcAft>
              <a:buFont typeface="Arial"/>
              <a:buChar char="•"/>
            </a:pPr>
            <a:r>
              <a:rPr lang="fr-FR" dirty="0"/>
              <a:t>De nombreux pays ont d’autres façons d’évaluer l’impact et les résultats de la mise en œuvre (ex. études d’impact, Rapports ITIE, réunions du Groupe multipartite, événements impliquant les parties prenantes, autres outils de rapportage).</a:t>
            </a:r>
          </a:p>
        </p:txBody>
      </p:sp>
      <p:pic>
        <p:nvPicPr>
          <p:cNvPr id="6" name="Picture 2" descr="https://eiti.org/sites/default/files/image_featured/measuringimpactblog.png">
            <a:extLst>
              <a:ext uri="{FF2B5EF4-FFF2-40B4-BE49-F238E27FC236}">
                <a16:creationId xmlns:a16="http://schemas.microsoft.com/office/drawing/2014/main" id="{4FE7ED0B-5C8A-43EE-9F7F-E2F074815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7034" y="4849674"/>
            <a:ext cx="3998642" cy="176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657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p:txBody>
          <a:bodyPr/>
          <a:lstStyle/>
          <a:p>
            <a:r>
              <a:rPr lang="fr-FR" dirty="0"/>
              <a:t>Pourquoi ces modifications ?</a:t>
            </a:r>
            <a:endParaRPr lang="nb-NO" dirty="0"/>
          </a:p>
        </p:txBody>
      </p:sp>
      <p:sp>
        <p:nvSpPr>
          <p:cNvPr id="3" name="Content Placeholder 2">
            <a:extLst>
              <a:ext uri="{FF2B5EF4-FFF2-40B4-BE49-F238E27FC236}">
                <a16:creationId xmlns:a16="http://schemas.microsoft.com/office/drawing/2014/main" id="{59CFE86B-E398-8846-A81C-5BBC10A9618D}"/>
              </a:ext>
            </a:extLst>
          </p:cNvPr>
          <p:cNvSpPr>
            <a:spLocks noGrp="1"/>
          </p:cNvSpPr>
          <p:nvPr>
            <p:ph idx="1"/>
          </p:nvPr>
        </p:nvSpPr>
        <p:spPr/>
        <p:txBody>
          <a:bodyPr/>
          <a:lstStyle/>
          <a:p>
            <a:pPr marL="457200" indent="-457200">
              <a:buFont typeface="Arial"/>
              <a:buChar char="•"/>
            </a:pPr>
            <a:endParaRPr lang="en-GB" dirty="0"/>
          </a:p>
          <a:p>
            <a:pPr marL="457200" indent="-457200">
              <a:buFont typeface="Arial"/>
              <a:buChar char="•"/>
            </a:pPr>
            <a:endParaRPr lang="en-GB" dirty="0"/>
          </a:p>
          <a:p>
            <a:pPr marL="457200" indent="-457200">
              <a:buFont typeface="Arial"/>
              <a:buChar char="•"/>
            </a:pPr>
            <a:r>
              <a:rPr lang="fr-FR" dirty="0"/>
              <a:t>Afin de tenir compte des retours des parties prenantes et de clarifier certaines ambiguïtés.</a:t>
            </a:r>
          </a:p>
          <a:p>
            <a:pPr marL="457200" indent="-457200">
              <a:buFont typeface="Arial"/>
              <a:buChar char="•"/>
            </a:pPr>
            <a:r>
              <a:rPr lang="fr-FR" dirty="0"/>
              <a:t>Afin de refléter les bonnes pratiques des pays mettant en œuvre l’ITIE.</a:t>
            </a:r>
          </a:p>
          <a:p>
            <a:pPr marL="457200" indent="-457200">
              <a:buFont typeface="Arial"/>
              <a:buChar char="•"/>
            </a:pPr>
            <a:r>
              <a:rPr lang="fr-FR" dirty="0"/>
              <a:t>Afin de rendre la mise en œuvre moins pesante en introduisant une certaine flexibilité.</a:t>
            </a:r>
          </a:p>
          <a:p>
            <a:pPr marL="457200" indent="-457200">
              <a:buFont typeface="Arial"/>
              <a:buChar char="•"/>
            </a:pPr>
            <a:r>
              <a:rPr lang="fr-FR" dirty="0"/>
              <a:t>Afin d’encourager les pays à renforcer la divulgation dans les domaines où cela compte et à se concentrer sur leurs priorités nationales.</a:t>
            </a:r>
          </a:p>
        </p:txBody>
      </p:sp>
    </p:spTree>
    <p:extLst>
      <p:ext uri="{BB962C8B-B14F-4D97-AF65-F5344CB8AC3E}">
        <p14:creationId xmlns:p14="http://schemas.microsoft.com/office/powerpoint/2010/main" val="517342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p:txBody>
          <a:bodyPr/>
          <a:lstStyle/>
          <a:p>
            <a:r>
              <a:rPr lang="fr-FR" dirty="0"/>
              <a:t>Rapports annuels d’avancement : Quelles sont les nouveautés ?</a:t>
            </a:r>
          </a:p>
        </p:txBody>
      </p:sp>
      <p:sp>
        <p:nvSpPr>
          <p:cNvPr id="3" name="Content Placeholder 2">
            <a:extLst>
              <a:ext uri="{FF2B5EF4-FFF2-40B4-BE49-F238E27FC236}">
                <a16:creationId xmlns:a16="http://schemas.microsoft.com/office/drawing/2014/main" id="{59CFE86B-E398-8846-A81C-5BBC10A9618D}"/>
              </a:ext>
            </a:extLst>
          </p:cNvPr>
          <p:cNvSpPr>
            <a:spLocks noGrp="1"/>
          </p:cNvSpPr>
          <p:nvPr>
            <p:ph idx="1"/>
          </p:nvPr>
        </p:nvSpPr>
        <p:spPr>
          <a:xfrm>
            <a:off x="642811" y="2448417"/>
            <a:ext cx="10905753" cy="3581400"/>
          </a:xfrm>
        </p:spPr>
        <p:txBody>
          <a:bodyPr/>
          <a:lstStyle/>
          <a:p>
            <a:pPr marL="457200" indent="-457200">
              <a:buFont typeface="Arial"/>
              <a:buChar char="•"/>
            </a:pPr>
            <a:endParaRPr lang="en-GB" dirty="0"/>
          </a:p>
          <a:p>
            <a:pPr marL="457200" indent="-457200">
              <a:lnSpc>
                <a:spcPct val="110000"/>
              </a:lnSpc>
              <a:spcBef>
                <a:spcPts val="300"/>
              </a:spcBef>
              <a:spcAft>
                <a:spcPts val="1000"/>
              </a:spcAft>
              <a:buClr>
                <a:srgbClr val="0076AF"/>
              </a:buClr>
              <a:buFont typeface="Arial" panose="020B0604020202020204" pitchFamily="34" charset="0"/>
              <a:buChar char="•"/>
              <a:defRPr/>
            </a:pPr>
            <a:r>
              <a:rPr lang="fr-FR" dirty="0">
                <a:solidFill>
                  <a:srgbClr val="404040"/>
                </a:solidFill>
              </a:rPr>
              <a:t>Les Groupes multipartites peuvent choisir leur méthode d’évaluation annuelle des résultats et de l’impact de la mise en œuvre de l’ITIE (n°7.4).</a:t>
            </a:r>
          </a:p>
          <a:p>
            <a:pPr marL="457200" indent="-457200">
              <a:lnSpc>
                <a:spcPct val="110000"/>
              </a:lnSpc>
              <a:spcBef>
                <a:spcPts val="300"/>
              </a:spcBef>
              <a:spcAft>
                <a:spcPts val="1000"/>
              </a:spcAft>
              <a:buClr>
                <a:srgbClr val="0076AF"/>
              </a:buClr>
              <a:buFont typeface="Arial" panose="020B0604020202020204" pitchFamily="34" charset="0"/>
              <a:buChar char="•"/>
              <a:defRPr/>
            </a:pPr>
            <a:r>
              <a:rPr lang="fr-FR" dirty="0">
                <a:solidFill>
                  <a:srgbClr val="404040"/>
                </a:solidFill>
              </a:rPr>
              <a:t>Les pays n’ont plus l’obligation de publier ces évaluations avant la date du 1er juillet.</a:t>
            </a:r>
          </a:p>
          <a:p>
            <a:pPr marL="0" indent="0">
              <a:spcAft>
                <a:spcPts val="600"/>
              </a:spcAft>
              <a:buNone/>
            </a:pPr>
            <a:endParaRPr lang="en-US" dirty="0"/>
          </a:p>
        </p:txBody>
      </p:sp>
      <p:sp>
        <p:nvSpPr>
          <p:cNvPr id="4" name="TextBox 3">
            <a:extLst>
              <a:ext uri="{FF2B5EF4-FFF2-40B4-BE49-F238E27FC236}">
                <a16:creationId xmlns:a16="http://schemas.microsoft.com/office/drawing/2014/main" id="{5F318AE5-751F-49CF-A9F0-9305F72393C3}"/>
              </a:ext>
            </a:extLst>
          </p:cNvPr>
          <p:cNvSpPr txBox="1"/>
          <p:nvPr/>
        </p:nvSpPr>
        <p:spPr>
          <a:xfrm>
            <a:off x="1171575" y="4518541"/>
            <a:ext cx="9639300" cy="646331"/>
          </a:xfrm>
          <a:prstGeom prst="rect">
            <a:avLst/>
          </a:prstGeom>
          <a:noFill/>
        </p:spPr>
        <p:txBody>
          <a:bodyPr wrap="square" rtlCol="0">
            <a:spAutoFit/>
          </a:bodyPr>
          <a:lstStyle/>
          <a:p>
            <a:r>
              <a:rPr lang="fr-FR" b="1" dirty="0">
                <a:solidFill>
                  <a:srgbClr val="0090BF"/>
                </a:solidFill>
              </a:rPr>
              <a:t>Le texte intégral se trouve dans l’Exigence 7.4 portant sur l’examen de l’impact et des résultats de la mise en œuvre de l’ITIE.</a:t>
            </a:r>
          </a:p>
        </p:txBody>
      </p:sp>
    </p:spTree>
    <p:extLst>
      <p:ext uri="{BB962C8B-B14F-4D97-AF65-F5344CB8AC3E}">
        <p14:creationId xmlns:p14="http://schemas.microsoft.com/office/powerpoint/2010/main" val="3945606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p:txBody>
          <a:bodyPr/>
          <a:lstStyle/>
          <a:p>
            <a:r>
              <a:rPr lang="fr-FR" dirty="0"/>
              <a:t>Autres dispositions encouragées</a:t>
            </a:r>
            <a:endParaRPr lang="en-US" dirty="0"/>
          </a:p>
        </p:txBody>
      </p:sp>
      <p:sp>
        <p:nvSpPr>
          <p:cNvPr id="3" name="Content Placeholder 2">
            <a:extLst>
              <a:ext uri="{FF2B5EF4-FFF2-40B4-BE49-F238E27FC236}">
                <a16:creationId xmlns:a16="http://schemas.microsoft.com/office/drawing/2014/main" id="{59CFE86B-E398-8846-A81C-5BBC10A9618D}"/>
              </a:ext>
            </a:extLst>
          </p:cNvPr>
          <p:cNvSpPr>
            <a:spLocks noGrp="1"/>
          </p:cNvSpPr>
          <p:nvPr>
            <p:ph idx="1"/>
          </p:nvPr>
        </p:nvSpPr>
        <p:spPr>
          <a:xfrm>
            <a:off x="642812" y="2310694"/>
            <a:ext cx="10905753" cy="3581400"/>
          </a:xfrm>
        </p:spPr>
        <p:txBody>
          <a:bodyPr/>
          <a:lstStyle/>
          <a:p>
            <a:pPr marL="571500" indent="-571500">
              <a:spcAft>
                <a:spcPts val="1000"/>
              </a:spcAft>
              <a:buFont typeface="Arial" panose="020B0604020202020204" pitchFamily="34" charset="0"/>
              <a:buChar char="•"/>
              <a:defRPr/>
            </a:pPr>
            <a:r>
              <a:rPr lang="fr-FR" dirty="0"/>
              <a:t>Octrois de licences (n°2.2) - Choix des procédures d’octroi des licences et critères de retrait ou d’annulation de licence.</a:t>
            </a:r>
          </a:p>
          <a:p>
            <a:pPr marL="571500" indent="-571500">
              <a:spcAft>
                <a:spcPts val="1000"/>
              </a:spcAft>
              <a:buFont typeface="Arial" panose="020B0604020202020204" pitchFamily="34" charset="0"/>
              <a:buChar char="•"/>
              <a:defRPr/>
            </a:pPr>
            <a:r>
              <a:rPr lang="fr-FR" dirty="0"/>
              <a:t>Production et exportation (n°3.2, 3.3) - Divulgation par société ou par projet.</a:t>
            </a:r>
          </a:p>
          <a:p>
            <a:pPr marL="571500" indent="-571500">
              <a:spcAft>
                <a:spcPts val="1000"/>
              </a:spcAft>
              <a:buFont typeface="Arial" panose="020B0604020202020204" pitchFamily="34" charset="0"/>
              <a:buChar char="•"/>
              <a:defRPr/>
            </a:pPr>
            <a:r>
              <a:rPr lang="fr-FR" dirty="0"/>
              <a:t>Ponctualité des données (n°4.8) - Des divulgations plus ponctuelles.</a:t>
            </a:r>
          </a:p>
          <a:p>
            <a:pPr marL="571500" indent="-571500">
              <a:spcAft>
                <a:spcPts val="1000"/>
              </a:spcAft>
              <a:buFont typeface="Arial" panose="020B0604020202020204" pitchFamily="34" charset="0"/>
              <a:buChar char="•"/>
              <a:defRPr/>
            </a:pPr>
            <a:r>
              <a:rPr lang="fr-FR" dirty="0"/>
              <a:t>Transferts infranationaux (n°5.2) - Dotations et dépenses.</a:t>
            </a:r>
          </a:p>
          <a:p>
            <a:pPr marL="571500" indent="-571500">
              <a:buFont typeface="Arial" panose="020B0604020202020204" pitchFamily="34" charset="0"/>
              <a:buChar char="•"/>
              <a:defRPr/>
            </a:pPr>
            <a:r>
              <a:rPr lang="fr-FR" dirty="0"/>
              <a:t>Suivi des conclusions de l’ITIE (n°7.3) - Recommandations en vue de réformes.</a:t>
            </a:r>
          </a:p>
        </p:txBody>
      </p:sp>
    </p:spTree>
    <p:extLst>
      <p:ext uri="{BB962C8B-B14F-4D97-AF65-F5344CB8AC3E}">
        <p14:creationId xmlns:p14="http://schemas.microsoft.com/office/powerpoint/2010/main" val="3130126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p:txBody>
          <a:bodyPr/>
          <a:lstStyle/>
          <a:p>
            <a:r>
              <a:rPr lang="fr-FR" dirty="0"/>
              <a:t>Reformulations mineures et clarifications</a:t>
            </a:r>
            <a:endParaRPr lang="en-US" dirty="0"/>
          </a:p>
        </p:txBody>
      </p:sp>
      <p:sp>
        <p:nvSpPr>
          <p:cNvPr id="3" name="Content Placeholder 2">
            <a:extLst>
              <a:ext uri="{FF2B5EF4-FFF2-40B4-BE49-F238E27FC236}">
                <a16:creationId xmlns:a16="http://schemas.microsoft.com/office/drawing/2014/main" id="{59CFE86B-E398-8846-A81C-5BBC10A9618D}"/>
              </a:ext>
            </a:extLst>
          </p:cNvPr>
          <p:cNvSpPr>
            <a:spLocks noGrp="1"/>
          </p:cNvSpPr>
          <p:nvPr>
            <p:ph idx="1"/>
          </p:nvPr>
        </p:nvSpPr>
        <p:spPr>
          <a:xfrm>
            <a:off x="642812" y="2101144"/>
            <a:ext cx="10905753" cy="3581400"/>
          </a:xfrm>
        </p:spPr>
        <p:txBody>
          <a:bodyPr/>
          <a:lstStyle/>
          <a:p>
            <a:pPr marL="457200" indent="-457200">
              <a:buFont typeface="Arial"/>
              <a:buChar char="•"/>
            </a:pPr>
            <a:endParaRPr lang="en-GB" dirty="0"/>
          </a:p>
          <a:p>
            <a:pPr marL="457200" indent="-457200">
              <a:lnSpc>
                <a:spcPct val="110000"/>
              </a:lnSpc>
              <a:spcBef>
                <a:spcPts val="300"/>
              </a:spcBef>
              <a:spcAft>
                <a:spcPts val="1000"/>
              </a:spcAft>
              <a:buClr>
                <a:srgbClr val="0076AF"/>
              </a:buClr>
              <a:buFont typeface="Arial" panose="020B0604020202020204" pitchFamily="34" charset="0"/>
              <a:buChar char="•"/>
              <a:defRPr/>
            </a:pPr>
            <a:r>
              <a:rPr lang="fr-FR" dirty="0">
                <a:solidFill>
                  <a:srgbClr val="404040"/>
                </a:solidFill>
              </a:rPr>
              <a:t>Distinction plus claire entre le débat public et l’accessibilité des données/les données ouvertes (n°7.1 et 7.2).</a:t>
            </a:r>
          </a:p>
          <a:p>
            <a:pPr marL="457200" indent="-457200">
              <a:lnSpc>
                <a:spcPct val="110000"/>
              </a:lnSpc>
              <a:spcBef>
                <a:spcPts val="300"/>
              </a:spcBef>
              <a:spcAft>
                <a:spcPts val="1000"/>
              </a:spcAft>
              <a:buClr>
                <a:srgbClr val="0076AF"/>
              </a:buClr>
              <a:buFont typeface="Arial" panose="020B0604020202020204" pitchFamily="34" charset="0"/>
              <a:buChar char="•"/>
              <a:defRPr/>
            </a:pPr>
            <a:r>
              <a:rPr lang="fr-FR" dirty="0">
                <a:solidFill>
                  <a:srgbClr val="404040"/>
                </a:solidFill>
              </a:rPr>
              <a:t>La section « Terminologie » explique également les divulgations systématiques.</a:t>
            </a:r>
          </a:p>
          <a:p>
            <a:pPr marL="457200" indent="-457200">
              <a:lnSpc>
                <a:spcPct val="110000"/>
              </a:lnSpc>
              <a:spcBef>
                <a:spcPts val="300"/>
              </a:spcBef>
              <a:spcAft>
                <a:spcPts val="1000"/>
              </a:spcAft>
              <a:buClr>
                <a:srgbClr val="0076AF"/>
              </a:buClr>
              <a:buFont typeface="Arial" panose="020B0604020202020204" pitchFamily="34" charset="0"/>
              <a:buChar char="•"/>
              <a:defRPr/>
            </a:pPr>
            <a:r>
              <a:rPr lang="fr-FR" dirty="0">
                <a:solidFill>
                  <a:srgbClr val="404040"/>
                </a:solidFill>
              </a:rPr>
              <a:t>Les pays ne sont pas suspendus si leurs progrès sont moins que satisfaisants dans les Exigences 1.1 à 1.3.</a:t>
            </a:r>
          </a:p>
          <a:p>
            <a:pPr marL="457200" indent="-457200">
              <a:lnSpc>
                <a:spcPct val="110000"/>
              </a:lnSpc>
              <a:spcBef>
                <a:spcPts val="300"/>
              </a:spcBef>
              <a:spcAft>
                <a:spcPts val="1000"/>
              </a:spcAft>
              <a:buClr>
                <a:srgbClr val="0076AF"/>
              </a:buClr>
              <a:buFont typeface="Arial" panose="020B0604020202020204" pitchFamily="34" charset="0"/>
              <a:buChar char="•"/>
              <a:defRPr/>
            </a:pPr>
            <a:r>
              <a:rPr lang="fr-FR" dirty="0">
                <a:solidFill>
                  <a:srgbClr val="404040"/>
                </a:solidFill>
              </a:rPr>
              <a:t>Une section distincte est consacrée à la supervision de la mise en œuvre par le Conseil d’administration de l’ITIE (ancienne Exigence 8 « Conformité et délais »).</a:t>
            </a:r>
          </a:p>
          <a:p>
            <a:pPr marL="0" indent="0">
              <a:spcAft>
                <a:spcPts val="600"/>
              </a:spcAft>
              <a:buNone/>
            </a:pPr>
            <a:endParaRPr lang="en-US" dirty="0"/>
          </a:p>
        </p:txBody>
      </p:sp>
    </p:spTree>
    <p:extLst>
      <p:ext uri="{BB962C8B-B14F-4D97-AF65-F5344CB8AC3E}">
        <p14:creationId xmlns:p14="http://schemas.microsoft.com/office/powerpoint/2010/main" val="3523755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p:txBody>
          <a:bodyPr/>
          <a:lstStyle/>
          <a:p>
            <a:r>
              <a:rPr lang="fr-FR" dirty="0"/>
              <a:t>Les prochaines étapes</a:t>
            </a:r>
            <a:endParaRPr lang="en-US" dirty="0"/>
          </a:p>
        </p:txBody>
      </p:sp>
      <p:sp>
        <p:nvSpPr>
          <p:cNvPr id="3" name="Content Placeholder 2">
            <a:extLst>
              <a:ext uri="{FF2B5EF4-FFF2-40B4-BE49-F238E27FC236}">
                <a16:creationId xmlns:a16="http://schemas.microsoft.com/office/drawing/2014/main" id="{59CFE86B-E398-8846-A81C-5BBC10A9618D}"/>
              </a:ext>
            </a:extLst>
          </p:cNvPr>
          <p:cNvSpPr>
            <a:spLocks noGrp="1"/>
          </p:cNvSpPr>
          <p:nvPr>
            <p:ph idx="1"/>
          </p:nvPr>
        </p:nvSpPr>
        <p:spPr>
          <a:xfrm>
            <a:off x="642812" y="2101144"/>
            <a:ext cx="10905753" cy="3581400"/>
          </a:xfrm>
        </p:spPr>
        <p:txBody>
          <a:bodyPr>
            <a:normAutofit fontScale="92500" lnSpcReduction="20000"/>
          </a:bodyPr>
          <a:lstStyle/>
          <a:p>
            <a:pPr marL="457200" indent="-457200">
              <a:buFont typeface="Arial"/>
              <a:buChar char="•"/>
            </a:pPr>
            <a:endParaRPr lang="en-GB" dirty="0"/>
          </a:p>
          <a:p>
            <a:pPr marL="457200" indent="-457200">
              <a:lnSpc>
                <a:spcPct val="110000"/>
              </a:lnSpc>
              <a:spcBef>
                <a:spcPts val="300"/>
              </a:spcBef>
              <a:spcAft>
                <a:spcPts val="1000"/>
              </a:spcAft>
              <a:buClr>
                <a:srgbClr val="0076AF"/>
              </a:buClr>
              <a:buFont typeface="Arial" panose="020B0604020202020204" pitchFamily="34" charset="0"/>
              <a:buChar char="•"/>
              <a:defRPr/>
            </a:pPr>
            <a:r>
              <a:rPr lang="fr-FR" dirty="0">
                <a:solidFill>
                  <a:srgbClr val="404040"/>
                </a:solidFill>
              </a:rPr>
              <a:t>Le Secrétariat international est en train d’actualiser et de concevoir les documents d’orientation pour les nouvelles Exigences.</a:t>
            </a:r>
          </a:p>
          <a:p>
            <a:pPr marL="457200" indent="-457200">
              <a:lnSpc>
                <a:spcPct val="110000"/>
              </a:lnSpc>
              <a:spcBef>
                <a:spcPts val="300"/>
              </a:spcBef>
              <a:spcAft>
                <a:spcPts val="1000"/>
              </a:spcAft>
              <a:buClr>
                <a:srgbClr val="0076AF"/>
              </a:buClr>
              <a:buFont typeface="Arial" panose="020B0604020202020204" pitchFamily="34" charset="0"/>
              <a:buChar char="•"/>
              <a:defRPr/>
            </a:pPr>
            <a:r>
              <a:rPr lang="fr-FR" dirty="0">
                <a:solidFill>
                  <a:srgbClr val="404040"/>
                </a:solidFill>
              </a:rPr>
              <a:t>Les Groupes multipartites devront examiner les répercussions que cela aura sur leur plan de travail et le contenu des divulgations ITIE.</a:t>
            </a:r>
          </a:p>
          <a:p>
            <a:pPr marL="457200" indent="-457200">
              <a:lnSpc>
                <a:spcPct val="110000"/>
              </a:lnSpc>
              <a:spcBef>
                <a:spcPts val="300"/>
              </a:spcBef>
              <a:spcAft>
                <a:spcPts val="1000"/>
              </a:spcAft>
              <a:buClr>
                <a:srgbClr val="0076AF"/>
              </a:buClr>
              <a:buFont typeface="Arial" panose="020B0604020202020204" pitchFamily="34" charset="0"/>
              <a:buChar char="•"/>
              <a:defRPr/>
            </a:pPr>
            <a:r>
              <a:rPr lang="fr-FR" dirty="0">
                <a:solidFill>
                  <a:srgbClr val="404040"/>
                </a:solidFill>
              </a:rPr>
              <a:t>Contactez le Secrétariat international si vous avez besoin de clarifications ou d’assistance.</a:t>
            </a:r>
          </a:p>
          <a:p>
            <a:pPr marL="457200" indent="-457200">
              <a:lnSpc>
                <a:spcPct val="110000"/>
              </a:lnSpc>
              <a:spcBef>
                <a:spcPts val="300"/>
              </a:spcBef>
              <a:spcAft>
                <a:spcPts val="1000"/>
              </a:spcAft>
              <a:buClr>
                <a:srgbClr val="0076AF"/>
              </a:buClr>
              <a:buFont typeface="Arial" panose="020B0604020202020204" pitchFamily="34" charset="0"/>
              <a:buChar char="•"/>
              <a:defRPr/>
            </a:pPr>
            <a:endParaRPr lang="en-US" dirty="0">
              <a:solidFill>
                <a:srgbClr val="404040"/>
              </a:solidFill>
            </a:endParaRPr>
          </a:p>
          <a:p>
            <a:pPr marL="0" indent="0">
              <a:lnSpc>
                <a:spcPct val="110000"/>
              </a:lnSpc>
              <a:spcBef>
                <a:spcPts val="300"/>
              </a:spcBef>
              <a:spcAft>
                <a:spcPts val="1000"/>
              </a:spcAft>
              <a:buClr>
                <a:srgbClr val="0076AF"/>
              </a:buClr>
              <a:buNone/>
              <a:defRPr/>
            </a:pPr>
            <a:r>
              <a:rPr lang="fr-FR" sz="2800" b="1" dirty="0">
                <a:solidFill>
                  <a:srgbClr val="404040"/>
                </a:solidFill>
              </a:rPr>
              <a:t>La Norme ITIE 2019 est disponible au lien suivant: </a:t>
            </a:r>
            <a:r>
              <a:rPr lang="nb-NO" sz="2800">
                <a:hlinkClick r:id="rId2"/>
              </a:rPr>
              <a:t>https://eiti.org/fr/document/norme-2019</a:t>
            </a:r>
            <a:r>
              <a:rPr lang="nb-NO" sz="2800"/>
              <a:t>. </a:t>
            </a:r>
            <a:endParaRPr lang="en-US" dirty="0"/>
          </a:p>
        </p:txBody>
      </p:sp>
    </p:spTree>
    <p:extLst>
      <p:ext uri="{BB962C8B-B14F-4D97-AF65-F5344CB8AC3E}">
        <p14:creationId xmlns:p14="http://schemas.microsoft.com/office/powerpoint/2010/main" val="2041333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a:xfrm>
            <a:off x="204662" y="556286"/>
            <a:ext cx="10905753" cy="671660"/>
          </a:xfrm>
        </p:spPr>
        <p:txBody>
          <a:bodyPr/>
          <a:lstStyle/>
          <a:p>
            <a:r>
              <a:rPr lang="fr-FR" dirty="0"/>
              <a:t>Norme ITIE 2019</a:t>
            </a:r>
            <a:endParaRPr lang="nb-NO" dirty="0"/>
          </a:p>
        </p:txBody>
      </p:sp>
      <p:graphicFrame>
        <p:nvGraphicFramePr>
          <p:cNvPr id="8" name="Content Placeholder 3">
            <a:extLst>
              <a:ext uri="{FF2B5EF4-FFF2-40B4-BE49-F238E27FC236}">
                <a16:creationId xmlns:a16="http://schemas.microsoft.com/office/drawing/2014/main" id="{8B32BE48-0AAD-4172-B60B-9DB039101ACD}"/>
              </a:ext>
            </a:extLst>
          </p:cNvPr>
          <p:cNvGraphicFramePr>
            <a:graphicFrameLocks noGrp="1"/>
          </p:cNvGraphicFramePr>
          <p:nvPr>
            <p:ph idx="1"/>
            <p:custDataLst>
              <p:tags r:id="rId1"/>
            </p:custDataLst>
            <p:extLst>
              <p:ext uri="{D42A27DB-BD31-4B8C-83A1-F6EECF244321}">
                <p14:modId xmlns:p14="http://schemas.microsoft.com/office/powerpoint/2010/main" val="150596800"/>
              </p:ext>
            </p:extLst>
          </p:nvPr>
        </p:nvGraphicFramePr>
        <p:xfrm>
          <a:off x="2244725" y="1227946"/>
          <a:ext cx="8013699" cy="5217160"/>
        </p:xfrm>
        <a:graphic>
          <a:graphicData uri="http://schemas.openxmlformats.org/drawingml/2006/table">
            <a:tbl>
              <a:tblPr firstRow="1" bandRow="1">
                <a:tableStyleId>{0E3FDE45-AF77-4B5C-9715-49D594BDF05E}</a:tableStyleId>
              </a:tblPr>
              <a:tblGrid>
                <a:gridCol w="1813703">
                  <a:extLst>
                    <a:ext uri="{9D8B030D-6E8A-4147-A177-3AD203B41FA5}">
                      <a16:colId xmlns:a16="http://schemas.microsoft.com/office/drawing/2014/main" val="3797393084"/>
                    </a:ext>
                  </a:extLst>
                </a:gridCol>
                <a:gridCol w="5520584">
                  <a:extLst>
                    <a:ext uri="{9D8B030D-6E8A-4147-A177-3AD203B41FA5}">
                      <a16:colId xmlns:a16="http://schemas.microsoft.com/office/drawing/2014/main" val="532157822"/>
                    </a:ext>
                  </a:extLst>
                </a:gridCol>
                <a:gridCol w="679412">
                  <a:extLst>
                    <a:ext uri="{9D8B030D-6E8A-4147-A177-3AD203B41FA5}">
                      <a16:colId xmlns:a16="http://schemas.microsoft.com/office/drawing/2014/main" val="152827956"/>
                    </a:ext>
                  </a:extLst>
                </a:gridCol>
              </a:tblGrid>
              <a:tr h="370840">
                <a:tc>
                  <a:txBody>
                    <a:bodyPr/>
                    <a:lstStyle/>
                    <a:p>
                      <a:r>
                        <a:rPr dirty="0">
                          <a:solidFill>
                            <a:srgbClr val="005B8C"/>
                          </a:solidFill>
                        </a:rPr>
                        <a:t>Type</a:t>
                      </a:r>
                    </a:p>
                  </a:txBody>
                  <a:tcPr>
                    <a:solidFill>
                      <a:srgbClr val="CCECFF"/>
                    </a:solidFill>
                  </a:tcPr>
                </a:tc>
                <a:tc>
                  <a:txBody>
                    <a:bodyPr/>
                    <a:lstStyle/>
                    <a:p>
                      <a:r>
                        <a:rPr>
                          <a:solidFill>
                            <a:srgbClr val="005B8C"/>
                          </a:solidFill>
                        </a:rPr>
                        <a:t>Exigence</a:t>
                      </a:r>
                    </a:p>
                  </a:txBody>
                  <a:tcPr>
                    <a:solidFill>
                      <a:srgbClr val="CCECFF"/>
                    </a:solidFill>
                  </a:tcPr>
                </a:tc>
                <a:tc>
                  <a:txBody>
                    <a:bodyPr/>
                    <a:lstStyle/>
                    <a:p>
                      <a:r>
                        <a:rPr>
                          <a:solidFill>
                            <a:srgbClr val="005B8C"/>
                          </a:solidFill>
                        </a:rPr>
                        <a:t>Total</a:t>
                      </a:r>
                    </a:p>
                  </a:txBody>
                  <a:tcPr>
                    <a:solidFill>
                      <a:srgbClr val="CCECFF"/>
                    </a:solidFill>
                  </a:tcPr>
                </a:tc>
                <a:extLst>
                  <a:ext uri="{0D108BD9-81ED-4DB2-BD59-A6C34878D82A}">
                    <a16:rowId xmlns:a16="http://schemas.microsoft.com/office/drawing/2014/main" val="3146352650"/>
                  </a:ext>
                </a:extLst>
              </a:tr>
              <a:tr h="370840">
                <a:tc>
                  <a:txBody>
                    <a:bodyPr/>
                    <a:lstStyle/>
                    <a:p>
                      <a:r>
                        <a:rPr>
                          <a:solidFill>
                            <a:srgbClr val="005B8C"/>
                          </a:solidFill>
                        </a:rPr>
                        <a:t>Exigences - nouveau</a:t>
                      </a:r>
                    </a:p>
                  </a:txBody>
                  <a:tcPr>
                    <a:solidFill>
                      <a:srgbClr val="CCECFF"/>
                    </a:solidFill>
                  </a:tcPr>
                </a:tc>
                <a:tc>
                  <a:txBody>
                    <a:bodyPr/>
                    <a:lstStyle/>
                    <a:p>
                      <a:r>
                        <a:rPr dirty="0">
                          <a:solidFill>
                            <a:srgbClr val="005B8C"/>
                          </a:solidFill>
                        </a:rPr>
                        <a:t>Genre (n°1.4, 6.3), </a:t>
                      </a:r>
                      <a:r>
                        <a:rPr dirty="0" err="1">
                          <a:solidFill>
                            <a:srgbClr val="005B8C"/>
                          </a:solidFill>
                        </a:rPr>
                        <a:t>Contrats</a:t>
                      </a:r>
                      <a:r>
                        <a:rPr dirty="0">
                          <a:solidFill>
                            <a:srgbClr val="005B8C"/>
                          </a:solidFill>
                        </a:rPr>
                        <a:t> (n°2.4), Vente de matières premières (n° 4.2), </a:t>
                      </a:r>
                      <a:r>
                        <a:rPr dirty="0" err="1">
                          <a:solidFill>
                            <a:srgbClr val="005B8C"/>
                          </a:solidFill>
                        </a:rPr>
                        <a:t>Déclaration</a:t>
                      </a:r>
                      <a:r>
                        <a:rPr dirty="0">
                          <a:solidFill>
                            <a:srgbClr val="005B8C"/>
                          </a:solidFill>
                        </a:rPr>
                        <a:t> sur les aspects </a:t>
                      </a:r>
                      <a:r>
                        <a:rPr dirty="0" err="1">
                          <a:solidFill>
                            <a:srgbClr val="005B8C"/>
                          </a:solidFill>
                        </a:rPr>
                        <a:t>environnementaux</a:t>
                      </a:r>
                      <a:r>
                        <a:rPr dirty="0">
                          <a:solidFill>
                            <a:srgbClr val="005B8C"/>
                          </a:solidFill>
                        </a:rPr>
                        <a:t> (n°6.1)</a:t>
                      </a:r>
                      <a:endParaRPr lang="fr-FR" dirty="0">
                        <a:solidFill>
                          <a:srgbClr val="005B8C"/>
                        </a:solidFill>
                      </a:endParaRPr>
                    </a:p>
                  </a:txBody>
                  <a:tcPr>
                    <a:solidFill>
                      <a:srgbClr val="CCECFF"/>
                    </a:solidFill>
                  </a:tcPr>
                </a:tc>
                <a:tc>
                  <a:txBody>
                    <a:bodyPr/>
                    <a:lstStyle/>
                    <a:p>
                      <a:pPr algn="r"/>
                      <a:r>
                        <a:rPr>
                          <a:solidFill>
                            <a:srgbClr val="005B8C"/>
                          </a:solidFill>
                        </a:rPr>
                        <a:t>5</a:t>
                      </a:r>
                    </a:p>
                  </a:txBody>
                  <a:tcPr>
                    <a:solidFill>
                      <a:srgbClr val="CCECFF"/>
                    </a:solidFill>
                  </a:tcPr>
                </a:tc>
                <a:extLst>
                  <a:ext uri="{0D108BD9-81ED-4DB2-BD59-A6C34878D82A}">
                    <a16:rowId xmlns:a16="http://schemas.microsoft.com/office/drawing/2014/main" val="72745397"/>
                  </a:ext>
                </a:extLst>
              </a:tr>
              <a:tr h="370840">
                <a:tc>
                  <a:txBody>
                    <a:bodyPr/>
                    <a:lstStyle/>
                    <a:p>
                      <a:r>
                        <a:rPr>
                          <a:solidFill>
                            <a:srgbClr val="005B8C"/>
                          </a:solidFill>
                        </a:rPr>
                        <a:t>Attentes - nouveau</a:t>
                      </a:r>
                    </a:p>
                  </a:txBody>
                  <a:tcPr>
                    <a:solidFill>
                      <a:srgbClr val="CCECFF"/>
                    </a:solidFill>
                  </a:tcPr>
                </a:tc>
                <a:tc>
                  <a:txBody>
                    <a:bodyPr/>
                    <a:lstStyle/>
                    <a:p>
                      <a:r>
                        <a:rPr>
                          <a:solidFill>
                            <a:srgbClr val="005B8C"/>
                          </a:solidFill>
                        </a:rPr>
                        <a:t>Divulgation des sociétés et entreprises d’État (n°4.9, 2.6), Contrats (n°2.4)</a:t>
                      </a:r>
                      <a:endParaRPr lang="fr-FR" dirty="0">
                        <a:solidFill>
                          <a:srgbClr val="005B8C"/>
                        </a:solidFill>
                      </a:endParaRPr>
                    </a:p>
                  </a:txBody>
                  <a:tcPr>
                    <a:solidFill>
                      <a:srgbClr val="CCECFF"/>
                    </a:solidFill>
                  </a:tcPr>
                </a:tc>
                <a:tc>
                  <a:txBody>
                    <a:bodyPr/>
                    <a:lstStyle/>
                    <a:p>
                      <a:pPr algn="r"/>
                      <a:r>
                        <a:rPr>
                          <a:solidFill>
                            <a:srgbClr val="005B8C"/>
                          </a:solidFill>
                        </a:rPr>
                        <a:t>3</a:t>
                      </a:r>
                    </a:p>
                  </a:txBody>
                  <a:tcPr>
                    <a:solidFill>
                      <a:srgbClr val="CCECFF"/>
                    </a:solidFill>
                  </a:tcPr>
                </a:tc>
                <a:extLst>
                  <a:ext uri="{0D108BD9-81ED-4DB2-BD59-A6C34878D82A}">
                    <a16:rowId xmlns:a16="http://schemas.microsoft.com/office/drawing/2014/main" val="1432453384"/>
                  </a:ext>
                </a:extLst>
              </a:tr>
              <a:tr h="370840">
                <a:tc>
                  <a:txBody>
                    <a:bodyPr/>
                    <a:lstStyle/>
                    <a:p>
                      <a:r>
                        <a:rPr>
                          <a:solidFill>
                            <a:srgbClr val="005B8C"/>
                          </a:solidFill>
                        </a:rPr>
                        <a:t>Encouragements - nouveau</a:t>
                      </a:r>
                    </a:p>
                  </a:txBody>
                  <a:tcPr>
                    <a:solidFill>
                      <a:srgbClr val="CCECFF"/>
                    </a:solidFill>
                  </a:tcPr>
                </a:tc>
                <a:tc>
                  <a:txBody>
                    <a:bodyPr/>
                    <a:lstStyle/>
                    <a:p>
                      <a:r>
                        <a:rPr dirty="0">
                          <a:solidFill>
                            <a:srgbClr val="005B8C"/>
                          </a:solidFill>
                        </a:rPr>
                        <a:t>Octroi des </a:t>
                      </a:r>
                      <a:r>
                        <a:rPr dirty="0" err="1">
                          <a:solidFill>
                            <a:srgbClr val="005B8C"/>
                          </a:solidFill>
                        </a:rPr>
                        <a:t>licences</a:t>
                      </a:r>
                      <a:r>
                        <a:rPr dirty="0">
                          <a:solidFill>
                            <a:srgbClr val="005B8C"/>
                          </a:solidFill>
                        </a:rPr>
                        <a:t> (n°2.2), </a:t>
                      </a:r>
                      <a:r>
                        <a:rPr dirty="0" err="1">
                          <a:solidFill>
                            <a:srgbClr val="005B8C"/>
                          </a:solidFill>
                        </a:rPr>
                        <a:t>Entreprises</a:t>
                      </a:r>
                      <a:r>
                        <a:rPr dirty="0">
                          <a:solidFill>
                            <a:srgbClr val="005B8C"/>
                          </a:solidFill>
                        </a:rPr>
                        <a:t> </a:t>
                      </a:r>
                      <a:r>
                        <a:rPr dirty="0" err="1">
                          <a:solidFill>
                            <a:srgbClr val="005B8C"/>
                          </a:solidFill>
                        </a:rPr>
                        <a:t>d’État</a:t>
                      </a:r>
                      <a:r>
                        <a:rPr dirty="0">
                          <a:solidFill>
                            <a:srgbClr val="005B8C"/>
                          </a:solidFill>
                        </a:rPr>
                        <a:t> (n°2.6), Production et exportation, (n°3.2, 3.3), Vente de matières premières  (n°4.2), </a:t>
                      </a:r>
                      <a:r>
                        <a:rPr dirty="0" err="1">
                          <a:solidFill>
                            <a:srgbClr val="005B8C"/>
                          </a:solidFill>
                        </a:rPr>
                        <a:t>Transferts</a:t>
                      </a:r>
                      <a:r>
                        <a:rPr dirty="0">
                          <a:solidFill>
                            <a:srgbClr val="005B8C"/>
                          </a:solidFill>
                        </a:rPr>
                        <a:t> </a:t>
                      </a:r>
                      <a:r>
                        <a:rPr dirty="0" err="1">
                          <a:solidFill>
                            <a:srgbClr val="005B8C"/>
                          </a:solidFill>
                        </a:rPr>
                        <a:t>infranationaux</a:t>
                      </a:r>
                      <a:r>
                        <a:rPr dirty="0">
                          <a:solidFill>
                            <a:srgbClr val="005B8C"/>
                          </a:solidFill>
                        </a:rPr>
                        <a:t> (n°5.2), </a:t>
                      </a:r>
                      <a:r>
                        <a:rPr dirty="0" err="1">
                          <a:solidFill>
                            <a:srgbClr val="005B8C"/>
                          </a:solidFill>
                        </a:rPr>
                        <a:t>Déclaration</a:t>
                      </a:r>
                      <a:r>
                        <a:rPr dirty="0">
                          <a:solidFill>
                            <a:srgbClr val="005B8C"/>
                          </a:solidFill>
                        </a:rPr>
                        <a:t> sur les aspects </a:t>
                      </a:r>
                      <a:r>
                        <a:rPr dirty="0" err="1">
                          <a:solidFill>
                            <a:srgbClr val="005B8C"/>
                          </a:solidFill>
                        </a:rPr>
                        <a:t>environnementaux</a:t>
                      </a:r>
                      <a:r>
                        <a:rPr dirty="0">
                          <a:solidFill>
                            <a:srgbClr val="005B8C"/>
                          </a:solidFill>
                        </a:rPr>
                        <a:t> (n°6.4), Genre (n°7.1, 7.4), </a:t>
                      </a:r>
                      <a:r>
                        <a:rPr dirty="0" err="1">
                          <a:solidFill>
                            <a:srgbClr val="005B8C"/>
                          </a:solidFill>
                        </a:rPr>
                        <a:t>Recommandations</a:t>
                      </a:r>
                      <a:r>
                        <a:rPr dirty="0">
                          <a:solidFill>
                            <a:srgbClr val="005B8C"/>
                          </a:solidFill>
                        </a:rPr>
                        <a:t> (n°7.3)</a:t>
                      </a:r>
                      <a:endParaRPr lang="fr-FR" dirty="0">
                        <a:solidFill>
                          <a:srgbClr val="005B8C"/>
                        </a:solidFill>
                      </a:endParaRPr>
                    </a:p>
                  </a:txBody>
                  <a:tcPr>
                    <a:solidFill>
                      <a:srgbClr val="CCECFF"/>
                    </a:solidFill>
                  </a:tcPr>
                </a:tc>
                <a:tc>
                  <a:txBody>
                    <a:bodyPr/>
                    <a:lstStyle/>
                    <a:p>
                      <a:pPr algn="r"/>
                      <a:r>
                        <a:rPr>
                          <a:solidFill>
                            <a:srgbClr val="005B8C"/>
                          </a:solidFill>
                        </a:rPr>
                        <a:t>10</a:t>
                      </a:r>
                    </a:p>
                  </a:txBody>
                  <a:tcPr>
                    <a:solidFill>
                      <a:srgbClr val="CCECFF"/>
                    </a:solidFill>
                  </a:tcPr>
                </a:tc>
                <a:extLst>
                  <a:ext uri="{0D108BD9-81ED-4DB2-BD59-A6C34878D82A}">
                    <a16:rowId xmlns:a16="http://schemas.microsoft.com/office/drawing/2014/main" val="2031104925"/>
                  </a:ext>
                </a:extLst>
              </a:tr>
              <a:tr h="370840">
                <a:tc>
                  <a:txBody>
                    <a:bodyPr/>
                    <a:lstStyle/>
                    <a:p>
                      <a:r>
                        <a:rPr>
                          <a:solidFill>
                            <a:srgbClr val="005B8C"/>
                          </a:solidFill>
                        </a:rPr>
                        <a:t>Flexibilité introduite</a:t>
                      </a:r>
                    </a:p>
                  </a:txBody>
                  <a:tcPr>
                    <a:solidFill>
                      <a:srgbClr val="CCECFF"/>
                    </a:solidFill>
                  </a:tcPr>
                </a:tc>
                <a:tc>
                  <a:txBody>
                    <a:bodyPr/>
                    <a:lstStyle/>
                    <a:p>
                      <a:r>
                        <a:rPr>
                          <a:solidFill>
                            <a:srgbClr val="005B8C"/>
                          </a:solidFill>
                        </a:rPr>
                        <a:t>Réconciliation (n°4.9), Rapports annuels d’avancement (n°7.4)</a:t>
                      </a:r>
                      <a:endParaRPr lang="fr-FR" dirty="0">
                        <a:solidFill>
                          <a:srgbClr val="005B8C"/>
                        </a:solidFill>
                      </a:endParaRPr>
                    </a:p>
                  </a:txBody>
                  <a:tcPr>
                    <a:solidFill>
                      <a:srgbClr val="CCECFF"/>
                    </a:solidFill>
                  </a:tcPr>
                </a:tc>
                <a:tc>
                  <a:txBody>
                    <a:bodyPr/>
                    <a:lstStyle/>
                    <a:p>
                      <a:pPr algn="r"/>
                      <a:r>
                        <a:rPr>
                          <a:solidFill>
                            <a:srgbClr val="005B8C"/>
                          </a:solidFill>
                        </a:rPr>
                        <a:t>2</a:t>
                      </a:r>
                    </a:p>
                  </a:txBody>
                  <a:tcPr>
                    <a:solidFill>
                      <a:srgbClr val="CCECFF"/>
                    </a:solidFill>
                  </a:tcPr>
                </a:tc>
                <a:extLst>
                  <a:ext uri="{0D108BD9-81ED-4DB2-BD59-A6C34878D82A}">
                    <a16:rowId xmlns:a16="http://schemas.microsoft.com/office/drawing/2014/main" val="3870011742"/>
                  </a:ext>
                </a:extLst>
              </a:tr>
              <a:tr h="370840">
                <a:tc>
                  <a:txBody>
                    <a:bodyPr/>
                    <a:lstStyle/>
                    <a:p>
                      <a:r>
                        <a:rPr dirty="0">
                          <a:solidFill>
                            <a:srgbClr val="005B8C"/>
                          </a:solidFill>
                        </a:rPr>
                        <a:t>Clarifications</a:t>
                      </a:r>
                    </a:p>
                  </a:txBody>
                  <a:tcPr>
                    <a:solidFill>
                      <a:srgbClr val="CCECFF"/>
                    </a:solidFill>
                  </a:tcPr>
                </a:tc>
                <a:tc>
                  <a:txBody>
                    <a:bodyPr/>
                    <a:lstStyle/>
                    <a:p>
                      <a:r>
                        <a:rPr>
                          <a:solidFill>
                            <a:srgbClr val="005B8C"/>
                          </a:solidFill>
                        </a:rPr>
                        <a:t>Contrats (n°2.4), Propriété réelle (n°2.5), Entreprises d’État (n°2.6, 6.2), Déclaration par projet (n°4.7), Débat public et données ouvertes  (n°7.1, 7.2)</a:t>
                      </a:r>
                    </a:p>
                    <a:p>
                      <a:endParaRPr lang="fr-FR" dirty="0">
                        <a:solidFill>
                          <a:srgbClr val="005B8C"/>
                        </a:solidFill>
                      </a:endParaRPr>
                    </a:p>
                  </a:txBody>
                  <a:tcPr>
                    <a:solidFill>
                      <a:srgbClr val="CCECFF"/>
                    </a:solidFill>
                  </a:tcPr>
                </a:tc>
                <a:tc>
                  <a:txBody>
                    <a:bodyPr/>
                    <a:lstStyle/>
                    <a:p>
                      <a:pPr algn="r"/>
                      <a:r>
                        <a:rPr dirty="0">
                          <a:solidFill>
                            <a:srgbClr val="005B8C"/>
                          </a:solidFill>
                        </a:rPr>
                        <a:t>7</a:t>
                      </a:r>
                    </a:p>
                  </a:txBody>
                  <a:tcPr>
                    <a:solidFill>
                      <a:srgbClr val="CCECFF"/>
                    </a:solidFill>
                  </a:tcPr>
                </a:tc>
                <a:extLst>
                  <a:ext uri="{0D108BD9-81ED-4DB2-BD59-A6C34878D82A}">
                    <a16:rowId xmlns:a16="http://schemas.microsoft.com/office/drawing/2014/main" val="2014582863"/>
                  </a:ext>
                </a:extLst>
              </a:tr>
            </a:tbl>
          </a:graphicData>
        </a:graphic>
      </p:graphicFrame>
    </p:spTree>
    <p:extLst>
      <p:ext uri="{BB962C8B-B14F-4D97-AF65-F5344CB8AC3E}">
        <p14:creationId xmlns:p14="http://schemas.microsoft.com/office/powerpoint/2010/main" val="2348773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p:txBody>
          <a:bodyPr/>
          <a:lstStyle/>
          <a:p>
            <a:r>
              <a:rPr lang="fr-FR" dirty="0"/>
              <a:t>En quoi cela affectera-t-il la Validation ?</a:t>
            </a:r>
            <a:endParaRPr lang="nb-NO" dirty="0"/>
          </a:p>
        </p:txBody>
      </p:sp>
      <p:sp>
        <p:nvSpPr>
          <p:cNvPr id="3" name="Content Placeholder 2">
            <a:extLst>
              <a:ext uri="{FF2B5EF4-FFF2-40B4-BE49-F238E27FC236}">
                <a16:creationId xmlns:a16="http://schemas.microsoft.com/office/drawing/2014/main" id="{59CFE86B-E398-8846-A81C-5BBC10A9618D}"/>
              </a:ext>
            </a:extLst>
          </p:cNvPr>
          <p:cNvSpPr>
            <a:spLocks noGrp="1"/>
          </p:cNvSpPr>
          <p:nvPr>
            <p:ph idx="1"/>
          </p:nvPr>
        </p:nvSpPr>
        <p:spPr/>
        <p:txBody>
          <a:bodyPr/>
          <a:lstStyle/>
          <a:p>
            <a:pPr marL="457200" indent="-457200">
              <a:buFont typeface="Arial"/>
              <a:buChar char="•"/>
            </a:pPr>
            <a:endParaRPr lang="en-GB" dirty="0"/>
          </a:p>
          <a:p>
            <a:pPr marL="571500" indent="-571500">
              <a:spcAft>
                <a:spcPts val="1200"/>
              </a:spcAft>
              <a:buFont typeface="Arial" panose="020B0604020202020204" pitchFamily="34" charset="0"/>
              <a:buChar char="•"/>
              <a:defRPr/>
            </a:pPr>
            <a:r>
              <a:rPr lang="fr-FR" dirty="0">
                <a:ea typeface="ヒラギノ角ゴ ProN W3"/>
                <a:cs typeface="ヒラギノ角ゴ ProN W3"/>
              </a:rPr>
              <a:t>Les pays travaillant actuellement sur leurs Rapports ITIE et sur les mesures correctives dans le cadre de la Validation pourront continuer à se baser sur la Norme 2016. </a:t>
            </a:r>
          </a:p>
          <a:p>
            <a:pPr marL="571500" indent="-571500">
              <a:spcAft>
                <a:spcPts val="1200"/>
              </a:spcAft>
              <a:buFont typeface="Arial" panose="020B0604020202020204" pitchFamily="34" charset="0"/>
              <a:buChar char="•"/>
              <a:defRPr/>
            </a:pPr>
            <a:r>
              <a:rPr lang="fr-FR" dirty="0">
                <a:ea typeface="ヒラギノ角ゴ ProN W3"/>
                <a:cs typeface="ヒラギノ角ゴ ProN W3"/>
              </a:rPr>
              <a:t>Le « test pour éviter les conditions désavantageuses » s’appliquera à toutes les Validations portant sur des Rapports publiés avant le 31 décembre 2019.</a:t>
            </a:r>
          </a:p>
          <a:p>
            <a:pPr marL="571500" indent="-571500">
              <a:spcAft>
                <a:spcPts val="1200"/>
              </a:spcAft>
              <a:buFont typeface="Arial" panose="020B0604020202020204" pitchFamily="34" charset="0"/>
              <a:buChar char="•"/>
              <a:defRPr/>
            </a:pPr>
            <a:r>
              <a:rPr lang="fr-FR" dirty="0">
                <a:ea typeface="ヒラギノ角ゴ ProN W3"/>
                <a:cs typeface="ヒラギノ角ゴ ProN W3"/>
              </a:rPr>
              <a:t>Les pays mettant en œuvre l’ITIE pourront choisir de démontrer qu’ils respectent soit la Norme ITIE 2016, soit la Norme ITIE 2019.</a:t>
            </a:r>
          </a:p>
        </p:txBody>
      </p:sp>
    </p:spTree>
    <p:extLst>
      <p:ext uri="{BB962C8B-B14F-4D97-AF65-F5344CB8AC3E}">
        <p14:creationId xmlns:p14="http://schemas.microsoft.com/office/powerpoint/2010/main" val="3873346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p:txBody>
          <a:bodyPr/>
          <a:lstStyle/>
          <a:p>
            <a:pPr lvl="0" defTabSz="457200">
              <a:lnSpc>
                <a:spcPct val="100000"/>
              </a:lnSpc>
              <a:defRPr/>
            </a:pPr>
            <a:r>
              <a:rPr lang="fr-FR" dirty="0">
                <a:latin typeface="Franklin Gothic Demi" panose="020B0703020102020204" pitchFamily="34" charset="0"/>
              </a:rPr>
              <a:t>Divulgations systématiques : Pourquoi ces modifications ?</a:t>
            </a:r>
          </a:p>
        </p:txBody>
      </p:sp>
      <p:sp>
        <p:nvSpPr>
          <p:cNvPr id="3" name="Content Placeholder 2">
            <a:extLst>
              <a:ext uri="{FF2B5EF4-FFF2-40B4-BE49-F238E27FC236}">
                <a16:creationId xmlns:a16="http://schemas.microsoft.com/office/drawing/2014/main" id="{59CFE86B-E398-8846-A81C-5BBC10A9618D}"/>
              </a:ext>
            </a:extLst>
          </p:cNvPr>
          <p:cNvSpPr>
            <a:spLocks noGrp="1"/>
          </p:cNvSpPr>
          <p:nvPr>
            <p:ph idx="1"/>
          </p:nvPr>
        </p:nvSpPr>
        <p:spPr>
          <a:xfrm>
            <a:off x="642812" y="2362692"/>
            <a:ext cx="10905753" cy="3581400"/>
          </a:xfrm>
        </p:spPr>
        <p:txBody>
          <a:bodyPr/>
          <a:lstStyle/>
          <a:p>
            <a:pPr marL="457200" indent="-457200">
              <a:buFont typeface="Arial"/>
              <a:buChar char="•"/>
            </a:pPr>
            <a:endParaRPr lang="en-GB" dirty="0"/>
          </a:p>
          <a:p>
            <a:pPr marL="457200" indent="-457200">
              <a:spcAft>
                <a:spcPts val="1200"/>
              </a:spcAft>
              <a:buFont typeface="Arial"/>
              <a:buChar char="•"/>
            </a:pPr>
            <a:r>
              <a:rPr lang="fr-FR" dirty="0"/>
              <a:t>De plus en plus souvent, les pays et gouvernements de mise en œuvre publient les informations par le biais des déclarations régulières des entités de l’État et des entreprises. </a:t>
            </a:r>
          </a:p>
          <a:p>
            <a:pPr marL="457200" indent="-457200">
              <a:spcAft>
                <a:spcPts val="1200"/>
              </a:spcAft>
              <a:buFont typeface="Arial"/>
              <a:buChar char="•"/>
            </a:pPr>
            <a:r>
              <a:rPr lang="fr-FR" dirty="0"/>
              <a:t>Les divulgations systématiques garantiront que les informations sont divulguées de façon plus rapide, fiable et routinière.</a:t>
            </a:r>
          </a:p>
          <a:p>
            <a:pPr marL="457200" indent="-457200">
              <a:spcAft>
                <a:spcPts val="1200"/>
              </a:spcAft>
              <a:buFont typeface="Arial"/>
              <a:buChar char="•"/>
            </a:pPr>
            <a:r>
              <a:rPr lang="fr-FR" dirty="0"/>
              <a:t>Les changements tiennent compte du glissement progressif vers les divulgations systématiques et du rôle clé que jouent les Groupes multipartites pour garantir leur conformité à la Norme ITIE.</a:t>
            </a:r>
          </a:p>
        </p:txBody>
      </p:sp>
      <p:pic>
        <p:nvPicPr>
          <p:cNvPr id="4" name="Picture 3">
            <a:extLst>
              <a:ext uri="{FF2B5EF4-FFF2-40B4-BE49-F238E27FC236}">
                <a16:creationId xmlns:a16="http://schemas.microsoft.com/office/drawing/2014/main" id="{EB3364D2-1AFB-4261-90AF-F0CA9A29A2B0}"/>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9177655" y="5346685"/>
            <a:ext cx="1731085" cy="13322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3789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p:txBody>
          <a:bodyPr/>
          <a:lstStyle/>
          <a:p>
            <a:r>
              <a:rPr lang="fr-FR" dirty="0"/>
              <a:t>Divulgations systématiques : Quelles sont les nouveautés ?</a:t>
            </a:r>
          </a:p>
        </p:txBody>
      </p:sp>
      <p:sp>
        <p:nvSpPr>
          <p:cNvPr id="3" name="Content Placeholder 2">
            <a:extLst>
              <a:ext uri="{FF2B5EF4-FFF2-40B4-BE49-F238E27FC236}">
                <a16:creationId xmlns:a16="http://schemas.microsoft.com/office/drawing/2014/main" id="{59CFE86B-E398-8846-A81C-5BBC10A9618D}"/>
              </a:ext>
            </a:extLst>
          </p:cNvPr>
          <p:cNvSpPr>
            <a:spLocks noGrp="1"/>
          </p:cNvSpPr>
          <p:nvPr>
            <p:ph idx="1"/>
          </p:nvPr>
        </p:nvSpPr>
        <p:spPr/>
        <p:txBody>
          <a:bodyPr/>
          <a:lstStyle/>
          <a:p>
            <a:pPr marL="457200" indent="-457200">
              <a:buFont typeface="Arial"/>
              <a:buChar char="•"/>
            </a:pPr>
            <a:endParaRPr lang="en-GB" dirty="0"/>
          </a:p>
          <a:p>
            <a:pPr marL="457200" indent="-457200">
              <a:spcAft>
                <a:spcPts val="1200"/>
              </a:spcAft>
              <a:buClr>
                <a:srgbClr val="0076AF"/>
              </a:buClr>
              <a:buFont typeface="Arial" panose="020B0604020202020204" pitchFamily="34" charset="0"/>
              <a:buChar char="•"/>
              <a:defRPr/>
            </a:pPr>
            <a:r>
              <a:rPr lang="fr-FR" dirty="0">
                <a:solidFill>
                  <a:srgbClr val="404040"/>
                </a:solidFill>
              </a:rPr>
              <a:t>Les Exigences mettent l’accent sur des divulgations exhaustives et fiables par les entités déclarantes plutôt que de se concentrer uniquement sur les Rapports ITIE (n°4.1).</a:t>
            </a:r>
          </a:p>
          <a:p>
            <a:pPr marL="457200" indent="-457200">
              <a:spcAft>
                <a:spcPts val="1200"/>
              </a:spcAft>
              <a:buClr>
                <a:srgbClr val="0076AF"/>
              </a:buClr>
              <a:buFont typeface="Arial" panose="020B0604020202020204" pitchFamily="34" charset="0"/>
              <a:buChar char="•"/>
              <a:defRPr/>
            </a:pPr>
            <a:r>
              <a:rPr lang="fr-FR" dirty="0">
                <a:solidFill>
                  <a:srgbClr val="404040"/>
                </a:solidFill>
              </a:rPr>
              <a:t>Les sociétés sont censées publier des états financiers annuels (n°4.1.e).</a:t>
            </a:r>
          </a:p>
          <a:p>
            <a:pPr marL="457200" indent="-457200">
              <a:spcAft>
                <a:spcPts val="1200"/>
              </a:spcAft>
              <a:buClr>
                <a:srgbClr val="0076AF"/>
              </a:buClr>
              <a:buFont typeface="Arial" panose="020B0604020202020204" pitchFamily="34" charset="0"/>
              <a:buChar char="•"/>
              <a:defRPr/>
            </a:pPr>
            <a:r>
              <a:rPr lang="fr-FR" dirty="0">
                <a:solidFill>
                  <a:srgbClr val="404040"/>
                </a:solidFill>
              </a:rPr>
              <a:t>Il devient possible pour les Groupes multipartites d’envisager d’autres procédures de vérification des données que la réconciliation, avec l’approbation du Conseil d’administration (n°4.9).</a:t>
            </a:r>
          </a:p>
        </p:txBody>
      </p:sp>
      <p:sp>
        <p:nvSpPr>
          <p:cNvPr id="4" name="TextBox 3">
            <a:extLst>
              <a:ext uri="{FF2B5EF4-FFF2-40B4-BE49-F238E27FC236}">
                <a16:creationId xmlns:a16="http://schemas.microsoft.com/office/drawing/2014/main" id="{5F1B6203-8EDD-4B25-A0E6-DC18CF19F905}"/>
              </a:ext>
            </a:extLst>
          </p:cNvPr>
          <p:cNvSpPr txBox="1"/>
          <p:nvPr/>
        </p:nvSpPr>
        <p:spPr>
          <a:xfrm>
            <a:off x="1238250" y="4933950"/>
            <a:ext cx="9639300" cy="646331"/>
          </a:xfrm>
          <a:prstGeom prst="rect">
            <a:avLst/>
          </a:prstGeom>
          <a:noFill/>
        </p:spPr>
        <p:txBody>
          <a:bodyPr wrap="square" rtlCol="0">
            <a:spAutoFit/>
          </a:bodyPr>
          <a:lstStyle/>
          <a:p>
            <a:r>
              <a:rPr lang="fr-FR" b="1" dirty="0">
                <a:solidFill>
                  <a:srgbClr val="0090BF"/>
                </a:solidFill>
              </a:rPr>
              <a:t>Le texte intégral se trouve dans les Exigences 4.1, portant sur la divulgation exhaustive, et 4.9, sur la qualité des données et la vérification.</a:t>
            </a:r>
          </a:p>
        </p:txBody>
      </p:sp>
    </p:spTree>
    <p:extLst>
      <p:ext uri="{BB962C8B-B14F-4D97-AF65-F5344CB8AC3E}">
        <p14:creationId xmlns:p14="http://schemas.microsoft.com/office/powerpoint/2010/main" val="1511985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p:txBody>
          <a:bodyPr/>
          <a:lstStyle/>
          <a:p>
            <a:r>
              <a:rPr lang="fr-FR" dirty="0"/>
              <a:t>Déclaration par projet : Pourquoi ces modifications ?</a:t>
            </a:r>
            <a:br>
              <a:rPr lang="fr-FR" dirty="0"/>
            </a:br>
            <a:endParaRPr lang="fr-FR" dirty="0"/>
          </a:p>
        </p:txBody>
      </p:sp>
      <p:sp>
        <p:nvSpPr>
          <p:cNvPr id="3" name="Content Placeholder 2">
            <a:extLst>
              <a:ext uri="{FF2B5EF4-FFF2-40B4-BE49-F238E27FC236}">
                <a16:creationId xmlns:a16="http://schemas.microsoft.com/office/drawing/2014/main" id="{59CFE86B-E398-8846-A81C-5BBC10A9618D}"/>
              </a:ext>
            </a:extLst>
          </p:cNvPr>
          <p:cNvSpPr>
            <a:spLocks noGrp="1"/>
          </p:cNvSpPr>
          <p:nvPr>
            <p:ph idx="1"/>
          </p:nvPr>
        </p:nvSpPr>
        <p:spPr>
          <a:xfrm>
            <a:off x="642812" y="2276967"/>
            <a:ext cx="10905753" cy="3581400"/>
          </a:xfrm>
        </p:spPr>
        <p:txBody>
          <a:bodyPr/>
          <a:lstStyle/>
          <a:p>
            <a:pPr marL="457200" indent="-457200">
              <a:buFont typeface="Arial"/>
              <a:buChar char="•"/>
            </a:pPr>
            <a:endParaRPr lang="en-GB" dirty="0"/>
          </a:p>
          <a:p>
            <a:pPr marL="457200" indent="-457200">
              <a:spcAft>
                <a:spcPts val="1200"/>
              </a:spcAft>
              <a:buClr>
                <a:srgbClr val="0076AF"/>
              </a:buClr>
              <a:buFont typeface="Arial" panose="020B0604020202020204" pitchFamily="34" charset="0"/>
              <a:buChar char="•"/>
              <a:defRPr/>
            </a:pPr>
            <a:r>
              <a:rPr lang="fr-FR" dirty="0">
                <a:solidFill>
                  <a:srgbClr val="404040"/>
                </a:solidFill>
              </a:rPr>
              <a:t>C’est une reconnaissance accrue du fait que les données sur les versements et les revenus doivent être ventilées afin d’appréhender ce que l’État reçoit de chaque projet d’extraction. </a:t>
            </a:r>
          </a:p>
          <a:p>
            <a:pPr marL="457200" indent="-457200">
              <a:spcAft>
                <a:spcPts val="1200"/>
              </a:spcAft>
              <a:buClr>
                <a:srgbClr val="0076AF"/>
              </a:buClr>
              <a:buFont typeface="Arial" panose="020B0604020202020204" pitchFamily="34" charset="0"/>
              <a:buChar char="•"/>
              <a:defRPr/>
            </a:pPr>
            <a:r>
              <a:rPr lang="fr-FR" dirty="0">
                <a:solidFill>
                  <a:srgbClr val="404040"/>
                </a:solidFill>
              </a:rPr>
              <a:t>Les récentes obligations de divulgation exigent une déclaration par projet.</a:t>
            </a:r>
          </a:p>
          <a:p>
            <a:pPr marL="457200" indent="-457200">
              <a:spcAft>
                <a:spcPts val="1200"/>
              </a:spcAft>
              <a:buClr>
                <a:srgbClr val="0076AF"/>
              </a:buClr>
              <a:buFont typeface="Arial" panose="020B0604020202020204" pitchFamily="34" charset="0"/>
              <a:buChar char="•"/>
              <a:defRPr/>
            </a:pPr>
            <a:r>
              <a:rPr lang="fr-FR" dirty="0">
                <a:solidFill>
                  <a:srgbClr val="404040"/>
                </a:solidFill>
              </a:rPr>
              <a:t>Le Conseil d’administration de l’ITIE a convenu en 2017 d’exiger que les divulgations des revenus soient ventilées par projet pour les Rapports ITIE couvrant 2018 et les années ultérieures.</a:t>
            </a:r>
          </a:p>
        </p:txBody>
      </p:sp>
    </p:spTree>
    <p:extLst>
      <p:ext uri="{BB962C8B-B14F-4D97-AF65-F5344CB8AC3E}">
        <p14:creationId xmlns:p14="http://schemas.microsoft.com/office/powerpoint/2010/main" val="3236322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p:txBody>
          <a:bodyPr/>
          <a:lstStyle/>
          <a:p>
            <a:r>
              <a:rPr lang="fr-FR" dirty="0"/>
              <a:t>Déclaration par projet : Quelles sont les nouveautés ?</a:t>
            </a:r>
          </a:p>
        </p:txBody>
      </p:sp>
      <p:sp>
        <p:nvSpPr>
          <p:cNvPr id="3" name="Content Placeholder 2">
            <a:extLst>
              <a:ext uri="{FF2B5EF4-FFF2-40B4-BE49-F238E27FC236}">
                <a16:creationId xmlns:a16="http://schemas.microsoft.com/office/drawing/2014/main" id="{59CFE86B-E398-8846-A81C-5BBC10A9618D}"/>
              </a:ext>
            </a:extLst>
          </p:cNvPr>
          <p:cNvSpPr>
            <a:spLocks noGrp="1"/>
          </p:cNvSpPr>
          <p:nvPr>
            <p:ph idx="1"/>
          </p:nvPr>
        </p:nvSpPr>
        <p:spPr/>
        <p:txBody>
          <a:bodyPr/>
          <a:lstStyle/>
          <a:p>
            <a:pPr marL="457200" indent="-457200">
              <a:buFont typeface="Arial"/>
              <a:buChar char="•"/>
            </a:pPr>
            <a:endParaRPr lang="en-GB" dirty="0"/>
          </a:p>
          <a:p>
            <a:pPr marL="457200" indent="-457200">
              <a:buClr>
                <a:srgbClr val="0076AF"/>
              </a:buClr>
              <a:buFont typeface="Arial" panose="020B0604020202020204" pitchFamily="34" charset="0"/>
              <a:buChar char="•"/>
              <a:defRPr/>
            </a:pPr>
            <a:r>
              <a:rPr lang="fr-FR" dirty="0">
                <a:solidFill>
                  <a:srgbClr val="404040"/>
                </a:solidFill>
              </a:rPr>
              <a:t>L’inclusion d’une </a:t>
            </a:r>
            <a:r>
              <a:rPr lang="fr-FR" u="sng" dirty="0">
                <a:solidFill>
                  <a:srgbClr val="404040"/>
                </a:solidFill>
              </a:rPr>
              <a:t>définition du terme « projet » </a:t>
            </a:r>
            <a:r>
              <a:rPr lang="fr-FR" dirty="0">
                <a:solidFill>
                  <a:srgbClr val="404040"/>
                </a:solidFill>
              </a:rPr>
              <a:t>conforme aux pratiques émergentes : </a:t>
            </a:r>
          </a:p>
          <a:p>
            <a:pPr marL="0" indent="0">
              <a:buClr>
                <a:srgbClr val="0076AF"/>
              </a:buClr>
              <a:buNone/>
              <a:defRPr/>
            </a:pPr>
            <a:endParaRPr lang="fr-FR" dirty="0">
              <a:solidFill>
                <a:srgbClr val="404040"/>
              </a:solidFill>
            </a:endParaRPr>
          </a:p>
          <a:p>
            <a:pPr marL="0" indent="0">
              <a:buClr>
                <a:srgbClr val="0076AF"/>
              </a:buClr>
              <a:buNone/>
              <a:defRPr/>
            </a:pPr>
            <a:r>
              <a:rPr lang="fr-FR" dirty="0">
                <a:solidFill>
                  <a:srgbClr val="404040"/>
                </a:solidFill>
              </a:rPr>
              <a:t>	</a:t>
            </a:r>
            <a:r>
              <a:rPr lang="fr-FR" i="1" dirty="0">
                <a:solidFill>
                  <a:srgbClr val="404040"/>
                </a:solidFill>
              </a:rPr>
              <a:t>«  Un projet s’entend des activités opérationnelles qui sont régies par un seul contrat, une 	licence, un bail, une concession ou tout accord de nature juridique similaire, définissant la 	base des obligations de paiement envers l’État. » (n°4.7)</a:t>
            </a:r>
          </a:p>
        </p:txBody>
      </p:sp>
      <p:sp>
        <p:nvSpPr>
          <p:cNvPr id="4" name="TextBox 3">
            <a:extLst>
              <a:ext uri="{FF2B5EF4-FFF2-40B4-BE49-F238E27FC236}">
                <a16:creationId xmlns:a16="http://schemas.microsoft.com/office/drawing/2014/main" id="{5F1B6203-8EDD-4B25-A0E6-DC18CF19F905}"/>
              </a:ext>
            </a:extLst>
          </p:cNvPr>
          <p:cNvSpPr txBox="1"/>
          <p:nvPr/>
        </p:nvSpPr>
        <p:spPr>
          <a:xfrm>
            <a:off x="1238250" y="4918591"/>
            <a:ext cx="9639300" cy="369332"/>
          </a:xfrm>
          <a:prstGeom prst="rect">
            <a:avLst/>
          </a:prstGeom>
          <a:noFill/>
        </p:spPr>
        <p:txBody>
          <a:bodyPr wrap="square" rtlCol="0">
            <a:spAutoFit/>
          </a:bodyPr>
          <a:lstStyle/>
          <a:p>
            <a:r>
              <a:rPr lang="fr-FR" b="1">
                <a:solidFill>
                  <a:srgbClr val="0090BF"/>
                </a:solidFill>
              </a:rPr>
              <a:t>Le texte intégral se trouve dans l’Exigence 4.7 portant sur le niveau de désagrégation.</a:t>
            </a:r>
          </a:p>
        </p:txBody>
      </p:sp>
    </p:spTree>
    <p:extLst>
      <p:ext uri="{BB962C8B-B14F-4D97-AF65-F5344CB8AC3E}">
        <p14:creationId xmlns:p14="http://schemas.microsoft.com/office/powerpoint/2010/main" val="3649032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08A5-4E22-6349-B535-1C8C09AB60E5}"/>
              </a:ext>
            </a:extLst>
          </p:cNvPr>
          <p:cNvSpPr>
            <a:spLocks noGrp="1"/>
          </p:cNvSpPr>
          <p:nvPr>
            <p:ph type="title"/>
          </p:nvPr>
        </p:nvSpPr>
        <p:spPr/>
        <p:txBody>
          <a:bodyPr/>
          <a:lstStyle/>
          <a:p>
            <a:r>
              <a:rPr lang="fr-FR" dirty="0"/>
              <a:t>La transparence des contrats : Pourquoi ces modifications ?</a:t>
            </a:r>
          </a:p>
        </p:txBody>
      </p:sp>
      <p:sp>
        <p:nvSpPr>
          <p:cNvPr id="3" name="Content Placeholder 2">
            <a:extLst>
              <a:ext uri="{FF2B5EF4-FFF2-40B4-BE49-F238E27FC236}">
                <a16:creationId xmlns:a16="http://schemas.microsoft.com/office/drawing/2014/main" id="{59CFE86B-E398-8846-A81C-5BBC10A9618D}"/>
              </a:ext>
            </a:extLst>
          </p:cNvPr>
          <p:cNvSpPr>
            <a:spLocks noGrp="1"/>
          </p:cNvSpPr>
          <p:nvPr>
            <p:ph idx="1"/>
          </p:nvPr>
        </p:nvSpPr>
        <p:spPr/>
        <p:txBody>
          <a:bodyPr/>
          <a:lstStyle/>
          <a:p>
            <a:pPr marL="457200" indent="-457200">
              <a:buFont typeface="Arial"/>
              <a:buChar char="•"/>
            </a:pPr>
            <a:endParaRPr lang="en-GB" dirty="0"/>
          </a:p>
          <a:p>
            <a:pPr marL="457200" indent="-457200">
              <a:spcAft>
                <a:spcPts val="1200"/>
              </a:spcAft>
              <a:buClr>
                <a:srgbClr val="0076AF"/>
              </a:buClr>
              <a:buFont typeface="Arial" panose="020B0604020202020204" pitchFamily="34" charset="0"/>
              <a:buChar char="•"/>
              <a:defRPr/>
            </a:pPr>
            <a:r>
              <a:rPr lang="fr-FR" dirty="0">
                <a:solidFill>
                  <a:srgbClr val="404040"/>
                </a:solidFill>
              </a:rPr>
              <a:t>Les contrats sont des éléments clés pour appréhender les conditions fiscales d’un projet et les revenus collectés par l’État.</a:t>
            </a:r>
          </a:p>
          <a:p>
            <a:pPr marL="457200" indent="-457200">
              <a:spcAft>
                <a:spcPts val="1200"/>
              </a:spcAft>
              <a:buClr>
                <a:srgbClr val="0076AF"/>
              </a:buClr>
              <a:buFont typeface="Arial" panose="020B0604020202020204" pitchFamily="34" charset="0"/>
              <a:buChar char="•"/>
              <a:defRPr/>
            </a:pPr>
            <a:r>
              <a:rPr lang="fr-FR" dirty="0">
                <a:solidFill>
                  <a:srgbClr val="404040"/>
                </a:solidFill>
              </a:rPr>
              <a:t>Plus de 30 pays mettant en œuvre l’ITIE divulguent au moins une partie de leurs contrats.</a:t>
            </a:r>
          </a:p>
          <a:p>
            <a:pPr marL="457200" indent="-457200">
              <a:spcAft>
                <a:spcPts val="1200"/>
              </a:spcAft>
              <a:buClr>
                <a:srgbClr val="0076AF"/>
              </a:buClr>
              <a:buFont typeface="Arial" panose="020B0604020202020204" pitchFamily="34" charset="0"/>
              <a:buChar char="•"/>
              <a:defRPr/>
            </a:pPr>
            <a:r>
              <a:rPr lang="fr-FR" dirty="0">
                <a:solidFill>
                  <a:srgbClr val="404040"/>
                </a:solidFill>
              </a:rPr>
              <a:t>18 sociétés extractives majeures soutiennent la transparence des contrats.</a:t>
            </a:r>
          </a:p>
        </p:txBody>
      </p:sp>
      <p:pic>
        <p:nvPicPr>
          <p:cNvPr id="4" name="Picture 2" descr="https://eiti.org/sites/default/files/backgroundimage/contracttransparnecy.png">
            <a:extLst>
              <a:ext uri="{FF2B5EF4-FFF2-40B4-BE49-F238E27FC236}">
                <a16:creationId xmlns:a16="http://schemas.microsoft.com/office/drawing/2014/main" id="{1B187533-44CF-41AA-961B-4C76522AC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4997" y="4683406"/>
            <a:ext cx="5873827" cy="1835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0536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EITItheme1">
  <a:themeElements>
    <a:clrScheme name="Custom 1">
      <a:dk1>
        <a:srgbClr val="FF674D"/>
      </a:dk1>
      <a:lt1>
        <a:srgbClr val="D84E59"/>
      </a:lt1>
      <a:dk2>
        <a:srgbClr val="000000"/>
      </a:dk2>
      <a:lt2>
        <a:srgbClr val="FAEDBC"/>
      </a:lt2>
      <a:accent1>
        <a:srgbClr val="F39661"/>
      </a:accent1>
      <a:accent2>
        <a:srgbClr val="F3C3CB"/>
      </a:accent2>
      <a:accent3>
        <a:srgbClr val="966B47"/>
      </a:accent3>
      <a:accent4>
        <a:srgbClr val="7D594D"/>
      </a:accent4>
      <a:accent5>
        <a:srgbClr val="CE6149"/>
      </a:accent5>
      <a:accent6>
        <a:srgbClr val="A24F56"/>
      </a:accent6>
      <a:hlink>
        <a:srgbClr val="000000"/>
      </a:hlink>
      <a:folHlink>
        <a:srgbClr val="000000"/>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POmal_V1_Ukodet" id="{0B40840B-7AE9-3842-A9F3-811A78B5F2C9}" vid="{E9B86D56-6F5B-6D48-839B-1C8D342D66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DACE739233BB499185E9201691D117" ma:contentTypeVersion="45" ma:contentTypeDescription="Create a new document." ma:contentTypeScope="" ma:versionID="20182d0dbdd215c1e09bd485ed6324dc">
  <xsd:schema xmlns:xsd="http://www.w3.org/2001/XMLSchema" xmlns:xs="http://www.w3.org/2001/XMLSchema" xmlns:p="http://schemas.microsoft.com/office/2006/metadata/properties" targetNamespace="http://schemas.microsoft.com/office/2006/metadata/properties" ma:root="true" ma:fieldsID="074b5a4020cc0417531245af4bd9469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129D6B-5A95-455F-8D8B-B857DD6E91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E67A214-108E-481C-9A08-A66584733885}">
  <ds:schemaRefs>
    <ds:schemaRef ds:uri="http://schemas.microsoft.com/sharepoint/v3/contenttype/forms"/>
  </ds:schemaRefs>
</ds:datastoreItem>
</file>

<file path=customXml/itemProps3.xml><?xml version="1.0" encoding="utf-8"?>
<ds:datastoreItem xmlns:ds="http://schemas.openxmlformats.org/officeDocument/2006/customXml" ds:itemID="{F9C3B5D3-8750-4D9A-8358-05472F72D171}">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www.w3.org/XML/1998/namespace"/>
    <ds:schemaRef ds:uri="http://purl.org/dc/term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LPOTema1</Template>
  <TotalTime>395</TotalTime>
  <Words>1572</Words>
  <Application>Microsoft Office PowerPoint</Application>
  <PresentationFormat>Widescreen</PresentationFormat>
  <Paragraphs>137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Franklin Gothic Book</vt:lpstr>
      <vt:lpstr>Franklin Gothic Demi</vt:lpstr>
      <vt:lpstr>EITItheme1</vt:lpstr>
      <vt:lpstr>PowerPoint Presentation</vt:lpstr>
      <vt:lpstr>Pourquoi ces modifications ?</vt:lpstr>
      <vt:lpstr>Norme ITIE 2019</vt:lpstr>
      <vt:lpstr>En quoi cela affectera-t-il la Validation ?</vt:lpstr>
      <vt:lpstr>Divulgations systématiques : Pourquoi ces modifications ?</vt:lpstr>
      <vt:lpstr>Divulgations systématiques : Quelles sont les nouveautés ?</vt:lpstr>
      <vt:lpstr>Déclaration par projet : Pourquoi ces modifications ? </vt:lpstr>
      <vt:lpstr>Déclaration par projet : Quelles sont les nouveautés ?</vt:lpstr>
      <vt:lpstr>La transparence des contrats : Pourquoi ces modifications ?</vt:lpstr>
      <vt:lpstr>La transparence des contrats : Quelles sont les nouveautés ?</vt:lpstr>
      <vt:lpstr>Entreprises d’État : Pourquoi ces modifications ?</vt:lpstr>
      <vt:lpstr>Entreprises d’État : Quelles sont les nouveautés ?</vt:lpstr>
      <vt:lpstr>Vente de parts d’État dans le secteur pétrolier, gazier et minier : Pourquoi ces modifications ?</vt:lpstr>
      <vt:lpstr>Vente des parts d’huile d’État dans le secteur pétrolier, gazier et minier : Quelles sont les nouveautés ?</vt:lpstr>
      <vt:lpstr>Genre : Pourquoi ces modifications ?</vt:lpstr>
      <vt:lpstr>Genre : Quelles sont les nouveautés ?</vt:lpstr>
      <vt:lpstr>Déclaration sur les aspects environnementaux : Pourquoi ces modifications ? </vt:lpstr>
      <vt:lpstr>Déclaration sur les aspects environnementaux : Quelles sont les nouveautés ?</vt:lpstr>
      <vt:lpstr>Rapports annuels d’avancement : Pourquoi ces modifications ?</vt:lpstr>
      <vt:lpstr>Rapports annuels d’avancement : Quelles sont les nouveautés ?</vt:lpstr>
      <vt:lpstr>Autres dispositions encouragées</vt:lpstr>
      <vt:lpstr>Reformulations mineures et clarifications</vt:lpstr>
      <vt:lpstr>Les prochaines étapes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Jarle Wathne Johansen</dc:creator>
  <cp:lastModifiedBy>Indra Thévoz</cp:lastModifiedBy>
  <cp:revision>94</cp:revision>
  <dcterms:created xsi:type="dcterms:W3CDTF">2018-10-05T09:15:44Z</dcterms:created>
  <dcterms:modified xsi:type="dcterms:W3CDTF">2019-08-02T13:02:45Z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0x0101004FDACE739233BB499185E9201691D117</vt:lpwstr>
  </property>
</Properties>
</file>