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331" r:id="rId6"/>
    <p:sldId id="330" r:id="rId7"/>
    <p:sldId id="315" r:id="rId8"/>
    <p:sldId id="332" r:id="rId9"/>
    <p:sldId id="316" r:id="rId10"/>
    <p:sldId id="312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38" r:id="rId23"/>
    <p:sldId id="334" r:id="rId24"/>
    <p:sldId id="335" r:id="rId25"/>
    <p:sldId id="336" r:id="rId26"/>
    <p:sldId id="277" r:id="rId2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3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6" autoAdjust="0"/>
    <p:restoredTop sz="89846" autoAdjust="0"/>
  </p:normalViewPr>
  <p:slideViewPr>
    <p:cSldViewPr snapToGrid="0" snapToObjects="1">
      <p:cViewPr varScale="1">
        <p:scale>
          <a:sx n="96" d="100"/>
          <a:sy n="96" d="100"/>
        </p:scale>
        <p:origin x="2192" y="168"/>
      </p:cViewPr>
      <p:guideLst>
        <p:guide orient="horz" pos="1003"/>
        <p:guide pos="3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CF36-B150-416D-AED0-4CF6BA597C91}" type="datetimeFigureOut">
              <a:rPr lang="en-GB" smtClean="0"/>
              <a:t>09/05/2018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09DF2-61FC-431E-904F-8907DC121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56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9DF2-61FC-431E-904F-8907DC121BD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155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L’intégration, c’est...</a:t>
            </a:r>
          </a:p>
          <a:p>
            <a:endParaRPr lang="en-GB" b="1" dirty="0"/>
          </a:p>
          <a:p>
            <a:r>
              <a:rPr lang="fr-FR" b="1" dirty="0"/>
              <a:t>	1. </a:t>
            </a:r>
            <a:r>
              <a:rPr lang="fr-FR" dirty="0"/>
              <a:t>La </a:t>
            </a:r>
            <a:r>
              <a:rPr lang="fr-FR" b="1" dirty="0"/>
              <a:t>publication régulière</a:t>
            </a:r>
            <a:r>
              <a:rPr lang="fr-FR" dirty="0"/>
              <a:t> des données ITIE par le gouvernement et les entreprises</a:t>
            </a:r>
          </a:p>
          <a:p>
            <a:endParaRPr lang="en-GB" b="0" baseline="0" dirty="0"/>
          </a:p>
          <a:p>
            <a:r>
              <a:rPr lang="fr-FR" b="0" baseline="0" dirty="0"/>
              <a:t>	</a:t>
            </a:r>
            <a:r>
              <a:rPr lang="fr-FR" b="1" baseline="0" dirty="0"/>
              <a:t>2. </a:t>
            </a:r>
            <a:r>
              <a:rPr lang="fr-FR" baseline="0" dirty="0"/>
              <a:t>Avec une </a:t>
            </a:r>
            <a:r>
              <a:rPr lang="fr-FR" b="1" baseline="0" dirty="0"/>
              <a:t>vérification transparente de la qualité</a:t>
            </a:r>
            <a:r>
              <a:rPr lang="fr-FR" baseline="0" dirty="0"/>
              <a:t> des informations</a:t>
            </a:r>
          </a:p>
          <a:p>
            <a:endParaRPr lang="en-GB" b="0" baseline="0" dirty="0"/>
          </a:p>
          <a:p>
            <a:r>
              <a:rPr lang="fr-FR" b="0" baseline="0" dirty="0"/>
              <a:t>	</a:t>
            </a:r>
            <a:r>
              <a:rPr lang="fr-FR" b="1" baseline="0" dirty="0"/>
              <a:t>3. Le respect des Exigences de l’ITIE</a:t>
            </a:r>
          </a:p>
          <a:p>
            <a:endParaRPr lang="en-GB" b="1" baseline="0" dirty="0"/>
          </a:p>
          <a:p>
            <a:endParaRPr lang="en-GB" b="1" baseline="0" dirty="0"/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9DF2-61FC-431E-904F-8907DC121BD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239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9DF2-61FC-431E-904F-8907DC121BD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016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9DF2-61FC-431E-904F-8907DC121BD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678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09DF2-61FC-431E-904F-8907DC121BD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76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9274" y="1592263"/>
            <a:ext cx="7908926" cy="1845205"/>
          </a:xfrm>
        </p:spPr>
        <p:txBody>
          <a:bodyPr lIns="0" rIns="0" anchor="b" anchorCtr="0">
            <a:normAutofit/>
          </a:bodyPr>
          <a:lstStyle>
            <a:lvl1pPr>
              <a:defRPr sz="4000" b="0" i="0"/>
            </a:lvl1pPr>
          </a:lstStyle>
          <a:p>
            <a:r>
              <a:rPr lang="en-GB" noProof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9274" y="4299858"/>
            <a:ext cx="7908926" cy="1338942"/>
          </a:xfrm>
        </p:spPr>
        <p:txBody>
          <a:bodyPr lIns="0" rIns="0" anchor="b" anchorCtr="0">
            <a:normAutofit/>
          </a:bodyPr>
          <a:lstStyle>
            <a:lvl1pPr marL="0" indent="0" algn="l">
              <a:buNone/>
              <a:defRPr sz="2600" i="1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Cliquez pour modifier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lIns="0" rIns="0"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60967"/>
            <a:ext cx="9144000" cy="347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7" name="Picture 6" descr="EITI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0" y="286216"/>
            <a:ext cx="1512168" cy="478488"/>
          </a:xfrm>
          <a:prstGeom prst="rect">
            <a:avLst/>
          </a:prstGeom>
        </p:spPr>
      </p:pic>
      <p:sp>
        <p:nvSpPr>
          <p:cNvPr id="8" name="Rectangle 45"/>
          <p:cNvSpPr>
            <a:spLocks noChangeArrowheads="1"/>
          </p:cNvSpPr>
          <p:nvPr userDrawn="1"/>
        </p:nvSpPr>
        <p:spPr bwMode="auto">
          <a:xfrm>
            <a:off x="0" y="1052736"/>
            <a:ext cx="9144000" cy="166464"/>
          </a:xfrm>
          <a:prstGeom prst="rect">
            <a:avLst/>
          </a:prstGeom>
          <a:solidFill>
            <a:srgbClr val="0076AF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/>
            <a:r>
              <a:rPr lang="en-GB" sz="3600" noProof="0">
                <a:solidFill>
                  <a:srgbClr val="FFFFFF"/>
                </a:solidFill>
                <a:latin typeface="Frutiger LT 57 Cn" charset="0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299754" y="1052736"/>
            <a:ext cx="612068" cy="166464"/>
          </a:xfrm>
          <a:prstGeom prst="rect">
            <a:avLst/>
          </a:prstGeom>
          <a:solidFill>
            <a:srgbClr val="60BC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noProof="0">
              <a:ln>
                <a:noFill/>
              </a:ln>
              <a:solidFill>
                <a:schemeClr val="bg1"/>
              </a:solidFill>
              <a:effectLst/>
              <a:latin typeface="Frutiger LT 57 Cn" pitchFamily="1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662333" y="6163733"/>
            <a:ext cx="1481667" cy="694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2" name="Rectangle 11"/>
          <p:cNvSpPr/>
          <p:nvPr userDrawn="1"/>
        </p:nvSpPr>
        <p:spPr>
          <a:xfrm>
            <a:off x="2218267" y="6180667"/>
            <a:ext cx="4656666" cy="677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3" descr="big-twitter-bird cop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411" y="3931155"/>
            <a:ext cx="675622" cy="54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 userDrawn="1"/>
        </p:nvSpPr>
        <p:spPr>
          <a:xfrm>
            <a:off x="3234262" y="3345560"/>
            <a:ext cx="254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3000" i="1" noProof="0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www.eiti.org</a:t>
            </a:r>
          </a:p>
          <a:p>
            <a:pPr algn="ctr">
              <a:lnSpc>
                <a:spcPct val="100000"/>
              </a:lnSpc>
            </a:pPr>
            <a:r>
              <a:rPr lang="en-GB" sz="3000" i="1" noProof="0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@EITIorg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60967"/>
            <a:ext cx="9144000" cy="347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7" name="Picture 6" descr="EITI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0" y="286216"/>
            <a:ext cx="1512168" cy="478488"/>
          </a:xfrm>
          <a:prstGeom prst="rect">
            <a:avLst/>
          </a:prstGeom>
        </p:spPr>
      </p:pic>
      <p:sp>
        <p:nvSpPr>
          <p:cNvPr id="8" name="Rectangle 45"/>
          <p:cNvSpPr>
            <a:spLocks noChangeArrowheads="1"/>
          </p:cNvSpPr>
          <p:nvPr userDrawn="1"/>
        </p:nvSpPr>
        <p:spPr bwMode="auto">
          <a:xfrm>
            <a:off x="0" y="1052736"/>
            <a:ext cx="9144000" cy="166464"/>
          </a:xfrm>
          <a:prstGeom prst="rect">
            <a:avLst/>
          </a:prstGeom>
          <a:solidFill>
            <a:srgbClr val="0076AF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/>
            <a:r>
              <a:rPr lang="en-GB" sz="3600" noProof="0">
                <a:solidFill>
                  <a:srgbClr val="FFFFFF"/>
                </a:solidFill>
                <a:latin typeface="Frutiger LT 57 Cn" charset="0"/>
              </a:rPr>
              <a:t> 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299754" y="1052736"/>
            <a:ext cx="612068" cy="166464"/>
          </a:xfrm>
          <a:prstGeom prst="rect">
            <a:avLst/>
          </a:prstGeom>
          <a:solidFill>
            <a:srgbClr val="60BC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noProof="0">
              <a:ln>
                <a:noFill/>
              </a:ln>
              <a:solidFill>
                <a:schemeClr val="bg1"/>
              </a:solidFill>
              <a:effectLst/>
              <a:latin typeface="Frutiger LT 57 Cn" pitchFamily="1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662333" y="6163733"/>
            <a:ext cx="1481667" cy="694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itre 1"/>
          <p:cNvSpPr txBox="1">
            <a:spLocks/>
          </p:cNvSpPr>
          <p:nvPr userDrawn="1"/>
        </p:nvSpPr>
        <p:spPr>
          <a:xfrm>
            <a:off x="549274" y="2045755"/>
            <a:ext cx="7908926" cy="1470025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ctr">
              <a:defRPr sz="5000" b="0" i="1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2218267" y="6180667"/>
            <a:ext cx="4656666" cy="677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cap="all"/>
            </a:lvl1pPr>
          </a:lstStyle>
          <a:p>
            <a:r>
              <a:rPr lang="en-GB" noProof="0"/>
              <a:t>Section header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1337" y="1600200"/>
            <a:ext cx="406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6732" y="1600200"/>
            <a:ext cx="406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0337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0337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3"/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4"/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3816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3816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lef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3050"/>
            <a:ext cx="29162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dirty="0" err="1"/>
              <a:t>Cliquez</a:t>
            </a:r>
            <a:r>
              <a:rPr lang="en-GB" noProof="0" dirty="0"/>
              <a:t> et </a:t>
            </a:r>
            <a:r>
              <a:rPr lang="en-GB" noProof="0" dirty="0" err="1"/>
              <a:t>modifiez</a:t>
            </a:r>
            <a:r>
              <a:rPr lang="en-GB" noProof="0" dirty="0"/>
              <a:t>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49275" y="1435100"/>
            <a:ext cx="29162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Cliquez</a:t>
            </a:r>
            <a:r>
              <a:rPr lang="en-GB" noProof="0" dirty="0"/>
              <a:t> pour 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7875058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GB" noProof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9275" y="1600200"/>
            <a:ext cx="7875058" cy="20621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Picture 6" descr="EITI_Logo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75" y="6411615"/>
            <a:ext cx="848810" cy="268585"/>
          </a:xfrm>
          <a:prstGeom prst="rect">
            <a:avLst/>
          </a:prstGeom>
        </p:spPr>
      </p:pic>
      <p:grpSp>
        <p:nvGrpSpPr>
          <p:cNvPr id="11" name="Grouper 10"/>
          <p:cNvGrpSpPr/>
          <p:nvPr userDrawn="1"/>
        </p:nvGrpSpPr>
        <p:grpSpPr>
          <a:xfrm>
            <a:off x="-1" y="-9136"/>
            <a:ext cx="9144001" cy="166464"/>
            <a:chOff x="-1" y="-9136"/>
            <a:chExt cx="9144001" cy="166464"/>
          </a:xfrm>
        </p:grpSpPr>
        <p:sp>
          <p:nvSpPr>
            <p:cNvPr id="8" name="Rectangle 45"/>
            <p:cNvSpPr>
              <a:spLocks noChangeArrowheads="1"/>
            </p:cNvSpPr>
            <p:nvPr userDrawn="1"/>
          </p:nvSpPr>
          <p:spPr bwMode="auto">
            <a:xfrm>
              <a:off x="-1" y="-9136"/>
              <a:ext cx="9144001" cy="166464"/>
            </a:xfrm>
            <a:prstGeom prst="rect">
              <a:avLst/>
            </a:prstGeom>
            <a:solidFill>
              <a:srgbClr val="0076AF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/>
              <a:r>
                <a:rPr lang="en-GB" sz="3600" noProof="0">
                  <a:solidFill>
                    <a:srgbClr val="FFFFFF"/>
                  </a:solidFill>
                  <a:latin typeface="Frutiger LT 57 Cn" charset="0"/>
                </a:rPr>
                <a:t> </a:t>
              </a:r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549275" y="-9136"/>
              <a:ext cx="612068" cy="166464"/>
            </a:xfrm>
            <a:prstGeom prst="rect">
              <a:avLst/>
            </a:prstGeom>
            <a:solidFill>
              <a:srgbClr val="60BC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 noProof="0">
                <a:ln>
                  <a:noFill/>
                </a:ln>
                <a:solidFill>
                  <a:schemeClr val="bg1"/>
                </a:solidFill>
                <a:effectLst/>
                <a:latin typeface="Frutiger LT 57 Cn" pitchFamily="1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76A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ts val="300"/>
        </a:spcBef>
        <a:buClr>
          <a:schemeClr val="accent1"/>
        </a:buClr>
        <a:buFont typeface="Arial"/>
        <a:buNone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6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200" b="0" kern="1200">
          <a:solidFill>
            <a:srgbClr val="404040"/>
          </a:solidFill>
          <a:latin typeface="+mn-lt"/>
          <a:ea typeface="+mn-ea"/>
          <a:cs typeface="+mn-cs"/>
        </a:defRPr>
      </a:lvl3pPr>
      <a:lvl4pPr marL="972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200" b="0" kern="1200">
          <a:solidFill>
            <a:srgbClr val="404040"/>
          </a:solidFill>
          <a:latin typeface="+mn-lt"/>
          <a:ea typeface="+mn-ea"/>
          <a:cs typeface="+mn-cs"/>
        </a:defRPr>
      </a:lvl4pPr>
      <a:lvl5pPr marL="1296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200" b="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4.png"/><Relationship Id="rId5" Type="http://schemas.openxmlformats.org/officeDocument/2006/relationships/tags" Target="../tags/tag27.xml"/><Relationship Id="rId10" Type="http://schemas.openxmlformats.org/officeDocument/2006/relationships/image" Target="../media/image6.PNG"/><Relationship Id="rId4" Type="http://schemas.openxmlformats.org/officeDocument/2006/relationships/tags" Target="../tags/tag26.xml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34.xml"/><Relationship Id="rId7" Type="http://schemas.openxmlformats.org/officeDocument/2006/relationships/hyperlink" Target="http://www.norskpetroleum.no/en/" TargetMode="External"/><Relationship Id="rId12" Type="http://schemas.openxmlformats.org/officeDocument/2006/relationships/hyperlink" Target="https://eitird.mem.gob.do/wp-content/uploads/2017/06/EITI-Rep%C3%BAblica-Dominicana-Informe-2015.pdf" TargetMode="Externa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3.xml"/><Relationship Id="rId11" Type="http://schemas.openxmlformats.org/officeDocument/2006/relationships/hyperlink" Target="https://eiti.org/dominican-republic" TargetMode="External"/><Relationship Id="rId5" Type="http://schemas.openxmlformats.org/officeDocument/2006/relationships/tags" Target="../tags/tag36.xml"/><Relationship Id="rId10" Type="http://schemas.openxmlformats.org/officeDocument/2006/relationships/hyperlink" Target="https://eiti.org/mongolia" TargetMode="External"/><Relationship Id="rId4" Type="http://schemas.openxmlformats.org/officeDocument/2006/relationships/tags" Target="../tags/tag35.xml"/><Relationship Id="rId9" Type="http://schemas.openxmlformats.org/officeDocument/2006/relationships/hyperlink" Target="https://eiti.org/kazakhstan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5" Type="http://schemas.openxmlformats.org/officeDocument/2006/relationships/hyperlink" Target="https://eiti.org/document/standard" TargetMode="Externa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5.xml"/><Relationship Id="rId7" Type="http://schemas.openxmlformats.org/officeDocument/2006/relationships/image" Target="../media/image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hyperlink" Target="https://eiti.org/fr/document/procedure-convenue-pour-divulgations-integrees" TargetMode="Externa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4.png"/><Relationship Id="rId5" Type="http://schemas.openxmlformats.org/officeDocument/2006/relationships/tags" Target="../tags/tag21.xml"/><Relationship Id="rId10" Type="http://schemas.openxmlformats.org/officeDocument/2006/relationships/image" Target="../media/image6.PNG"/><Relationship Id="rId4" Type="http://schemas.openxmlformats.org/officeDocument/2006/relationships/tags" Target="../tags/tag20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Divulgation systématique</a:t>
            </a:r>
            <a:br>
              <a:rPr lang="fr-FR" dirty="0"/>
            </a:br>
            <a:r>
              <a:rPr lang="fr-FR" sz="2900" dirty="0">
                <a:solidFill>
                  <a:srgbClr val="666666"/>
                </a:solidFill>
                <a:latin typeface="+mn-lt"/>
                <a:ea typeface="+mn-ea"/>
                <a:cs typeface="+mn-cs"/>
              </a:rPr>
              <a:t>Mettre la transparence au cœur des systèmes nationaux de gouvernance et de gestion</a:t>
            </a:r>
            <a:br>
              <a:rPr lang="fr-FR" sz="2800" dirty="0"/>
            </a:br>
            <a:endParaRPr lang="fr-FR" sz="2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49274" y="4854043"/>
            <a:ext cx="7908926" cy="1338942"/>
          </a:xfrm>
        </p:spPr>
        <p:txBody>
          <a:bodyPr/>
          <a:lstStyle/>
          <a:p>
            <a:r>
              <a:rPr lang="fr-FR"/>
              <a:t>[événement]</a:t>
            </a:r>
          </a:p>
          <a:p>
            <a:r>
              <a:rPr lang="fr-FR"/>
              <a:t>[date]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8" y="3432962"/>
            <a:ext cx="1935272" cy="13708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FC58E9-E5FA-AA4C-8186-C71AA02FD5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2574" y="2719542"/>
            <a:ext cx="4014304" cy="413845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Inventaire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vue</a:t>
            </a:r>
            <a:r>
              <a:rPr lang="en-GB" dirty="0"/>
              <a:t> de la divulgation </a:t>
            </a:r>
            <a:r>
              <a:rPr lang="en-GB" dirty="0" err="1"/>
              <a:t>systématique</a:t>
            </a:r>
            <a:endParaRPr lang="en-GB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10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0" y="1005840"/>
            <a:ext cx="9076888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Pour </a:t>
            </a:r>
            <a:r>
              <a:rPr lang="en-GB" sz="2000" b="1" dirty="0" err="1"/>
              <a:t>chaque</a:t>
            </a:r>
            <a:r>
              <a:rPr lang="en-GB" sz="2000" b="1" dirty="0"/>
              <a:t> exigence ITIE:</a:t>
            </a:r>
          </a:p>
          <a:p>
            <a:pPr lvl="1"/>
            <a:r>
              <a:rPr lang="fr-FR" sz="2000" dirty="0"/>
              <a:t>Expliquez quelles sont les informations qui doivent être divulguées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AB9946-BB2F-436F-B87D-B84069042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8427"/>
            <a:ext cx="9144000" cy="1961227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CFA524A-C801-4DAE-B3FC-F83EDF934C84}"/>
              </a:ext>
            </a:extLst>
          </p:cNvPr>
          <p:cNvSpPr/>
          <p:nvPr/>
        </p:nvSpPr>
        <p:spPr>
          <a:xfrm>
            <a:off x="320080" y="4573151"/>
            <a:ext cx="779528" cy="36911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51991F3-756C-4F0C-AE78-6292BA9B7BD7}"/>
              </a:ext>
            </a:extLst>
          </p:cNvPr>
          <p:cNvCxnSpPr>
            <a:cxnSpLocks/>
          </p:cNvCxnSpPr>
          <p:nvPr/>
        </p:nvCxnSpPr>
        <p:spPr>
          <a:xfrm flipH="1" flipV="1">
            <a:off x="592106" y="1679792"/>
            <a:ext cx="235476" cy="289603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2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Inventaire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vue</a:t>
            </a:r>
            <a:r>
              <a:rPr lang="en-GB" dirty="0"/>
              <a:t> de la divulgation </a:t>
            </a:r>
            <a:r>
              <a:rPr lang="en-GB" dirty="0" err="1"/>
              <a:t>systématique</a:t>
            </a:r>
            <a:endParaRPr lang="en-GB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11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0" y="1005840"/>
            <a:ext cx="9076888" cy="101566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Pour </a:t>
            </a:r>
            <a:r>
              <a:rPr lang="en-GB" sz="2000" b="1" dirty="0" err="1"/>
              <a:t>chaque</a:t>
            </a:r>
            <a:r>
              <a:rPr lang="en-GB" sz="2000" b="1" dirty="0"/>
              <a:t> exigence ITIE:</a:t>
            </a:r>
          </a:p>
          <a:p>
            <a:pPr lvl="1"/>
            <a:r>
              <a:rPr lang="fr-FR" sz="2000" dirty="0"/>
              <a:t>Expliquez quelles sont les informations qui doivent être divulguées </a:t>
            </a:r>
          </a:p>
          <a:p>
            <a:pPr lvl="1"/>
            <a:r>
              <a:rPr lang="en-GB" sz="2000" dirty="0"/>
              <a:t>	(les </a:t>
            </a:r>
            <a:r>
              <a:rPr lang="en-GB" sz="2000" dirty="0" err="1"/>
              <a:t>commentaires</a:t>
            </a:r>
            <a:r>
              <a:rPr lang="en-GB" sz="2000" dirty="0"/>
              <a:t> </a:t>
            </a:r>
            <a:r>
              <a:rPr lang="en-GB" sz="2000" dirty="0" err="1"/>
              <a:t>dans</a:t>
            </a:r>
            <a:r>
              <a:rPr lang="en-GB" sz="2000" dirty="0"/>
              <a:t> les cellules </a:t>
            </a:r>
            <a:r>
              <a:rPr lang="en-GB" sz="2000" dirty="0" err="1"/>
              <a:t>expliquent</a:t>
            </a:r>
            <a:r>
              <a:rPr lang="en-GB" sz="2000" dirty="0"/>
              <a:t> </a:t>
            </a:r>
            <a:r>
              <a:rPr lang="en-GB" sz="2000" dirty="0" err="1"/>
              <a:t>l’exigence</a:t>
            </a:r>
            <a:r>
              <a:rPr lang="en-GB" sz="2000" dirty="0"/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6080DB-7631-4466-B092-2781165EC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38357"/>
            <a:ext cx="9144000" cy="2332355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CFA524A-C801-4DAE-B3FC-F83EDF934C84}"/>
              </a:ext>
            </a:extLst>
          </p:cNvPr>
          <p:cNvSpPr/>
          <p:nvPr/>
        </p:nvSpPr>
        <p:spPr>
          <a:xfrm>
            <a:off x="269312" y="4463514"/>
            <a:ext cx="779528" cy="36911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51991F3-756C-4F0C-AE78-6292BA9B7BD7}"/>
              </a:ext>
            </a:extLst>
          </p:cNvPr>
          <p:cNvCxnSpPr>
            <a:cxnSpLocks/>
            <a:stCxn id="15" idx="7"/>
          </p:cNvCxnSpPr>
          <p:nvPr/>
        </p:nvCxnSpPr>
        <p:spPr>
          <a:xfrm flipH="1" flipV="1">
            <a:off x="695627" y="1677118"/>
            <a:ext cx="239054" cy="2840452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41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Inventaire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vue</a:t>
            </a:r>
            <a:r>
              <a:rPr lang="en-GB" dirty="0"/>
              <a:t> de la divulgation </a:t>
            </a:r>
            <a:r>
              <a:rPr lang="en-GB" dirty="0" err="1"/>
              <a:t>systématique</a:t>
            </a:r>
            <a:endParaRPr lang="en-GB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12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0" y="1005840"/>
            <a:ext cx="9076888" cy="10772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Pour </a:t>
            </a:r>
            <a:r>
              <a:rPr lang="en-GB" sz="2000" b="1" dirty="0" err="1"/>
              <a:t>chaque</a:t>
            </a:r>
            <a:r>
              <a:rPr lang="en-GB" sz="2000" b="1" dirty="0"/>
              <a:t> exigence ITIE:</a:t>
            </a:r>
          </a:p>
          <a:p>
            <a:pPr lvl="1"/>
            <a:r>
              <a:rPr lang="fr-FR" sz="2000" dirty="0"/>
              <a:t>Expliquez quelles sont les informations qui doivent être divulguées </a:t>
            </a:r>
          </a:p>
          <a:p>
            <a:pPr lvl="1"/>
            <a:r>
              <a:rPr lang="fr-FR" sz="2400" dirty="0"/>
              <a:t>	</a:t>
            </a:r>
            <a:r>
              <a:rPr lang="en-GB" sz="2400" dirty="0"/>
              <a:t>+ </a:t>
            </a:r>
            <a:r>
              <a:rPr lang="fr-FR" sz="2400" dirty="0"/>
              <a:t>L</a:t>
            </a:r>
            <a:r>
              <a:rPr lang="fr-FR" sz="2000" dirty="0"/>
              <a:t>iste des informations publiées et de leur source</a:t>
            </a:r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6EB38B-05CB-4737-90B9-6458E1A04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34755"/>
            <a:ext cx="9144000" cy="1961227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6AF083F-641D-4B76-ADCC-039A487BF82F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1320869" y="2004969"/>
            <a:ext cx="943282" cy="253602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27F4BF06-5E20-414F-B35B-F761A5FB4964}"/>
              </a:ext>
            </a:extLst>
          </p:cNvPr>
          <p:cNvSpPr/>
          <p:nvPr/>
        </p:nvSpPr>
        <p:spPr>
          <a:xfrm>
            <a:off x="1320867" y="4540993"/>
            <a:ext cx="1886567" cy="516342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6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Inventaire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vue</a:t>
            </a:r>
            <a:r>
              <a:rPr lang="en-GB" dirty="0"/>
              <a:t> de la divulgation </a:t>
            </a:r>
            <a:r>
              <a:rPr lang="en-GB" dirty="0" err="1"/>
              <a:t>systématique</a:t>
            </a:r>
            <a:endParaRPr lang="en-GB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13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0" y="1005840"/>
            <a:ext cx="9076888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Pour </a:t>
            </a:r>
            <a:r>
              <a:rPr lang="en-GB" sz="2000" b="1" dirty="0" err="1"/>
              <a:t>chaque</a:t>
            </a:r>
            <a:r>
              <a:rPr lang="en-GB" sz="2000" b="1" dirty="0"/>
              <a:t> exigence ITIE:</a:t>
            </a:r>
          </a:p>
          <a:p>
            <a:pPr lvl="1"/>
            <a:r>
              <a:rPr lang="fr-FR" dirty="0"/>
              <a:t>Expliquez quelles sont les informations qui doivent être divulguées </a:t>
            </a:r>
          </a:p>
          <a:p>
            <a:pPr lvl="1"/>
            <a:r>
              <a:rPr lang="fr-FR" sz="2000" dirty="0"/>
              <a:t>	</a:t>
            </a:r>
            <a:r>
              <a:rPr lang="en-GB" sz="2000" dirty="0"/>
              <a:t>+ </a:t>
            </a:r>
            <a:r>
              <a:rPr lang="fr-FR" sz="2000" dirty="0"/>
              <a:t>L</a:t>
            </a:r>
            <a:r>
              <a:rPr lang="fr-FR" dirty="0"/>
              <a:t>iste des informations publiées et de leur source </a:t>
            </a:r>
            <a:endParaRPr lang="en-GB" sz="2000" dirty="0"/>
          </a:p>
          <a:p>
            <a:pPr lvl="3"/>
            <a:r>
              <a:rPr lang="en-GB" sz="2000" dirty="0"/>
              <a:t>+ </a:t>
            </a:r>
            <a:r>
              <a:rPr lang="fr-FR" dirty="0"/>
              <a:t>Distinguez ensuite entre celles émanant des </a:t>
            </a:r>
            <a:r>
              <a:rPr lang="fr-FR" dirty="0">
                <a:solidFill>
                  <a:schemeClr val="accent1"/>
                </a:solidFill>
              </a:rPr>
              <a:t>entreprises</a:t>
            </a:r>
            <a:r>
              <a:rPr lang="fr-FR" dirty="0"/>
              <a:t> et celles émanant du </a:t>
            </a:r>
            <a:r>
              <a:rPr lang="fr-FR" dirty="0">
                <a:solidFill>
                  <a:srgbClr val="FF0000"/>
                </a:solidFill>
              </a:rPr>
              <a:t>gouvernement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51C18A-166C-493F-B692-D50FC1C71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34755"/>
            <a:ext cx="9144000" cy="1961227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DBC333E7-A73E-4F79-B885-CBF2F8D1E03C}"/>
              </a:ext>
            </a:extLst>
          </p:cNvPr>
          <p:cNvSpPr/>
          <p:nvPr/>
        </p:nvSpPr>
        <p:spPr>
          <a:xfrm>
            <a:off x="3378018" y="4356435"/>
            <a:ext cx="2502278" cy="7356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A8C6488-B121-4EAC-846F-D3DF06D6DB1F}"/>
              </a:ext>
            </a:extLst>
          </p:cNvPr>
          <p:cNvSpPr/>
          <p:nvPr/>
        </p:nvSpPr>
        <p:spPr>
          <a:xfrm>
            <a:off x="5990739" y="4356435"/>
            <a:ext cx="2442843" cy="700852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0E3B8B4-410B-49BF-9DA9-CC7141A8DC09}"/>
              </a:ext>
            </a:extLst>
          </p:cNvPr>
          <p:cNvCxnSpPr>
            <a:cxnSpLocks/>
          </p:cNvCxnSpPr>
          <p:nvPr/>
        </p:nvCxnSpPr>
        <p:spPr>
          <a:xfrm flipH="1" flipV="1">
            <a:off x="2194560" y="2504049"/>
            <a:ext cx="3109846" cy="19143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50CC40A-3892-4837-9458-DD641D86C52B}"/>
              </a:ext>
            </a:extLst>
          </p:cNvPr>
          <p:cNvCxnSpPr>
            <a:cxnSpLocks/>
            <a:stCxn id="24" idx="0"/>
          </p:cNvCxnSpPr>
          <p:nvPr/>
        </p:nvCxnSpPr>
        <p:spPr>
          <a:xfrm flipH="1" flipV="1">
            <a:off x="6323428" y="2180492"/>
            <a:ext cx="888733" cy="217594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49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Inventaire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vue</a:t>
            </a:r>
            <a:r>
              <a:rPr lang="en-GB" dirty="0"/>
              <a:t> de la divulgation </a:t>
            </a:r>
            <a:r>
              <a:rPr lang="en-GB" dirty="0" err="1"/>
              <a:t>systématique</a:t>
            </a:r>
            <a:endParaRPr lang="en-GB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14</a:t>
            </a:fld>
            <a:endParaRPr lang="en-GB" sz="11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1E33FF-8DEE-4EEE-9A6E-749D0C283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01"/>
          <a:stretch/>
        </p:blipFill>
        <p:spPr>
          <a:xfrm>
            <a:off x="0" y="4172737"/>
            <a:ext cx="9144000" cy="26852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005840"/>
            <a:ext cx="9076888" cy="187743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Pour </a:t>
            </a:r>
            <a:r>
              <a:rPr lang="en-GB" sz="2000" b="1" dirty="0" err="1"/>
              <a:t>chaque</a:t>
            </a:r>
            <a:r>
              <a:rPr lang="en-GB" sz="2000" b="1" dirty="0"/>
              <a:t> exigence ITIE:</a:t>
            </a:r>
          </a:p>
          <a:p>
            <a:pPr lvl="1"/>
            <a:r>
              <a:rPr lang="fr-FR" dirty="0"/>
              <a:t>Expliquez quelles sont les informations qui doivent être divulguées </a:t>
            </a:r>
          </a:p>
          <a:p>
            <a:pPr lvl="1"/>
            <a:r>
              <a:rPr lang="fr-FR" sz="2000" dirty="0"/>
              <a:t>	</a:t>
            </a:r>
            <a:r>
              <a:rPr lang="en-GB" sz="2000" dirty="0"/>
              <a:t>+ </a:t>
            </a:r>
            <a:r>
              <a:rPr lang="fr-FR" sz="2000" dirty="0"/>
              <a:t>L</a:t>
            </a:r>
            <a:r>
              <a:rPr lang="fr-FR" dirty="0"/>
              <a:t>iste des informations publiées et de leur source </a:t>
            </a:r>
            <a:endParaRPr lang="en-GB" sz="2000" dirty="0"/>
          </a:p>
          <a:p>
            <a:pPr lvl="3"/>
            <a:r>
              <a:rPr lang="en-GB" sz="2000" dirty="0"/>
              <a:t>+ </a:t>
            </a:r>
            <a:r>
              <a:rPr lang="fr-FR" dirty="0"/>
              <a:t>Distinguez ensuite entre celles émanant des </a:t>
            </a:r>
            <a:r>
              <a:rPr lang="fr-FR" dirty="0">
                <a:solidFill>
                  <a:schemeClr val="accent1"/>
                </a:solidFill>
              </a:rPr>
              <a:t>entreprises</a:t>
            </a:r>
            <a:r>
              <a:rPr lang="fr-FR" dirty="0"/>
              <a:t> et celles émanant du 	</a:t>
            </a:r>
            <a:r>
              <a:rPr lang="fr-FR" dirty="0">
                <a:solidFill>
                  <a:srgbClr val="FF0000"/>
                </a:solidFill>
              </a:rPr>
              <a:t>gouvernement</a:t>
            </a:r>
            <a:endParaRPr lang="en-GB" sz="2000" dirty="0">
              <a:solidFill>
                <a:srgbClr val="FF0000"/>
              </a:solidFill>
            </a:endParaRPr>
          </a:p>
          <a:p>
            <a:pPr lvl="4"/>
            <a:r>
              <a:rPr lang="en-GB" sz="2000" dirty="0"/>
              <a:t>+ </a:t>
            </a:r>
            <a:r>
              <a:rPr lang="fr-FR" dirty="0"/>
              <a:t>Les informations sont-elles complètes et suffisamment détaillées ?</a:t>
            </a:r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665869D-BEBD-4F10-87BD-CABAF6C2C13D}"/>
              </a:ext>
            </a:extLst>
          </p:cNvPr>
          <p:cNvSpPr/>
          <p:nvPr/>
        </p:nvSpPr>
        <p:spPr>
          <a:xfrm>
            <a:off x="3322411" y="4539718"/>
            <a:ext cx="914029" cy="36911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D0AA508-7EDD-4321-8E59-AE1F90747B7C}"/>
              </a:ext>
            </a:extLst>
          </p:cNvPr>
          <p:cNvCxnSpPr>
            <a:cxnSpLocks/>
          </p:cNvCxnSpPr>
          <p:nvPr/>
        </p:nvCxnSpPr>
        <p:spPr>
          <a:xfrm flipH="1" flipV="1">
            <a:off x="3003452" y="2808001"/>
            <a:ext cx="600128" cy="1731717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29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Inventaire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vue</a:t>
            </a:r>
            <a:r>
              <a:rPr lang="en-GB" dirty="0"/>
              <a:t> de la divulgation </a:t>
            </a:r>
            <a:r>
              <a:rPr lang="en-GB" dirty="0" err="1"/>
              <a:t>systématique</a:t>
            </a:r>
            <a:endParaRPr lang="en-GB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15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0" y="1005840"/>
            <a:ext cx="9076888" cy="276998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Pour </a:t>
            </a:r>
            <a:r>
              <a:rPr lang="en-GB" sz="2000" b="1" dirty="0" err="1"/>
              <a:t>chaque</a:t>
            </a:r>
            <a:r>
              <a:rPr lang="en-GB" sz="2000" b="1" dirty="0"/>
              <a:t> exigence ITIE:</a:t>
            </a:r>
          </a:p>
          <a:p>
            <a:pPr lvl="1"/>
            <a:r>
              <a:rPr lang="fr-FR" dirty="0"/>
              <a:t>Expliquez quelles sont les informations qui doivent être divulguées </a:t>
            </a:r>
          </a:p>
          <a:p>
            <a:pPr lvl="1"/>
            <a:r>
              <a:rPr lang="fr-FR" sz="2000" dirty="0"/>
              <a:t>	</a:t>
            </a:r>
            <a:r>
              <a:rPr lang="en-GB" sz="2000" dirty="0"/>
              <a:t>+ </a:t>
            </a:r>
            <a:r>
              <a:rPr lang="fr-FR" sz="2000" dirty="0"/>
              <a:t>L</a:t>
            </a:r>
            <a:r>
              <a:rPr lang="fr-FR" dirty="0"/>
              <a:t>iste des informations publiées et de leur source </a:t>
            </a:r>
            <a:endParaRPr lang="en-GB" sz="2000" dirty="0"/>
          </a:p>
          <a:p>
            <a:pPr lvl="3"/>
            <a:r>
              <a:rPr lang="en-GB" sz="2000" dirty="0"/>
              <a:t>+ </a:t>
            </a:r>
            <a:r>
              <a:rPr lang="fr-FR" dirty="0"/>
              <a:t>Distinguez ensuite entre celles émanant des </a:t>
            </a:r>
            <a:r>
              <a:rPr lang="fr-FR" dirty="0">
                <a:solidFill>
                  <a:schemeClr val="accent1"/>
                </a:solidFill>
              </a:rPr>
              <a:t>entreprises</a:t>
            </a:r>
            <a:r>
              <a:rPr lang="fr-FR" dirty="0"/>
              <a:t> et celles émanant du 	</a:t>
            </a:r>
            <a:r>
              <a:rPr lang="fr-FR" dirty="0">
                <a:solidFill>
                  <a:srgbClr val="FF0000"/>
                </a:solidFill>
              </a:rPr>
              <a:t>gouvernement</a:t>
            </a:r>
            <a:endParaRPr lang="en-GB" sz="2000" dirty="0">
              <a:solidFill>
                <a:srgbClr val="FF0000"/>
              </a:solidFill>
            </a:endParaRPr>
          </a:p>
          <a:p>
            <a:pPr lvl="4"/>
            <a:r>
              <a:rPr lang="en-GB" sz="2000" dirty="0"/>
              <a:t>+ </a:t>
            </a:r>
            <a:r>
              <a:rPr lang="fr-FR" dirty="0"/>
              <a:t>Les informations sont-elles complètes et suffisamment détaillées ? </a:t>
            </a:r>
          </a:p>
          <a:p>
            <a:pPr lvl="4"/>
            <a:r>
              <a:rPr lang="fr-FR" sz="2000" dirty="0"/>
              <a:t>	</a:t>
            </a:r>
            <a:r>
              <a:rPr lang="en-GB" sz="2000" dirty="0"/>
              <a:t>+ </a:t>
            </a:r>
            <a:r>
              <a:rPr lang="fr-FR" dirty="0"/>
              <a:t>Les données sont-elles fiables ? Leur qualité a-t-elle été 					contrôlée ?</a:t>
            </a:r>
          </a:p>
          <a:p>
            <a:pPr lvl="4"/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AD75E3-3EF7-4999-81CC-31860062F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556" y="4322546"/>
            <a:ext cx="9144000" cy="1961227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F82940D3-5D80-4300-872A-AC6DA831AD82}"/>
              </a:ext>
            </a:extLst>
          </p:cNvPr>
          <p:cNvSpPr/>
          <p:nvPr/>
        </p:nvSpPr>
        <p:spPr>
          <a:xfrm>
            <a:off x="3603393" y="4482639"/>
            <a:ext cx="961573" cy="36294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AE475D2-C36C-4B44-8865-6592E8F53829}"/>
              </a:ext>
            </a:extLst>
          </p:cNvPr>
          <p:cNvCxnSpPr>
            <a:cxnSpLocks/>
          </p:cNvCxnSpPr>
          <p:nvPr/>
        </p:nvCxnSpPr>
        <p:spPr>
          <a:xfrm flipV="1">
            <a:off x="4114800" y="3411415"/>
            <a:ext cx="689317" cy="107122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1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Inventaire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vue</a:t>
            </a:r>
            <a:r>
              <a:rPr lang="en-GB" dirty="0"/>
              <a:t> de la divulgation </a:t>
            </a:r>
            <a:r>
              <a:rPr lang="en-GB" dirty="0" err="1"/>
              <a:t>systématique</a:t>
            </a:r>
            <a:endParaRPr lang="en-GB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16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0" y="1005840"/>
            <a:ext cx="9076888" cy="36009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Pour </a:t>
            </a:r>
            <a:r>
              <a:rPr lang="en-GB" sz="2000" b="1" dirty="0" err="1"/>
              <a:t>chaque</a:t>
            </a:r>
            <a:r>
              <a:rPr lang="en-GB" sz="2000" b="1" dirty="0"/>
              <a:t> exigence ITIE:</a:t>
            </a:r>
          </a:p>
          <a:p>
            <a:pPr lvl="1"/>
            <a:r>
              <a:rPr lang="fr-FR" dirty="0"/>
              <a:t>Expliquez quelles sont les informations qui doivent être divulguées </a:t>
            </a:r>
          </a:p>
          <a:p>
            <a:pPr lvl="1"/>
            <a:r>
              <a:rPr lang="fr-FR" sz="2000" dirty="0"/>
              <a:t>	</a:t>
            </a:r>
            <a:r>
              <a:rPr lang="en-GB" sz="2000" dirty="0"/>
              <a:t>+ </a:t>
            </a:r>
            <a:r>
              <a:rPr lang="fr-FR" sz="2000" dirty="0"/>
              <a:t>L</a:t>
            </a:r>
            <a:r>
              <a:rPr lang="fr-FR" dirty="0"/>
              <a:t>iste des informations publiées et de leur source </a:t>
            </a:r>
            <a:endParaRPr lang="en-GB" sz="2000" dirty="0"/>
          </a:p>
          <a:p>
            <a:pPr lvl="3"/>
            <a:r>
              <a:rPr lang="en-GB" sz="2000" dirty="0"/>
              <a:t>+ </a:t>
            </a:r>
            <a:r>
              <a:rPr lang="fr-FR" dirty="0"/>
              <a:t>Distinguez ensuite entre celles émanant des </a:t>
            </a:r>
            <a:r>
              <a:rPr lang="fr-FR" dirty="0">
                <a:solidFill>
                  <a:schemeClr val="accent1"/>
                </a:solidFill>
              </a:rPr>
              <a:t>entreprises</a:t>
            </a:r>
            <a:r>
              <a:rPr lang="fr-FR" dirty="0"/>
              <a:t> et celles émanant du 	</a:t>
            </a:r>
            <a:r>
              <a:rPr lang="fr-FR" dirty="0">
                <a:solidFill>
                  <a:srgbClr val="FF0000"/>
                </a:solidFill>
              </a:rPr>
              <a:t>gouvernement</a:t>
            </a:r>
            <a:endParaRPr lang="en-GB" sz="2000" dirty="0">
              <a:solidFill>
                <a:srgbClr val="FF0000"/>
              </a:solidFill>
            </a:endParaRPr>
          </a:p>
          <a:p>
            <a:pPr lvl="4"/>
            <a:r>
              <a:rPr lang="en-GB" sz="2000" dirty="0"/>
              <a:t>+ </a:t>
            </a:r>
            <a:r>
              <a:rPr lang="fr-FR" dirty="0"/>
              <a:t>Les informations sont-elles complètes et suffisamment détaillées ? </a:t>
            </a:r>
          </a:p>
          <a:p>
            <a:pPr lvl="4"/>
            <a:r>
              <a:rPr lang="fr-FR" sz="2000" dirty="0"/>
              <a:t>	</a:t>
            </a:r>
            <a:r>
              <a:rPr lang="en-GB" sz="2000" dirty="0"/>
              <a:t>+ </a:t>
            </a:r>
            <a:r>
              <a:rPr lang="fr-FR" dirty="0"/>
              <a:t>Les données sont-elles fiables ? Leur qualité a-t-elle été 					contrôlée ?</a:t>
            </a:r>
          </a:p>
          <a:p>
            <a:pPr lvl="4"/>
            <a:r>
              <a:rPr lang="en-GB" dirty="0"/>
              <a:t>			+ </a:t>
            </a:r>
            <a:r>
              <a:rPr lang="fr-FR" dirty="0"/>
              <a:t>À quelle fréquence et avec quelle ponctualité sont-elles 					publiées ou mises à jour ?</a:t>
            </a:r>
            <a:endParaRPr lang="nb-NO" dirty="0"/>
          </a:p>
          <a:p>
            <a:pPr lvl="4"/>
            <a:endParaRPr lang="fr-FR" dirty="0"/>
          </a:p>
          <a:p>
            <a:pPr lvl="4"/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AD75E3-3EF7-4999-81CC-31860062F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556" y="4322546"/>
            <a:ext cx="9144000" cy="1961227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F82940D3-5D80-4300-872A-AC6DA831AD82}"/>
              </a:ext>
            </a:extLst>
          </p:cNvPr>
          <p:cNvSpPr/>
          <p:nvPr/>
        </p:nvSpPr>
        <p:spPr>
          <a:xfrm>
            <a:off x="4389121" y="4550897"/>
            <a:ext cx="745588" cy="253219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AE475D2-C36C-4B44-8865-6592E8F53829}"/>
              </a:ext>
            </a:extLst>
          </p:cNvPr>
          <p:cNvCxnSpPr>
            <a:cxnSpLocks/>
          </p:cNvCxnSpPr>
          <p:nvPr/>
        </p:nvCxnSpPr>
        <p:spPr>
          <a:xfrm flipV="1">
            <a:off x="4783016" y="3692769"/>
            <a:ext cx="98473" cy="85812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28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Inventaire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vue</a:t>
            </a:r>
            <a:r>
              <a:rPr lang="en-GB" dirty="0"/>
              <a:t> de la divulgation </a:t>
            </a:r>
            <a:r>
              <a:rPr lang="en-GB" dirty="0" err="1"/>
              <a:t>systématique</a:t>
            </a:r>
            <a:endParaRPr lang="en-GB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17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0" y="1005840"/>
            <a:ext cx="9076888" cy="418576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Pour </a:t>
            </a:r>
            <a:r>
              <a:rPr lang="en-GB" sz="2000" b="1" dirty="0" err="1"/>
              <a:t>chaque</a:t>
            </a:r>
            <a:r>
              <a:rPr lang="en-GB" sz="2000" b="1" dirty="0"/>
              <a:t> exigence ITIE:</a:t>
            </a:r>
          </a:p>
          <a:p>
            <a:pPr lvl="1"/>
            <a:r>
              <a:rPr lang="fr-FR" dirty="0"/>
              <a:t>Expliquez quelles sont les informations qui doivent être divulguées </a:t>
            </a:r>
          </a:p>
          <a:p>
            <a:pPr lvl="1"/>
            <a:r>
              <a:rPr lang="fr-FR" sz="2000" dirty="0"/>
              <a:t>	</a:t>
            </a:r>
            <a:r>
              <a:rPr lang="en-GB" sz="2000" dirty="0"/>
              <a:t>+ </a:t>
            </a:r>
            <a:r>
              <a:rPr lang="fr-FR" sz="2000" dirty="0"/>
              <a:t>L</a:t>
            </a:r>
            <a:r>
              <a:rPr lang="fr-FR" dirty="0"/>
              <a:t>iste des informations publiées et de leur source </a:t>
            </a:r>
            <a:endParaRPr lang="en-GB" sz="2000" dirty="0"/>
          </a:p>
          <a:p>
            <a:pPr lvl="3"/>
            <a:r>
              <a:rPr lang="en-GB" sz="2000" dirty="0"/>
              <a:t>+ </a:t>
            </a:r>
            <a:r>
              <a:rPr lang="fr-FR" dirty="0"/>
              <a:t>Distinguez ensuite entre celles émanant des </a:t>
            </a:r>
            <a:r>
              <a:rPr lang="fr-FR" dirty="0">
                <a:solidFill>
                  <a:schemeClr val="accent1"/>
                </a:solidFill>
              </a:rPr>
              <a:t>entreprises</a:t>
            </a:r>
            <a:r>
              <a:rPr lang="fr-FR" dirty="0"/>
              <a:t> et celles émanant du 	</a:t>
            </a:r>
            <a:r>
              <a:rPr lang="fr-FR" dirty="0">
                <a:solidFill>
                  <a:srgbClr val="FF0000"/>
                </a:solidFill>
              </a:rPr>
              <a:t>gouvernement</a:t>
            </a:r>
            <a:endParaRPr lang="en-GB" sz="2000" dirty="0">
              <a:solidFill>
                <a:srgbClr val="FF0000"/>
              </a:solidFill>
            </a:endParaRPr>
          </a:p>
          <a:p>
            <a:pPr lvl="4"/>
            <a:r>
              <a:rPr lang="en-GB" sz="2000" dirty="0"/>
              <a:t>+ </a:t>
            </a:r>
            <a:r>
              <a:rPr lang="fr-FR" dirty="0"/>
              <a:t>Les informations sont-elles complètes et suffisamment détaillées ? </a:t>
            </a:r>
          </a:p>
          <a:p>
            <a:pPr lvl="4"/>
            <a:r>
              <a:rPr lang="fr-FR" sz="2000" dirty="0"/>
              <a:t>	</a:t>
            </a:r>
            <a:r>
              <a:rPr lang="en-GB" sz="2000" dirty="0"/>
              <a:t>+ </a:t>
            </a:r>
            <a:r>
              <a:rPr lang="fr-FR" dirty="0"/>
              <a:t>Les données sont-elles fiables ? Leur qualité a-t-elle été 					contrôlée ?</a:t>
            </a:r>
          </a:p>
          <a:p>
            <a:pPr lvl="4"/>
            <a:r>
              <a:rPr lang="en-GB" dirty="0"/>
              <a:t>			+ </a:t>
            </a:r>
            <a:r>
              <a:rPr lang="fr-FR" dirty="0"/>
              <a:t>À quelle fréquence et avec quelle ponctualité sont-elles 					publiées ou mises à jour ?</a:t>
            </a:r>
          </a:p>
          <a:p>
            <a:pPr lvl="4"/>
            <a:r>
              <a:rPr lang="fr-FR" dirty="0"/>
              <a:t>					</a:t>
            </a:r>
            <a:r>
              <a:rPr lang="en-GB" sz="2000" dirty="0"/>
              <a:t>+ </a:t>
            </a:r>
            <a:r>
              <a:rPr lang="fr-FR" dirty="0"/>
              <a:t>Fournissez les </a:t>
            </a:r>
            <a:r>
              <a:rPr lang="fr-FR" b="1" dirty="0"/>
              <a:t>liens directs</a:t>
            </a:r>
            <a:r>
              <a:rPr lang="fr-FR" dirty="0"/>
              <a:t> vers les informations</a:t>
            </a:r>
            <a:endParaRPr lang="en-GB" sz="2000" dirty="0"/>
          </a:p>
          <a:p>
            <a:pPr lvl="4"/>
            <a:endParaRPr lang="nb-NO" dirty="0"/>
          </a:p>
          <a:p>
            <a:pPr lvl="4"/>
            <a:endParaRPr lang="fr-FR" dirty="0"/>
          </a:p>
          <a:p>
            <a:pPr lvl="4"/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AD75E3-3EF7-4999-81CC-31860062F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556" y="4322546"/>
            <a:ext cx="9144000" cy="1961227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F82940D3-5D80-4300-872A-AC6DA831AD82}"/>
              </a:ext>
            </a:extLst>
          </p:cNvPr>
          <p:cNvSpPr/>
          <p:nvPr/>
        </p:nvSpPr>
        <p:spPr>
          <a:xfrm>
            <a:off x="4994031" y="4481125"/>
            <a:ext cx="745588" cy="253219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AE475D2-C36C-4B44-8865-6592E8F53829}"/>
              </a:ext>
            </a:extLst>
          </p:cNvPr>
          <p:cNvCxnSpPr>
            <a:cxnSpLocks/>
            <a:stCxn id="28" idx="0"/>
          </p:cNvCxnSpPr>
          <p:nvPr/>
        </p:nvCxnSpPr>
        <p:spPr>
          <a:xfrm flipV="1">
            <a:off x="5366825" y="4249969"/>
            <a:ext cx="485335" cy="23115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17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Inventaire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vue</a:t>
            </a:r>
            <a:r>
              <a:rPr lang="en-GB" dirty="0"/>
              <a:t> de la divulgation </a:t>
            </a:r>
            <a:r>
              <a:rPr lang="en-GB" dirty="0" err="1"/>
              <a:t>systématique</a:t>
            </a:r>
            <a:endParaRPr lang="en-GB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18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0" y="740923"/>
            <a:ext cx="9076888" cy="517064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Pour </a:t>
            </a:r>
            <a:r>
              <a:rPr lang="en-GB" sz="2000" b="1" dirty="0" err="1"/>
              <a:t>chaque</a:t>
            </a:r>
            <a:r>
              <a:rPr lang="en-GB" sz="2000" b="1" dirty="0"/>
              <a:t> exigence ITIE:</a:t>
            </a:r>
          </a:p>
          <a:p>
            <a:pPr lvl="1"/>
            <a:r>
              <a:rPr lang="fr-FR" dirty="0"/>
              <a:t>Expliquez quelles sont les informations qui doivent être divulguées </a:t>
            </a:r>
          </a:p>
          <a:p>
            <a:pPr lvl="1"/>
            <a:r>
              <a:rPr lang="fr-FR" sz="2000" dirty="0"/>
              <a:t>	</a:t>
            </a:r>
            <a:r>
              <a:rPr lang="en-GB" sz="2000" dirty="0"/>
              <a:t>+ </a:t>
            </a:r>
            <a:r>
              <a:rPr lang="fr-FR" sz="2000" dirty="0"/>
              <a:t>L</a:t>
            </a:r>
            <a:r>
              <a:rPr lang="fr-FR" dirty="0"/>
              <a:t>iste des informations publiées et de leur source </a:t>
            </a:r>
            <a:endParaRPr lang="en-GB" sz="2000" dirty="0"/>
          </a:p>
          <a:p>
            <a:pPr lvl="3"/>
            <a:r>
              <a:rPr lang="en-GB" sz="2000" dirty="0"/>
              <a:t>+ </a:t>
            </a:r>
            <a:r>
              <a:rPr lang="fr-FR" dirty="0"/>
              <a:t>Distinguez ensuite entre celles émanant des </a:t>
            </a:r>
            <a:r>
              <a:rPr lang="fr-FR" dirty="0">
                <a:solidFill>
                  <a:schemeClr val="accent1"/>
                </a:solidFill>
              </a:rPr>
              <a:t>entreprises</a:t>
            </a:r>
            <a:r>
              <a:rPr lang="fr-FR" dirty="0"/>
              <a:t> et celles émanant du 	</a:t>
            </a:r>
            <a:r>
              <a:rPr lang="fr-FR" dirty="0">
                <a:solidFill>
                  <a:srgbClr val="FF0000"/>
                </a:solidFill>
              </a:rPr>
              <a:t>gouvernement</a:t>
            </a:r>
            <a:endParaRPr lang="en-GB" sz="2000" dirty="0">
              <a:solidFill>
                <a:srgbClr val="FF0000"/>
              </a:solidFill>
            </a:endParaRPr>
          </a:p>
          <a:p>
            <a:pPr lvl="4"/>
            <a:r>
              <a:rPr lang="en-GB" sz="2000" dirty="0"/>
              <a:t>+ </a:t>
            </a:r>
            <a:r>
              <a:rPr lang="fr-FR" dirty="0"/>
              <a:t>Les informations sont-elles complètes et suffisamment détaillées ? </a:t>
            </a:r>
          </a:p>
          <a:p>
            <a:pPr lvl="4"/>
            <a:r>
              <a:rPr lang="fr-FR" sz="2000" dirty="0"/>
              <a:t>	</a:t>
            </a:r>
            <a:r>
              <a:rPr lang="en-GB" sz="2000" dirty="0"/>
              <a:t>+ </a:t>
            </a:r>
            <a:r>
              <a:rPr lang="fr-FR" dirty="0"/>
              <a:t>Les données sont-elles fiables ? Leur qualité a-t-elle été 					contrôlée ?</a:t>
            </a:r>
          </a:p>
          <a:p>
            <a:pPr lvl="4"/>
            <a:r>
              <a:rPr lang="en-GB" dirty="0"/>
              <a:t>			+ </a:t>
            </a:r>
            <a:r>
              <a:rPr lang="fr-FR" dirty="0"/>
              <a:t>À quelle fréquence et avec quelle ponctualité sont-elles 					publiées ou mises à jour ?</a:t>
            </a:r>
          </a:p>
          <a:p>
            <a:pPr lvl="4"/>
            <a:r>
              <a:rPr lang="fr-FR" dirty="0"/>
              <a:t>					</a:t>
            </a:r>
            <a:r>
              <a:rPr lang="en-GB" sz="2000" dirty="0"/>
              <a:t>+ </a:t>
            </a:r>
            <a:r>
              <a:rPr lang="fr-FR" dirty="0"/>
              <a:t>Fournissez les </a:t>
            </a:r>
            <a:r>
              <a:rPr lang="fr-FR" b="1" dirty="0"/>
              <a:t>liens directs</a:t>
            </a:r>
            <a:r>
              <a:rPr lang="fr-FR" dirty="0"/>
              <a:t> vers les informations</a:t>
            </a:r>
          </a:p>
          <a:p>
            <a:pPr lvl="4"/>
            <a:r>
              <a:rPr lang="fr-FR" sz="2000" dirty="0"/>
              <a:t>						</a:t>
            </a:r>
            <a:r>
              <a:rPr lang="en-GB" sz="2400" dirty="0"/>
              <a:t> = </a:t>
            </a:r>
            <a:r>
              <a:rPr lang="fr-FR" sz="2000" b="1" dirty="0"/>
              <a:t>Évaluation : Quelles sont les 									différences par rapport à la Norme 								ITIE ? </a:t>
            </a:r>
            <a:endParaRPr lang="en-GB" sz="2000" dirty="0"/>
          </a:p>
          <a:p>
            <a:pPr lvl="4"/>
            <a:endParaRPr lang="nb-NO" dirty="0"/>
          </a:p>
          <a:p>
            <a:pPr lvl="4"/>
            <a:endParaRPr lang="fr-FR" dirty="0"/>
          </a:p>
          <a:p>
            <a:pPr lvl="4"/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AD75E3-3EF7-4999-81CC-31860062F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1406"/>
            <a:ext cx="9144000" cy="1961227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F82940D3-5D80-4300-872A-AC6DA831AD82}"/>
              </a:ext>
            </a:extLst>
          </p:cNvPr>
          <p:cNvSpPr/>
          <p:nvPr/>
        </p:nvSpPr>
        <p:spPr>
          <a:xfrm>
            <a:off x="8285871" y="5071968"/>
            <a:ext cx="745588" cy="253219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AE475D2-C36C-4B44-8865-6592E8F53829}"/>
              </a:ext>
            </a:extLst>
          </p:cNvPr>
          <p:cNvCxnSpPr>
            <a:cxnSpLocks/>
            <a:stCxn id="28" idx="0"/>
          </p:cNvCxnSpPr>
          <p:nvPr/>
        </p:nvCxnSpPr>
        <p:spPr>
          <a:xfrm flipH="1" flipV="1">
            <a:off x="6091311" y="4332849"/>
            <a:ext cx="2567354" cy="73911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03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en-GB" dirty="0"/>
              <a:t>Inventaire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vue</a:t>
            </a:r>
            <a:r>
              <a:rPr lang="en-GB" dirty="0"/>
              <a:t> de </a:t>
            </a:r>
            <a:r>
              <a:rPr lang="en-GB" dirty="0" err="1"/>
              <a:t>l’intégration</a:t>
            </a:r>
            <a:endParaRPr lang="en-GB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19</a:t>
            </a:fld>
            <a:endParaRPr lang="en-GB" sz="11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1219A6-858E-498F-A643-44011B325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3271"/>
            <a:ext cx="9144000" cy="18755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752621"/>
            <a:ext cx="9076888" cy="393954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Pour </a:t>
            </a:r>
            <a:r>
              <a:rPr lang="en-GB" sz="2000" b="1" dirty="0" err="1"/>
              <a:t>chaque</a:t>
            </a:r>
            <a:r>
              <a:rPr lang="en-GB" sz="2000" b="1" dirty="0"/>
              <a:t> exigence ITIE:</a:t>
            </a:r>
          </a:p>
          <a:p>
            <a:pPr lvl="1"/>
            <a:r>
              <a:rPr lang="fr-FR" dirty="0"/>
              <a:t>Expliquez quelles sont les informations qui doivent être divulguées </a:t>
            </a:r>
          </a:p>
          <a:p>
            <a:pPr lvl="1"/>
            <a:r>
              <a:rPr lang="fr-FR" sz="2000" dirty="0"/>
              <a:t>	</a:t>
            </a:r>
            <a:r>
              <a:rPr lang="en-GB" sz="2000" dirty="0"/>
              <a:t>+ </a:t>
            </a:r>
            <a:r>
              <a:rPr lang="fr-FR" sz="2000" dirty="0"/>
              <a:t>L</a:t>
            </a:r>
            <a:r>
              <a:rPr lang="fr-FR" dirty="0"/>
              <a:t>iste des informations publiées et de leur source </a:t>
            </a:r>
            <a:endParaRPr lang="en-GB" sz="2000" dirty="0"/>
          </a:p>
          <a:p>
            <a:pPr lvl="3"/>
            <a:r>
              <a:rPr lang="en-GB" sz="2000" dirty="0"/>
              <a:t>+ </a:t>
            </a:r>
            <a:r>
              <a:rPr lang="fr-FR" dirty="0"/>
              <a:t>Distinguez ensuite entre celles émanant du </a:t>
            </a:r>
            <a:r>
              <a:rPr lang="fr-FR" dirty="0">
                <a:solidFill>
                  <a:schemeClr val="accent3"/>
                </a:solidFill>
              </a:rPr>
              <a:t>gouvernement</a:t>
            </a:r>
            <a:r>
              <a:rPr lang="fr-FR" dirty="0"/>
              <a:t> et celles émanant 	des </a:t>
            </a:r>
            <a:r>
              <a:rPr lang="fr-FR" dirty="0">
                <a:solidFill>
                  <a:schemeClr val="accent1"/>
                </a:solidFill>
              </a:rPr>
              <a:t>entreprises</a:t>
            </a:r>
            <a:endParaRPr lang="en-GB" sz="2000" dirty="0">
              <a:solidFill>
                <a:schemeClr val="accent1"/>
              </a:solidFill>
            </a:endParaRPr>
          </a:p>
          <a:p>
            <a:pPr lvl="0" fontAlgn="base"/>
            <a:r>
              <a:rPr lang="en-GB" sz="2000" dirty="0"/>
              <a:t>				+ </a:t>
            </a:r>
            <a:r>
              <a:rPr lang="fr-FR" dirty="0"/>
              <a:t>Les informations sont-elles complètes et suffisamment détaillées ? </a:t>
            </a:r>
            <a:endParaRPr lang="nb-NO" dirty="0"/>
          </a:p>
          <a:p>
            <a:pPr lvl="5"/>
            <a:r>
              <a:rPr lang="en-GB" sz="2000" dirty="0"/>
              <a:t>+ </a:t>
            </a:r>
            <a:r>
              <a:rPr lang="fr-FR" dirty="0"/>
              <a:t>Les données sont-elles fiables ? Leur qualité a-t-elle été 	contrôlée ?</a:t>
            </a:r>
          </a:p>
          <a:p>
            <a:pPr lvl="5"/>
            <a:r>
              <a:rPr lang="fr-FR" sz="2000" dirty="0"/>
              <a:t>	</a:t>
            </a:r>
            <a:r>
              <a:rPr lang="en-GB" sz="2000" dirty="0"/>
              <a:t>+ </a:t>
            </a:r>
            <a:r>
              <a:rPr lang="fr-FR" dirty="0"/>
              <a:t>À quelle fréquence et avec quelle ponctualité sont-elles 				publiées ou mises à jour ?</a:t>
            </a:r>
            <a:endParaRPr lang="nb-NO" dirty="0"/>
          </a:p>
          <a:p>
            <a:pPr lvl="7"/>
            <a:r>
              <a:rPr lang="en-GB" sz="2000" dirty="0"/>
              <a:t>+ </a:t>
            </a:r>
            <a:r>
              <a:rPr lang="fr-FR" dirty="0"/>
              <a:t>Fournissez les </a:t>
            </a:r>
            <a:r>
              <a:rPr lang="fr-FR" b="1" dirty="0"/>
              <a:t>liens directs</a:t>
            </a:r>
            <a:r>
              <a:rPr lang="fr-FR" dirty="0"/>
              <a:t> vers les informations</a:t>
            </a:r>
            <a:endParaRPr lang="en-GB" sz="2000" dirty="0"/>
          </a:p>
          <a:p>
            <a:r>
              <a:rPr lang="en-GB" sz="2000" dirty="0"/>
              <a:t>								= </a:t>
            </a:r>
            <a:r>
              <a:rPr lang="fr-FR" b="1" dirty="0"/>
              <a:t>Évaluation : Quelles sont les différences par rapport à 									la Norme ITIE ? </a:t>
            </a:r>
            <a:endParaRPr lang="en-GB" sz="2000" dirty="0"/>
          </a:p>
          <a:p>
            <a:r>
              <a:rPr lang="fr-FR" b="1" dirty="0">
                <a:highlight>
                  <a:srgbClr val="C0C0C0"/>
                </a:highlight>
              </a:rPr>
              <a:t>Contactez le Secrétariat international si vous avez des questions et/ou besoin d’exemples</a:t>
            </a:r>
            <a:endParaRPr lang="nb-NO" b="1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446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ular Callout 5"/>
          <p:cNvSpPr/>
          <p:nvPr>
            <p:custDataLst>
              <p:tags r:id="rId1"/>
            </p:custDataLst>
          </p:nvPr>
        </p:nvSpPr>
        <p:spPr>
          <a:xfrm>
            <a:off x="1913467" y="1600200"/>
            <a:ext cx="5689600" cy="3208867"/>
          </a:xfrm>
          <a:prstGeom prst="wedgeRectCallout">
            <a:avLst>
              <a:gd name="adj1" fmla="val -35863"/>
              <a:gd name="adj2" fmla="val 756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Pourquoi insistons-nous sur le rapprochement ?</a:t>
            </a:r>
          </a:p>
        </p:txBody>
      </p:sp>
    </p:spTree>
    <p:extLst>
      <p:ext uri="{BB962C8B-B14F-4D97-AF65-F5344CB8AC3E}">
        <p14:creationId xmlns:p14="http://schemas.microsoft.com/office/powerpoint/2010/main" val="1598009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fr-FR"/>
              <a:t>Inventaire en vue de l’intégration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20</a:t>
            </a:fld>
            <a:endParaRPr lang="en-GB" sz="1100"/>
          </a:p>
        </p:txBody>
      </p:sp>
      <p:sp>
        <p:nvSpPr>
          <p:cNvPr id="12" name="TextBox 11"/>
          <p:cNvSpPr txBox="1"/>
          <p:nvPr>
            <p:custDataLst>
              <p:tags r:id="rId3"/>
            </p:custDataLst>
          </p:nvPr>
        </p:nvSpPr>
        <p:spPr>
          <a:xfrm>
            <a:off x="549275" y="1775281"/>
            <a:ext cx="838136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Groupes multipartites et les secrétariats nationaux pourront utilement se poser la question suivante lors de la réalisation de l’exercice... </a:t>
            </a:r>
          </a:p>
          <a:p>
            <a:endParaRPr lang="en-GB" sz="2000" dirty="0"/>
          </a:p>
          <a:p>
            <a:pPr lvl="1"/>
            <a:r>
              <a:rPr lang="fr-FR" i="1" dirty="0"/>
              <a:t>« Notre dernier Rapport ITIE couvre l’exercice fiscal XXXX (par ex. 2016). Les mêmes informations pour l’année XXXX+1 (c.-à-d. 2017) sont-elles déjà disponibles ?  À quelles divulgations ai-je accès sans faire référence à des documents ou sites Internet en lien avec l’ITIE ? 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C531F-81DE-4C7E-94B6-4682373CC33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239653" y="4881388"/>
            <a:ext cx="2849219" cy="83671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25" y="4053839"/>
            <a:ext cx="2181628" cy="279495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CEA4EF-DD57-484B-B30B-7555CBF3A79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flipV="1">
            <a:off x="2340529" y="5519956"/>
            <a:ext cx="1459684" cy="570451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0F697A-A61F-414A-A55C-83EA5B3C147D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 flipH="1" flipV="1">
            <a:off x="5427677" y="5363081"/>
            <a:ext cx="1464730" cy="451493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AD95532-AE60-F24D-9FFF-7C64D17A6E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29158" y="4179980"/>
            <a:ext cx="2614842" cy="26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1674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9275" y="274638"/>
            <a:ext cx="8381364" cy="1143000"/>
          </a:xfrm>
        </p:spPr>
        <p:txBody>
          <a:bodyPr>
            <a:normAutofit/>
          </a:bodyPr>
          <a:lstStyle/>
          <a:p>
            <a:r>
              <a:rPr lang="fr-FR"/>
              <a:t>Défis fréquemment rencontrés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21</a:t>
            </a:fld>
            <a:endParaRPr lang="en-GB" sz="1100"/>
          </a:p>
        </p:txBody>
      </p:sp>
      <p:sp>
        <p:nvSpPr>
          <p:cNvPr id="12" name="TextBox 11"/>
          <p:cNvSpPr txBox="1"/>
          <p:nvPr>
            <p:custDataLst>
              <p:tags r:id="rId3"/>
            </p:custDataLst>
          </p:nvPr>
        </p:nvSpPr>
        <p:spPr>
          <a:xfrm>
            <a:off x="549275" y="973494"/>
            <a:ext cx="838136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Capacité technique — les fichiers Excel suffisent</a:t>
            </a:r>
          </a:p>
          <a:p>
            <a:pPr lvl="1"/>
            <a:r>
              <a:rPr lang="fr-FR" dirty="0"/>
              <a:t>Veillez à ce que les divulgations soient correctes si des portails sont utilisés, et si ce n’est pas le cas, convainquez les agences et les entreprises de publier des fichiers </a:t>
            </a:r>
            <a:r>
              <a:rPr lang="fr-FR" dirty="0" err="1"/>
              <a:t>excel</a:t>
            </a:r>
            <a:r>
              <a:rPr lang="fr-FR" dirty="0"/>
              <a:t>/csv. </a:t>
            </a:r>
          </a:p>
          <a:p>
            <a:pPr lvl="1"/>
            <a:endParaRPr lang="en-GB" sz="3200" dirty="0"/>
          </a:p>
          <a:p>
            <a:r>
              <a:rPr lang="fr-FR" sz="2800" dirty="0"/>
              <a:t>Réticence face aux données ouvertes</a:t>
            </a:r>
          </a:p>
          <a:p>
            <a:pPr lvl="1"/>
            <a:r>
              <a:rPr lang="fr-FR" dirty="0"/>
              <a:t>Les rapports au format PDF </a:t>
            </a:r>
            <a:r>
              <a:rPr lang="fr-FR" b="1" dirty="0"/>
              <a:t>nécessitent que les utilisateurs transposent les informations</a:t>
            </a:r>
            <a:r>
              <a:rPr lang="fr-FR" dirty="0"/>
              <a:t> pour pouvoir les utiliser. </a:t>
            </a:r>
            <a:br>
              <a:rPr lang="fr-FR" dirty="0"/>
            </a:br>
            <a:r>
              <a:rPr lang="fr-FR" dirty="0"/>
              <a:t>Le risque de mauvaise représentation de l’information est réduit avec les formats ouverts ; les utilisateurs travaillent à partir du </a:t>
            </a:r>
            <a:r>
              <a:rPr lang="fr-FR" u="sng" dirty="0"/>
              <a:t>contenu original</a:t>
            </a:r>
          </a:p>
          <a:p>
            <a:pPr lvl="1"/>
            <a:endParaRPr lang="en-GB" u="sng" dirty="0"/>
          </a:p>
          <a:p>
            <a:pPr lvl="1"/>
            <a:endParaRPr lang="en-GB" dirty="0"/>
          </a:p>
          <a:p>
            <a:r>
              <a:rPr lang="fr-FR" sz="2800" dirty="0"/>
              <a:t>Règles de non-divulgation</a:t>
            </a:r>
          </a:p>
          <a:p>
            <a:pPr lvl="1"/>
            <a:r>
              <a:rPr lang="fr-FR" dirty="0"/>
              <a:t>Lorsqu’il existe des règles de non-divulgation, par exemple sur les impôts sur les sociétés,</a:t>
            </a:r>
          </a:p>
          <a:p>
            <a:pPr lvl="1"/>
            <a:r>
              <a:rPr lang="fr-FR" dirty="0"/>
              <a:t>les Rapports ITIE et les sites Internet peuvent servir de plateformes intermédiaires... </a:t>
            </a:r>
          </a:p>
          <a:p>
            <a:pPr lvl="1"/>
            <a:r>
              <a:rPr lang="fr-FR" dirty="0"/>
              <a:t>...en attendant une modification de la loi ou de la réglementation. </a:t>
            </a:r>
          </a:p>
        </p:txBody>
      </p:sp>
    </p:spTree>
    <p:extLst>
      <p:ext uri="{BB962C8B-B14F-4D97-AF65-F5344CB8AC3E}">
        <p14:creationId xmlns:p14="http://schemas.microsoft.com/office/powerpoint/2010/main" val="39211696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9275" y="274638"/>
            <a:ext cx="8381364" cy="674931"/>
          </a:xfrm>
        </p:spPr>
        <p:txBody>
          <a:bodyPr>
            <a:normAutofit/>
          </a:bodyPr>
          <a:lstStyle/>
          <a:p>
            <a:r>
              <a:rPr lang="fr-FR" dirty="0"/>
              <a:t>Exemples nationaux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22</a:t>
            </a:fld>
            <a:endParaRPr lang="en-GB" sz="1100"/>
          </a:p>
        </p:txBody>
      </p:sp>
      <p:sp>
        <p:nvSpPr>
          <p:cNvPr id="12" name="TextBox 11"/>
          <p:cNvSpPr txBox="1"/>
          <p:nvPr>
            <p:custDataLst>
              <p:tags r:id="rId3"/>
            </p:custDataLst>
          </p:nvPr>
        </p:nvSpPr>
        <p:spPr>
          <a:xfrm>
            <a:off x="520754" y="949569"/>
            <a:ext cx="47741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Premier pays à avoir éliminé les rapports de rapprochement de l’ITIE : La Norvège </a:t>
            </a:r>
          </a:p>
          <a:p>
            <a:pPr lvl="1"/>
            <a:r>
              <a:rPr lang="fr-FR" dirty="0"/>
              <a:t>La Norvège a remplacé les Rapports annuels ITIE par la </a:t>
            </a:r>
            <a:r>
              <a:rPr lang="fr-FR" dirty="0">
                <a:hlinkClick r:id="rId7"/>
              </a:rPr>
              <a:t>divulgation systématique de données ouvertes</a:t>
            </a:r>
            <a:r>
              <a:rPr lang="fr-FR" dirty="0"/>
              <a:t> </a:t>
            </a:r>
          </a:p>
        </p:txBody>
      </p:sp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F53C9C49-518C-4D98-8076-796B7D7CFD5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/>
          <a:srcRect b="14253"/>
          <a:stretch/>
        </p:blipFill>
        <p:spPr>
          <a:xfrm>
            <a:off x="5323409" y="274638"/>
            <a:ext cx="3820590" cy="30054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DFD5F9-4B33-4DCD-B241-AD61C69BFC7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20754" y="2247533"/>
            <a:ext cx="83607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fr-FR" sz="2400" dirty="0"/>
          </a:p>
          <a:p>
            <a:r>
              <a:rPr lang="fr-FR" sz="2200" dirty="0"/>
              <a:t>Divulgation automatisée en ligne</a:t>
            </a:r>
          </a:p>
          <a:p>
            <a:pPr lvl="1"/>
            <a:r>
              <a:rPr lang="fr-FR" dirty="0">
                <a:latin typeface="Calibri" panose="020F0502020204030204" pitchFamily="34" charset="0"/>
              </a:rPr>
              <a:t>Le </a:t>
            </a:r>
            <a:r>
              <a:rPr lang="fr-FR" u="sng" dirty="0">
                <a:solidFill>
                  <a:srgbClr val="1155CC"/>
                </a:solidFill>
                <a:latin typeface="Calibri" panose="020F0502020204030204" pitchFamily="34" charset="0"/>
                <a:hlinkClick r:id="rId9"/>
              </a:rPr>
              <a:t>Kazakhstan 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et la </a:t>
            </a:r>
            <a:r>
              <a:rPr lang="fr-FR" u="sng" dirty="0">
                <a:solidFill>
                  <a:srgbClr val="1155CC"/>
                </a:solidFill>
                <a:latin typeface="Calibri" panose="020F0502020204030204" pitchFamily="34" charset="0"/>
                <a:hlinkClick r:id="rId10"/>
              </a:rPr>
              <a:t>Mongolie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ont intégré des divulgations de l’ITIE dans des plateformes en ligne ; les entreprises du secteur extractif y publient leurs données ainsi que leurs rapports d’audit</a:t>
            </a:r>
          </a:p>
          <a:p>
            <a:pPr lvl="1"/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2200" dirty="0"/>
              <a:t>Intégrer dès le départ</a:t>
            </a:r>
          </a:p>
          <a:p>
            <a:pPr lvl="1"/>
            <a:r>
              <a:rPr lang="fr-FR" dirty="0"/>
              <a:t>En </a:t>
            </a:r>
            <a:r>
              <a:rPr lang="fr-FR" dirty="0">
                <a:hlinkClick r:id="rId11"/>
              </a:rPr>
              <a:t>République dominicaine</a:t>
            </a:r>
            <a:r>
              <a:rPr lang="fr-FR" dirty="0"/>
              <a:t>, </a:t>
            </a:r>
            <a:r>
              <a:rPr lang="fr-FR" b="1" u="sng" dirty="0">
                <a:hlinkClick r:id="rId11"/>
              </a:rPr>
              <a:t>le site Internet </a:t>
            </a:r>
            <a:r>
              <a:rPr lang="fr-FR" b="1" i="1" u="sng" dirty="0">
                <a:hlinkClick r:id="rId11"/>
              </a:rPr>
              <a:t>constitue</a:t>
            </a:r>
            <a:r>
              <a:rPr lang="fr-FR" b="1" u="sng" dirty="0">
                <a:hlinkClick r:id="rId11"/>
              </a:rPr>
              <a:t> le Rapport ITIE</a:t>
            </a:r>
            <a:r>
              <a:rPr lang="fr-FR" b="1" dirty="0"/>
              <a:t>. </a:t>
            </a:r>
            <a:r>
              <a:rPr lang="fr-FR" dirty="0"/>
              <a:t>Un rapport de rapprochement est publié en tant que </a:t>
            </a:r>
            <a:r>
              <a:rPr lang="fr-FR" dirty="0">
                <a:hlinkClick r:id="rId12"/>
              </a:rPr>
              <a:t>« pièce jointe »</a:t>
            </a:r>
            <a:r>
              <a:rPr lang="fr-FR" dirty="0"/>
              <a:t>. </a:t>
            </a:r>
          </a:p>
          <a:p>
            <a:pPr lvl="1"/>
            <a:endParaRPr lang="en-GB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r-FR" sz="2200" dirty="0"/>
              <a:t>L’intégration peut être partielle</a:t>
            </a:r>
          </a:p>
          <a:p>
            <a:pPr lvl="1"/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Pas obligatoirement immédiate pour toutes les exigences...</a:t>
            </a:r>
          </a:p>
          <a:p>
            <a:pPr lvl="1"/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… l’intégration peut être partielle ; secteur par secteur, étape par étape ou exigence par exigence</a:t>
            </a:r>
          </a:p>
        </p:txBody>
      </p:sp>
    </p:spTree>
    <p:extLst>
      <p:ext uri="{BB962C8B-B14F-4D97-AF65-F5344CB8AC3E}">
        <p14:creationId xmlns:p14="http://schemas.microsoft.com/office/powerpoint/2010/main" val="265943044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hutterstock_176447330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rcRect t="7500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  <p:sp>
        <p:nvSpPr>
          <p:cNvPr id="13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658533" y="5877197"/>
            <a:ext cx="6091768" cy="648147"/>
          </a:xfrm>
          <a:prstGeom prst="rect">
            <a:avLst/>
          </a:prstGeom>
          <a:effectLst>
            <a:outerShdw blurRad="127000" dir="2700000">
              <a:srgbClr val="FFFFFF"/>
            </a:outerShdw>
          </a:effectLst>
        </p:spPr>
        <p:txBody>
          <a:bodyPr vert="horz" lIns="0" rIns="0"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defRPr>
            </a:lvl1pPr>
          </a:lstStyle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cap="none" normalizeH="0" baseline="0" noProof="0" dirty="0">
                <a:ln>
                  <a:noFill/>
                </a:ln>
                <a:solidFill>
                  <a:srgbClr val="404040"/>
                </a:solidFill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Courriel : </a:t>
            </a:r>
            <a:r>
              <a:rPr kumimoji="0" lang="fr-FR" sz="1400" b="1" i="0" u="none" strike="noStrike" cap="none" normalizeH="0" baseline="0" noProof="0" dirty="0">
                <a:ln>
                  <a:noFill/>
                </a:ln>
                <a:solidFill>
                  <a:srgbClr val="008BCA"/>
                </a:solidFill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secretariat@eiti.org</a:t>
            </a:r>
            <a:r>
              <a:rPr kumimoji="0" lang="fr-FR" sz="1400" b="0" i="0" u="none" strike="noStrike" cap="none" normalizeH="0" baseline="0" noProof="0" dirty="0">
                <a:ln>
                  <a:noFill/>
                </a:ln>
                <a:solidFill>
                  <a:srgbClr val="008BCA"/>
                </a:solidFill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kumimoji="0" lang="fr-FR" sz="1400" b="0" i="0" u="none" strike="noStrike" cap="none" normalizeH="0" baseline="0" noProof="0" dirty="0">
                <a:ln>
                  <a:noFill/>
                </a:ln>
                <a:solidFill>
                  <a:srgbClr val="404040"/>
                </a:solidFill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— Téléphone : </a:t>
            </a:r>
            <a:r>
              <a:rPr kumimoji="0" lang="fr-FR" sz="1400" b="1" i="0" u="none" strike="noStrike" cap="none" normalizeH="0" baseline="0" noProof="0" dirty="0">
                <a:ln>
                  <a:noFill/>
                </a:ln>
                <a:solidFill>
                  <a:srgbClr val="008BCA"/>
                </a:solidFill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+47 22 20 08 00 </a:t>
            </a:r>
          </a:p>
          <a:p>
            <a:pPr marL="342900" marR="0" lvl="0" indent="-34290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cap="none" normalizeH="0" baseline="0" noProof="0" dirty="0">
                <a:ln>
                  <a:noFill/>
                </a:ln>
                <a:solidFill>
                  <a:srgbClr val="404040"/>
                </a:solidFill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Adresse : </a:t>
            </a:r>
            <a:r>
              <a:rPr kumimoji="0" lang="fr-FR" sz="1400" b="1" i="0" u="none" strike="noStrike" cap="none" normalizeH="0" baseline="0" noProof="0" dirty="0">
                <a:ln>
                  <a:noFill/>
                </a:ln>
                <a:solidFill>
                  <a:srgbClr val="008BCA"/>
                </a:solidFill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Secrétariat international de l’ITIE, </a:t>
            </a:r>
            <a:r>
              <a:rPr kumimoji="0" lang="fr-FR" sz="1400" b="1" i="0" u="none" strike="noStrike" cap="none" normalizeH="0" baseline="0" noProof="0" dirty="0" err="1">
                <a:ln>
                  <a:noFill/>
                </a:ln>
                <a:solidFill>
                  <a:srgbClr val="008BCA"/>
                </a:solidFill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Skippergata</a:t>
            </a:r>
            <a:r>
              <a:rPr kumimoji="0" lang="fr-FR" sz="1400" b="1" i="0" u="none" strike="noStrike" cap="none" normalizeH="0" baseline="0" noProof="0" dirty="0">
                <a:ln>
                  <a:noFill/>
                </a:ln>
                <a:solidFill>
                  <a:srgbClr val="008BCA"/>
                </a:solidFill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 22, 0154 Oslo, Norvège</a:t>
            </a:r>
          </a:p>
        </p:txBody>
      </p:sp>
      <p:sp>
        <p:nvSpPr>
          <p:cNvPr id="14" name="Text Placeholder 1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658533" y="5013101"/>
            <a:ext cx="6091768" cy="792163"/>
          </a:xfrm>
          <a:prstGeom prst="rect">
            <a:avLst/>
          </a:prstGeom>
          <a:effectLst>
            <a:outerShdw blurRad="127000" dir="2700000">
              <a:srgbClr val="FFFFFF"/>
            </a:outerShdw>
          </a:effectLst>
        </p:spPr>
        <p:txBody>
          <a:bodyPr vert="horz" lIns="0" r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r"/>
            <a:r>
              <a:rPr lang="fr-FR" sz="1400" dirty="0">
                <a:solidFill>
                  <a:srgbClr val="404040"/>
                </a:solidFill>
              </a:rPr>
              <a:t>Auteur : </a:t>
            </a:r>
            <a:r>
              <a:rPr lang="fr-FR" sz="1400" b="1" dirty="0">
                <a:solidFill>
                  <a:schemeClr val="accent1"/>
                </a:solidFill>
              </a:rPr>
              <a:t>Secrétariat international de l’ITIE</a:t>
            </a:r>
          </a:p>
          <a:p>
            <a:pPr algn="r"/>
            <a:r>
              <a:rPr lang="fr-FR" sz="1400" dirty="0">
                <a:solidFill>
                  <a:srgbClr val="404040"/>
                </a:solidFill>
              </a:rPr>
              <a:t>Date : </a:t>
            </a:r>
            <a:r>
              <a:rPr lang="fr-FR" sz="1400" b="1" dirty="0">
                <a:solidFill>
                  <a:srgbClr val="0076AF"/>
                </a:solidFill>
              </a:rPr>
              <a:t>avril 2018</a:t>
            </a:r>
          </a:p>
          <a:p>
            <a:pPr algn="r"/>
            <a:r>
              <a:rPr lang="fr-FR" sz="1400" dirty="0">
                <a:solidFill>
                  <a:srgbClr val="404040"/>
                </a:solidFill>
              </a:rPr>
              <a:t>Usage : </a:t>
            </a:r>
            <a:r>
              <a:rPr lang="fr-FR" sz="1400" b="1" dirty="0">
                <a:solidFill>
                  <a:srgbClr val="0076AF"/>
                </a:solidFill>
              </a:rPr>
              <a:t>Trousse à outils pour l’intégration</a:t>
            </a:r>
          </a:p>
          <a:p>
            <a:pPr algn="r"/>
            <a:endParaRPr lang="en-GB" sz="1400" dirty="0">
              <a:solidFill>
                <a:srgbClr val="0076AF"/>
              </a:solidFill>
            </a:endParaRPr>
          </a:p>
        </p:txBody>
      </p:sp>
      <p:pic>
        <p:nvPicPr>
          <p:cNvPr id="5" name="Bilde 3" descr="big-twitter-bird copy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611" y="3560356"/>
            <a:ext cx="675622" cy="548606"/>
          </a:xfrm>
          <a:prstGeom prst="rect">
            <a:avLst/>
          </a:prstGeom>
          <a:noFill/>
          <a:ln>
            <a:noFill/>
          </a:ln>
          <a:effectLst>
            <a:outerShdw blurRad="127000" dir="270000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>
            <p:custDataLst>
              <p:tags r:id="rId5"/>
            </p:custDataLst>
          </p:nvPr>
        </p:nvSpPr>
        <p:spPr>
          <a:xfrm>
            <a:off x="5088462" y="2974761"/>
            <a:ext cx="2540000" cy="1015663"/>
          </a:xfrm>
          <a:prstGeom prst="rect">
            <a:avLst/>
          </a:prstGeom>
          <a:noFill/>
          <a:effectLst>
            <a:outerShdw blurRad="127000" dir="270000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000" i="1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www.eiti.org</a:t>
            </a:r>
          </a:p>
          <a:p>
            <a:pPr algn="ctr">
              <a:lnSpc>
                <a:spcPct val="100000"/>
              </a:lnSpc>
            </a:pPr>
            <a:r>
              <a:rPr lang="fr-FR" sz="3000" i="1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@EITIorg</a:t>
            </a:r>
          </a:p>
        </p:txBody>
      </p:sp>
      <p:sp>
        <p:nvSpPr>
          <p:cNvPr id="7" name="Titre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41338" y="2794002"/>
            <a:ext cx="3260195" cy="1618023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ctr">
              <a:defRPr sz="5000" b="0" i="1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200" b="0" i="1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Merci 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9275" y="274637"/>
            <a:ext cx="8266410" cy="1316037"/>
          </a:xfrm>
        </p:spPr>
        <p:txBody>
          <a:bodyPr>
            <a:normAutofit/>
          </a:bodyPr>
          <a:lstStyle/>
          <a:p>
            <a:r>
              <a:rPr lang="fr-FR" sz="3200" b="1" dirty="0"/>
              <a:t>Présentation de la divulgation systématique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549275" y="6356350"/>
            <a:ext cx="1100667" cy="365125"/>
          </a:xfrm>
        </p:spPr>
        <p:txBody>
          <a:bodyPr lIns="0" rIns="0"/>
          <a:lstStyle/>
          <a:p>
            <a:fld id="{8B93C3CB-6E54-E14A-8D41-8D4E2C126061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80" y="934766"/>
            <a:ext cx="4994426" cy="592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3492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Divulgation systématique et Norme ITIE 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41338" y="1877291"/>
            <a:ext cx="5577989" cy="3479800"/>
          </a:xfrm>
        </p:spPr>
        <p:txBody>
          <a:bodyPr>
            <a:noAutofit/>
          </a:bodyPr>
          <a:lstStyle/>
          <a:p>
            <a:r>
              <a:rPr lang="fr-FR" sz="2800" dirty="0"/>
              <a:t>La Norme 2016 offre davantage de souplesse quant à la manière dont les données sont publiées : </a:t>
            </a:r>
          </a:p>
          <a:p>
            <a:endParaRPr lang="en-GB" sz="2800" dirty="0"/>
          </a:p>
          <a:p>
            <a:pPr lvl="2"/>
            <a:r>
              <a:rPr lang="fr-FR" sz="2800" dirty="0"/>
              <a:t>Norme 2013 : « Le Rapport ITIE doit décrire »</a:t>
            </a:r>
          </a:p>
          <a:p>
            <a:pPr lvl="2"/>
            <a:endParaRPr lang="en-GB" sz="2800" dirty="0"/>
          </a:p>
          <a:p>
            <a:pPr lvl="2"/>
            <a:r>
              <a:rPr lang="fr-FR" sz="2800" dirty="0"/>
              <a:t>Norme 2016 : « le Groupe multipartite doit divulguer » 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4</a:t>
            </a:fld>
            <a:endParaRPr lang="en-GB" sz="110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24" y="1757680"/>
            <a:ext cx="3037376" cy="38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4460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Divulgation systématique et Norme ITIE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41338" y="1877291"/>
            <a:ext cx="5577989" cy="3479800"/>
          </a:xfrm>
        </p:spPr>
        <p:txBody>
          <a:bodyPr>
            <a:noAutofit/>
          </a:bodyPr>
          <a:lstStyle/>
          <a:p>
            <a:r>
              <a:rPr lang="fr-FR" dirty="0"/>
              <a:t>L’intégration des divulgations de l’ITIE signifie que les gouvernements et les entreprises intègrent, ou divulguent systématiquement, les informations couvertes par les </a:t>
            </a:r>
            <a:r>
              <a:rPr lang="fr-FR" u="sng" dirty="0">
                <a:hlinkClick r:id="rId5"/>
              </a:rPr>
              <a:t>Exigences ITIE</a:t>
            </a:r>
            <a:r>
              <a:rPr lang="fr-FR" dirty="0"/>
              <a:t>. </a:t>
            </a:r>
          </a:p>
          <a:p>
            <a:endParaRPr lang="en-GB" dirty="0"/>
          </a:p>
          <a:p>
            <a:r>
              <a:rPr lang="fr-FR" dirty="0"/>
              <a:t>Lorsque les divulgations sont intégrées, les Rapports ITIE servent à remédier aux éventuelles lacunes dans les données. 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5</a:t>
            </a:fld>
            <a:endParaRPr lang="en-GB" sz="110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24" y="1757680"/>
            <a:ext cx="3037376" cy="38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4819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Intégration et Norme ITIE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49275" y="1417638"/>
            <a:ext cx="5577989" cy="3479800"/>
          </a:xfrm>
        </p:spPr>
        <p:txBody>
          <a:bodyPr>
            <a:noAutofit/>
          </a:bodyPr>
          <a:lstStyle/>
          <a:p>
            <a:r>
              <a:rPr lang="fr-FR" sz="2400" dirty="0"/>
              <a:t>En vertu de l’Exigence ITIE 4.9c, le Groupe multipartite peut éviter d’avoir à effectuer un rapprochement par l’intermédiaire d’un administrateur indépendant si...</a:t>
            </a:r>
          </a:p>
          <a:p>
            <a:endParaRPr lang="en-GB" sz="2400" dirty="0"/>
          </a:p>
          <a:p>
            <a:pPr marL="658350" lvl="1" indent="-514350">
              <a:buFont typeface="+mj-lt"/>
              <a:buAutoNum type="arabicPeriod"/>
            </a:pPr>
            <a:r>
              <a:rPr lang="fr-FR" sz="2400" dirty="0"/>
              <a:t>les données sont publiées de manière régulière... et </a:t>
            </a:r>
          </a:p>
          <a:p>
            <a:pPr marL="658350" lvl="1" indent="-514350">
              <a:buFont typeface="+mj-lt"/>
              <a:buAutoNum type="arabicPeriod"/>
            </a:pPr>
            <a:r>
              <a:rPr lang="fr-FR" sz="2400" dirty="0"/>
              <a:t>les données financières font l’objet d’un audit crédible et indépendant répondant aux normes internationales  </a:t>
            </a:r>
          </a:p>
          <a:p>
            <a:pPr marL="0" lvl="1" indent="0">
              <a:lnSpc>
                <a:spcPct val="110000"/>
              </a:lnSpc>
              <a:buNone/>
            </a:pPr>
            <a:r>
              <a:rPr lang="fr-FR" sz="2400" dirty="0">
                <a:solidFill>
                  <a:srgbClr val="404040"/>
                </a:solidFill>
              </a:rPr>
              <a:t>Dans ce cas, le Groupe multipartite peut </a:t>
            </a:r>
            <a:r>
              <a:rPr lang="fr-FR" sz="2400" dirty="0">
                <a:solidFill>
                  <a:srgbClr val="404040"/>
                </a:solidFill>
                <a:hlinkClick r:id="rId6"/>
              </a:rPr>
              <a:t>demander au Conseil d’administration l’autorisation d’intégrer</a:t>
            </a:r>
            <a:r>
              <a:rPr lang="fr-FR" sz="2400" dirty="0">
                <a:solidFill>
                  <a:srgbClr val="404040"/>
                </a:solidFill>
              </a:rPr>
              <a:t> la mise en œuvre de l’ITIE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6</a:t>
            </a:fld>
            <a:endParaRPr lang="en-GB" sz="110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24" y="1757680"/>
            <a:ext cx="3037376" cy="38912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2BAD28-45C5-477C-A0E7-C25E31A13B7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/>
          <a:srcRect l="6358" t="7910" r="9885" b="8839"/>
          <a:stretch/>
        </p:blipFill>
        <p:spPr>
          <a:xfrm>
            <a:off x="478171" y="197915"/>
            <a:ext cx="8246379" cy="556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53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49275" y="274638"/>
            <a:ext cx="8381364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Inventaire en vue de la divulgation systématique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7</a:t>
            </a:fld>
            <a:endParaRPr lang="en-GB" sz="1100"/>
          </a:p>
        </p:txBody>
      </p:sp>
      <p:sp>
        <p:nvSpPr>
          <p:cNvPr id="12" name="TextBox 11"/>
          <p:cNvSpPr txBox="1"/>
          <p:nvPr>
            <p:custDataLst>
              <p:tags r:id="rId3"/>
            </p:custDataLst>
          </p:nvPr>
        </p:nvSpPr>
        <p:spPr>
          <a:xfrm>
            <a:off x="549274" y="1005840"/>
            <a:ext cx="83813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Objectif :</a:t>
            </a:r>
            <a:r>
              <a:rPr lang="fr-FR" sz="2000" dirty="0"/>
              <a:t> Étudier les possibilités d’intégration</a:t>
            </a:r>
          </a:p>
          <a:p>
            <a:endParaRPr lang="en-GB" sz="2000" dirty="0"/>
          </a:p>
          <a:p>
            <a:r>
              <a:rPr lang="fr-FR" sz="2000" b="1" dirty="0"/>
              <a:t>Instructions :</a:t>
            </a:r>
          </a:p>
          <a:p>
            <a:r>
              <a:rPr lang="fr-FR" sz="2000" dirty="0"/>
              <a:t>Sur la base des Exigences ITIE, identifiez d’éventuelles divulgations déjà publiques, hors du cadre du processus de l’ITIE. </a:t>
            </a:r>
          </a:p>
          <a:p>
            <a:endParaRPr lang="en-GB" sz="2000" dirty="0"/>
          </a:p>
          <a:p>
            <a:pPr marL="1371600" lvl="2" indent="-457200">
              <a:buFont typeface="+mj-lt"/>
              <a:buAutoNum type="arabicPeriod"/>
            </a:pPr>
            <a:r>
              <a:rPr lang="fr-FR" sz="2000" dirty="0"/>
              <a:t>Ces divulgations sont-elles conformes à la Norme ITIE ?</a:t>
            </a:r>
          </a:p>
          <a:p>
            <a:pPr marL="1371600" lvl="2" indent="-457200">
              <a:buFont typeface="+mj-lt"/>
              <a:buAutoNum type="arabicPeriod"/>
            </a:pPr>
            <a:r>
              <a:rPr lang="fr-FR" sz="2000" dirty="0"/>
              <a:t>Quels sont les éléments manquants pour assurer la conformité à la Norme ITIE 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C531F-81DE-4C7E-94B6-4682373CC33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373296" y="4761571"/>
            <a:ext cx="2914962" cy="8725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25" y="4053839"/>
            <a:ext cx="2181628" cy="279495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ECEA4EF-DD57-484B-B30B-7555CBF3A790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 flipV="1">
            <a:off x="2340529" y="5519956"/>
            <a:ext cx="1459684" cy="570451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A0F697A-A61F-414A-A55C-83EA5B3C147D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>
          <a:xfrm flipH="1" flipV="1">
            <a:off x="5427677" y="5363081"/>
            <a:ext cx="1464730" cy="451493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29E8812-F82C-5B47-B28D-E1E189CF46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29158" y="4179980"/>
            <a:ext cx="2614842" cy="26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6659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Inventaire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vue</a:t>
            </a:r>
            <a:r>
              <a:rPr lang="en-GB" dirty="0"/>
              <a:t> de la divulgation </a:t>
            </a:r>
            <a:r>
              <a:rPr lang="en-GB" dirty="0" err="1"/>
              <a:t>systématique</a:t>
            </a:r>
            <a:endParaRPr lang="en-GB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8</a:t>
            </a:fld>
            <a:endParaRPr lang="en-GB" sz="11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9CBA6E-1146-46CD-921D-3470EC928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4179"/>
            <a:ext cx="9144000" cy="222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2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838136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Inventaire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vue</a:t>
            </a:r>
            <a:r>
              <a:rPr lang="en-GB" dirty="0"/>
              <a:t> de la divulgation </a:t>
            </a:r>
            <a:r>
              <a:rPr lang="en-GB" dirty="0" err="1"/>
              <a:t>systématique</a:t>
            </a:r>
            <a:endParaRPr lang="en-GB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sz="1100" smtClean="0"/>
              <a:pPr/>
              <a:t>9</a:t>
            </a:fld>
            <a:endParaRPr lang="en-GB" sz="1100"/>
          </a:p>
        </p:txBody>
      </p:sp>
      <p:sp>
        <p:nvSpPr>
          <p:cNvPr id="12" name="TextBox 11"/>
          <p:cNvSpPr txBox="1"/>
          <p:nvPr/>
        </p:nvSpPr>
        <p:spPr>
          <a:xfrm>
            <a:off x="-7759" y="1017528"/>
            <a:ext cx="9076888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sz="2000" b="1" dirty="0"/>
              <a:t>Pour </a:t>
            </a:r>
            <a:r>
              <a:rPr lang="en-GB" sz="2000" b="1" dirty="0" err="1"/>
              <a:t>chaque</a:t>
            </a:r>
            <a:r>
              <a:rPr lang="en-GB" sz="2000" b="1" dirty="0"/>
              <a:t> exigence ITIE: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2139A5-1C09-4B77-8E53-DA8231638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59" y="4474589"/>
            <a:ext cx="9200270" cy="1961227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FCFA524A-C801-4DAE-B3FC-F83EDF934C84}"/>
              </a:ext>
            </a:extLst>
          </p:cNvPr>
          <p:cNvSpPr/>
          <p:nvPr/>
        </p:nvSpPr>
        <p:spPr>
          <a:xfrm>
            <a:off x="-83902" y="4497837"/>
            <a:ext cx="779528" cy="369116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51991F3-756C-4F0C-AE78-6292BA9B7BD7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305862" y="1417638"/>
            <a:ext cx="0" cy="308019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72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"/>
    </mc:Choice>
    <mc:Fallback xmlns="">
      <p:transition spd="slow" advClick="0" advTm="35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EITI theme">
  <a:themeElements>
    <a:clrScheme name="EITI palette 2015">
      <a:dk1>
        <a:srgbClr val="404040"/>
      </a:dk1>
      <a:lt1>
        <a:sysClr val="window" lastClr="FFFFFF"/>
      </a:lt1>
      <a:dk2>
        <a:srgbClr val="625648"/>
      </a:dk2>
      <a:lt2>
        <a:srgbClr val="E6E6E6"/>
      </a:lt2>
      <a:accent1>
        <a:srgbClr val="0076AF"/>
      </a:accent1>
      <a:accent2>
        <a:srgbClr val="8AB9E2"/>
      </a:accent2>
      <a:accent3>
        <a:srgbClr val="D54D35"/>
      </a:accent3>
      <a:accent4>
        <a:srgbClr val="FAA627"/>
      </a:accent4>
      <a:accent5>
        <a:srgbClr val="2D8B2A"/>
      </a:accent5>
      <a:accent6>
        <a:srgbClr val="84AD42"/>
      </a:accent6>
      <a:hlink>
        <a:srgbClr val="0084B4"/>
      </a:hlink>
      <a:folHlink>
        <a:srgbClr val="00919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DACE739233BB499185E9201691D117" ma:contentTypeVersion="45" ma:contentTypeDescription="Create a new document." ma:contentTypeScope="" ma:versionID="20182d0dbdd215c1e09bd485ed6324d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4b5a4020cc0417531245af4bd9469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2639C7-4E99-4B8A-913C-8BAD65FAE6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3DF951-9604-4638-A4AF-1562E79897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DECB3FF-F052-45C0-8026-B797DE615007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472</Words>
  <Application>Microsoft Macintosh PowerPoint</Application>
  <PresentationFormat>On-screen Show (4:3)</PresentationFormat>
  <Paragraphs>172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Calibri</vt:lpstr>
      <vt:lpstr>Frutiger LT 57 Cn</vt:lpstr>
      <vt:lpstr>Myriad Pro Light</vt:lpstr>
      <vt:lpstr>EITI theme</vt:lpstr>
      <vt:lpstr>Divulgation systématique Mettre la transparence au cœur des systèmes nationaux de gouvernance et de gestion </vt:lpstr>
      <vt:lpstr>PowerPoint Presentation</vt:lpstr>
      <vt:lpstr>Présentation de la divulgation systématique </vt:lpstr>
      <vt:lpstr>Divulgation systématique et Norme ITIE </vt:lpstr>
      <vt:lpstr>Divulgation systématique et Norme ITIE</vt:lpstr>
      <vt:lpstr>Intégration et Norme ITIE</vt:lpstr>
      <vt:lpstr>Inventaire en vue de la divulgation systématique</vt:lpstr>
      <vt:lpstr>Inventaire en vue de la divulgation systématique</vt:lpstr>
      <vt:lpstr>Inventaire en vue de la divulgation systématique</vt:lpstr>
      <vt:lpstr>Inventaire en vue de la divulgation systématique</vt:lpstr>
      <vt:lpstr>Inventaire en vue de la divulgation systématique</vt:lpstr>
      <vt:lpstr>Inventaire en vue de la divulgation systématique</vt:lpstr>
      <vt:lpstr>Inventaire en vue de la divulgation systématique</vt:lpstr>
      <vt:lpstr>Inventaire en vue de la divulgation systématique</vt:lpstr>
      <vt:lpstr>Inventaire en vue de la divulgation systématique</vt:lpstr>
      <vt:lpstr>Inventaire en vue de la divulgation systématique</vt:lpstr>
      <vt:lpstr>Inventaire en vue de la divulgation systématique</vt:lpstr>
      <vt:lpstr>Inventaire en vue de la divulgation systématique</vt:lpstr>
      <vt:lpstr>Inventaire en vue de l’intégration</vt:lpstr>
      <vt:lpstr>Inventaire en vue de l’intégration</vt:lpstr>
      <vt:lpstr>Défis fréquemment rencontrés</vt:lpstr>
      <vt:lpstr>Exemples nationaux</vt:lpstr>
      <vt:lpstr>PowerPoint Presentation</vt:lpstr>
    </vt:vector>
  </TitlesOfParts>
  <Company>Eddy Hill Design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Eddy Hill;Christina Berger</dc:creator>
  <cp:lastModifiedBy>Christina Berger</cp:lastModifiedBy>
  <cp:revision>216</cp:revision>
  <dcterms:created xsi:type="dcterms:W3CDTF">2015-07-10T16:01:08Z</dcterms:created>
  <dcterms:modified xsi:type="dcterms:W3CDTF">2018-05-09T08:34:51Z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0x0101004FDACE739233BB499185E9201691D117</vt:lpwstr>
  </property>
</Properties>
</file>