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90" r:id="rId3"/>
    <p:sldId id="308" r:id="rId4"/>
    <p:sldId id="309" r:id="rId5"/>
    <p:sldId id="270" r:id="rId6"/>
    <p:sldId id="265"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p:cViewPr varScale="1">
        <p:scale>
          <a:sx n="108" d="100"/>
          <a:sy n="108" d="100"/>
        </p:scale>
        <p:origin x="714" y="108"/>
      </p:cViewPr>
      <p:guideLst>
        <p:guide orient="horz" pos="2160"/>
        <p:guide pos="384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624DF9-FFC2-48A7-837D-2511F9306AE0}" type="datetimeFigureOut">
              <a:rPr lang="en-GB" smtClean="0"/>
              <a:t>28/11/2017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B2F1F-30D0-4806-ABA7-65E4029D6F3A}" type="slidenum">
              <a:rPr lang="en-GB" smtClean="0"/>
              <a:t>‹#›</a:t>
            </a:fld>
            <a:endParaRPr lang="en-GB"/>
          </a:p>
        </p:txBody>
      </p:sp>
    </p:spTree>
    <p:extLst>
      <p:ext uri="{BB962C8B-B14F-4D97-AF65-F5344CB8AC3E}">
        <p14:creationId xmlns:p14="http://schemas.microsoft.com/office/powerpoint/2010/main" val="379541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https://eiti.org/validation </a:t>
            </a:r>
          </a:p>
        </p:txBody>
      </p:sp>
      <p:sp>
        <p:nvSpPr>
          <p:cNvPr id="4" name="Slide Number Placeholder 3"/>
          <p:cNvSpPr>
            <a:spLocks noGrp="1"/>
          </p:cNvSpPr>
          <p:nvPr>
            <p:ph type="sldNum" sz="quarter" idx="10"/>
          </p:nvPr>
        </p:nvSpPr>
        <p:spPr/>
        <p:txBody>
          <a:bodyPr/>
          <a:lstStyle/>
          <a:p>
            <a:fld id="{79FB2F1F-30D0-4806-ABA7-65E4029D6F3A}" type="slidenum">
              <a:rPr lang="en-GB" smtClean="0"/>
              <a:t>2</a:t>
            </a:fld>
            <a:endParaRPr lang="en-GB"/>
          </a:p>
        </p:txBody>
      </p:sp>
    </p:spTree>
    <p:extLst>
      <p:ext uri="{BB962C8B-B14F-4D97-AF65-F5344CB8AC3E}">
        <p14:creationId xmlns:p14="http://schemas.microsoft.com/office/powerpoint/2010/main" val="2286400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18AC4023-9DCF-4814-92C0-94AB4CBD0180}" type="datetimeFigureOut">
              <a:rPr lang="en-AU" smtClean="0"/>
              <a:t>28/11/2017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150606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8AC4023-9DCF-4814-92C0-94AB4CBD0180}" type="datetimeFigureOut">
              <a:rPr lang="en-AU" smtClean="0"/>
              <a:t>28/11/2017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1793705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8AC4023-9DCF-4814-92C0-94AB4CBD0180}" type="datetimeFigureOut">
              <a:rPr lang="en-AU" smtClean="0"/>
              <a:t>28/11/2017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322338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8AC4023-9DCF-4814-92C0-94AB4CBD0180}" type="datetimeFigureOut">
              <a:rPr lang="en-AU" smtClean="0"/>
              <a:t>28/11/2017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408688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AC4023-9DCF-4814-92C0-94AB4CBD0180}" type="datetimeFigureOut">
              <a:rPr lang="en-AU" smtClean="0"/>
              <a:t>28/11/2017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421997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18AC4023-9DCF-4814-92C0-94AB4CBD0180}" type="datetimeFigureOut">
              <a:rPr lang="en-AU" smtClean="0"/>
              <a:t>28/11/2017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237410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18AC4023-9DCF-4814-92C0-94AB4CBD0180}" type="datetimeFigureOut">
              <a:rPr lang="en-AU" smtClean="0"/>
              <a:t>28/11/2017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132086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18AC4023-9DCF-4814-92C0-94AB4CBD0180}" type="datetimeFigureOut">
              <a:rPr lang="en-AU" smtClean="0"/>
              <a:t>28/11/2017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426223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4023-9DCF-4814-92C0-94AB4CBD0180}" type="datetimeFigureOut">
              <a:rPr lang="en-AU" smtClean="0"/>
              <a:t>28/11/2017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345793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AC4023-9DCF-4814-92C0-94AB4CBD0180}" type="datetimeFigureOut">
              <a:rPr lang="en-AU" smtClean="0"/>
              <a:t>28/11/2017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143250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AC4023-9DCF-4814-92C0-94AB4CBD0180}" type="datetimeFigureOut">
              <a:rPr lang="en-AU" smtClean="0"/>
              <a:t>28/11/2017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73A2A77-18C4-47C4-8B47-165CF854306C}" type="slidenum">
              <a:rPr lang="en-AU" smtClean="0"/>
              <a:t>‹#›</a:t>
            </a:fld>
            <a:endParaRPr lang="en-AU"/>
          </a:p>
        </p:txBody>
      </p:sp>
    </p:spTree>
    <p:extLst>
      <p:ext uri="{BB962C8B-B14F-4D97-AF65-F5344CB8AC3E}">
        <p14:creationId xmlns:p14="http://schemas.microsoft.com/office/powerpoint/2010/main" val="295454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C4023-9DCF-4814-92C0-94AB4CBD0180}" type="datetimeFigureOut">
              <a:rPr lang="en-AU" smtClean="0"/>
              <a:t>28/11/2017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A2A77-18C4-47C4-8B47-165CF854306C}" type="slidenum">
              <a:rPr lang="en-AU" smtClean="0"/>
              <a:t>‹#›</a:t>
            </a:fld>
            <a:endParaRPr lang="en-AU"/>
          </a:p>
        </p:txBody>
      </p:sp>
    </p:spTree>
    <p:extLst>
      <p:ext uri="{BB962C8B-B14F-4D97-AF65-F5344CB8AC3E}">
        <p14:creationId xmlns:p14="http://schemas.microsoft.com/office/powerpoint/2010/main" val="3378671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iti.org/document/eiti-validation-gui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eiti.org/document/validation-schedule-decisions" TargetMode="External"/><Relationship Id="rId4" Type="http://schemas.openxmlformats.org/officeDocument/2006/relationships/hyperlink" Target="https://eiti.org/validation#validation-procedur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Bartlett@eiti.org" TargetMode="External"/><Relationship Id="rId2" Type="http://schemas.openxmlformats.org/officeDocument/2006/relationships/hyperlink" Target="https://eiti.org/validation" TargetMode="External"/><Relationship Id="rId1" Type="http://schemas.openxmlformats.org/officeDocument/2006/relationships/slideLayout" Target="../slideLayouts/slideLayout1.xml"/><Relationship Id="rId4" Type="http://schemas.openxmlformats.org/officeDocument/2006/relationships/hyperlink" Target="mailto:AGordy@eiti.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80828"/>
            <a:ext cx="9144000" cy="2387600"/>
          </a:xfrm>
        </p:spPr>
        <p:txBody>
          <a:bodyPr>
            <a:normAutofit fontScale="90000"/>
          </a:bodyPr>
          <a:lstStyle/>
          <a:p>
            <a:br>
              <a:rPr lang="nb-NO" b="1" dirty="0"/>
            </a:br>
            <a:r>
              <a:rPr lang="en-AU" sz="5300" b="1" i="1" dirty="0">
                <a:latin typeface="+mn-lt"/>
              </a:rPr>
              <a:t>Las </a:t>
            </a:r>
            <a:r>
              <a:rPr lang="en-AU" sz="5300" b="1" i="1" dirty="0" err="1">
                <a:latin typeface="+mn-lt"/>
              </a:rPr>
              <a:t>Validaciones</a:t>
            </a:r>
            <a:r>
              <a:rPr lang="en-AU" sz="5300" b="1" i="1" dirty="0">
                <a:latin typeface="+mn-lt"/>
              </a:rPr>
              <a:t> 2016&amp;2017</a:t>
            </a:r>
            <a:br>
              <a:rPr lang="en-AU" sz="5300" b="1" i="1" dirty="0">
                <a:latin typeface="+mn-lt"/>
              </a:rPr>
            </a:br>
            <a:br>
              <a:rPr lang="en-AU" b="1" dirty="0"/>
            </a:br>
            <a:r>
              <a:rPr lang="en-AU" b="1" dirty="0"/>
              <a:t>2016 &amp; 2017 EITI Validations</a:t>
            </a:r>
            <a:br>
              <a:rPr lang="en-AU" b="1" dirty="0"/>
            </a:br>
            <a:endParaRPr lang="en-AU" b="1" dirty="0"/>
          </a:p>
        </p:txBody>
      </p:sp>
      <p:sp>
        <p:nvSpPr>
          <p:cNvPr id="3" name="Subtitle 2"/>
          <p:cNvSpPr>
            <a:spLocks noGrp="1"/>
          </p:cNvSpPr>
          <p:nvPr>
            <p:ph type="subTitle" idx="1"/>
          </p:nvPr>
        </p:nvSpPr>
        <p:spPr>
          <a:xfrm>
            <a:off x="1524000" y="4477800"/>
            <a:ext cx="9144000" cy="1655762"/>
          </a:xfrm>
        </p:spPr>
        <p:txBody>
          <a:bodyPr/>
          <a:lstStyle/>
          <a:p>
            <a:endParaRPr lang="en-AU" dirty="0"/>
          </a:p>
          <a:p>
            <a:r>
              <a:rPr lang="nb-NO" dirty="0"/>
              <a:t>November 2017</a:t>
            </a:r>
            <a:endParaRPr lang="en-AU" dirty="0"/>
          </a:p>
        </p:txBody>
      </p:sp>
    </p:spTree>
    <p:extLst>
      <p:ext uri="{BB962C8B-B14F-4D97-AF65-F5344CB8AC3E}">
        <p14:creationId xmlns:p14="http://schemas.microsoft.com/office/powerpoint/2010/main" val="418724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28048" y="476672"/>
            <a:ext cx="4392488" cy="6264696"/>
          </a:xfrm>
        </p:spPr>
        <p:txBody>
          <a:bodyPr>
            <a:normAutofit fontScale="47500" lnSpcReduction="20000"/>
          </a:bodyPr>
          <a:lstStyle/>
          <a:p>
            <a:pPr marL="0" indent="0">
              <a:buNone/>
            </a:pPr>
            <a:r>
              <a:rPr lang="en-AU" sz="4000" b="1" dirty="0"/>
              <a:t>Overview of Validation</a:t>
            </a:r>
          </a:p>
          <a:p>
            <a:pPr marL="514350" indent="-514350">
              <a:buFont typeface="+mj-lt"/>
              <a:buAutoNum type="arabicPeriod"/>
            </a:pPr>
            <a:endParaRPr lang="en-AU" sz="4000" dirty="0"/>
          </a:p>
          <a:p>
            <a:r>
              <a:rPr lang="en-AU" sz="4000" dirty="0"/>
              <a:t>The Validation system was updated in 2016. </a:t>
            </a:r>
          </a:p>
          <a:p>
            <a:r>
              <a:rPr lang="en-AU" sz="4000" dirty="0"/>
              <a:t>All implementing countries have a deadline. </a:t>
            </a:r>
          </a:p>
          <a:p>
            <a:r>
              <a:rPr lang="en-AU" sz="4000" dirty="0"/>
              <a:t>The methodology is set out in the </a:t>
            </a:r>
            <a:r>
              <a:rPr lang="en-AU" sz="4000" dirty="0">
                <a:hlinkClick r:id="rId3"/>
              </a:rPr>
              <a:t>Validation Guide</a:t>
            </a:r>
            <a:r>
              <a:rPr lang="en-AU" sz="4000" dirty="0"/>
              <a:t>. </a:t>
            </a:r>
          </a:p>
          <a:p>
            <a:r>
              <a:rPr lang="en-AU" sz="4000" dirty="0">
                <a:hlinkClick r:id="rId4"/>
              </a:rPr>
              <a:t>Validation procedure</a:t>
            </a:r>
            <a:r>
              <a:rPr lang="en-AU" sz="4000" dirty="0"/>
              <a:t> has four phases: </a:t>
            </a:r>
          </a:p>
          <a:p>
            <a:endParaRPr lang="en-AU" sz="4000" dirty="0"/>
          </a:p>
          <a:p>
            <a:pPr marL="622300" lvl="1" indent="-444500">
              <a:buFont typeface="+mj-lt"/>
              <a:buAutoNum type="arabicPeriod"/>
            </a:pPr>
            <a:r>
              <a:rPr lang="en-AU" sz="3600" dirty="0"/>
              <a:t>Preparation for Validation by implementing countries</a:t>
            </a:r>
          </a:p>
          <a:p>
            <a:pPr marL="622300" lvl="1" indent="-444500">
              <a:buFont typeface="+mj-lt"/>
              <a:buAutoNum type="arabicPeriod"/>
            </a:pPr>
            <a:r>
              <a:rPr lang="en-AU" sz="3600" dirty="0"/>
              <a:t>Initial data collection &amp; stakeholder consultation by the International Secretariat</a:t>
            </a:r>
          </a:p>
          <a:p>
            <a:pPr marL="622300" lvl="1" indent="-444500">
              <a:buFont typeface="+mj-lt"/>
              <a:buAutoNum type="arabicPeriod"/>
            </a:pPr>
            <a:r>
              <a:rPr lang="en-AU" sz="3600" dirty="0"/>
              <a:t>Quality assurance by an independent Validator, including comments from the MSG.</a:t>
            </a:r>
          </a:p>
          <a:p>
            <a:pPr marL="622300" lvl="1" indent="-444500">
              <a:buFont typeface="+mj-lt"/>
              <a:buAutoNum type="arabicPeriod"/>
            </a:pPr>
            <a:r>
              <a:rPr lang="en-AU" sz="3600" dirty="0"/>
              <a:t>EITI Board review and decision.  </a:t>
            </a:r>
          </a:p>
          <a:p>
            <a:pPr marL="514350" indent="-514350">
              <a:buFont typeface="+mj-lt"/>
              <a:buAutoNum type="arabicPeriod"/>
            </a:pPr>
            <a:endParaRPr lang="nb-NO" sz="4000" dirty="0"/>
          </a:p>
          <a:p>
            <a:r>
              <a:rPr lang="en-AU" sz="4000" dirty="0"/>
              <a:t>21 Validations have been completed (15 in 2016; 6 in 2017). </a:t>
            </a:r>
          </a:p>
          <a:p>
            <a:r>
              <a:rPr lang="en-AU" sz="4000" dirty="0"/>
              <a:t>The </a:t>
            </a:r>
            <a:r>
              <a:rPr lang="en-AU" sz="4000" dirty="0">
                <a:hlinkClick r:id="rId5"/>
              </a:rPr>
              <a:t>schedule and findings</a:t>
            </a:r>
            <a:r>
              <a:rPr lang="en-AU" sz="4000" dirty="0"/>
              <a:t> are online. </a:t>
            </a:r>
          </a:p>
        </p:txBody>
      </p:sp>
      <p:sp>
        <p:nvSpPr>
          <p:cNvPr id="4" name="Content Placeholder 2">
            <a:extLst>
              <a:ext uri="{FF2B5EF4-FFF2-40B4-BE49-F238E27FC236}">
                <a16:creationId xmlns:a16="http://schemas.microsoft.com/office/drawing/2014/main" id="{A4CA7ADD-012C-4501-B277-8CAA8642817D}"/>
              </a:ext>
            </a:extLst>
          </p:cNvPr>
          <p:cNvSpPr txBox="1">
            <a:spLocks/>
          </p:cNvSpPr>
          <p:nvPr/>
        </p:nvSpPr>
        <p:spPr>
          <a:xfrm>
            <a:off x="587388" y="609819"/>
            <a:ext cx="4392488" cy="6264696"/>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4000" b="1" dirty="0"/>
              <a:t>Validación </a:t>
            </a:r>
          </a:p>
          <a:p>
            <a:pPr marL="514350" indent="-514350">
              <a:buFont typeface="+mj-lt"/>
              <a:buAutoNum type="arabicPeriod"/>
            </a:pPr>
            <a:endParaRPr lang="en-AU" sz="4000" dirty="0"/>
          </a:p>
          <a:p>
            <a:r>
              <a:rPr lang="es-AR" sz="4000" dirty="0"/>
              <a:t>El Sistema se actualizo en 2016</a:t>
            </a:r>
          </a:p>
          <a:p>
            <a:r>
              <a:rPr lang="es-AR" sz="4000" dirty="0"/>
              <a:t>Todos los países tienen una fecha fijada para validación</a:t>
            </a:r>
          </a:p>
          <a:p>
            <a:r>
              <a:rPr lang="es-AR" sz="4000" dirty="0"/>
              <a:t>La metodología esta en </a:t>
            </a:r>
            <a:r>
              <a:rPr lang="es-AR" sz="4000" dirty="0" err="1"/>
              <a:t>Guia</a:t>
            </a:r>
            <a:r>
              <a:rPr lang="es-AR" sz="4000" dirty="0"/>
              <a:t> de Validación</a:t>
            </a:r>
          </a:p>
          <a:p>
            <a:r>
              <a:rPr lang="es-AR" sz="4000" dirty="0"/>
              <a:t>El procedimiento tiene 4 fases</a:t>
            </a:r>
          </a:p>
          <a:p>
            <a:endParaRPr lang="es-AR" sz="4000" dirty="0"/>
          </a:p>
          <a:p>
            <a:pPr marL="622300" lvl="1" indent="-444500">
              <a:buFont typeface="+mj-lt"/>
              <a:buAutoNum type="arabicPeriod"/>
            </a:pPr>
            <a:r>
              <a:rPr lang="es-AR" sz="3600" dirty="0"/>
              <a:t>Los </a:t>
            </a:r>
            <a:r>
              <a:rPr lang="es-AR" sz="3600" dirty="0" err="1"/>
              <a:t>paises</a:t>
            </a:r>
            <a:r>
              <a:rPr lang="es-AR" sz="3600" dirty="0"/>
              <a:t> se preparan</a:t>
            </a:r>
          </a:p>
          <a:p>
            <a:pPr marL="622300" lvl="1" indent="-444500">
              <a:buFont typeface="+mj-lt"/>
              <a:buAutoNum type="arabicPeriod"/>
            </a:pPr>
            <a:r>
              <a:rPr lang="es-AR" sz="3600" dirty="0" err="1"/>
              <a:t>Recoleccion</a:t>
            </a:r>
            <a:r>
              <a:rPr lang="es-AR" sz="3600" dirty="0"/>
              <a:t> de </a:t>
            </a:r>
            <a:r>
              <a:rPr lang="es-AR" sz="3600" dirty="0" err="1"/>
              <a:t>informacion</a:t>
            </a:r>
            <a:r>
              <a:rPr lang="es-AR" sz="3600" dirty="0"/>
              <a:t> y consulta con las partes</a:t>
            </a:r>
          </a:p>
          <a:p>
            <a:pPr marL="622300" lvl="1" indent="-444500">
              <a:buFont typeface="+mj-lt"/>
              <a:buAutoNum type="arabicPeriod"/>
            </a:pPr>
            <a:r>
              <a:rPr lang="es-AR" sz="3600" dirty="0"/>
              <a:t>Aseguramiento de calidad: Validador independiente y comentarios Comisiones Nacionales</a:t>
            </a:r>
          </a:p>
          <a:p>
            <a:pPr marL="622300" lvl="1" indent="-444500">
              <a:buFont typeface="+mj-lt"/>
              <a:buAutoNum type="arabicPeriod"/>
            </a:pPr>
            <a:r>
              <a:rPr lang="es-AR" sz="3600" dirty="0"/>
              <a:t>Consejo EITI revisa y decide.</a:t>
            </a:r>
          </a:p>
          <a:p>
            <a:pPr marL="514350" indent="-514350">
              <a:buFont typeface="+mj-lt"/>
              <a:buAutoNum type="arabicPeriod"/>
            </a:pPr>
            <a:endParaRPr lang="es-AR" sz="4000" dirty="0"/>
          </a:p>
          <a:p>
            <a:r>
              <a:rPr lang="es-AR" sz="4000" dirty="0"/>
              <a:t>21 Validaciones a la fecha (15 en 2016 y 6 en 2017)</a:t>
            </a:r>
          </a:p>
          <a:p>
            <a:pPr marL="0" indent="0">
              <a:buNone/>
            </a:pPr>
            <a:endParaRPr lang="es-AR" sz="4000" dirty="0"/>
          </a:p>
          <a:p>
            <a:r>
              <a:rPr lang="es-AR" sz="4000" dirty="0"/>
              <a:t>Calendario y hallazgos publicados en línea</a:t>
            </a:r>
          </a:p>
        </p:txBody>
      </p:sp>
    </p:spTree>
    <p:extLst>
      <p:ext uri="{BB962C8B-B14F-4D97-AF65-F5344CB8AC3E}">
        <p14:creationId xmlns:p14="http://schemas.microsoft.com/office/powerpoint/2010/main" val="937551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742F0-2BA7-4641-9ADE-BB82AB1AE0A0}"/>
              </a:ext>
            </a:extLst>
          </p:cNvPr>
          <p:cNvSpPr>
            <a:spLocks noGrp="1"/>
          </p:cNvSpPr>
          <p:nvPr>
            <p:ph type="title"/>
          </p:nvPr>
        </p:nvSpPr>
        <p:spPr>
          <a:xfrm>
            <a:off x="515380" y="2932192"/>
            <a:ext cx="3780420" cy="1325563"/>
          </a:xfrm>
        </p:spPr>
        <p:txBody>
          <a:bodyPr>
            <a:normAutofit fontScale="90000"/>
          </a:bodyPr>
          <a:lstStyle/>
          <a:p>
            <a:r>
              <a:rPr lang="en-AU" dirty="0"/>
              <a:t>21</a:t>
            </a:r>
            <a:br>
              <a:rPr lang="en-AU" dirty="0"/>
            </a:br>
            <a:r>
              <a:rPr lang="en-AU" dirty="0" err="1"/>
              <a:t>Validaciones</a:t>
            </a:r>
            <a:br>
              <a:rPr lang="en-AU" dirty="0"/>
            </a:br>
            <a:r>
              <a:rPr lang="en-AU" dirty="0" err="1"/>
              <a:t>Junio</a:t>
            </a:r>
            <a:r>
              <a:rPr lang="en-AU" dirty="0"/>
              <a:t> 2016 a la </a:t>
            </a:r>
            <a:r>
              <a:rPr lang="en-AU" dirty="0" err="1"/>
              <a:t>fecha</a:t>
            </a:r>
            <a:br>
              <a:rPr lang="en-AU" dirty="0"/>
            </a:br>
            <a:br>
              <a:rPr lang="en-AU" dirty="0"/>
            </a:br>
            <a:r>
              <a:rPr lang="en-AU" dirty="0"/>
              <a:t>21 Validations June 2016 to date</a:t>
            </a:r>
            <a:br>
              <a:rPr lang="en-AU" dirty="0"/>
            </a:br>
            <a:endParaRPr lang="en-AU" dirty="0"/>
          </a:p>
        </p:txBody>
      </p:sp>
      <p:pic>
        <p:nvPicPr>
          <p:cNvPr id="4" name="Picture 3">
            <a:extLst>
              <a:ext uri="{FF2B5EF4-FFF2-40B4-BE49-F238E27FC236}">
                <a16:creationId xmlns:a16="http://schemas.microsoft.com/office/drawing/2014/main" id="{AE488011-F0FD-4981-8311-614A8866F70E}"/>
              </a:ext>
            </a:extLst>
          </p:cNvPr>
          <p:cNvPicPr>
            <a:picLocks noChangeAspect="1"/>
          </p:cNvPicPr>
          <p:nvPr/>
        </p:nvPicPr>
        <p:blipFill rotWithShape="1">
          <a:blip r:embed="rId2"/>
          <a:srcRect l="19583" t="18500" r="32872" b="6425"/>
          <a:stretch/>
        </p:blipFill>
        <p:spPr>
          <a:xfrm>
            <a:off x="4187788" y="365125"/>
            <a:ext cx="7272808" cy="6459699"/>
          </a:xfrm>
          <a:prstGeom prst="rect">
            <a:avLst/>
          </a:prstGeom>
        </p:spPr>
      </p:pic>
    </p:spTree>
    <p:extLst>
      <p:ext uri="{BB962C8B-B14F-4D97-AF65-F5344CB8AC3E}">
        <p14:creationId xmlns:p14="http://schemas.microsoft.com/office/powerpoint/2010/main" val="1897418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00AAE-0EAA-4234-8765-292276DE621E}"/>
              </a:ext>
            </a:extLst>
          </p:cNvPr>
          <p:cNvSpPr>
            <a:spLocks noGrp="1"/>
          </p:cNvSpPr>
          <p:nvPr>
            <p:ph type="title"/>
          </p:nvPr>
        </p:nvSpPr>
        <p:spPr>
          <a:xfrm>
            <a:off x="118827" y="2960948"/>
            <a:ext cx="3340485" cy="1325563"/>
          </a:xfrm>
        </p:spPr>
        <p:txBody>
          <a:bodyPr>
            <a:normAutofit fontScale="90000"/>
          </a:bodyPr>
          <a:lstStyle/>
          <a:p>
            <a:r>
              <a:rPr lang="en-AU" sz="6000" dirty="0"/>
              <a:t>Algunas estadisticas</a:t>
            </a:r>
            <a:br>
              <a:rPr lang="en-AU" sz="6000" dirty="0"/>
            </a:br>
            <a:br>
              <a:rPr lang="en-AU" sz="6000" dirty="0"/>
            </a:br>
            <a:br>
              <a:rPr lang="en-AU" sz="6000" dirty="0"/>
            </a:br>
            <a:br>
              <a:rPr lang="en-AU" sz="6000" dirty="0"/>
            </a:br>
            <a:br>
              <a:rPr lang="en-AU" sz="6000" dirty="0"/>
            </a:br>
            <a:r>
              <a:rPr lang="en-AU" sz="6000" dirty="0"/>
              <a:t>Some stats</a:t>
            </a:r>
            <a:br>
              <a:rPr lang="en-AU" sz="1600" dirty="0"/>
            </a:br>
            <a:endParaRPr lang="en-AU" sz="1600" dirty="0"/>
          </a:p>
        </p:txBody>
      </p:sp>
      <p:pic>
        <p:nvPicPr>
          <p:cNvPr id="4" name="Picture 3">
            <a:extLst>
              <a:ext uri="{FF2B5EF4-FFF2-40B4-BE49-F238E27FC236}">
                <a16:creationId xmlns:a16="http://schemas.microsoft.com/office/drawing/2014/main" id="{6BF1BC29-4C0A-449C-A731-344617375F69}"/>
              </a:ext>
            </a:extLst>
          </p:cNvPr>
          <p:cNvPicPr>
            <a:picLocks noChangeAspect="1"/>
          </p:cNvPicPr>
          <p:nvPr/>
        </p:nvPicPr>
        <p:blipFill rotWithShape="1">
          <a:blip r:embed="rId2"/>
          <a:srcRect l="24898" t="33200" r="10134" b="19025"/>
          <a:stretch/>
        </p:blipFill>
        <p:spPr>
          <a:xfrm>
            <a:off x="3863752" y="3392996"/>
            <a:ext cx="7920880" cy="3276364"/>
          </a:xfrm>
          <a:prstGeom prst="rect">
            <a:avLst/>
          </a:prstGeom>
        </p:spPr>
      </p:pic>
      <p:sp>
        <p:nvSpPr>
          <p:cNvPr id="5" name="TextBox 4">
            <a:extLst>
              <a:ext uri="{FF2B5EF4-FFF2-40B4-BE49-F238E27FC236}">
                <a16:creationId xmlns:a16="http://schemas.microsoft.com/office/drawing/2014/main" id="{AB617B52-34BD-4777-AA6D-185971ABB42B}"/>
              </a:ext>
            </a:extLst>
          </p:cNvPr>
          <p:cNvSpPr txBox="1"/>
          <p:nvPr/>
        </p:nvSpPr>
        <p:spPr>
          <a:xfrm>
            <a:off x="4403812" y="678176"/>
            <a:ext cx="2168735" cy="2585323"/>
          </a:xfrm>
          <a:prstGeom prst="rect">
            <a:avLst/>
          </a:prstGeom>
          <a:noFill/>
        </p:spPr>
        <p:txBody>
          <a:bodyPr wrap="none" rtlCol="0">
            <a:spAutoFit/>
          </a:bodyPr>
          <a:lstStyle/>
          <a:p>
            <a:r>
              <a:rPr lang="es-CO" dirty="0" err="1"/>
              <a:t>Evaluacion</a:t>
            </a:r>
            <a:r>
              <a:rPr lang="es-CO" dirty="0"/>
              <a:t> general</a:t>
            </a:r>
          </a:p>
          <a:p>
            <a:endParaRPr lang="es-CO" dirty="0"/>
          </a:p>
          <a:p>
            <a:r>
              <a:rPr lang="es-CO" dirty="0"/>
              <a:t>Progreso           </a:t>
            </a:r>
            <a:r>
              <a:rPr lang="es-CO" dirty="0" err="1"/>
              <a:t>Paises</a:t>
            </a:r>
            <a:endParaRPr lang="es-CO" dirty="0"/>
          </a:p>
          <a:p>
            <a:r>
              <a:rPr lang="es-CO" dirty="0"/>
              <a:t>Satisfactorio    1 </a:t>
            </a:r>
          </a:p>
          <a:p>
            <a:r>
              <a:rPr lang="es-CO" dirty="0"/>
              <a:t>Significativo     15</a:t>
            </a:r>
          </a:p>
          <a:p>
            <a:r>
              <a:rPr lang="es-CO" dirty="0"/>
              <a:t>Inadecuado        5</a:t>
            </a:r>
          </a:p>
          <a:p>
            <a:r>
              <a:rPr lang="es-CO" dirty="0"/>
              <a:t>Sin progreso       0</a:t>
            </a:r>
          </a:p>
          <a:p>
            <a:r>
              <a:rPr lang="es-CO" dirty="0"/>
              <a:t>--------------------------</a:t>
            </a:r>
          </a:p>
          <a:p>
            <a:r>
              <a:rPr lang="es-CO" dirty="0"/>
              <a:t>                            21</a:t>
            </a:r>
          </a:p>
        </p:txBody>
      </p:sp>
      <p:sp>
        <p:nvSpPr>
          <p:cNvPr id="6" name="TextBox 5">
            <a:extLst>
              <a:ext uri="{FF2B5EF4-FFF2-40B4-BE49-F238E27FC236}">
                <a16:creationId xmlns:a16="http://schemas.microsoft.com/office/drawing/2014/main" id="{653DF3AD-7F6F-46D8-958D-31DB0E7A4207}"/>
              </a:ext>
            </a:extLst>
          </p:cNvPr>
          <p:cNvSpPr txBox="1"/>
          <p:nvPr/>
        </p:nvSpPr>
        <p:spPr>
          <a:xfrm>
            <a:off x="8796300" y="584684"/>
            <a:ext cx="2603854" cy="2585323"/>
          </a:xfrm>
          <a:prstGeom prst="rect">
            <a:avLst/>
          </a:prstGeom>
          <a:noFill/>
        </p:spPr>
        <p:txBody>
          <a:bodyPr wrap="none" rtlCol="0">
            <a:spAutoFit/>
          </a:bodyPr>
          <a:lstStyle/>
          <a:p>
            <a:r>
              <a:rPr lang="es-CO" dirty="0"/>
              <a:t>Por requisito individual</a:t>
            </a:r>
          </a:p>
          <a:p>
            <a:r>
              <a:rPr lang="es-CO" dirty="0"/>
              <a:t>                     Requisitos</a:t>
            </a:r>
          </a:p>
          <a:p>
            <a:r>
              <a:rPr lang="es-CO" dirty="0"/>
              <a:t>Mas allá             24 (4%)</a:t>
            </a:r>
          </a:p>
          <a:p>
            <a:r>
              <a:rPr lang="es-CO" dirty="0"/>
              <a:t>Satisfactorio      258 (41%)</a:t>
            </a:r>
          </a:p>
          <a:p>
            <a:r>
              <a:rPr lang="es-CO" dirty="0"/>
              <a:t>Significativo       169 (27%)</a:t>
            </a:r>
          </a:p>
          <a:p>
            <a:r>
              <a:rPr lang="es-CO" dirty="0"/>
              <a:t>Inadecuado        82 (13%)</a:t>
            </a:r>
          </a:p>
          <a:p>
            <a:r>
              <a:rPr lang="es-CO" dirty="0"/>
              <a:t>Sin progreso       13 (2%)</a:t>
            </a:r>
          </a:p>
          <a:p>
            <a:r>
              <a:rPr lang="es-CO" dirty="0"/>
              <a:t>--------------------------</a:t>
            </a:r>
          </a:p>
          <a:p>
            <a:r>
              <a:rPr lang="es-CO" dirty="0"/>
              <a:t>                            630</a:t>
            </a:r>
          </a:p>
        </p:txBody>
      </p:sp>
    </p:spTree>
    <p:extLst>
      <p:ext uri="{BB962C8B-B14F-4D97-AF65-F5344CB8AC3E}">
        <p14:creationId xmlns:p14="http://schemas.microsoft.com/office/powerpoint/2010/main" val="296061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123217"/>
            <a:ext cx="11773308" cy="1325563"/>
          </a:xfrm>
        </p:spPr>
        <p:txBody>
          <a:bodyPr>
            <a:normAutofit/>
          </a:bodyPr>
          <a:lstStyle/>
          <a:p>
            <a:r>
              <a:rPr lang="en-AU" sz="3600" b="1" dirty="0">
                <a:latin typeface="+mn-lt"/>
              </a:rPr>
              <a:t>Los </a:t>
            </a:r>
            <a:r>
              <a:rPr lang="en-AU" sz="3600" b="1" dirty="0" err="1">
                <a:latin typeface="+mn-lt"/>
              </a:rPr>
              <a:t>requisitos</a:t>
            </a:r>
            <a:r>
              <a:rPr lang="en-AU" sz="3600" b="1" dirty="0">
                <a:latin typeface="+mn-lt"/>
              </a:rPr>
              <a:t> mas </a:t>
            </a:r>
            <a:r>
              <a:rPr lang="en-AU" sz="3600" b="1" dirty="0" err="1">
                <a:latin typeface="+mn-lt"/>
              </a:rPr>
              <a:t>problematicos</a:t>
            </a:r>
            <a:r>
              <a:rPr lang="en-AU" sz="3600" b="1" dirty="0">
                <a:latin typeface="+mn-lt"/>
              </a:rPr>
              <a:t>: los “</a:t>
            </a:r>
            <a:r>
              <a:rPr lang="en-AU" sz="3600" b="1" dirty="0" err="1">
                <a:latin typeface="+mn-lt"/>
              </a:rPr>
              <a:t>viejos</a:t>
            </a:r>
            <a:r>
              <a:rPr lang="en-AU" sz="3600" b="1" dirty="0">
                <a:latin typeface="+mn-lt"/>
              </a:rPr>
              <a:t>” (antes 2016)</a:t>
            </a:r>
            <a:br>
              <a:rPr lang="en-AU" sz="3600" b="1" dirty="0">
                <a:latin typeface="+mn-lt"/>
              </a:rPr>
            </a:br>
            <a:r>
              <a:rPr lang="en-AU" sz="3600" dirty="0">
                <a:latin typeface="+mn-lt"/>
              </a:rPr>
              <a:t>Most problematic requirements: “old” ones (before 2016)</a:t>
            </a:r>
          </a:p>
        </p:txBody>
      </p:sp>
      <p:pic>
        <p:nvPicPr>
          <p:cNvPr id="3" name="Picture 2">
            <a:extLst>
              <a:ext uri="{FF2B5EF4-FFF2-40B4-BE49-F238E27FC236}">
                <a16:creationId xmlns:a16="http://schemas.microsoft.com/office/drawing/2014/main" id="{9E51C343-1349-4296-875A-587C28142288}"/>
              </a:ext>
            </a:extLst>
          </p:cNvPr>
          <p:cNvPicPr>
            <a:picLocks noChangeAspect="1"/>
          </p:cNvPicPr>
          <p:nvPr/>
        </p:nvPicPr>
        <p:blipFill>
          <a:blip r:embed="rId2"/>
          <a:stretch>
            <a:fillRect/>
          </a:stretch>
        </p:blipFill>
        <p:spPr>
          <a:xfrm>
            <a:off x="41653" y="1676140"/>
            <a:ext cx="4050935" cy="4312936"/>
          </a:xfrm>
          <a:prstGeom prst="rect">
            <a:avLst/>
          </a:prstGeom>
        </p:spPr>
      </p:pic>
      <p:graphicFrame>
        <p:nvGraphicFramePr>
          <p:cNvPr id="11" name="Table 10">
            <a:extLst>
              <a:ext uri="{FF2B5EF4-FFF2-40B4-BE49-F238E27FC236}">
                <a16:creationId xmlns:a16="http://schemas.microsoft.com/office/drawing/2014/main" id="{FBA8E992-D2C6-41C1-9876-50B2F3E35DE5}"/>
              </a:ext>
            </a:extLst>
          </p:cNvPr>
          <p:cNvGraphicFramePr>
            <a:graphicFrameLocks noGrp="1"/>
          </p:cNvGraphicFramePr>
          <p:nvPr>
            <p:extLst>
              <p:ext uri="{D42A27DB-BD31-4B8C-83A1-F6EECF244321}">
                <p14:modId xmlns:p14="http://schemas.microsoft.com/office/powerpoint/2010/main" val="1234338417"/>
              </p:ext>
            </p:extLst>
          </p:nvPr>
        </p:nvGraphicFramePr>
        <p:xfrm>
          <a:off x="4943872" y="1437060"/>
          <a:ext cx="7128793" cy="5151120"/>
        </p:xfrm>
        <a:graphic>
          <a:graphicData uri="http://schemas.openxmlformats.org/drawingml/2006/table">
            <a:tbl>
              <a:tblPr firstRow="1" bandRow="1">
                <a:tableStyleId>{0660B408-B3CF-4A94-85FC-2B1E0A45F4A2}</a:tableStyleId>
              </a:tblPr>
              <a:tblGrid>
                <a:gridCol w="3317359">
                  <a:extLst>
                    <a:ext uri="{9D8B030D-6E8A-4147-A177-3AD203B41FA5}">
                      <a16:colId xmlns:a16="http://schemas.microsoft.com/office/drawing/2014/main" val="2248510906"/>
                    </a:ext>
                  </a:extLst>
                </a:gridCol>
                <a:gridCol w="1905717">
                  <a:extLst>
                    <a:ext uri="{9D8B030D-6E8A-4147-A177-3AD203B41FA5}">
                      <a16:colId xmlns:a16="http://schemas.microsoft.com/office/drawing/2014/main" val="498230923"/>
                    </a:ext>
                  </a:extLst>
                </a:gridCol>
                <a:gridCol w="1905717">
                  <a:extLst>
                    <a:ext uri="{9D8B030D-6E8A-4147-A177-3AD203B41FA5}">
                      <a16:colId xmlns:a16="http://schemas.microsoft.com/office/drawing/2014/main" val="3574811553"/>
                    </a:ext>
                  </a:extLst>
                </a:gridCol>
              </a:tblGrid>
              <a:tr h="372041">
                <a:tc>
                  <a:txBody>
                    <a:bodyPr/>
                    <a:lstStyle/>
                    <a:p>
                      <a:r>
                        <a:rPr lang="en-GB" sz="2400" noProof="0" dirty="0"/>
                        <a:t>Requirements</a:t>
                      </a:r>
                    </a:p>
                  </a:txBody>
                  <a:tcPr/>
                </a:tc>
                <a:tc>
                  <a:txBody>
                    <a:bodyPr/>
                    <a:lstStyle/>
                    <a:p>
                      <a:r>
                        <a:rPr lang="en-GB" sz="2400" noProof="0"/>
                        <a:t>Applicability</a:t>
                      </a:r>
                    </a:p>
                    <a:p>
                      <a:r>
                        <a:rPr lang="en-GB" sz="2400" b="0" noProof="0"/>
                        <a:t>(out of 21 cases)</a:t>
                      </a:r>
                    </a:p>
                  </a:txBody>
                  <a:tcPr/>
                </a:tc>
                <a:tc>
                  <a:txBody>
                    <a:bodyPr/>
                    <a:lstStyle/>
                    <a:p>
                      <a:r>
                        <a:rPr lang="en-GB" sz="2400" noProof="0"/>
                        <a:t>Less than Satisfactory Progress</a:t>
                      </a:r>
                    </a:p>
                  </a:txBody>
                  <a:tcPr/>
                </a:tc>
                <a:extLst>
                  <a:ext uri="{0D108BD9-81ED-4DB2-BD59-A6C34878D82A}">
                    <a16:rowId xmlns:a16="http://schemas.microsoft.com/office/drawing/2014/main" val="3725993145"/>
                  </a:ext>
                </a:extLst>
              </a:tr>
              <a:tr h="372041">
                <a:tc>
                  <a:txBody>
                    <a:bodyPr/>
                    <a:lstStyle/>
                    <a:p>
                      <a:r>
                        <a:rPr lang="en-GB" sz="2000" noProof="0"/>
                        <a:t>1.3 CSO engagement</a:t>
                      </a:r>
                    </a:p>
                  </a:txBody>
                  <a:tcPr/>
                </a:tc>
                <a:tc>
                  <a:txBody>
                    <a:bodyPr/>
                    <a:lstStyle/>
                    <a:p>
                      <a:r>
                        <a:rPr lang="en-GB" sz="2000" noProof="0"/>
                        <a:t>21 (100%)</a:t>
                      </a:r>
                    </a:p>
                  </a:txBody>
                  <a:tcPr/>
                </a:tc>
                <a:tc>
                  <a:txBody>
                    <a:bodyPr/>
                    <a:lstStyle/>
                    <a:p>
                      <a:r>
                        <a:rPr lang="en-GB" sz="2000" noProof="0"/>
                        <a:t>8 (38%)</a:t>
                      </a:r>
                    </a:p>
                  </a:txBody>
                  <a:tcPr/>
                </a:tc>
                <a:extLst>
                  <a:ext uri="{0D108BD9-81ED-4DB2-BD59-A6C34878D82A}">
                    <a16:rowId xmlns:a16="http://schemas.microsoft.com/office/drawing/2014/main" val="4152667809"/>
                  </a:ext>
                </a:extLst>
              </a:tr>
              <a:tr h="372041">
                <a:tc>
                  <a:txBody>
                    <a:bodyPr/>
                    <a:lstStyle/>
                    <a:p>
                      <a:r>
                        <a:rPr lang="en-GB" sz="2000" noProof="0"/>
                        <a:t>1.4 MSG Governance</a:t>
                      </a:r>
                    </a:p>
                  </a:txBody>
                  <a:tcPr/>
                </a:tc>
                <a:tc>
                  <a:txBody>
                    <a:bodyPr/>
                    <a:lstStyle/>
                    <a:p>
                      <a:r>
                        <a:rPr lang="en-GB" sz="2000" noProof="0"/>
                        <a:t>21 (100%)</a:t>
                      </a:r>
                    </a:p>
                  </a:txBody>
                  <a:tcPr/>
                </a:tc>
                <a:tc>
                  <a:txBody>
                    <a:bodyPr/>
                    <a:lstStyle/>
                    <a:p>
                      <a:r>
                        <a:rPr lang="en-GB" sz="2000" noProof="0"/>
                        <a:t>15 (71%)</a:t>
                      </a:r>
                    </a:p>
                  </a:txBody>
                  <a:tcPr/>
                </a:tc>
                <a:extLst>
                  <a:ext uri="{0D108BD9-81ED-4DB2-BD59-A6C34878D82A}">
                    <a16:rowId xmlns:a16="http://schemas.microsoft.com/office/drawing/2014/main" val="1123956685"/>
                  </a:ext>
                </a:extLst>
              </a:tr>
              <a:tr h="372041">
                <a:tc>
                  <a:txBody>
                    <a:bodyPr/>
                    <a:lstStyle/>
                    <a:p>
                      <a:r>
                        <a:rPr lang="en-GB" sz="2000" noProof="0" dirty="0"/>
                        <a:t>1.5 Work plan</a:t>
                      </a:r>
                    </a:p>
                  </a:txBody>
                  <a:tcPr/>
                </a:tc>
                <a:tc>
                  <a:txBody>
                    <a:bodyPr/>
                    <a:lstStyle/>
                    <a:p>
                      <a:r>
                        <a:rPr lang="en-GB" sz="2000" noProof="0"/>
                        <a:t>21 (100%)</a:t>
                      </a:r>
                    </a:p>
                  </a:txBody>
                  <a:tcPr/>
                </a:tc>
                <a:tc>
                  <a:txBody>
                    <a:bodyPr/>
                    <a:lstStyle/>
                    <a:p>
                      <a:r>
                        <a:rPr lang="en-GB" sz="2000" noProof="0"/>
                        <a:t>12 (57%)</a:t>
                      </a:r>
                    </a:p>
                  </a:txBody>
                  <a:tcPr/>
                </a:tc>
                <a:extLst>
                  <a:ext uri="{0D108BD9-81ED-4DB2-BD59-A6C34878D82A}">
                    <a16:rowId xmlns:a16="http://schemas.microsoft.com/office/drawing/2014/main" val="1326482131"/>
                  </a:ext>
                </a:extLst>
              </a:tr>
              <a:tr h="372041">
                <a:tc>
                  <a:txBody>
                    <a:bodyPr/>
                    <a:lstStyle/>
                    <a:p>
                      <a:r>
                        <a:rPr lang="en-GB" sz="2000" noProof="0"/>
                        <a:t>2.2 License allocation</a:t>
                      </a:r>
                    </a:p>
                  </a:txBody>
                  <a:tcPr/>
                </a:tc>
                <a:tc>
                  <a:txBody>
                    <a:bodyPr/>
                    <a:lstStyle/>
                    <a:p>
                      <a:r>
                        <a:rPr lang="en-GB" sz="2000" noProof="0"/>
                        <a:t>20 (95%)</a:t>
                      </a:r>
                    </a:p>
                  </a:txBody>
                  <a:tcPr/>
                </a:tc>
                <a:tc>
                  <a:txBody>
                    <a:bodyPr/>
                    <a:lstStyle/>
                    <a:p>
                      <a:r>
                        <a:rPr lang="en-GB" sz="2000" noProof="0"/>
                        <a:t>14 (70%)</a:t>
                      </a:r>
                    </a:p>
                  </a:txBody>
                  <a:tcPr/>
                </a:tc>
                <a:extLst>
                  <a:ext uri="{0D108BD9-81ED-4DB2-BD59-A6C34878D82A}">
                    <a16:rowId xmlns:a16="http://schemas.microsoft.com/office/drawing/2014/main" val="317875774"/>
                  </a:ext>
                </a:extLst>
              </a:tr>
              <a:tr h="372041">
                <a:tc>
                  <a:txBody>
                    <a:bodyPr/>
                    <a:lstStyle/>
                    <a:p>
                      <a:r>
                        <a:rPr lang="en-GB" sz="2000" noProof="0"/>
                        <a:t>2.3 Register</a:t>
                      </a:r>
                    </a:p>
                  </a:txBody>
                  <a:tcPr/>
                </a:tc>
                <a:tc>
                  <a:txBody>
                    <a:bodyPr/>
                    <a:lstStyle/>
                    <a:p>
                      <a:r>
                        <a:rPr lang="en-GB" sz="2000" noProof="0"/>
                        <a:t>21 (100%)</a:t>
                      </a:r>
                    </a:p>
                  </a:txBody>
                  <a:tcPr/>
                </a:tc>
                <a:tc>
                  <a:txBody>
                    <a:bodyPr/>
                    <a:lstStyle/>
                    <a:p>
                      <a:r>
                        <a:rPr lang="en-GB" sz="2000" noProof="0"/>
                        <a:t>14 (67%)</a:t>
                      </a:r>
                    </a:p>
                  </a:txBody>
                  <a:tcPr/>
                </a:tc>
                <a:extLst>
                  <a:ext uri="{0D108BD9-81ED-4DB2-BD59-A6C34878D82A}">
                    <a16:rowId xmlns:a16="http://schemas.microsoft.com/office/drawing/2014/main" val="3377210099"/>
                  </a:ext>
                </a:extLst>
              </a:tr>
              <a:tr h="372041">
                <a:tc>
                  <a:txBody>
                    <a:bodyPr/>
                    <a:lstStyle/>
                    <a:p>
                      <a:r>
                        <a:rPr lang="en-GB" sz="2000" noProof="0"/>
                        <a:t>2.6 State participation</a:t>
                      </a:r>
                    </a:p>
                  </a:txBody>
                  <a:tcPr/>
                </a:tc>
                <a:tc>
                  <a:txBody>
                    <a:bodyPr/>
                    <a:lstStyle/>
                    <a:p>
                      <a:r>
                        <a:rPr lang="en-GB" sz="2000" noProof="0"/>
                        <a:t>17 (81%)</a:t>
                      </a:r>
                    </a:p>
                  </a:txBody>
                  <a:tcPr/>
                </a:tc>
                <a:tc>
                  <a:txBody>
                    <a:bodyPr/>
                    <a:lstStyle/>
                    <a:p>
                      <a:r>
                        <a:rPr lang="en-GB" sz="2000" noProof="0"/>
                        <a:t>13 (76%)</a:t>
                      </a:r>
                    </a:p>
                  </a:txBody>
                  <a:tcPr/>
                </a:tc>
                <a:extLst>
                  <a:ext uri="{0D108BD9-81ED-4DB2-BD59-A6C34878D82A}">
                    <a16:rowId xmlns:a16="http://schemas.microsoft.com/office/drawing/2014/main" val="939769066"/>
                  </a:ext>
                </a:extLst>
              </a:tr>
              <a:tr h="372041">
                <a:tc>
                  <a:txBody>
                    <a:bodyPr/>
                    <a:lstStyle/>
                    <a:p>
                      <a:r>
                        <a:rPr lang="en-GB" sz="2000" noProof="0"/>
                        <a:t>4.1 Comprehensiveness</a:t>
                      </a:r>
                    </a:p>
                  </a:txBody>
                  <a:tcPr/>
                </a:tc>
                <a:tc>
                  <a:txBody>
                    <a:bodyPr/>
                    <a:lstStyle/>
                    <a:p>
                      <a:r>
                        <a:rPr lang="en-GB" sz="2000" noProof="0"/>
                        <a:t>21 (100%)</a:t>
                      </a:r>
                    </a:p>
                  </a:txBody>
                  <a:tcPr/>
                </a:tc>
                <a:tc>
                  <a:txBody>
                    <a:bodyPr/>
                    <a:lstStyle/>
                    <a:p>
                      <a:r>
                        <a:rPr lang="en-GB" sz="2000" noProof="0"/>
                        <a:t>12 (57%)</a:t>
                      </a:r>
                    </a:p>
                  </a:txBody>
                  <a:tcPr/>
                </a:tc>
                <a:extLst>
                  <a:ext uri="{0D108BD9-81ED-4DB2-BD59-A6C34878D82A}">
                    <a16:rowId xmlns:a16="http://schemas.microsoft.com/office/drawing/2014/main" val="2262314273"/>
                  </a:ext>
                </a:extLst>
              </a:tr>
              <a:tr h="372041">
                <a:tc>
                  <a:txBody>
                    <a:bodyPr/>
                    <a:lstStyle/>
                    <a:p>
                      <a:r>
                        <a:rPr lang="en-GB" sz="2000" noProof="0"/>
                        <a:t>4.9 Data quality</a:t>
                      </a:r>
                    </a:p>
                  </a:txBody>
                  <a:tcPr/>
                </a:tc>
                <a:tc>
                  <a:txBody>
                    <a:bodyPr/>
                    <a:lstStyle/>
                    <a:p>
                      <a:r>
                        <a:rPr lang="en-GB" sz="2000" noProof="0"/>
                        <a:t>21 (100%)</a:t>
                      </a:r>
                    </a:p>
                  </a:txBody>
                  <a:tcPr/>
                </a:tc>
                <a:tc>
                  <a:txBody>
                    <a:bodyPr/>
                    <a:lstStyle/>
                    <a:p>
                      <a:r>
                        <a:rPr lang="en-GB" sz="2000" noProof="0"/>
                        <a:t>15 (71%)</a:t>
                      </a:r>
                    </a:p>
                  </a:txBody>
                  <a:tcPr/>
                </a:tc>
                <a:extLst>
                  <a:ext uri="{0D108BD9-81ED-4DB2-BD59-A6C34878D82A}">
                    <a16:rowId xmlns:a16="http://schemas.microsoft.com/office/drawing/2014/main" val="1797923846"/>
                  </a:ext>
                </a:extLst>
              </a:tr>
              <a:tr h="372041">
                <a:tc>
                  <a:txBody>
                    <a:bodyPr/>
                    <a:lstStyle/>
                    <a:p>
                      <a:r>
                        <a:rPr lang="en-GB" sz="2000" noProof="0"/>
                        <a:t>6.1 Social expenditures</a:t>
                      </a:r>
                    </a:p>
                  </a:txBody>
                  <a:tcPr/>
                </a:tc>
                <a:tc>
                  <a:txBody>
                    <a:bodyPr/>
                    <a:lstStyle/>
                    <a:p>
                      <a:r>
                        <a:rPr lang="en-GB" sz="2000" noProof="0"/>
                        <a:t>15 (71%)</a:t>
                      </a:r>
                    </a:p>
                  </a:txBody>
                  <a:tcPr/>
                </a:tc>
                <a:tc>
                  <a:txBody>
                    <a:bodyPr/>
                    <a:lstStyle/>
                    <a:p>
                      <a:r>
                        <a:rPr lang="en-GB" sz="2000" noProof="0"/>
                        <a:t>13 (87%)</a:t>
                      </a:r>
                    </a:p>
                  </a:txBody>
                  <a:tcPr/>
                </a:tc>
                <a:extLst>
                  <a:ext uri="{0D108BD9-81ED-4DB2-BD59-A6C34878D82A}">
                    <a16:rowId xmlns:a16="http://schemas.microsoft.com/office/drawing/2014/main" val="1949011493"/>
                  </a:ext>
                </a:extLst>
              </a:tr>
              <a:tr h="372041">
                <a:tc>
                  <a:txBody>
                    <a:bodyPr/>
                    <a:lstStyle/>
                    <a:p>
                      <a:r>
                        <a:rPr lang="en-GB" sz="2000" noProof="0"/>
                        <a:t>6.2 SOE QFEs</a:t>
                      </a:r>
                    </a:p>
                  </a:txBody>
                  <a:tcPr/>
                </a:tc>
                <a:tc>
                  <a:txBody>
                    <a:bodyPr/>
                    <a:lstStyle/>
                    <a:p>
                      <a:r>
                        <a:rPr lang="en-GB" sz="2000" noProof="0"/>
                        <a:t>11 (52%)</a:t>
                      </a:r>
                    </a:p>
                  </a:txBody>
                  <a:tcPr/>
                </a:tc>
                <a:tc>
                  <a:txBody>
                    <a:bodyPr/>
                    <a:lstStyle/>
                    <a:p>
                      <a:r>
                        <a:rPr lang="en-GB" sz="2000" noProof="0" dirty="0"/>
                        <a:t>11 (100%)</a:t>
                      </a:r>
                    </a:p>
                  </a:txBody>
                  <a:tcPr/>
                </a:tc>
                <a:extLst>
                  <a:ext uri="{0D108BD9-81ED-4DB2-BD59-A6C34878D82A}">
                    <a16:rowId xmlns:a16="http://schemas.microsoft.com/office/drawing/2014/main" val="2636877589"/>
                  </a:ext>
                </a:extLst>
              </a:tr>
            </a:tbl>
          </a:graphicData>
        </a:graphic>
      </p:graphicFrame>
    </p:spTree>
    <p:extLst>
      <p:ext uri="{BB962C8B-B14F-4D97-AF65-F5344CB8AC3E}">
        <p14:creationId xmlns:p14="http://schemas.microsoft.com/office/powerpoint/2010/main" val="4021515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3753036"/>
            <a:ext cx="10515600" cy="1325563"/>
          </a:xfrm>
        </p:spPr>
        <p:txBody>
          <a:bodyPr>
            <a:normAutofit fontScale="90000"/>
          </a:bodyPr>
          <a:lstStyle/>
          <a:p>
            <a:r>
              <a:rPr lang="en-AU" sz="4900" b="1" i="1" dirty="0">
                <a:latin typeface="+mn-lt"/>
              </a:rPr>
              <a:t>             5 </a:t>
            </a:r>
            <a:r>
              <a:rPr lang="en-AU" sz="4900" b="1" i="1" dirty="0" err="1">
                <a:latin typeface="+mn-lt"/>
              </a:rPr>
              <a:t>lecciones</a:t>
            </a:r>
            <a:r>
              <a:rPr lang="en-AU" sz="4900" b="1" i="1" dirty="0">
                <a:latin typeface="+mn-lt"/>
              </a:rPr>
              <a:t>                         5 lessons</a:t>
            </a:r>
            <a:br>
              <a:rPr lang="en-AU" sz="2700" b="1" dirty="0">
                <a:latin typeface="+mn-lt"/>
              </a:rPr>
            </a:br>
            <a:r>
              <a:rPr lang="en-AU" sz="2700" b="1" dirty="0" err="1">
                <a:latin typeface="+mn-lt"/>
              </a:rPr>
              <a:t>Validacion</a:t>
            </a:r>
            <a:r>
              <a:rPr lang="en-AU" sz="2700" b="1" dirty="0">
                <a:latin typeface="+mn-lt"/>
              </a:rPr>
              <a:t> ha </a:t>
            </a:r>
            <a:r>
              <a:rPr lang="en-AU" sz="2700" b="1" dirty="0" err="1">
                <a:latin typeface="+mn-lt"/>
              </a:rPr>
              <a:t>sido</a:t>
            </a:r>
            <a:r>
              <a:rPr lang="en-AU" sz="2700" b="1" dirty="0">
                <a:latin typeface="+mn-lt"/>
              </a:rPr>
              <a:t> </a:t>
            </a:r>
            <a:r>
              <a:rPr lang="en-AU" sz="2700" b="1" dirty="0" err="1">
                <a:latin typeface="+mn-lt"/>
              </a:rPr>
              <a:t>muy</a:t>
            </a:r>
            <a:r>
              <a:rPr lang="en-AU" sz="2700" b="1" dirty="0">
                <a:latin typeface="+mn-lt"/>
              </a:rPr>
              <a:t> </a:t>
            </a:r>
            <a:r>
              <a:rPr lang="en-AU" sz="2700" b="1" dirty="0" err="1">
                <a:latin typeface="+mn-lt"/>
              </a:rPr>
              <a:t>oportuna</a:t>
            </a:r>
            <a:br>
              <a:rPr lang="en-AU" sz="2700" b="1" dirty="0">
                <a:latin typeface="+mn-lt"/>
              </a:rPr>
            </a:br>
            <a:r>
              <a:rPr lang="en-AU" sz="2700" dirty="0">
                <a:latin typeface="+mn-lt"/>
              </a:rPr>
              <a:t>Validation is timely</a:t>
            </a:r>
            <a:br>
              <a:rPr lang="en-AU" sz="2700" dirty="0">
                <a:latin typeface="+mn-lt"/>
              </a:rPr>
            </a:br>
            <a:br>
              <a:rPr lang="en-AU" sz="2700" dirty="0">
                <a:latin typeface="+mn-lt"/>
              </a:rPr>
            </a:br>
            <a:r>
              <a:rPr lang="en-AU" sz="2700" b="1" dirty="0" err="1">
                <a:latin typeface="+mn-lt"/>
              </a:rPr>
              <a:t>Poco</a:t>
            </a:r>
            <a:r>
              <a:rPr lang="en-AU" sz="2700" b="1" dirty="0">
                <a:latin typeface="+mn-lt"/>
              </a:rPr>
              <a:t> </a:t>
            </a:r>
            <a:r>
              <a:rPr lang="en-AU" sz="2700" b="1" dirty="0" err="1">
                <a:latin typeface="+mn-lt"/>
              </a:rPr>
              <a:t>foco</a:t>
            </a:r>
            <a:r>
              <a:rPr lang="en-AU" sz="2700" b="1" dirty="0">
                <a:latin typeface="+mn-lt"/>
              </a:rPr>
              <a:t> </a:t>
            </a:r>
            <a:r>
              <a:rPr lang="en-AU" sz="2700" b="1" dirty="0" err="1">
                <a:latin typeface="+mn-lt"/>
              </a:rPr>
              <a:t>en</a:t>
            </a:r>
            <a:r>
              <a:rPr lang="en-AU" sz="2700" b="1" dirty="0">
                <a:latin typeface="+mn-lt"/>
              </a:rPr>
              <a:t> context e </a:t>
            </a:r>
            <a:r>
              <a:rPr lang="en-AU" sz="2700" b="1" dirty="0" err="1">
                <a:latin typeface="+mn-lt"/>
              </a:rPr>
              <a:t>impacto</a:t>
            </a:r>
            <a:br>
              <a:rPr lang="en-AU" sz="2700" dirty="0">
                <a:latin typeface="+mn-lt"/>
              </a:rPr>
            </a:br>
            <a:r>
              <a:rPr lang="en-AU" sz="2700" b="1" dirty="0"/>
              <a:t>There is not enough focus on context and the achievement of national objectives (impact)</a:t>
            </a:r>
            <a:br>
              <a:rPr lang="en-AU" sz="2700" b="1" dirty="0"/>
            </a:br>
            <a:br>
              <a:rPr lang="en-AU" sz="2700" b="1" dirty="0"/>
            </a:br>
            <a:r>
              <a:rPr lang="en-AU" sz="2700" b="1" dirty="0">
                <a:latin typeface="+mn-lt"/>
              </a:rPr>
              <a:t>Validación pudiera hacer mas para </a:t>
            </a:r>
            <a:r>
              <a:rPr lang="en-AU" sz="2700" b="1" dirty="0" err="1">
                <a:latin typeface="+mn-lt"/>
              </a:rPr>
              <a:t>apoyar</a:t>
            </a:r>
            <a:r>
              <a:rPr lang="en-AU" sz="2700" b="1" dirty="0">
                <a:latin typeface="+mn-lt"/>
              </a:rPr>
              <a:t> la “</a:t>
            </a:r>
            <a:r>
              <a:rPr lang="en-AU" sz="2700" b="1" dirty="0" err="1">
                <a:latin typeface="+mn-lt"/>
              </a:rPr>
              <a:t>integracion</a:t>
            </a:r>
            <a:r>
              <a:rPr lang="en-AU" sz="2700" b="1" dirty="0">
                <a:latin typeface="+mn-lt"/>
              </a:rPr>
              <a:t>”</a:t>
            </a:r>
            <a:br>
              <a:rPr lang="en-AU" sz="2700" b="1" dirty="0"/>
            </a:br>
            <a:r>
              <a:rPr lang="en-AU" sz="2700" b="1" dirty="0"/>
              <a:t>Validation could do more to support mainstreaming</a:t>
            </a:r>
            <a:br>
              <a:rPr lang="en-AU" sz="2700" b="1" dirty="0"/>
            </a:br>
            <a:br>
              <a:rPr lang="en-AU" sz="2700" b="1" dirty="0"/>
            </a:br>
            <a:r>
              <a:rPr lang="en-AU" sz="2700" b="1" dirty="0" err="1">
                <a:latin typeface="+mn-lt"/>
              </a:rPr>
              <a:t>Prepararse</a:t>
            </a:r>
            <a:r>
              <a:rPr lang="en-AU" sz="2700" b="1" dirty="0">
                <a:latin typeface="+mn-lt"/>
              </a:rPr>
              <a:t> </a:t>
            </a:r>
            <a:r>
              <a:rPr lang="en-AU" sz="2700" b="1" dirty="0" err="1">
                <a:latin typeface="+mn-lt"/>
              </a:rPr>
              <a:t>bien</a:t>
            </a:r>
            <a:r>
              <a:rPr lang="en-AU" sz="2700" b="1" dirty="0">
                <a:latin typeface="+mn-lt"/>
              </a:rPr>
              <a:t> para la Validación</a:t>
            </a:r>
            <a:br>
              <a:rPr lang="en-AU" sz="2700" b="1" dirty="0"/>
            </a:br>
            <a:r>
              <a:rPr lang="en-AU" sz="2700" b="1" dirty="0"/>
              <a:t>Better preparation for Validation</a:t>
            </a:r>
            <a:br>
              <a:rPr lang="en-AU" sz="2700" b="1" dirty="0"/>
            </a:br>
            <a:br>
              <a:rPr lang="en-AU" sz="2700" b="1" dirty="0"/>
            </a:br>
            <a:r>
              <a:rPr lang="en-AU" sz="2700" b="1" dirty="0" err="1">
                <a:latin typeface="+mn-lt"/>
              </a:rPr>
              <a:t>Seguir</a:t>
            </a:r>
            <a:r>
              <a:rPr lang="en-AU" sz="2700" b="1" dirty="0">
                <a:latin typeface="+mn-lt"/>
              </a:rPr>
              <a:t> </a:t>
            </a:r>
            <a:r>
              <a:rPr lang="en-AU" sz="2700" b="1" dirty="0" err="1">
                <a:latin typeface="+mn-lt"/>
              </a:rPr>
              <a:t>mejorando</a:t>
            </a:r>
            <a:r>
              <a:rPr lang="en-AU" sz="2700" b="1" dirty="0">
                <a:latin typeface="+mn-lt"/>
              </a:rPr>
              <a:t> el </a:t>
            </a:r>
            <a:r>
              <a:rPr lang="en-AU" sz="2700" b="1" dirty="0" err="1">
                <a:latin typeface="+mn-lt"/>
              </a:rPr>
              <a:t>proceso</a:t>
            </a:r>
            <a:r>
              <a:rPr lang="en-AU" sz="2700" b="1" dirty="0">
                <a:latin typeface="+mn-lt"/>
              </a:rPr>
              <a:t> (</a:t>
            </a:r>
            <a:r>
              <a:rPr lang="en-AU" sz="2700" b="1" dirty="0" err="1">
                <a:latin typeface="+mn-lt"/>
              </a:rPr>
              <a:t>salvaguardas</a:t>
            </a:r>
            <a:r>
              <a:rPr lang="en-AU" sz="2700" b="1" dirty="0">
                <a:latin typeface="+mn-lt"/>
              </a:rPr>
              <a:t>, </a:t>
            </a:r>
            <a:r>
              <a:rPr lang="en-AU" sz="2700" b="1" dirty="0" err="1">
                <a:latin typeface="+mn-lt"/>
              </a:rPr>
              <a:t>duracion</a:t>
            </a:r>
            <a:r>
              <a:rPr lang="en-AU" sz="2700" b="1" dirty="0">
                <a:latin typeface="+mn-lt"/>
              </a:rPr>
              <a:t>, </a:t>
            </a:r>
            <a:r>
              <a:rPr lang="en-AU" sz="2700" b="1" dirty="0" err="1">
                <a:latin typeface="+mn-lt"/>
              </a:rPr>
              <a:t>como</a:t>
            </a:r>
            <a:r>
              <a:rPr lang="en-AU" sz="2700" b="1" dirty="0">
                <a:latin typeface="+mn-lt"/>
              </a:rPr>
              <a:t> </a:t>
            </a:r>
            <a:r>
              <a:rPr lang="en-AU" sz="2700" b="1" dirty="0" err="1">
                <a:latin typeface="+mn-lt"/>
              </a:rPr>
              <a:t>asegurar</a:t>
            </a:r>
            <a:r>
              <a:rPr lang="en-AU" sz="2700" b="1" dirty="0">
                <a:latin typeface="+mn-lt"/>
              </a:rPr>
              <a:t> </a:t>
            </a:r>
            <a:r>
              <a:rPr lang="en-AU" sz="2700" b="1" dirty="0" err="1">
                <a:latin typeface="+mn-lt"/>
              </a:rPr>
              <a:t>calidad</a:t>
            </a:r>
            <a:r>
              <a:rPr lang="en-AU" sz="2700" b="1" dirty="0">
                <a:latin typeface="+mn-lt"/>
              </a:rPr>
              <a:t>/</a:t>
            </a:r>
            <a:r>
              <a:rPr lang="en-AU" sz="2700" b="1" dirty="0" err="1">
                <a:latin typeface="+mn-lt"/>
              </a:rPr>
              <a:t>costo</a:t>
            </a:r>
            <a:r>
              <a:rPr lang="en-AU" sz="2700" b="1" dirty="0">
                <a:latin typeface="+mn-lt"/>
              </a:rPr>
              <a:t>/</a:t>
            </a:r>
            <a:r>
              <a:rPr lang="en-AU" sz="2700" b="1" dirty="0" err="1">
                <a:latin typeface="+mn-lt"/>
              </a:rPr>
              <a:t>beneficio</a:t>
            </a:r>
            <a:r>
              <a:rPr lang="en-AU" sz="2700" b="1" dirty="0">
                <a:latin typeface="+mn-lt"/>
              </a:rPr>
              <a:t>)</a:t>
            </a:r>
            <a:br>
              <a:rPr lang="en-AU" sz="2700" b="1" dirty="0"/>
            </a:br>
            <a:r>
              <a:rPr lang="en-AU" sz="2700" b="1" dirty="0"/>
              <a:t>Continue improving the system (safeguards, length, QA/cost-benefit)</a:t>
            </a:r>
            <a:br>
              <a:rPr lang="en-AU" sz="3600" b="1" dirty="0"/>
            </a:br>
            <a:br>
              <a:rPr lang="en-AU" sz="3600" b="1" dirty="0"/>
            </a:br>
            <a:br>
              <a:rPr lang="en-AU" sz="3600" dirty="0">
                <a:latin typeface="+mn-lt"/>
              </a:rPr>
            </a:br>
            <a:br>
              <a:rPr lang="en-AU" sz="3600" dirty="0">
                <a:latin typeface="+mn-lt"/>
              </a:rPr>
            </a:br>
            <a:br>
              <a:rPr lang="en-AU" sz="3600" dirty="0">
                <a:latin typeface="+mn-lt"/>
              </a:rPr>
            </a:br>
            <a:endParaRPr lang="en-AU" sz="3600" dirty="0">
              <a:latin typeface="+mn-lt"/>
            </a:endParaRPr>
          </a:p>
        </p:txBody>
      </p:sp>
    </p:spTree>
    <p:extLst>
      <p:ext uri="{BB962C8B-B14F-4D97-AF65-F5344CB8AC3E}">
        <p14:creationId xmlns:p14="http://schemas.microsoft.com/office/powerpoint/2010/main" val="413748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25044"/>
            <a:ext cx="9144000" cy="2387600"/>
          </a:xfrm>
        </p:spPr>
        <p:txBody>
          <a:bodyPr>
            <a:noAutofit/>
          </a:bodyPr>
          <a:lstStyle/>
          <a:p>
            <a:br>
              <a:rPr lang="nb-NO" sz="4400" b="1" dirty="0"/>
            </a:br>
            <a:r>
              <a:rPr lang="en-AU" sz="4400" b="1" dirty="0"/>
              <a:t>For more information:</a:t>
            </a:r>
            <a:br>
              <a:rPr lang="en-AU" sz="4400" b="1" dirty="0"/>
            </a:br>
            <a:br>
              <a:rPr lang="en-AU" sz="4400" b="1" dirty="0"/>
            </a:br>
            <a:r>
              <a:rPr lang="en-AU" sz="4400" b="1" dirty="0">
                <a:hlinkClick r:id="rId2"/>
              </a:rPr>
              <a:t>https://eiti.org/validation</a:t>
            </a:r>
            <a:br>
              <a:rPr lang="en-AU" sz="4400" b="1" dirty="0"/>
            </a:br>
            <a:br>
              <a:rPr lang="en-AU" sz="4400" b="1" dirty="0"/>
            </a:br>
            <a:r>
              <a:rPr lang="en-AU" sz="4400" b="1" dirty="0"/>
              <a:t>Email: </a:t>
            </a:r>
            <a:r>
              <a:rPr lang="pl-PL" sz="4400" b="1" dirty="0"/>
              <a:t>Sam Bartlett </a:t>
            </a:r>
            <a:r>
              <a:rPr lang="pl-PL" sz="4400" b="1" dirty="0">
                <a:hlinkClick r:id="rId3"/>
              </a:rPr>
              <a:t>SBartlett@eiti.org</a:t>
            </a:r>
            <a:br>
              <a:rPr lang="nb-NO" sz="4400" b="1" dirty="0"/>
            </a:br>
            <a:r>
              <a:rPr lang="nb-NO" sz="4400" b="1" dirty="0"/>
              <a:t>Email: </a:t>
            </a:r>
            <a:r>
              <a:rPr lang="pl-PL" sz="4400" b="1" dirty="0"/>
              <a:t>Alex Gordy </a:t>
            </a:r>
            <a:r>
              <a:rPr lang="pl-PL" sz="4400" b="1" dirty="0">
                <a:hlinkClick r:id="rId4"/>
              </a:rPr>
              <a:t>AGordy@eiti.org</a:t>
            </a:r>
            <a:br>
              <a:rPr lang="nb-NO" sz="4400" b="1" dirty="0"/>
            </a:br>
            <a:br>
              <a:rPr lang="en-AU" sz="4400" b="1" dirty="0"/>
            </a:br>
            <a:endParaRPr lang="en-AU" sz="4400" b="1" dirty="0"/>
          </a:p>
        </p:txBody>
      </p:sp>
    </p:spTree>
    <p:extLst>
      <p:ext uri="{BB962C8B-B14F-4D97-AF65-F5344CB8AC3E}">
        <p14:creationId xmlns:p14="http://schemas.microsoft.com/office/powerpoint/2010/main" val="1630936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1217</TotalTime>
  <Words>368</Words>
  <Application>Microsoft Office PowerPoint</Application>
  <PresentationFormat>Widescreen</PresentationFormat>
  <Paragraphs>91</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Las Validaciones 2016&amp;2017  2016 &amp; 2017 EITI Validations </vt:lpstr>
      <vt:lpstr>PowerPoint Presentation</vt:lpstr>
      <vt:lpstr>21 Validaciones Junio 2016 a la fecha  21 Validations June 2016 to date </vt:lpstr>
      <vt:lpstr>Algunas estadisticas     Some stats </vt:lpstr>
      <vt:lpstr>Los requisitos mas problematicos: los “viejos” (antes 2016) Most problematic requirements: “old” ones (before 2016)</vt:lpstr>
      <vt:lpstr>             5 lecciones                         5 lessons Validacion ha sido muy oportuna Validation is timely  Poco foco en context e impacto There is not enough focus on context and the achievement of national objectives (impact)  Validación pudiera hacer mas para apoyar la “integracion” Validation could do more to support mainstreaming  Prepararse bien para la Validación Better preparation for Validation  Seguir mejorando el proceso (salvaguardas, duracion, como asegurar calidad/costo/beneficio) Continue improving the system (safeguards, length, QA/cost-benefit)     </vt:lpstr>
      <vt:lpstr> For more information:  https://eiti.org/validation  Email: Sam Bartlett SBartlett@eiti.org Email: Alex Gordy AGordy@eiti.org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Validation matters: Lessons from the 2016 EITI Validations</dc:title>
  <dc:creator>Sam Bartlett @ EITI</dc:creator>
  <cp:lastModifiedBy>Francisco Paris</cp:lastModifiedBy>
  <cp:revision>78</cp:revision>
  <dcterms:created xsi:type="dcterms:W3CDTF">2017-04-25T11:58:59Z</dcterms:created>
  <dcterms:modified xsi:type="dcterms:W3CDTF">2017-11-28T11:45:08Z</dcterms:modified>
</cp:coreProperties>
</file>