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sldIdLst>
    <p:sldId id="256" r:id="rId5"/>
    <p:sldId id="331" r:id="rId6"/>
    <p:sldId id="330" r:id="rId7"/>
    <p:sldId id="315" r:id="rId8"/>
    <p:sldId id="332" r:id="rId9"/>
    <p:sldId id="316" r:id="rId10"/>
    <p:sldId id="312" r:id="rId11"/>
    <p:sldId id="333" r:id="rId12"/>
    <p:sldId id="334" r:id="rId13"/>
    <p:sldId id="335" r:id="rId14"/>
    <p:sldId id="336" r:id="rId15"/>
    <p:sldId id="277" r:id="rId16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03" userDrawn="1">
          <p15:clr>
            <a:srgbClr val="A4A3A4"/>
          </p15:clr>
        </p15:guide>
        <p15:guide id="2" pos="34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69" autoAdjust="0"/>
    <p:restoredTop sz="89911" autoAdjust="0"/>
  </p:normalViewPr>
  <p:slideViewPr>
    <p:cSldViewPr snapToGrid="0" snapToObjects="1">
      <p:cViewPr varScale="1">
        <p:scale>
          <a:sx n="117" d="100"/>
          <a:sy n="117" d="100"/>
        </p:scale>
        <p:origin x="1638" y="108"/>
      </p:cViewPr>
      <p:guideLst>
        <p:guide orient="horz" pos="1003"/>
        <p:guide pos="34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D8CF36-B150-416D-AED0-4CF6BA597C91}" type="datetimeFigureOut">
              <a:rPr lang="en-GB" smtClean="0"/>
              <a:t>16/11/2017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B09DF2-61FC-431E-904F-8907DC121B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2560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09DF2-61FC-431E-904F-8907DC121BD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2155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Mainstreaming is …</a:t>
            </a:r>
          </a:p>
          <a:p>
            <a:endParaRPr lang="en-GB" b="1" dirty="0"/>
          </a:p>
          <a:p>
            <a:r>
              <a:rPr lang="en-GB" b="1" dirty="0"/>
              <a:t>	1. Regular publication </a:t>
            </a:r>
            <a:r>
              <a:rPr lang="en-GB" b="0" dirty="0"/>
              <a:t>of EITI data by government</a:t>
            </a:r>
            <a:r>
              <a:rPr lang="en-GB" b="0" baseline="0" dirty="0"/>
              <a:t> and corporate entities</a:t>
            </a:r>
          </a:p>
          <a:p>
            <a:endParaRPr lang="en-GB" b="0" baseline="0" dirty="0"/>
          </a:p>
          <a:p>
            <a:r>
              <a:rPr lang="en-GB" b="0" baseline="0" dirty="0"/>
              <a:t>	</a:t>
            </a:r>
            <a:r>
              <a:rPr lang="en-GB" b="1" baseline="0" dirty="0"/>
              <a:t>2. </a:t>
            </a:r>
            <a:r>
              <a:rPr lang="en-GB" b="0" baseline="0" dirty="0"/>
              <a:t>With </a:t>
            </a:r>
            <a:r>
              <a:rPr lang="en-GB" b="1" baseline="0" dirty="0"/>
              <a:t>transparent quality assurance </a:t>
            </a:r>
            <a:r>
              <a:rPr lang="en-GB" b="0" baseline="0" dirty="0"/>
              <a:t>of the information</a:t>
            </a:r>
          </a:p>
          <a:p>
            <a:endParaRPr lang="en-GB" b="0" baseline="0" dirty="0"/>
          </a:p>
          <a:p>
            <a:r>
              <a:rPr lang="en-GB" b="0" baseline="0" dirty="0"/>
              <a:t>	</a:t>
            </a:r>
            <a:r>
              <a:rPr lang="en-GB" b="1" baseline="0" dirty="0"/>
              <a:t>3. Adhering to EITI Requirements</a:t>
            </a:r>
          </a:p>
          <a:p>
            <a:endParaRPr lang="en-GB" b="1" baseline="0" dirty="0"/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09DF2-61FC-431E-904F-8907DC121BD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239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VIDEO-PRESENTATION FOR COMPLETING MAINSTREAMING TOOL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09DF2-61FC-431E-904F-8907DC121BD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5083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09DF2-61FC-431E-904F-8907DC121BD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5678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09DF2-61FC-431E-904F-8907DC121BD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6765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49274" y="1592263"/>
            <a:ext cx="7908926" cy="1845205"/>
          </a:xfrm>
        </p:spPr>
        <p:txBody>
          <a:bodyPr lIns="0" rIns="0" anchor="b" anchorCtr="0">
            <a:normAutofit/>
          </a:bodyPr>
          <a:lstStyle>
            <a:lvl1pPr>
              <a:defRPr sz="4000" b="0" i="0"/>
            </a:lvl1pPr>
          </a:lstStyle>
          <a:p>
            <a:r>
              <a:rPr lang="en-GB" noProof="0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49274" y="4299858"/>
            <a:ext cx="7908926" cy="1338942"/>
          </a:xfrm>
        </p:spPr>
        <p:txBody>
          <a:bodyPr lIns="0" rIns="0" anchor="b" anchorCtr="0">
            <a:normAutofit/>
          </a:bodyPr>
          <a:lstStyle>
            <a:lvl1pPr marL="0" indent="0" algn="l">
              <a:buNone/>
              <a:defRPr sz="2600" i="1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Cliquez pour modifier le style des sous-titres du masque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lIns="0" rIns="0"/>
          <a:lstStyle/>
          <a:p>
            <a:fld id="{8B93C3CB-6E54-E14A-8D41-8D4E2C126061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0" name="Rectangle 9"/>
          <p:cNvSpPr/>
          <p:nvPr userDrawn="1"/>
        </p:nvSpPr>
        <p:spPr>
          <a:xfrm>
            <a:off x="0" y="-60967"/>
            <a:ext cx="9144000" cy="3471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pic>
        <p:nvPicPr>
          <p:cNvPr id="7" name="Picture 6" descr="EITI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70" y="286216"/>
            <a:ext cx="1512168" cy="478488"/>
          </a:xfrm>
          <a:prstGeom prst="rect">
            <a:avLst/>
          </a:prstGeom>
        </p:spPr>
      </p:pic>
      <p:sp>
        <p:nvSpPr>
          <p:cNvPr id="8" name="Rectangle 45"/>
          <p:cNvSpPr>
            <a:spLocks noChangeArrowheads="1"/>
          </p:cNvSpPr>
          <p:nvPr userDrawn="1"/>
        </p:nvSpPr>
        <p:spPr bwMode="auto">
          <a:xfrm>
            <a:off x="0" y="1052736"/>
            <a:ext cx="9144000" cy="166464"/>
          </a:xfrm>
          <a:prstGeom prst="rect">
            <a:avLst/>
          </a:prstGeom>
          <a:solidFill>
            <a:srgbClr val="0076AF"/>
          </a:solidFill>
          <a:ln>
            <a:noFill/>
          </a:ln>
          <a:extLst/>
        </p:spPr>
        <p:txBody>
          <a:bodyPr wrap="none" anchor="ctr"/>
          <a:lstStyle/>
          <a:p>
            <a:pPr eaLnBrk="0" hangingPunct="0"/>
            <a:r>
              <a:rPr lang="en-GB" sz="3600" noProof="0">
                <a:solidFill>
                  <a:srgbClr val="FFFFFF"/>
                </a:solidFill>
                <a:latin typeface="Frutiger LT 57 Cn" charset="0"/>
              </a:rPr>
              <a:t> </a:t>
            </a: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1299754" y="1052736"/>
            <a:ext cx="612068" cy="166464"/>
          </a:xfrm>
          <a:prstGeom prst="rect">
            <a:avLst/>
          </a:prstGeom>
          <a:solidFill>
            <a:srgbClr val="60BCE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noProof="0">
              <a:ln>
                <a:noFill/>
              </a:ln>
              <a:solidFill>
                <a:schemeClr val="bg1"/>
              </a:solidFill>
              <a:effectLst/>
              <a:latin typeface="Frutiger LT 57 Cn" pitchFamily="1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7662333" y="6163733"/>
            <a:ext cx="1481667" cy="6942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2" name="Rectangle 11"/>
          <p:cNvSpPr/>
          <p:nvPr userDrawn="1"/>
        </p:nvSpPr>
        <p:spPr>
          <a:xfrm>
            <a:off x="2218267" y="6180667"/>
            <a:ext cx="4656666" cy="677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e 3" descr="big-twitter-bird copy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411" y="3931155"/>
            <a:ext cx="675622" cy="54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 userDrawn="1"/>
        </p:nvSpPr>
        <p:spPr>
          <a:xfrm>
            <a:off x="3234262" y="3345560"/>
            <a:ext cx="254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3000" i="1" noProof="0">
                <a:solidFill>
                  <a:srgbClr val="008BCA"/>
                </a:solidFill>
                <a:latin typeface="Calibri" panose="020F0502020204030204" pitchFamily="34" charset="0"/>
                <a:cs typeface="Myriad Pro Light"/>
              </a:rPr>
              <a:t>www.eiti.org</a:t>
            </a:r>
          </a:p>
          <a:p>
            <a:pPr algn="ctr">
              <a:lnSpc>
                <a:spcPct val="100000"/>
              </a:lnSpc>
            </a:pPr>
            <a:r>
              <a:rPr lang="en-GB" sz="3000" i="1" noProof="0">
                <a:solidFill>
                  <a:srgbClr val="008BCA"/>
                </a:solidFill>
                <a:latin typeface="Calibri" panose="020F0502020204030204" pitchFamily="34" charset="0"/>
                <a:cs typeface="Myriad Pro Light"/>
              </a:rPr>
              <a:t>@EITIorg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-60967"/>
            <a:ext cx="9144000" cy="3471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pic>
        <p:nvPicPr>
          <p:cNvPr id="7" name="Picture 6" descr="EITI_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70" y="286216"/>
            <a:ext cx="1512168" cy="478488"/>
          </a:xfrm>
          <a:prstGeom prst="rect">
            <a:avLst/>
          </a:prstGeom>
        </p:spPr>
      </p:pic>
      <p:sp>
        <p:nvSpPr>
          <p:cNvPr id="8" name="Rectangle 45"/>
          <p:cNvSpPr>
            <a:spLocks noChangeArrowheads="1"/>
          </p:cNvSpPr>
          <p:nvPr userDrawn="1"/>
        </p:nvSpPr>
        <p:spPr bwMode="auto">
          <a:xfrm>
            <a:off x="0" y="1052736"/>
            <a:ext cx="9144000" cy="166464"/>
          </a:xfrm>
          <a:prstGeom prst="rect">
            <a:avLst/>
          </a:prstGeom>
          <a:solidFill>
            <a:srgbClr val="0076AF"/>
          </a:solidFill>
          <a:ln>
            <a:noFill/>
          </a:ln>
          <a:extLst/>
        </p:spPr>
        <p:txBody>
          <a:bodyPr wrap="none" anchor="ctr"/>
          <a:lstStyle/>
          <a:p>
            <a:pPr eaLnBrk="0" hangingPunct="0"/>
            <a:r>
              <a:rPr lang="en-GB" sz="3600" noProof="0">
                <a:solidFill>
                  <a:srgbClr val="FFFFFF"/>
                </a:solidFill>
                <a:latin typeface="Frutiger LT 57 Cn" charset="0"/>
              </a:rPr>
              <a:t> </a:t>
            </a: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1299754" y="1052736"/>
            <a:ext cx="612068" cy="166464"/>
          </a:xfrm>
          <a:prstGeom prst="rect">
            <a:avLst/>
          </a:prstGeom>
          <a:solidFill>
            <a:srgbClr val="60BCE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noProof="0">
              <a:ln>
                <a:noFill/>
              </a:ln>
              <a:solidFill>
                <a:schemeClr val="bg1"/>
              </a:solidFill>
              <a:effectLst/>
              <a:latin typeface="Frutiger LT 57 Cn" pitchFamily="1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7662333" y="6163733"/>
            <a:ext cx="1481667" cy="6942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5" name="Titre 1"/>
          <p:cNvSpPr txBox="1">
            <a:spLocks/>
          </p:cNvSpPr>
          <p:nvPr userDrawn="1"/>
        </p:nvSpPr>
        <p:spPr>
          <a:xfrm>
            <a:off x="549274" y="2045755"/>
            <a:ext cx="7908926" cy="1470025"/>
          </a:xfrm>
          <a:prstGeom prst="rect">
            <a:avLst/>
          </a:prstGeom>
        </p:spPr>
        <p:txBody>
          <a:bodyPr vert="horz" lIns="0" tIns="45720" rIns="0" bIns="45720" rtlCol="0" anchor="t" anchorCtr="0">
            <a:normAutofit/>
          </a:bodyPr>
          <a:lstStyle>
            <a:lvl1pPr algn="ctr">
              <a:defRPr sz="5000" b="0" i="1">
                <a:solidFill>
                  <a:schemeClr val="tx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200" b="0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Thank you!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2218267" y="6180667"/>
            <a:ext cx="4656666" cy="677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cap="all"/>
            </a:lvl1pPr>
          </a:lstStyle>
          <a:p>
            <a:r>
              <a:rPr lang="en-GB" noProof="0"/>
              <a:t>Section header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3C3CB-6E54-E14A-8D41-8D4E2C126061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  <a:lvl2pPr>
              <a:defRPr b="0">
                <a:solidFill>
                  <a:schemeClr val="accent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Cliquez pour modifier les styles du texte du masque</a:t>
            </a:r>
          </a:p>
          <a:p>
            <a:pPr lvl="1"/>
            <a:r>
              <a:rPr lang="en-GB" noProof="0"/>
              <a:t>Deuxième niveau</a:t>
            </a:r>
          </a:p>
          <a:p>
            <a:pPr lvl="2"/>
            <a:r>
              <a:rPr lang="en-GB" noProof="0"/>
              <a:t>Troisième niveau</a:t>
            </a:r>
          </a:p>
          <a:p>
            <a:pPr lvl="3"/>
            <a:r>
              <a:rPr lang="en-GB" noProof="0"/>
              <a:t>Quatrième niveau</a:t>
            </a:r>
          </a:p>
          <a:p>
            <a:pPr lvl="4"/>
            <a:r>
              <a:rPr lang="en-GB" noProof="0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3C3CB-6E54-E14A-8D41-8D4E2C126061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41337" y="1600200"/>
            <a:ext cx="4068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err="1"/>
              <a:t>Cliquez</a:t>
            </a:r>
            <a:r>
              <a:rPr lang="en-GB" noProof="0" dirty="0"/>
              <a:t> pour modifier les styles du </a:t>
            </a:r>
            <a:r>
              <a:rPr lang="en-GB" noProof="0" dirty="0" err="1"/>
              <a:t>texte</a:t>
            </a:r>
            <a:r>
              <a:rPr lang="en-GB" noProof="0" dirty="0"/>
              <a:t> du masque</a:t>
            </a:r>
          </a:p>
          <a:p>
            <a:pPr lvl="1"/>
            <a:r>
              <a:rPr lang="en-GB" noProof="0" dirty="0" err="1"/>
              <a:t>Deuxième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2"/>
            <a:r>
              <a:rPr lang="en-GB" noProof="0" dirty="0" err="1"/>
              <a:t>Troisième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3"/>
            <a:r>
              <a:rPr lang="en-GB" noProof="0" dirty="0" err="1"/>
              <a:t>Quatrième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4"/>
            <a:r>
              <a:rPr lang="en-GB" noProof="0" dirty="0" err="1"/>
              <a:t>Cinquième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66732" y="1600200"/>
            <a:ext cx="4068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err="1"/>
              <a:t>Cliquez</a:t>
            </a:r>
            <a:r>
              <a:rPr lang="en-GB" noProof="0" dirty="0"/>
              <a:t> pour modifier les styles du </a:t>
            </a:r>
            <a:r>
              <a:rPr lang="en-GB" noProof="0" dirty="0" err="1"/>
              <a:t>texte</a:t>
            </a:r>
            <a:r>
              <a:rPr lang="en-GB" noProof="0" dirty="0"/>
              <a:t> du masque</a:t>
            </a:r>
          </a:p>
          <a:p>
            <a:pPr lvl="1"/>
            <a:r>
              <a:rPr lang="en-GB" noProof="0" dirty="0" err="1"/>
              <a:t>Deuxième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2"/>
            <a:r>
              <a:rPr lang="en-GB" noProof="0" dirty="0" err="1"/>
              <a:t>Troisième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3"/>
            <a:r>
              <a:rPr lang="en-GB" noProof="0" dirty="0" err="1"/>
              <a:t>Quatrième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4"/>
            <a:r>
              <a:rPr lang="en-GB" noProof="0" dirty="0" err="1"/>
              <a:t>Cinquième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3C3CB-6E54-E14A-8D41-8D4E2C126061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 columns with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50337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err="1"/>
              <a:t>Cliquez</a:t>
            </a:r>
            <a:r>
              <a:rPr lang="en-GB" noProof="0" dirty="0"/>
              <a:t> pour modifier les styles du </a:t>
            </a:r>
            <a:r>
              <a:rPr lang="en-GB" noProof="0" dirty="0" err="1"/>
              <a:t>texte</a:t>
            </a:r>
            <a:r>
              <a:rPr lang="en-GB" noProof="0" dirty="0"/>
              <a:t>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50337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err="1"/>
              <a:t>Cliquez</a:t>
            </a:r>
            <a:r>
              <a:rPr lang="en-GB" noProof="0" dirty="0"/>
              <a:t> pour modifier les styles du </a:t>
            </a:r>
            <a:r>
              <a:rPr lang="en-GB" noProof="0" dirty="0" err="1"/>
              <a:t>texte</a:t>
            </a:r>
            <a:r>
              <a:rPr lang="en-GB" noProof="0" dirty="0"/>
              <a:t> du masque</a:t>
            </a:r>
          </a:p>
          <a:p>
            <a:pPr lvl="1"/>
            <a:r>
              <a:rPr lang="en-GB" noProof="0" dirty="0" err="1"/>
              <a:t>Deuxième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2"/>
            <a:r>
              <a:rPr lang="en-GB" noProof="0" dirty="0" err="1"/>
              <a:t>Troisième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3"/>
            <a:r>
              <a:rPr lang="en-GB" noProof="0" dirty="0" err="1"/>
              <a:t>Quatrième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4"/>
            <a:r>
              <a:rPr lang="en-GB" noProof="0" dirty="0" err="1"/>
              <a:t>Cinquième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73816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73816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/>
              <a:t>Cliquez pour modifier les styles du texte du masque</a:t>
            </a:r>
          </a:p>
          <a:p>
            <a:pPr lvl="1"/>
            <a:r>
              <a:rPr lang="en-GB" noProof="0"/>
              <a:t>Deuxième niveau</a:t>
            </a:r>
          </a:p>
          <a:p>
            <a:pPr lvl="2"/>
            <a:r>
              <a:rPr lang="en-GB" noProof="0"/>
              <a:t>Troisième niveau</a:t>
            </a:r>
          </a:p>
          <a:p>
            <a:pPr lvl="3"/>
            <a:r>
              <a:rPr lang="en-GB" noProof="0"/>
              <a:t>Quatrième niveau</a:t>
            </a:r>
          </a:p>
          <a:p>
            <a:pPr lvl="4"/>
            <a:r>
              <a:rPr lang="en-GB" noProof="0"/>
              <a:t>Cinquième niveau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3C3CB-6E54-E14A-8D41-8D4E2C126061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Cliquez et modifiez le titre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3C3CB-6E54-E14A-8D41-8D4E2C126061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3C3CB-6E54-E14A-8D41-8D4E2C126061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left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273050"/>
            <a:ext cx="29162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noProof="0" dirty="0" err="1"/>
              <a:t>Cliquez</a:t>
            </a:r>
            <a:r>
              <a:rPr lang="en-GB" noProof="0" dirty="0"/>
              <a:t> et </a:t>
            </a:r>
            <a:r>
              <a:rPr lang="en-GB" noProof="0" dirty="0" err="1"/>
              <a:t>modifiez</a:t>
            </a:r>
            <a:r>
              <a:rPr lang="en-GB" noProof="0" dirty="0"/>
              <a:t>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noProof="0"/>
              <a:t>Cliquez pour modifier les styles du texte du masque</a:t>
            </a:r>
          </a:p>
          <a:p>
            <a:pPr lvl="1"/>
            <a:r>
              <a:rPr lang="en-GB" noProof="0"/>
              <a:t>Deuxième niveau</a:t>
            </a:r>
          </a:p>
          <a:p>
            <a:pPr lvl="2"/>
            <a:r>
              <a:rPr lang="en-GB" noProof="0"/>
              <a:t>Troisième niveau</a:t>
            </a:r>
          </a:p>
          <a:p>
            <a:pPr lvl="3"/>
            <a:r>
              <a:rPr lang="en-GB" noProof="0"/>
              <a:t>Quatrième niveau</a:t>
            </a:r>
          </a:p>
          <a:p>
            <a:pPr lvl="4"/>
            <a:r>
              <a:rPr lang="en-GB" noProof="0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49275" y="1435100"/>
            <a:ext cx="29162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 dirty="0" err="1"/>
              <a:t>Cliquez</a:t>
            </a:r>
            <a:r>
              <a:rPr lang="en-GB" noProof="0" dirty="0"/>
              <a:t> pour modifier les styles du </a:t>
            </a:r>
            <a:r>
              <a:rPr lang="en-GB" noProof="0" dirty="0" err="1"/>
              <a:t>texte</a:t>
            </a:r>
            <a:r>
              <a:rPr lang="en-GB" noProof="0" dirty="0"/>
              <a:t> du masque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3C3CB-6E54-E14A-8D41-8D4E2C126061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noProof="0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Cliquez pour modifier les styles du texte du masque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3C3CB-6E54-E14A-8D41-8D4E2C126061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549275" y="274638"/>
            <a:ext cx="7875058" cy="1143000"/>
          </a:xfrm>
          <a:prstGeom prst="rect">
            <a:avLst/>
          </a:prstGeom>
        </p:spPr>
        <p:txBody>
          <a:bodyPr vert="horz" lIns="0" tIns="45720" rIns="0" bIns="45720" rtlCol="0" anchor="t" anchorCtr="0">
            <a:normAutofit/>
          </a:bodyPr>
          <a:lstStyle/>
          <a:p>
            <a:r>
              <a:rPr lang="en-GB" noProof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49275" y="1600200"/>
            <a:ext cx="7875058" cy="20621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/>
              <a:t>Cliquez pour modifier les styles du texte du masque</a:t>
            </a:r>
          </a:p>
          <a:p>
            <a:pPr lvl="1"/>
            <a:r>
              <a:rPr lang="en-GB" noProof="0"/>
              <a:t>Deuxième niveau</a:t>
            </a:r>
          </a:p>
          <a:p>
            <a:pPr lvl="2"/>
            <a:r>
              <a:rPr lang="en-GB" noProof="0"/>
              <a:t>Troisième niveau</a:t>
            </a:r>
          </a:p>
          <a:p>
            <a:pPr lvl="3"/>
            <a:r>
              <a:rPr lang="en-GB" noProof="0"/>
              <a:t>Quatrième niveau</a:t>
            </a:r>
          </a:p>
          <a:p>
            <a:pPr lvl="4"/>
            <a:r>
              <a:rPr lang="en-GB" noProof="0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549275" y="6356350"/>
            <a:ext cx="1100667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100">
                <a:solidFill>
                  <a:srgbClr val="666666"/>
                </a:solidFill>
              </a:defRPr>
            </a:lvl1pPr>
          </a:lstStyle>
          <a:p>
            <a:fld id="{8B93C3CB-6E54-E14A-8D41-8D4E2C126061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7" name="Picture 6" descr="EITI_Logo.pn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875" y="6411615"/>
            <a:ext cx="848810" cy="268585"/>
          </a:xfrm>
          <a:prstGeom prst="rect">
            <a:avLst/>
          </a:prstGeom>
        </p:spPr>
      </p:pic>
      <p:grpSp>
        <p:nvGrpSpPr>
          <p:cNvPr id="11" name="Grouper 10"/>
          <p:cNvGrpSpPr/>
          <p:nvPr userDrawn="1"/>
        </p:nvGrpSpPr>
        <p:grpSpPr>
          <a:xfrm>
            <a:off x="-1" y="-9136"/>
            <a:ext cx="9144001" cy="166464"/>
            <a:chOff x="-1" y="-9136"/>
            <a:chExt cx="9144001" cy="166464"/>
          </a:xfrm>
        </p:grpSpPr>
        <p:sp>
          <p:nvSpPr>
            <p:cNvPr id="8" name="Rectangle 45"/>
            <p:cNvSpPr>
              <a:spLocks noChangeArrowheads="1"/>
            </p:cNvSpPr>
            <p:nvPr userDrawn="1"/>
          </p:nvSpPr>
          <p:spPr bwMode="auto">
            <a:xfrm>
              <a:off x="-1" y="-9136"/>
              <a:ext cx="9144001" cy="166464"/>
            </a:xfrm>
            <a:prstGeom prst="rect">
              <a:avLst/>
            </a:prstGeom>
            <a:solidFill>
              <a:srgbClr val="0076AF"/>
            </a:solidFill>
            <a:ln>
              <a:noFill/>
            </a:ln>
            <a:extLst/>
          </p:spPr>
          <p:txBody>
            <a:bodyPr wrap="none" anchor="ctr"/>
            <a:lstStyle/>
            <a:p>
              <a:pPr eaLnBrk="0" hangingPunct="0"/>
              <a:r>
                <a:rPr lang="en-GB" sz="3600" noProof="0">
                  <a:solidFill>
                    <a:srgbClr val="FFFFFF"/>
                  </a:solidFill>
                  <a:latin typeface="Frutiger LT 57 Cn" charset="0"/>
                </a:rPr>
                <a:t> </a:t>
              </a:r>
            </a:p>
          </p:txBody>
        </p:sp>
        <p:sp>
          <p:nvSpPr>
            <p:cNvPr id="9" name="Rectangle 8"/>
            <p:cNvSpPr/>
            <p:nvPr userDrawn="1"/>
          </p:nvSpPr>
          <p:spPr bwMode="auto">
            <a:xfrm>
              <a:off x="549275" y="-9136"/>
              <a:ext cx="612068" cy="166464"/>
            </a:xfrm>
            <a:prstGeom prst="rect">
              <a:avLst/>
            </a:prstGeom>
            <a:solidFill>
              <a:srgbClr val="60BCE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600" b="0" i="0" u="none" strike="noStrike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latin typeface="Frutiger LT 57 Cn" pitchFamily="1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0076AF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ct val="110000"/>
        </a:lnSpc>
        <a:spcBef>
          <a:spcPts val="300"/>
        </a:spcBef>
        <a:buClr>
          <a:schemeClr val="accent1"/>
        </a:buClr>
        <a:buFont typeface="Arial"/>
        <a:buNone/>
        <a:defRPr sz="26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324000" indent="-180000" algn="l" defTabSz="457200" rtl="0" eaLnBrk="1" latinLnBrk="0" hangingPunct="1">
        <a:lnSpc>
          <a:spcPct val="100000"/>
        </a:lnSpc>
        <a:spcBef>
          <a:spcPts val="300"/>
        </a:spcBef>
        <a:buClr>
          <a:schemeClr val="accent1"/>
        </a:buClr>
        <a:buFont typeface="Arial"/>
        <a:buChar char="•"/>
        <a:defRPr sz="2600" b="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48000" indent="-180000" algn="l" defTabSz="457200" rtl="0" eaLnBrk="1" latinLnBrk="0" hangingPunct="1">
        <a:lnSpc>
          <a:spcPct val="100000"/>
        </a:lnSpc>
        <a:spcBef>
          <a:spcPts val="300"/>
        </a:spcBef>
        <a:buClr>
          <a:schemeClr val="accent1"/>
        </a:buClr>
        <a:buFont typeface="Arial"/>
        <a:buChar char="•"/>
        <a:defRPr sz="2200" b="0" kern="1200">
          <a:solidFill>
            <a:srgbClr val="404040"/>
          </a:solidFill>
          <a:latin typeface="+mn-lt"/>
          <a:ea typeface="+mn-ea"/>
          <a:cs typeface="+mn-cs"/>
        </a:defRPr>
      </a:lvl3pPr>
      <a:lvl4pPr marL="972000" indent="-180000" algn="l" defTabSz="457200" rtl="0" eaLnBrk="1" latinLnBrk="0" hangingPunct="1">
        <a:lnSpc>
          <a:spcPct val="100000"/>
        </a:lnSpc>
        <a:spcBef>
          <a:spcPts val="300"/>
        </a:spcBef>
        <a:buClr>
          <a:schemeClr val="accent1"/>
        </a:buClr>
        <a:buFont typeface="Arial"/>
        <a:buChar char="•"/>
        <a:defRPr sz="2200" b="0" kern="1200">
          <a:solidFill>
            <a:srgbClr val="404040"/>
          </a:solidFill>
          <a:latin typeface="+mn-lt"/>
          <a:ea typeface="+mn-ea"/>
          <a:cs typeface="+mn-cs"/>
        </a:defRPr>
      </a:lvl4pPr>
      <a:lvl5pPr marL="1296000" indent="-180000" algn="l" defTabSz="457200" rtl="0" eaLnBrk="1" latinLnBrk="0" hangingPunct="1">
        <a:lnSpc>
          <a:spcPct val="100000"/>
        </a:lnSpc>
        <a:spcBef>
          <a:spcPts val="300"/>
        </a:spcBef>
        <a:buClr>
          <a:schemeClr val="accent1"/>
        </a:buClr>
        <a:buFont typeface="Arial"/>
        <a:buChar char="•"/>
        <a:defRPr sz="2200" b="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hyperlink" Target="https://eitird.mem.gob.do/wp-content/uploads/2017/06/EITI-Rep%C3%BAblica-Dominicana-Informe-2015.pdf" TargetMode="External"/><Relationship Id="rId2" Type="http://schemas.openxmlformats.org/officeDocument/2006/relationships/hyperlink" Target="http://www.norskpetroleum.no/en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eiti.org/dominican-republic" TargetMode="External"/><Relationship Id="rId5" Type="http://schemas.openxmlformats.org/officeDocument/2006/relationships/hyperlink" Target="https://eiti.org/mongolia" TargetMode="External"/><Relationship Id="rId4" Type="http://schemas.openxmlformats.org/officeDocument/2006/relationships/hyperlink" Target="https://eiti.org/kazakhstan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eiti.org/document/standard" TargetMode="Externa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eiti.org/document/agreed-upon-procedure-for-mainstreamed-disclosures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Mainstreaming</a:t>
            </a:r>
            <a:br>
              <a:rPr lang="en-GB" dirty="0"/>
            </a:br>
            <a:r>
              <a:rPr lang="en-GB" sz="2900" dirty="0">
                <a:solidFill>
                  <a:srgbClr val="666666"/>
                </a:solidFill>
                <a:latin typeface="+mn-lt"/>
                <a:ea typeface="+mn-ea"/>
                <a:cs typeface="+mn-cs"/>
              </a:rPr>
              <a:t>Transparency an integral and routine feature of countries governance and management systems</a:t>
            </a:r>
            <a:br>
              <a:rPr lang="en-GB" sz="2800" dirty="0"/>
            </a:br>
            <a:endParaRPr lang="en-GB" i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49274" y="4854043"/>
            <a:ext cx="7908926" cy="1338942"/>
          </a:xfrm>
        </p:spPr>
        <p:txBody>
          <a:bodyPr/>
          <a:lstStyle/>
          <a:p>
            <a:r>
              <a:rPr lang="en-GB" dirty="0"/>
              <a:t>[event]</a:t>
            </a:r>
          </a:p>
          <a:p>
            <a:r>
              <a:rPr lang="en-GB" dirty="0"/>
              <a:t>[date]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58" y="3432962"/>
            <a:ext cx="1935272" cy="13708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670" y="3439058"/>
            <a:ext cx="4800600" cy="3694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274638"/>
            <a:ext cx="8381364" cy="1143000"/>
          </a:xfrm>
        </p:spPr>
        <p:txBody>
          <a:bodyPr>
            <a:normAutofit/>
          </a:bodyPr>
          <a:lstStyle/>
          <a:p>
            <a:r>
              <a:rPr lang="en-GB" dirty="0"/>
              <a:t>Common challenges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549275" y="6356350"/>
            <a:ext cx="1100667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666666"/>
                </a:solidFill>
              </a:defRPr>
            </a:lvl1pPr>
          </a:lstStyle>
          <a:p>
            <a:fld id="{8B93C3CB-6E54-E14A-8D41-8D4E2C126061}" type="slidenum">
              <a:rPr lang="en-GB" sz="1100" smtClean="0"/>
              <a:pPr/>
              <a:t>10</a:t>
            </a:fld>
            <a:endParaRPr lang="en-GB" sz="1100"/>
          </a:p>
        </p:txBody>
      </p:sp>
      <p:sp>
        <p:nvSpPr>
          <p:cNvPr id="12" name="TextBox 11"/>
          <p:cNvSpPr txBox="1"/>
          <p:nvPr/>
        </p:nvSpPr>
        <p:spPr>
          <a:xfrm>
            <a:off x="549275" y="1775281"/>
            <a:ext cx="8381365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Technical capacity – excel files are enough</a:t>
            </a:r>
          </a:p>
          <a:p>
            <a:pPr lvl="1"/>
            <a:r>
              <a:rPr lang="en-GB" dirty="0"/>
              <a:t>Ensure disclosures are correct if portals exist, and</a:t>
            </a:r>
            <a:br>
              <a:rPr lang="en-GB" dirty="0"/>
            </a:br>
            <a:r>
              <a:rPr lang="en-GB" dirty="0"/>
              <a:t>convince agencies and companies to publish excel-/csv-files where none exist.</a:t>
            </a:r>
          </a:p>
          <a:p>
            <a:pPr lvl="1"/>
            <a:endParaRPr lang="en-GB" sz="3200" dirty="0"/>
          </a:p>
          <a:p>
            <a:r>
              <a:rPr lang="en-GB" sz="2800" dirty="0"/>
              <a:t>Resistance to open data</a:t>
            </a:r>
          </a:p>
          <a:p>
            <a:pPr lvl="1"/>
            <a:r>
              <a:rPr lang="en-GB" dirty="0"/>
              <a:t>PDF reports mean </a:t>
            </a:r>
            <a:r>
              <a:rPr lang="en-GB" b="1" dirty="0"/>
              <a:t>users must transpose the information</a:t>
            </a:r>
            <a:r>
              <a:rPr lang="en-GB" dirty="0"/>
              <a:t> to usable formats.</a:t>
            </a:r>
            <a:br>
              <a:rPr lang="en-GB" dirty="0"/>
            </a:br>
            <a:r>
              <a:rPr lang="en-GB" dirty="0"/>
              <a:t>Risk of misrepresenting information is reduced by open formats; users will work with </a:t>
            </a:r>
            <a:r>
              <a:rPr lang="en-GB" u="sng" dirty="0"/>
              <a:t>original content</a:t>
            </a:r>
            <a:endParaRPr lang="en-GB" dirty="0"/>
          </a:p>
          <a:p>
            <a:pPr lvl="1"/>
            <a:endParaRPr lang="en-GB" u="sng" dirty="0"/>
          </a:p>
          <a:p>
            <a:pPr lvl="1"/>
            <a:endParaRPr lang="en-GB" dirty="0"/>
          </a:p>
          <a:p>
            <a:r>
              <a:rPr lang="en-GB" sz="2800" dirty="0"/>
              <a:t>Non-disclosure rules</a:t>
            </a:r>
          </a:p>
          <a:p>
            <a:pPr lvl="1"/>
            <a:r>
              <a:rPr lang="en-GB" dirty="0"/>
              <a:t>When nondisclosure rules exist; e.g. for corporate income tax</a:t>
            </a:r>
          </a:p>
          <a:p>
            <a:pPr lvl="1"/>
            <a:r>
              <a:rPr lang="en-GB" dirty="0"/>
              <a:t>EITI Reports and websites can be used as interim platforms … </a:t>
            </a:r>
          </a:p>
          <a:p>
            <a:pPr lvl="1" algn="r"/>
            <a:r>
              <a:rPr lang="en-GB" dirty="0"/>
              <a:t>… while seeking legal or regulatory changes.</a:t>
            </a:r>
          </a:p>
        </p:txBody>
      </p:sp>
    </p:spTree>
    <p:extLst>
      <p:ext uri="{BB962C8B-B14F-4D97-AF65-F5344CB8AC3E}">
        <p14:creationId xmlns:p14="http://schemas.microsoft.com/office/powerpoint/2010/main" val="392116969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274638"/>
            <a:ext cx="8381364" cy="1143000"/>
          </a:xfrm>
        </p:spPr>
        <p:txBody>
          <a:bodyPr>
            <a:normAutofit/>
          </a:bodyPr>
          <a:lstStyle/>
          <a:p>
            <a:r>
              <a:rPr lang="en-GB" dirty="0"/>
              <a:t>Country examples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549275" y="6356350"/>
            <a:ext cx="1100667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666666"/>
                </a:solidFill>
              </a:defRPr>
            </a:lvl1pPr>
          </a:lstStyle>
          <a:p>
            <a:fld id="{8B93C3CB-6E54-E14A-8D41-8D4E2C126061}" type="slidenum">
              <a:rPr lang="en-GB" sz="1100" smtClean="0"/>
              <a:pPr/>
              <a:t>11</a:t>
            </a:fld>
            <a:endParaRPr lang="en-GB" sz="1100"/>
          </a:p>
        </p:txBody>
      </p:sp>
      <p:sp>
        <p:nvSpPr>
          <p:cNvPr id="12" name="TextBox 11"/>
          <p:cNvSpPr txBox="1"/>
          <p:nvPr/>
        </p:nvSpPr>
        <p:spPr>
          <a:xfrm>
            <a:off x="549276" y="1273098"/>
            <a:ext cx="47741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First country to move beyond EITI reconciliation reports: Norway</a:t>
            </a:r>
          </a:p>
          <a:p>
            <a:pPr lvl="1"/>
            <a:r>
              <a:rPr lang="en-GB" dirty="0"/>
              <a:t>Norway has replaced annual EITI Reports with </a:t>
            </a:r>
            <a:r>
              <a:rPr lang="en-GB" dirty="0">
                <a:hlinkClick r:id="rId2"/>
              </a:rPr>
              <a:t>systematic open data disclosures</a:t>
            </a:r>
            <a:endParaRPr lang="en-GB" sz="3200" dirty="0"/>
          </a:p>
        </p:txBody>
      </p:sp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F53C9C49-518C-4D98-8076-796B7D7CFD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253"/>
          <a:stretch/>
        </p:blipFill>
        <p:spPr>
          <a:xfrm>
            <a:off x="5323409" y="274638"/>
            <a:ext cx="3820590" cy="30054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DFD5F9-4B33-4DCD-B241-AD61C69BFC78}"/>
              </a:ext>
            </a:extLst>
          </p:cNvPr>
          <p:cNvSpPr txBox="1"/>
          <p:nvPr/>
        </p:nvSpPr>
        <p:spPr>
          <a:xfrm>
            <a:off x="569866" y="2578943"/>
            <a:ext cx="836077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sz="2400" dirty="0"/>
              <a:t>Automated online disclosure</a:t>
            </a:r>
          </a:p>
          <a:p>
            <a:pPr lvl="1"/>
            <a:r>
              <a:rPr lang="en-GB" u="sng" dirty="0">
                <a:solidFill>
                  <a:srgbClr val="1155CC"/>
                </a:solidFill>
                <a:latin typeface="Calibri" panose="020F0502020204030204" pitchFamily="34" charset="0"/>
                <a:hlinkClick r:id="rId4"/>
              </a:rPr>
              <a:t>Kazakhstan 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and </a:t>
            </a:r>
            <a:r>
              <a:rPr lang="en-GB" u="sng" dirty="0">
                <a:solidFill>
                  <a:srgbClr val="1155CC"/>
                </a:solidFill>
                <a:latin typeface="Calibri" panose="020F0502020204030204" pitchFamily="34" charset="0"/>
                <a:hlinkClick r:id="rId5"/>
              </a:rPr>
              <a:t>Mongolia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 incorporated EITI disclosures in online platforms; extractive companies upload their data alongside their audit statements</a:t>
            </a:r>
          </a:p>
          <a:p>
            <a:pPr lvl="1"/>
            <a:endParaRPr lang="en-GB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GB" sz="2400" dirty="0"/>
              <a:t>Mainstreaming from the start</a:t>
            </a:r>
          </a:p>
          <a:p>
            <a:pPr lvl="1"/>
            <a:r>
              <a:rPr lang="en-GB" dirty="0"/>
              <a:t>In </a:t>
            </a:r>
            <a:r>
              <a:rPr lang="en-GB" dirty="0">
                <a:hlinkClick r:id="rId6"/>
              </a:rPr>
              <a:t>Dominican Republic</a:t>
            </a:r>
            <a:r>
              <a:rPr lang="en-GB" dirty="0"/>
              <a:t>, </a:t>
            </a:r>
            <a:r>
              <a:rPr lang="en-GB" b="1" u="sng" dirty="0">
                <a:hlinkClick r:id="rId6"/>
              </a:rPr>
              <a:t>their website </a:t>
            </a:r>
            <a:r>
              <a:rPr lang="en-GB" b="1" i="1" u="sng" dirty="0">
                <a:hlinkClick r:id="rId6"/>
              </a:rPr>
              <a:t>is</a:t>
            </a:r>
            <a:r>
              <a:rPr lang="en-GB" b="1" u="sng" dirty="0">
                <a:hlinkClick r:id="rId6"/>
              </a:rPr>
              <a:t> the EITI Report</a:t>
            </a:r>
            <a:r>
              <a:rPr lang="en-GB" b="1" dirty="0"/>
              <a:t>. </a:t>
            </a:r>
            <a:r>
              <a:rPr lang="en-GB" dirty="0"/>
              <a:t>Reconciliation report is published as </a:t>
            </a:r>
            <a:r>
              <a:rPr lang="en-GB" dirty="0">
                <a:hlinkClick r:id="rId7"/>
              </a:rPr>
              <a:t>‘attachment’</a:t>
            </a:r>
            <a:r>
              <a:rPr lang="en-GB" dirty="0"/>
              <a:t>.</a:t>
            </a:r>
          </a:p>
          <a:p>
            <a:pPr lvl="1"/>
            <a:endParaRPr lang="en-GB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GB" sz="2400" dirty="0"/>
              <a:t>Mainstreaming can be partial</a:t>
            </a:r>
          </a:p>
          <a:p>
            <a:pPr lvl="1"/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Does not have to be immediate for all requirements …</a:t>
            </a:r>
          </a:p>
          <a:p>
            <a:pPr lvl="1" algn="r"/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… mainstreaming can be partial; step-by-step or requirement-by-requirement</a:t>
            </a:r>
          </a:p>
        </p:txBody>
      </p:sp>
    </p:spTree>
    <p:extLst>
      <p:ext uri="{BB962C8B-B14F-4D97-AF65-F5344CB8AC3E}">
        <p14:creationId xmlns:p14="http://schemas.microsoft.com/office/powerpoint/2010/main" val="2659430440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hutterstock_176447330.jpg"/>
          <p:cNvPicPr>
            <a:picLocks noChangeAspect="1"/>
          </p:cNvPicPr>
          <p:nvPr/>
        </p:nvPicPr>
        <p:blipFill>
          <a:blip r:embed="rId2"/>
          <a:srcRect t="7500"/>
          <a:stretch>
            <a:fillRect/>
          </a:stretch>
        </p:blipFill>
        <p:spPr>
          <a:xfrm>
            <a:off x="0" y="1219200"/>
            <a:ext cx="9144000" cy="5638800"/>
          </a:xfrm>
          <a:prstGeom prst="rect">
            <a:avLst/>
          </a:prstGeom>
        </p:spPr>
      </p:pic>
      <p:sp>
        <p:nvSpPr>
          <p:cNvPr id="13" name="Text Placeholder 11"/>
          <p:cNvSpPr txBox="1">
            <a:spLocks/>
          </p:cNvSpPr>
          <p:nvPr/>
        </p:nvSpPr>
        <p:spPr>
          <a:xfrm>
            <a:off x="2658533" y="5877197"/>
            <a:ext cx="6091768" cy="648147"/>
          </a:xfrm>
          <a:prstGeom prst="rect">
            <a:avLst/>
          </a:prstGeom>
          <a:effectLst>
            <a:outerShdw blurRad="127000" dir="2700000">
              <a:srgbClr val="FFFFFF"/>
            </a:outerShdw>
          </a:effectLst>
        </p:spPr>
        <p:txBody>
          <a:bodyPr vert="horz" lIns="0" rIns="0"/>
          <a:lstStyle>
            <a:lvl1pPr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defRPr>
            </a:lvl1pPr>
          </a:lstStyle>
          <a:p>
            <a:pPr marL="342900" marR="0" lvl="0" indent="-34290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Email: </a:t>
            </a:r>
            <a:r>
              <a:rPr kumimoji="0" lang="en-GB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8BCA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secretariat@eiti.org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8BCA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- Telephone: </a:t>
            </a: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8BCA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+47 22 20 08 00 </a:t>
            </a:r>
          </a:p>
          <a:p>
            <a:pPr marL="342900" marR="0" lvl="0" indent="-34290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Address: </a:t>
            </a: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8BCA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EITI International Secretariat, </a:t>
            </a:r>
            <a:r>
              <a:rPr kumimoji="0" lang="en-GB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8BCA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Skippergata</a:t>
            </a: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8BCA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 22, 0154 Oslo, Norway</a:t>
            </a:r>
          </a:p>
        </p:txBody>
      </p:sp>
      <p:sp>
        <p:nvSpPr>
          <p:cNvPr id="14" name="Text Placeholder 11"/>
          <p:cNvSpPr txBox="1">
            <a:spLocks/>
          </p:cNvSpPr>
          <p:nvPr/>
        </p:nvSpPr>
        <p:spPr>
          <a:xfrm>
            <a:off x="2658533" y="5013101"/>
            <a:ext cx="6091768" cy="792163"/>
          </a:xfrm>
          <a:prstGeom prst="rect">
            <a:avLst/>
          </a:prstGeom>
          <a:effectLst>
            <a:outerShdw blurRad="127000" dir="2700000">
              <a:srgbClr val="FFFFFF"/>
            </a:outerShdw>
          </a:effectLst>
        </p:spPr>
        <p:txBody>
          <a:bodyPr vert="horz" lIns="0" r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r"/>
            <a:r>
              <a:rPr lang="en-GB" sz="1400" dirty="0">
                <a:solidFill>
                  <a:srgbClr val="404040"/>
                </a:solidFill>
              </a:rPr>
              <a:t>Author: </a:t>
            </a:r>
            <a:r>
              <a:rPr lang="en-GB" sz="1400" b="1" dirty="0">
                <a:solidFill>
                  <a:schemeClr val="accent1"/>
                </a:solidFill>
              </a:rPr>
              <a:t>EITI International Secretariat</a:t>
            </a:r>
          </a:p>
          <a:p>
            <a:pPr algn="r"/>
            <a:r>
              <a:rPr lang="en-GB" sz="1400" dirty="0">
                <a:solidFill>
                  <a:srgbClr val="404040"/>
                </a:solidFill>
              </a:rPr>
              <a:t>Date: </a:t>
            </a:r>
            <a:r>
              <a:rPr lang="en-GB" sz="1400" b="1" dirty="0">
                <a:solidFill>
                  <a:srgbClr val="0076AF"/>
                </a:solidFill>
              </a:rPr>
              <a:t>10 November 2017</a:t>
            </a:r>
          </a:p>
          <a:p>
            <a:pPr algn="r"/>
            <a:r>
              <a:rPr lang="en-GB" sz="1400" dirty="0">
                <a:solidFill>
                  <a:srgbClr val="404040"/>
                </a:solidFill>
              </a:rPr>
              <a:t>Occasion: </a:t>
            </a:r>
            <a:r>
              <a:rPr lang="en-GB" sz="1400" b="1" dirty="0">
                <a:solidFill>
                  <a:srgbClr val="0076AF"/>
                </a:solidFill>
              </a:rPr>
              <a:t>Mainstreaming toolkit</a:t>
            </a:r>
          </a:p>
          <a:p>
            <a:pPr algn="r"/>
            <a:endParaRPr lang="en-GB" sz="1400" dirty="0">
              <a:solidFill>
                <a:srgbClr val="0076AF"/>
              </a:solidFill>
            </a:endParaRPr>
          </a:p>
        </p:txBody>
      </p:sp>
      <p:pic>
        <p:nvPicPr>
          <p:cNvPr id="5" name="Bilde 3" descr="big-twitter-bird copy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611" y="3560356"/>
            <a:ext cx="675622" cy="548606"/>
          </a:xfrm>
          <a:prstGeom prst="rect">
            <a:avLst/>
          </a:prstGeom>
          <a:noFill/>
          <a:ln>
            <a:noFill/>
          </a:ln>
          <a:effectLst>
            <a:outerShdw blurRad="127000" dir="270000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5088462" y="2974761"/>
            <a:ext cx="2540000" cy="1015663"/>
          </a:xfrm>
          <a:prstGeom prst="rect">
            <a:avLst/>
          </a:prstGeom>
          <a:noFill/>
          <a:effectLst>
            <a:outerShdw blurRad="127000" dir="270000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000" i="1" dirty="0" err="1">
                <a:solidFill>
                  <a:srgbClr val="008BCA"/>
                </a:solidFill>
                <a:latin typeface="Calibri" panose="020F0502020204030204" pitchFamily="34" charset="0"/>
                <a:cs typeface="Myriad Pro Light"/>
              </a:rPr>
              <a:t>www.eiti.org</a:t>
            </a:r>
            <a:endParaRPr lang="en-US" sz="3000" i="1" dirty="0">
              <a:solidFill>
                <a:srgbClr val="008BCA"/>
              </a:solidFill>
              <a:latin typeface="Calibri" panose="020F0502020204030204" pitchFamily="34" charset="0"/>
              <a:cs typeface="Myriad Pro Light"/>
            </a:endParaRPr>
          </a:p>
          <a:p>
            <a:pPr algn="ctr">
              <a:lnSpc>
                <a:spcPct val="100000"/>
              </a:lnSpc>
            </a:pPr>
            <a:r>
              <a:rPr lang="en-US" sz="3000" i="1" dirty="0">
                <a:solidFill>
                  <a:srgbClr val="008BCA"/>
                </a:solidFill>
                <a:latin typeface="Calibri" panose="020F0502020204030204" pitchFamily="34" charset="0"/>
                <a:cs typeface="Myriad Pro Light"/>
              </a:rPr>
              <a:t>@</a:t>
            </a:r>
            <a:r>
              <a:rPr lang="en-US" sz="3000" i="1" dirty="0" err="1">
                <a:solidFill>
                  <a:srgbClr val="008BCA"/>
                </a:solidFill>
                <a:latin typeface="Calibri" panose="020F0502020204030204" pitchFamily="34" charset="0"/>
                <a:cs typeface="Myriad Pro Light"/>
              </a:rPr>
              <a:t>EITIorg</a:t>
            </a:r>
            <a:endParaRPr lang="en-US" sz="3000" i="1" dirty="0">
              <a:solidFill>
                <a:srgbClr val="008BCA"/>
              </a:solidFill>
              <a:latin typeface="Calibri" panose="020F0502020204030204" pitchFamily="34" charset="0"/>
              <a:cs typeface="Myriad Pro Light"/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541338" y="2794002"/>
            <a:ext cx="3260195" cy="1618023"/>
          </a:xfrm>
          <a:prstGeom prst="rect">
            <a:avLst/>
          </a:prstGeom>
        </p:spPr>
        <p:txBody>
          <a:bodyPr vert="horz" lIns="0" tIns="45720" rIns="0" bIns="45720" rtlCol="0" anchor="t" anchorCtr="0">
            <a:normAutofit/>
          </a:bodyPr>
          <a:lstStyle>
            <a:lvl1pPr algn="ctr">
              <a:defRPr sz="5000" b="0" i="1">
                <a:solidFill>
                  <a:schemeClr val="tx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Thank </a:t>
            </a:r>
            <a:br>
              <a:rPr kumimoji="0" lang="en-US" sz="52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52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you!</a:t>
            </a:r>
            <a:endParaRPr kumimoji="0" lang="en-GB" sz="52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ular Callout 5"/>
          <p:cNvSpPr/>
          <p:nvPr/>
        </p:nvSpPr>
        <p:spPr>
          <a:xfrm>
            <a:off x="1913467" y="1600200"/>
            <a:ext cx="5689600" cy="3208867"/>
          </a:xfrm>
          <a:prstGeom prst="wedgeRectCallout">
            <a:avLst>
              <a:gd name="adj1" fmla="val -35863"/>
              <a:gd name="adj2" fmla="val 756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/>
              <a:t>Why are we doing so much reconciliation?</a:t>
            </a:r>
          </a:p>
        </p:txBody>
      </p:sp>
    </p:spTree>
    <p:extLst>
      <p:ext uri="{BB962C8B-B14F-4D97-AF65-F5344CB8AC3E}">
        <p14:creationId xmlns:p14="http://schemas.microsoft.com/office/powerpoint/2010/main" val="1598009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274637"/>
            <a:ext cx="8266410" cy="1316037"/>
          </a:xfrm>
        </p:spPr>
        <p:txBody>
          <a:bodyPr/>
          <a:lstStyle/>
          <a:p>
            <a:r>
              <a:rPr lang="en-GB" b="1" dirty="0"/>
              <a:t>Introducing mainstreaming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549275" y="6356350"/>
            <a:ext cx="1100667" cy="365125"/>
          </a:xfrm>
        </p:spPr>
        <p:txBody>
          <a:bodyPr lIns="0" rIns="0"/>
          <a:lstStyle/>
          <a:p>
            <a:fld id="{8B93C3CB-6E54-E14A-8D41-8D4E2C126061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425" y="1143000"/>
            <a:ext cx="5871797" cy="576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234928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EITI Standard and Mainstreaming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1338" y="1877291"/>
            <a:ext cx="5577989" cy="3479800"/>
          </a:xfrm>
        </p:spPr>
        <p:txBody>
          <a:bodyPr>
            <a:noAutofit/>
          </a:bodyPr>
          <a:lstStyle/>
          <a:p>
            <a:r>
              <a:rPr lang="en-GB" sz="2800" dirty="0"/>
              <a:t>The 2016 Standard provides more flexibility on how data is disclosed: </a:t>
            </a:r>
          </a:p>
          <a:p>
            <a:endParaRPr lang="en-GB" sz="2800" dirty="0"/>
          </a:p>
          <a:p>
            <a:pPr lvl="2"/>
            <a:r>
              <a:rPr lang="en-GB" sz="2800" dirty="0"/>
              <a:t>2013 Standard: “the EITI Report must describe”</a:t>
            </a:r>
          </a:p>
          <a:p>
            <a:pPr lvl="2"/>
            <a:endParaRPr lang="en-GB" sz="2800" dirty="0"/>
          </a:p>
          <a:p>
            <a:pPr lvl="2"/>
            <a:r>
              <a:rPr lang="en-GB" sz="2800" dirty="0"/>
              <a:t>2016 Standard: “MSG must disclose”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549275" y="6356350"/>
            <a:ext cx="1100667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666666"/>
                </a:solidFill>
              </a:defRPr>
            </a:lvl1pPr>
          </a:lstStyle>
          <a:p>
            <a:fld id="{8B93C3CB-6E54-E14A-8D41-8D4E2C126061}" type="slidenum">
              <a:rPr lang="en-GB" sz="1100" smtClean="0"/>
              <a:pPr/>
              <a:t>4</a:t>
            </a:fld>
            <a:endParaRPr lang="en-GB" sz="11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9327" y="1877291"/>
            <a:ext cx="3024673" cy="412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34460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EITI Standard and Mainstreaming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1338" y="1877291"/>
            <a:ext cx="5577989" cy="3479800"/>
          </a:xfrm>
        </p:spPr>
        <p:txBody>
          <a:bodyPr>
            <a:noAutofit/>
          </a:bodyPr>
          <a:lstStyle/>
          <a:p>
            <a:r>
              <a:rPr lang="en-GB" dirty="0"/>
              <a:t>Mainstreaming EITI disclosures means that governments and company agencies integrate, or systematically disclose, information covered by </a:t>
            </a:r>
            <a:r>
              <a:rPr lang="en-GB" u="sng" dirty="0">
                <a:hlinkClick r:id="rId2"/>
              </a:rPr>
              <a:t>EITI Requirements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When disclosures are mainstreamed,</a:t>
            </a:r>
            <a:br>
              <a:rPr lang="en-GB" dirty="0"/>
            </a:br>
            <a:r>
              <a:rPr lang="en-GB" dirty="0"/>
              <a:t>EITI Reports are used as a tool to address gaps in information, if/when needed.</a:t>
            </a:r>
            <a:endParaRPr lang="en-GB" sz="2400" dirty="0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549275" y="6356350"/>
            <a:ext cx="1100667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666666"/>
                </a:solidFill>
              </a:defRPr>
            </a:lvl1pPr>
          </a:lstStyle>
          <a:p>
            <a:fld id="{8B93C3CB-6E54-E14A-8D41-8D4E2C126061}" type="slidenum">
              <a:rPr lang="en-GB" sz="1100" smtClean="0"/>
              <a:pPr/>
              <a:t>5</a:t>
            </a:fld>
            <a:endParaRPr lang="en-GB" sz="11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9327" y="1877291"/>
            <a:ext cx="3024673" cy="412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348195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EITI Standard and Mainstreaming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9275" y="1417638"/>
            <a:ext cx="5577989" cy="3479800"/>
          </a:xfrm>
        </p:spPr>
        <p:txBody>
          <a:bodyPr>
            <a:noAutofit/>
          </a:bodyPr>
          <a:lstStyle/>
          <a:p>
            <a:r>
              <a:rPr lang="en-GB" sz="2400" dirty="0"/>
              <a:t>Under EITI Requirement 4.9c, the multi-stakeholder group can avoid reconciliation by an independent administrator if…</a:t>
            </a:r>
          </a:p>
          <a:p>
            <a:endParaRPr lang="en-GB" sz="2400" dirty="0"/>
          </a:p>
          <a:p>
            <a:pPr marL="658350" lvl="1" indent="-514350">
              <a:buFont typeface="+mj-lt"/>
              <a:buAutoNum type="arabicPeriod"/>
            </a:pPr>
            <a:r>
              <a:rPr lang="en-GB" sz="2400" dirty="0"/>
              <a:t>there is routine disclosure of the data … and </a:t>
            </a:r>
          </a:p>
          <a:p>
            <a:pPr marL="658350" lvl="1" indent="-514350">
              <a:buFont typeface="+mj-lt"/>
              <a:buAutoNum type="arabicPeriod"/>
            </a:pPr>
            <a:r>
              <a:rPr lang="en-GB" sz="2400" dirty="0"/>
              <a:t>the financial data is subject to credible, independent audit, applying international standards </a:t>
            </a:r>
          </a:p>
          <a:p>
            <a:pPr marL="0" lvl="1" indent="0">
              <a:lnSpc>
                <a:spcPct val="110000"/>
              </a:lnSpc>
              <a:buNone/>
            </a:pPr>
            <a:endParaRPr lang="en-GB" sz="2400" dirty="0">
              <a:solidFill>
                <a:srgbClr val="404040"/>
              </a:solidFill>
            </a:endParaRPr>
          </a:p>
          <a:p>
            <a:pPr marL="0" lvl="1" indent="0">
              <a:lnSpc>
                <a:spcPct val="110000"/>
              </a:lnSpc>
              <a:buNone/>
            </a:pPr>
            <a:r>
              <a:rPr lang="en-GB" sz="2400" dirty="0">
                <a:solidFill>
                  <a:srgbClr val="404040"/>
                </a:solidFill>
              </a:rPr>
              <a:t>Then he MSG may seek </a:t>
            </a:r>
            <a:r>
              <a:rPr lang="en-GB" sz="2400" dirty="0">
                <a:solidFill>
                  <a:srgbClr val="404040"/>
                </a:solidFill>
                <a:hlinkClick r:id="rId2"/>
              </a:rPr>
              <a:t>Board approval to mainstream</a:t>
            </a:r>
            <a:r>
              <a:rPr lang="en-GB" sz="2400" dirty="0">
                <a:solidFill>
                  <a:srgbClr val="404040"/>
                </a:solidFill>
              </a:rPr>
              <a:t> EITI implementation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549275" y="6356350"/>
            <a:ext cx="1100667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666666"/>
                </a:solidFill>
              </a:defRPr>
            </a:lvl1pPr>
          </a:lstStyle>
          <a:p>
            <a:fld id="{8B93C3CB-6E54-E14A-8D41-8D4E2C126061}" type="slidenum">
              <a:rPr lang="en-GB" sz="1100" smtClean="0"/>
              <a:pPr/>
              <a:t>6</a:t>
            </a:fld>
            <a:endParaRPr lang="en-GB" sz="11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9327" y="1877291"/>
            <a:ext cx="3024673" cy="41217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2BAD28-45C5-477C-A0E7-C25E31A13B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58" t="7910" r="9885" b="8839"/>
          <a:stretch/>
        </p:blipFill>
        <p:spPr>
          <a:xfrm>
            <a:off x="478171" y="528506"/>
            <a:ext cx="8246379" cy="556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3531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274638"/>
            <a:ext cx="8381364" cy="1143000"/>
          </a:xfrm>
        </p:spPr>
        <p:txBody>
          <a:bodyPr>
            <a:normAutofit/>
          </a:bodyPr>
          <a:lstStyle/>
          <a:p>
            <a:r>
              <a:rPr lang="en-GB" dirty="0"/>
              <a:t>Mainstreaming mapping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549275" y="6356350"/>
            <a:ext cx="1100667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666666"/>
                </a:solidFill>
              </a:defRPr>
            </a:lvl1pPr>
          </a:lstStyle>
          <a:p>
            <a:fld id="{8B93C3CB-6E54-E14A-8D41-8D4E2C126061}" type="slidenum">
              <a:rPr lang="en-GB" sz="1100" smtClean="0"/>
              <a:pPr/>
              <a:t>7</a:t>
            </a:fld>
            <a:endParaRPr lang="en-GB" sz="1100"/>
          </a:p>
        </p:txBody>
      </p:sp>
      <p:sp>
        <p:nvSpPr>
          <p:cNvPr id="12" name="TextBox 11"/>
          <p:cNvSpPr txBox="1"/>
          <p:nvPr/>
        </p:nvSpPr>
        <p:spPr>
          <a:xfrm>
            <a:off x="549274" y="1005840"/>
            <a:ext cx="838136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Objective:</a:t>
            </a:r>
            <a:r>
              <a:rPr lang="en-GB" sz="2000" dirty="0"/>
              <a:t> Explore opportunities for mainstreaming</a:t>
            </a:r>
          </a:p>
          <a:p>
            <a:endParaRPr lang="en-GB" sz="2000" dirty="0"/>
          </a:p>
          <a:p>
            <a:r>
              <a:rPr lang="en-GB" sz="2000" b="1" dirty="0"/>
              <a:t>Instructions:</a:t>
            </a:r>
          </a:p>
          <a:p>
            <a:r>
              <a:rPr lang="en-GB" sz="2000" dirty="0"/>
              <a:t>Based on EITI Requirements, assess whether disclosures are already made public, outside the EITI process.</a:t>
            </a:r>
          </a:p>
          <a:p>
            <a:endParaRPr lang="en-GB" sz="2000" dirty="0"/>
          </a:p>
          <a:p>
            <a:pPr marL="1371600" lvl="2" indent="-457200">
              <a:buFont typeface="+mj-lt"/>
              <a:buAutoNum type="arabicPeriod"/>
            </a:pPr>
            <a:r>
              <a:rPr lang="en-GB" sz="2000" dirty="0"/>
              <a:t>Are the disclosures compliant to the EITI Standard?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GB" sz="2000" dirty="0"/>
              <a:t>What is missing to comply with the EITI Standard?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770C4F-823D-4FE1-B527-165E2739B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099" y="3741490"/>
            <a:ext cx="2287008" cy="3116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693895-3760-43D7-B2B1-006CD38790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498" y="3868162"/>
            <a:ext cx="3043502" cy="29898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1C531F-81DE-4C7E-94B6-4682373CC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9653" y="4881388"/>
            <a:ext cx="2849219" cy="83671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ECEA4EF-DD57-484B-B30B-7555CBF3A790}"/>
              </a:ext>
            </a:extLst>
          </p:cNvPr>
          <p:cNvCxnSpPr/>
          <p:nvPr/>
        </p:nvCxnSpPr>
        <p:spPr>
          <a:xfrm flipV="1">
            <a:off x="2340529" y="5519956"/>
            <a:ext cx="1459684" cy="570451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A0F697A-A61F-414A-A55C-83EA5B3C147D}"/>
              </a:ext>
            </a:extLst>
          </p:cNvPr>
          <p:cNvCxnSpPr>
            <a:cxnSpLocks/>
          </p:cNvCxnSpPr>
          <p:nvPr/>
        </p:nvCxnSpPr>
        <p:spPr>
          <a:xfrm flipH="1" flipV="1">
            <a:off x="5427677" y="5363081"/>
            <a:ext cx="1464730" cy="451493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3166598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549275" y="6356350"/>
            <a:ext cx="1100667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666666"/>
                </a:solidFill>
              </a:defRPr>
            </a:lvl1pPr>
          </a:lstStyle>
          <a:p>
            <a:fld id="{8B93C3CB-6E54-E14A-8D41-8D4E2C126061}" type="slidenum">
              <a:rPr lang="en-GB" sz="1100" smtClean="0"/>
              <a:pPr/>
              <a:t>8</a:t>
            </a:fld>
            <a:endParaRPr lang="en-GB" sz="110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ACD0EBD-0BA1-4D4A-9805-A0DF298E2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Mainstreaming tool_short">
            <a:hlinkClick r:id="" action="ppaction://media"/>
            <a:extLst>
              <a:ext uri="{FF2B5EF4-FFF2-40B4-BE49-F238E27FC236}">
                <a16:creationId xmlns:a16="http://schemas.microsoft.com/office/drawing/2014/main" id="{FCACE0D9-F27B-4E1E-801D-5F6536E9B7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437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274638"/>
            <a:ext cx="8381364" cy="1143000"/>
          </a:xfrm>
        </p:spPr>
        <p:txBody>
          <a:bodyPr>
            <a:normAutofit/>
          </a:bodyPr>
          <a:lstStyle/>
          <a:p>
            <a:r>
              <a:rPr lang="en-GB" dirty="0"/>
              <a:t>Mainstreaming mapping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549275" y="6356350"/>
            <a:ext cx="1100667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666666"/>
                </a:solidFill>
              </a:defRPr>
            </a:lvl1pPr>
          </a:lstStyle>
          <a:p>
            <a:fld id="{8B93C3CB-6E54-E14A-8D41-8D4E2C126061}" type="slidenum">
              <a:rPr lang="en-GB" sz="1100" smtClean="0"/>
              <a:pPr/>
              <a:t>9</a:t>
            </a:fld>
            <a:endParaRPr lang="en-GB" sz="1100"/>
          </a:p>
        </p:txBody>
      </p:sp>
      <p:sp>
        <p:nvSpPr>
          <p:cNvPr id="12" name="TextBox 11"/>
          <p:cNvSpPr txBox="1"/>
          <p:nvPr/>
        </p:nvSpPr>
        <p:spPr>
          <a:xfrm>
            <a:off x="549275" y="1775281"/>
            <a:ext cx="838136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For MSGs and national secretariats, a useful question to ask when performing the exercise is … </a:t>
            </a:r>
          </a:p>
          <a:p>
            <a:endParaRPr lang="en-GB" sz="2000" dirty="0"/>
          </a:p>
          <a:p>
            <a:pPr lvl="1"/>
            <a:r>
              <a:rPr lang="en-GB" i="1" dirty="0"/>
              <a:t>“Our latest EITI Report covered fiscal year XXXX (e.g. 2015). Can I find the same information for XXXX+1 (i.e. 2016) already? What disclosures can I find without referencing to any EITI-related documents and websites?”</a:t>
            </a: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770C4F-823D-4FE1-B527-165E2739B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099" y="3741490"/>
            <a:ext cx="2287008" cy="3116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693895-3760-43D7-B2B1-006CD38790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498" y="3868162"/>
            <a:ext cx="3043502" cy="29898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1C531F-81DE-4C7E-94B6-4682373CC3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9653" y="4881388"/>
            <a:ext cx="2849219" cy="83671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ECEA4EF-DD57-484B-B30B-7555CBF3A790}"/>
              </a:ext>
            </a:extLst>
          </p:cNvPr>
          <p:cNvCxnSpPr/>
          <p:nvPr/>
        </p:nvCxnSpPr>
        <p:spPr>
          <a:xfrm flipV="1">
            <a:off x="2340529" y="5519956"/>
            <a:ext cx="1459684" cy="570451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A0F697A-A61F-414A-A55C-83EA5B3C147D}"/>
              </a:ext>
            </a:extLst>
          </p:cNvPr>
          <p:cNvCxnSpPr>
            <a:cxnSpLocks/>
          </p:cNvCxnSpPr>
          <p:nvPr/>
        </p:nvCxnSpPr>
        <p:spPr>
          <a:xfrm flipH="1" flipV="1">
            <a:off x="5427677" y="5363081"/>
            <a:ext cx="1464730" cy="451493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2616740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EITI theme">
  <a:themeElements>
    <a:clrScheme name="EITI palette 2015">
      <a:dk1>
        <a:srgbClr val="404040"/>
      </a:dk1>
      <a:lt1>
        <a:sysClr val="window" lastClr="FFFFFF"/>
      </a:lt1>
      <a:dk2>
        <a:srgbClr val="625648"/>
      </a:dk2>
      <a:lt2>
        <a:srgbClr val="E6E6E6"/>
      </a:lt2>
      <a:accent1>
        <a:srgbClr val="0076AF"/>
      </a:accent1>
      <a:accent2>
        <a:srgbClr val="8AB9E2"/>
      </a:accent2>
      <a:accent3>
        <a:srgbClr val="D54D35"/>
      </a:accent3>
      <a:accent4>
        <a:srgbClr val="FAA627"/>
      </a:accent4>
      <a:accent5>
        <a:srgbClr val="2D8B2A"/>
      </a:accent5>
      <a:accent6>
        <a:srgbClr val="84AD42"/>
      </a:accent6>
      <a:hlink>
        <a:srgbClr val="0084B4"/>
      </a:hlink>
      <a:folHlink>
        <a:srgbClr val="00919B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DACE739233BB499185E9201691D117" ma:contentTypeVersion="45" ma:contentTypeDescription="Create a new document." ma:contentTypeScope="" ma:versionID="20182d0dbdd215c1e09bd485ed6324d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74b5a4020cc0417531245af4bd9469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DECB3FF-F052-45C0-8026-B797DE615007}">
  <ds:schemaRefs>
    <ds:schemaRef ds:uri="http://purl.org/dc/terms/"/>
    <ds:schemaRef ds:uri="http://schemas.microsoft.com/office/infopath/2007/PartnerControls"/>
    <ds:schemaRef ds:uri="http://schemas.microsoft.com/office/2006/metadata/properties"/>
    <ds:schemaRef ds:uri="http://purl.org/dc/elements/1.1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33DF951-9604-4638-A4AF-1562E79897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242639C7-4E99-4B8A-913C-8BAD65FAE6E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926</TotalTime>
  <Words>433</Words>
  <Application>Microsoft Office PowerPoint</Application>
  <PresentationFormat>On-screen Show (4:3)</PresentationFormat>
  <Paragraphs>89</Paragraphs>
  <Slides>12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ＭＳ Ｐゴシック</vt:lpstr>
      <vt:lpstr>Arial</vt:lpstr>
      <vt:lpstr>Calibri</vt:lpstr>
      <vt:lpstr>Frutiger LT 57 Cn</vt:lpstr>
      <vt:lpstr>Myriad Pro Light</vt:lpstr>
      <vt:lpstr>EITI theme</vt:lpstr>
      <vt:lpstr>Mainstreaming Transparency an integral and routine feature of countries governance and management systems </vt:lpstr>
      <vt:lpstr>PowerPoint Presentation</vt:lpstr>
      <vt:lpstr>Introducing mainstreaming</vt:lpstr>
      <vt:lpstr>EITI Standard and Mainstreaming</vt:lpstr>
      <vt:lpstr>EITI Standard and Mainstreaming</vt:lpstr>
      <vt:lpstr>EITI Standard and Mainstreaming</vt:lpstr>
      <vt:lpstr>Mainstreaming mapping</vt:lpstr>
      <vt:lpstr>PowerPoint Presentation</vt:lpstr>
      <vt:lpstr>Mainstreaming mapping</vt:lpstr>
      <vt:lpstr>Common challenges</vt:lpstr>
      <vt:lpstr>Country examples</vt:lpstr>
      <vt:lpstr>PowerPoint Presentation</vt:lpstr>
    </vt:vector>
  </TitlesOfParts>
  <Company>Eddy Hill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Eddy Hill;Christina Berger</dc:creator>
  <cp:lastModifiedBy>Christoffer Claussen</cp:lastModifiedBy>
  <cp:revision>196</cp:revision>
  <dcterms:created xsi:type="dcterms:W3CDTF">2015-07-10T16:01:08Z</dcterms:created>
  <dcterms:modified xsi:type="dcterms:W3CDTF">2017-11-16T16:25:18Z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0x0101004FDACE739233BB499185E9201691D117</vt:lpwstr>
  </property>
</Properties>
</file>