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65" r:id="rId6"/>
    <p:sldId id="285" r:id="rId7"/>
    <p:sldId id="316" r:id="rId8"/>
    <p:sldId id="315" r:id="rId9"/>
    <p:sldId id="289" r:id="rId10"/>
    <p:sldId id="312" r:id="rId11"/>
    <p:sldId id="318" r:id="rId12"/>
    <p:sldId id="326" r:id="rId13"/>
    <p:sldId id="327" r:id="rId14"/>
    <p:sldId id="32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9" r:id="rId23"/>
    <p:sldId id="277" r:id="rId2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pos="3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E6E6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89911" autoAdjust="0"/>
  </p:normalViewPr>
  <p:slideViewPr>
    <p:cSldViewPr snapToGrid="0" snapToObjects="1">
      <p:cViewPr varScale="1">
        <p:scale>
          <a:sx n="117" d="100"/>
          <a:sy n="117" d="100"/>
        </p:scale>
        <p:origin x="1638" y="108"/>
      </p:cViewPr>
      <p:guideLst>
        <p:guide orient="horz" pos="1003"/>
        <p:guide pos="3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CF36-B150-416D-AED0-4CF6BA597C91}" type="datetimeFigureOut">
              <a:rPr lang="en-GB" smtClean="0"/>
              <a:t>16/11/2017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09DF2-61FC-431E-904F-8907DC121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56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9DF2-61FC-431E-904F-8907DC121BD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155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Mainstreaming is …</a:t>
            </a:r>
          </a:p>
          <a:p>
            <a:endParaRPr lang="en-GB" b="1" dirty="0"/>
          </a:p>
          <a:p>
            <a:r>
              <a:rPr lang="en-GB" b="1" dirty="0"/>
              <a:t>	1. Regular publication </a:t>
            </a:r>
            <a:r>
              <a:rPr lang="en-GB" b="0" dirty="0"/>
              <a:t>of EITI data by government</a:t>
            </a:r>
            <a:r>
              <a:rPr lang="en-GB" b="0" baseline="0" dirty="0"/>
              <a:t> and corporate entities</a:t>
            </a:r>
          </a:p>
          <a:p>
            <a:endParaRPr lang="en-GB" b="0" baseline="0" dirty="0"/>
          </a:p>
          <a:p>
            <a:r>
              <a:rPr lang="en-GB" b="0" baseline="0" dirty="0"/>
              <a:t>	</a:t>
            </a:r>
            <a:r>
              <a:rPr lang="en-GB" b="1" baseline="0" dirty="0"/>
              <a:t>2. </a:t>
            </a:r>
            <a:r>
              <a:rPr lang="en-GB" b="0" baseline="0" dirty="0"/>
              <a:t>With </a:t>
            </a:r>
            <a:r>
              <a:rPr lang="en-GB" b="1" baseline="0" dirty="0"/>
              <a:t>transparent quality assurance </a:t>
            </a:r>
            <a:r>
              <a:rPr lang="en-GB" b="0" baseline="0" dirty="0"/>
              <a:t>of the information</a:t>
            </a:r>
          </a:p>
          <a:p>
            <a:endParaRPr lang="en-GB" b="0" baseline="0" dirty="0"/>
          </a:p>
          <a:p>
            <a:r>
              <a:rPr lang="en-GB" b="0" baseline="0" dirty="0"/>
              <a:t>	</a:t>
            </a:r>
            <a:r>
              <a:rPr lang="en-GB" b="1" baseline="0" dirty="0"/>
              <a:t>3. Adhering to EITI Requirements</a:t>
            </a:r>
          </a:p>
          <a:p>
            <a:endParaRPr lang="en-GB" b="1" baseline="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9DF2-61FC-431E-904F-8907DC121BD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811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Mainstreaming is …</a:t>
            </a:r>
          </a:p>
          <a:p>
            <a:endParaRPr lang="en-GB" b="1" dirty="0"/>
          </a:p>
          <a:p>
            <a:r>
              <a:rPr lang="en-GB" b="1" dirty="0"/>
              <a:t>	1. Regular publication </a:t>
            </a:r>
            <a:r>
              <a:rPr lang="en-GB" b="0" dirty="0"/>
              <a:t>of</a:t>
            </a:r>
            <a:r>
              <a:rPr lang="en-GB" b="0" baseline="0" dirty="0"/>
              <a:t> </a:t>
            </a:r>
            <a:r>
              <a:rPr lang="en-GB" b="0" dirty="0"/>
              <a:t>EITI data by government</a:t>
            </a:r>
            <a:r>
              <a:rPr lang="en-GB" b="0" baseline="0" dirty="0"/>
              <a:t> and corporate entities in open formats</a:t>
            </a:r>
          </a:p>
          <a:p>
            <a:endParaRPr lang="en-GB" b="0" baseline="0" dirty="0"/>
          </a:p>
          <a:p>
            <a:r>
              <a:rPr lang="en-GB" b="0" baseline="0" dirty="0"/>
              <a:t>	</a:t>
            </a:r>
            <a:r>
              <a:rPr lang="en-GB" b="1" baseline="0" dirty="0"/>
              <a:t>2. </a:t>
            </a:r>
            <a:r>
              <a:rPr lang="en-GB" b="0" baseline="0" dirty="0"/>
              <a:t>With </a:t>
            </a:r>
            <a:r>
              <a:rPr lang="en-GB" b="1" baseline="0" dirty="0"/>
              <a:t>transparent quality assurance </a:t>
            </a:r>
            <a:r>
              <a:rPr lang="en-GB" b="0" baseline="0" dirty="0"/>
              <a:t>of the information</a:t>
            </a:r>
          </a:p>
          <a:p>
            <a:endParaRPr lang="en-GB" b="0" baseline="0" dirty="0"/>
          </a:p>
          <a:p>
            <a:r>
              <a:rPr lang="en-GB" b="0" baseline="0" dirty="0"/>
              <a:t>	</a:t>
            </a:r>
            <a:r>
              <a:rPr lang="en-GB" b="1" baseline="0" dirty="0"/>
              <a:t>3. Adhering to EITI Requirements</a:t>
            </a:r>
          </a:p>
          <a:p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9DF2-61FC-431E-904F-8907DC121BD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238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9274" y="1592263"/>
            <a:ext cx="7908926" cy="1845205"/>
          </a:xfrm>
        </p:spPr>
        <p:txBody>
          <a:bodyPr lIns="0" rIns="0" anchor="b" anchorCtr="0">
            <a:normAutofit/>
          </a:bodyPr>
          <a:lstStyle>
            <a:lvl1pPr>
              <a:defRPr sz="4000" b="0" i="0"/>
            </a:lvl1pPr>
          </a:lstStyle>
          <a:p>
            <a:r>
              <a:rPr lang="en-GB" noProof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9274" y="4299858"/>
            <a:ext cx="7908926" cy="1338942"/>
          </a:xfrm>
        </p:spPr>
        <p:txBody>
          <a:bodyPr lIns="0" rIns="0" anchor="b" anchorCtr="0">
            <a:normAutofit/>
          </a:bodyPr>
          <a:lstStyle>
            <a:lvl1pPr marL="0" indent="0" algn="l">
              <a:buNone/>
              <a:defRPr sz="2600" i="1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Cliquez pour modifier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lIns="0" rIns="0"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60967"/>
            <a:ext cx="9144000" cy="347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7" name="Picture 6" descr="EITI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0" y="286216"/>
            <a:ext cx="1512168" cy="478488"/>
          </a:xfrm>
          <a:prstGeom prst="rect">
            <a:avLst/>
          </a:prstGeom>
        </p:spPr>
      </p:pic>
      <p:sp>
        <p:nvSpPr>
          <p:cNvPr id="8" name="Rectangle 45"/>
          <p:cNvSpPr>
            <a:spLocks noChangeArrowheads="1"/>
          </p:cNvSpPr>
          <p:nvPr userDrawn="1"/>
        </p:nvSpPr>
        <p:spPr bwMode="auto">
          <a:xfrm>
            <a:off x="0" y="1052736"/>
            <a:ext cx="9144000" cy="166464"/>
          </a:xfrm>
          <a:prstGeom prst="rect">
            <a:avLst/>
          </a:prstGeom>
          <a:solidFill>
            <a:srgbClr val="0076AF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/>
            <a:r>
              <a:rPr lang="en-GB" sz="3600" noProof="0">
                <a:solidFill>
                  <a:srgbClr val="FFFFFF"/>
                </a:solidFill>
                <a:latin typeface="Frutiger LT 57 Cn" charset="0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299754" y="1052736"/>
            <a:ext cx="612068" cy="166464"/>
          </a:xfrm>
          <a:prstGeom prst="rect">
            <a:avLst/>
          </a:prstGeom>
          <a:solidFill>
            <a:srgbClr val="60BC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noProof="0">
              <a:ln>
                <a:noFill/>
              </a:ln>
              <a:solidFill>
                <a:schemeClr val="bg1"/>
              </a:solidFill>
              <a:effectLst/>
              <a:latin typeface="Frutiger LT 57 Cn" pitchFamily="1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662333" y="6163733"/>
            <a:ext cx="1481667" cy="694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2" name="Rectangle 11"/>
          <p:cNvSpPr/>
          <p:nvPr userDrawn="1"/>
        </p:nvSpPr>
        <p:spPr>
          <a:xfrm>
            <a:off x="2218267" y="6180667"/>
            <a:ext cx="4656666" cy="677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35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3" descr="big-twitter-bird cop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411" y="3931155"/>
            <a:ext cx="675622" cy="54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 userDrawn="1"/>
        </p:nvSpPr>
        <p:spPr>
          <a:xfrm>
            <a:off x="3234262" y="3345560"/>
            <a:ext cx="254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3000" i="1" noProof="0">
                <a:solidFill>
                  <a:srgbClr val="008BCA"/>
                </a:solidFill>
                <a:latin typeface="Calibri" panose="020F0502020204030204" pitchFamily="34" charset="0"/>
                <a:cs typeface="Myriad Pro Light"/>
              </a:rPr>
              <a:t>www.eiti.org</a:t>
            </a:r>
          </a:p>
          <a:p>
            <a:pPr algn="ctr">
              <a:lnSpc>
                <a:spcPct val="100000"/>
              </a:lnSpc>
            </a:pPr>
            <a:r>
              <a:rPr lang="en-GB" sz="3000" i="1" noProof="0">
                <a:solidFill>
                  <a:srgbClr val="008BCA"/>
                </a:solidFill>
                <a:latin typeface="Calibri" panose="020F0502020204030204" pitchFamily="34" charset="0"/>
                <a:cs typeface="Myriad Pro Light"/>
              </a:rPr>
              <a:t>@EITIorg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60967"/>
            <a:ext cx="9144000" cy="347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7" name="Picture 6" descr="EITI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0" y="286216"/>
            <a:ext cx="1512168" cy="478488"/>
          </a:xfrm>
          <a:prstGeom prst="rect">
            <a:avLst/>
          </a:prstGeom>
        </p:spPr>
      </p:pic>
      <p:sp>
        <p:nvSpPr>
          <p:cNvPr id="8" name="Rectangle 45"/>
          <p:cNvSpPr>
            <a:spLocks noChangeArrowheads="1"/>
          </p:cNvSpPr>
          <p:nvPr userDrawn="1"/>
        </p:nvSpPr>
        <p:spPr bwMode="auto">
          <a:xfrm>
            <a:off x="0" y="1052736"/>
            <a:ext cx="9144000" cy="166464"/>
          </a:xfrm>
          <a:prstGeom prst="rect">
            <a:avLst/>
          </a:prstGeom>
          <a:solidFill>
            <a:srgbClr val="0076AF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/>
            <a:r>
              <a:rPr lang="en-GB" sz="3600" noProof="0">
                <a:solidFill>
                  <a:srgbClr val="FFFFFF"/>
                </a:solidFill>
                <a:latin typeface="Frutiger LT 57 Cn" charset="0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299754" y="1052736"/>
            <a:ext cx="612068" cy="166464"/>
          </a:xfrm>
          <a:prstGeom prst="rect">
            <a:avLst/>
          </a:prstGeom>
          <a:solidFill>
            <a:srgbClr val="60BC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noProof="0">
              <a:ln>
                <a:noFill/>
              </a:ln>
              <a:solidFill>
                <a:schemeClr val="bg1"/>
              </a:solidFill>
              <a:effectLst/>
              <a:latin typeface="Frutiger LT 57 Cn" pitchFamily="1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662333" y="6163733"/>
            <a:ext cx="1481667" cy="694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itre 1"/>
          <p:cNvSpPr txBox="1">
            <a:spLocks/>
          </p:cNvSpPr>
          <p:nvPr userDrawn="1"/>
        </p:nvSpPr>
        <p:spPr>
          <a:xfrm>
            <a:off x="549274" y="2045755"/>
            <a:ext cx="7908926" cy="1470025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ctr">
              <a:defRPr sz="5000" b="0" i="1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2218267" y="6180667"/>
            <a:ext cx="4656666" cy="677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Click="0" advTm="35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cap="all"/>
            </a:lvl1pPr>
          </a:lstStyle>
          <a:p>
            <a:r>
              <a:rPr lang="en-GB" noProof="0"/>
              <a:t>Section header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ransition advClick="0" advTm="35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ransition advClick="0" advTm="35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1337" y="1600200"/>
            <a:ext cx="406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66732" y="1600200"/>
            <a:ext cx="406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ransition advClick="0" advTm="35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0337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0337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3816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3816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ransition advClick="0" advTm="35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ransition advClick="0" advTm="35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ransition advClick="0" advTm="35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lef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3050"/>
            <a:ext cx="29162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dirty="0" err="1"/>
              <a:t>Cliquez</a:t>
            </a:r>
            <a:r>
              <a:rPr lang="en-GB" noProof="0" dirty="0"/>
              <a:t> et </a:t>
            </a:r>
            <a:r>
              <a:rPr lang="en-GB" noProof="0" dirty="0" err="1"/>
              <a:t>modifiez</a:t>
            </a:r>
            <a:r>
              <a:rPr lang="en-GB" noProof="0" dirty="0"/>
              <a:t>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49275" y="1435100"/>
            <a:ext cx="29162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ransition advClick="0" advTm="35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ransition advClick="0" advTm="35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7875058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9275" y="1600200"/>
            <a:ext cx="7875058" cy="20621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Picture 6" descr="EITI_Logo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75" y="6411615"/>
            <a:ext cx="848810" cy="268585"/>
          </a:xfrm>
          <a:prstGeom prst="rect">
            <a:avLst/>
          </a:prstGeom>
        </p:spPr>
      </p:pic>
      <p:grpSp>
        <p:nvGrpSpPr>
          <p:cNvPr id="11" name="Grouper 10"/>
          <p:cNvGrpSpPr/>
          <p:nvPr userDrawn="1"/>
        </p:nvGrpSpPr>
        <p:grpSpPr>
          <a:xfrm>
            <a:off x="-1" y="-9136"/>
            <a:ext cx="9144001" cy="166464"/>
            <a:chOff x="-1" y="-9136"/>
            <a:chExt cx="9144001" cy="166464"/>
          </a:xfrm>
        </p:grpSpPr>
        <p:sp>
          <p:nvSpPr>
            <p:cNvPr id="8" name="Rectangle 45"/>
            <p:cNvSpPr>
              <a:spLocks noChangeArrowheads="1"/>
            </p:cNvSpPr>
            <p:nvPr userDrawn="1"/>
          </p:nvSpPr>
          <p:spPr bwMode="auto">
            <a:xfrm>
              <a:off x="-1" y="-9136"/>
              <a:ext cx="9144001" cy="166464"/>
            </a:xfrm>
            <a:prstGeom prst="rect">
              <a:avLst/>
            </a:prstGeom>
            <a:solidFill>
              <a:srgbClr val="0076AF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/>
              <a:r>
                <a:rPr lang="en-GB" sz="3600" noProof="0">
                  <a:solidFill>
                    <a:srgbClr val="FFFFFF"/>
                  </a:solidFill>
                  <a:latin typeface="Frutiger LT 57 Cn" charset="0"/>
                </a:rPr>
                <a:t> </a:t>
              </a:r>
            </a:p>
          </p:txBody>
        </p:sp>
        <p:sp>
          <p:nvSpPr>
            <p:cNvPr id="9" name="Rectangle 8"/>
            <p:cNvSpPr/>
            <p:nvPr userDrawn="1"/>
          </p:nvSpPr>
          <p:spPr bwMode="auto">
            <a:xfrm>
              <a:off x="549275" y="-9136"/>
              <a:ext cx="612068" cy="166464"/>
            </a:xfrm>
            <a:prstGeom prst="rect">
              <a:avLst/>
            </a:prstGeom>
            <a:solidFill>
              <a:srgbClr val="60BC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Frutiger LT 57 Cn" pitchFamily="1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transition advClick="0" advTm="3500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76A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10000"/>
        </a:lnSpc>
        <a:spcBef>
          <a:spcPts val="300"/>
        </a:spcBef>
        <a:buClr>
          <a:schemeClr val="accent1"/>
        </a:buClr>
        <a:buFont typeface="Arial"/>
        <a:buNone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6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200" b="0" kern="1200">
          <a:solidFill>
            <a:srgbClr val="404040"/>
          </a:solidFill>
          <a:latin typeface="+mn-lt"/>
          <a:ea typeface="+mn-ea"/>
          <a:cs typeface="+mn-cs"/>
        </a:defRPr>
      </a:lvl3pPr>
      <a:lvl4pPr marL="972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200" b="0" kern="1200">
          <a:solidFill>
            <a:srgbClr val="404040"/>
          </a:solidFill>
          <a:latin typeface="+mn-lt"/>
          <a:ea typeface="+mn-ea"/>
          <a:cs typeface="+mn-cs"/>
        </a:defRPr>
      </a:lvl4pPr>
      <a:lvl5pPr marL="1296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200" b="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Mainstreaming</a:t>
            </a:r>
            <a:br>
              <a:rPr lang="en-GB" dirty="0"/>
            </a:br>
            <a:r>
              <a:rPr lang="en-GB" sz="2800" dirty="0"/>
              <a:t>Embedding EITI disclosures into government systems</a:t>
            </a:r>
            <a:br>
              <a:rPr lang="en-GB" sz="2800" dirty="0"/>
            </a:br>
            <a:br>
              <a:rPr lang="en-GB" sz="2800" dirty="0"/>
            </a:br>
            <a:r>
              <a:rPr lang="en-GB" sz="2800" i="1" dirty="0"/>
              <a:t>Pre-feasibility tool</a:t>
            </a:r>
            <a:endParaRPr lang="en-GB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9274" y="4854043"/>
            <a:ext cx="7908926" cy="1338942"/>
          </a:xfrm>
        </p:spPr>
        <p:txBody>
          <a:bodyPr/>
          <a:lstStyle/>
          <a:p>
            <a:r>
              <a:rPr lang="en-GB" dirty="0"/>
              <a:t>Website video</a:t>
            </a:r>
          </a:p>
          <a:p>
            <a:r>
              <a:rPr lang="en-GB" dirty="0"/>
              <a:t>8 November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30" y="3688009"/>
            <a:ext cx="1935272" cy="1370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0" y="3439058"/>
            <a:ext cx="4800600" cy="3694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35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en-GB" dirty="0"/>
              <a:t>Mainstreaming mapping exercise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10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0" y="1005840"/>
            <a:ext cx="9076888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For each EITI Requirement:</a:t>
            </a:r>
          </a:p>
          <a:p>
            <a:pPr lvl="1"/>
            <a:r>
              <a:rPr lang="en-GB" sz="2000" dirty="0"/>
              <a:t>List what is required to be disclosed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F277C3-4A1F-42DD-A475-51C91C4C8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2737"/>
            <a:ext cx="9144000" cy="268526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CFA524A-C801-4DAE-B3FC-F83EDF934C84}"/>
              </a:ext>
            </a:extLst>
          </p:cNvPr>
          <p:cNvSpPr/>
          <p:nvPr/>
        </p:nvSpPr>
        <p:spPr>
          <a:xfrm>
            <a:off x="541338" y="4573151"/>
            <a:ext cx="779528" cy="36911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51991F3-756C-4F0C-AE78-6292BA9B7BD7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695626" y="1677117"/>
            <a:ext cx="235476" cy="289603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296458"/>
      </p:ext>
    </p:extLst>
  </p:cSld>
  <p:clrMapOvr>
    <a:masterClrMapping/>
  </p:clrMapOvr>
  <p:transition advClick="0" advTm="35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en-GB" dirty="0"/>
              <a:t>Mainstreaming mapping exercise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11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0" y="1005840"/>
            <a:ext cx="9076888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For each EITI Requirement:</a:t>
            </a:r>
          </a:p>
          <a:p>
            <a:pPr lvl="1"/>
            <a:r>
              <a:rPr lang="en-GB" sz="2000" dirty="0"/>
              <a:t>List what is required to be disclosed (comments in cells list the requirement)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F277C3-4A1F-42DD-A475-51C91C4C8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2737"/>
            <a:ext cx="9144000" cy="26852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AF0442-8039-4121-9D5F-A5BB38582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5090"/>
            <a:ext cx="9144000" cy="268291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CFA524A-C801-4DAE-B3FC-F83EDF934C84}"/>
              </a:ext>
            </a:extLst>
          </p:cNvPr>
          <p:cNvSpPr/>
          <p:nvPr/>
        </p:nvSpPr>
        <p:spPr>
          <a:xfrm>
            <a:off x="541338" y="4573151"/>
            <a:ext cx="779528" cy="36911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51991F3-756C-4F0C-AE78-6292BA9B7BD7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695626" y="1677117"/>
            <a:ext cx="235476" cy="289603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416612"/>
      </p:ext>
    </p:extLst>
  </p:cSld>
  <p:clrMapOvr>
    <a:masterClrMapping/>
  </p:clrMapOvr>
  <p:transition advClick="0" advTm="35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en-GB" dirty="0"/>
              <a:t>Mainstreaming mapping exercise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12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0" y="1005840"/>
            <a:ext cx="9076888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For each EITI Requirement:</a:t>
            </a:r>
          </a:p>
          <a:p>
            <a:pPr lvl="1"/>
            <a:r>
              <a:rPr lang="en-GB" sz="2000" dirty="0"/>
              <a:t>List what is required to be disclosed</a:t>
            </a:r>
          </a:p>
          <a:p>
            <a:pPr lvl="2"/>
            <a:r>
              <a:rPr lang="en-GB" sz="2000" dirty="0"/>
              <a:t>+ What is disclosed and by whom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F277C3-4A1F-42DD-A475-51C91C4C8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2737"/>
            <a:ext cx="9144000" cy="268526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6AF083F-641D-4B76-ADCC-039A487BF82F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1320866" y="2004969"/>
            <a:ext cx="1555283" cy="253602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27F4BF06-5E20-414F-B35B-F761A5FB4964}"/>
              </a:ext>
            </a:extLst>
          </p:cNvPr>
          <p:cNvSpPr/>
          <p:nvPr/>
        </p:nvSpPr>
        <p:spPr>
          <a:xfrm>
            <a:off x="2354757" y="4540993"/>
            <a:ext cx="1042783" cy="36911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697747"/>
      </p:ext>
    </p:extLst>
  </p:cSld>
  <p:clrMapOvr>
    <a:masterClrMapping/>
  </p:clrMapOvr>
  <p:transition advClick="0" advTm="35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en-GB" dirty="0"/>
              <a:t>Mainstreaming mapping exercise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13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0" y="1005840"/>
            <a:ext cx="9076888" cy="13234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For each EITI Requirement:</a:t>
            </a:r>
          </a:p>
          <a:p>
            <a:pPr lvl="1"/>
            <a:r>
              <a:rPr lang="en-GB" sz="2000" dirty="0"/>
              <a:t>List what is required to be disclosed</a:t>
            </a:r>
          </a:p>
          <a:p>
            <a:pPr lvl="2"/>
            <a:r>
              <a:rPr lang="en-GB" sz="2000" dirty="0"/>
              <a:t>+ What is disclosed and by whom</a:t>
            </a:r>
          </a:p>
          <a:p>
            <a:pPr lvl="3"/>
            <a:r>
              <a:rPr lang="en-GB" sz="2000" dirty="0"/>
              <a:t>+ Distinguish between </a:t>
            </a:r>
            <a:r>
              <a:rPr lang="en-GB" sz="2000" dirty="0">
                <a:solidFill>
                  <a:srgbClr val="FF0000"/>
                </a:solidFill>
              </a:rPr>
              <a:t>government</a:t>
            </a:r>
            <a:r>
              <a:rPr lang="en-GB" sz="2000" dirty="0"/>
              <a:t> and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companies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F277C3-4A1F-42DD-A475-51C91C4C8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2737"/>
            <a:ext cx="9144000" cy="268526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DBC333E7-A73E-4F79-B885-CBF2F8D1E03C}"/>
              </a:ext>
            </a:extLst>
          </p:cNvPr>
          <p:cNvSpPr/>
          <p:nvPr/>
        </p:nvSpPr>
        <p:spPr>
          <a:xfrm>
            <a:off x="3378017" y="4356435"/>
            <a:ext cx="2787891" cy="7356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A8C6488-B121-4EAC-846F-D3DF06D6DB1F}"/>
              </a:ext>
            </a:extLst>
          </p:cNvPr>
          <p:cNvSpPr/>
          <p:nvPr/>
        </p:nvSpPr>
        <p:spPr>
          <a:xfrm>
            <a:off x="5990739" y="4321605"/>
            <a:ext cx="2787891" cy="735682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0E3B8B4-410B-49BF-9DA9-CC7141A8DC09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4326159" y="2273417"/>
            <a:ext cx="445804" cy="20830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50CC40A-3892-4837-9458-DD641D86C52B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6175400" y="2273417"/>
            <a:ext cx="1209285" cy="20481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499004"/>
      </p:ext>
    </p:extLst>
  </p:cSld>
  <p:clrMapOvr>
    <a:masterClrMapping/>
  </p:clrMapOvr>
  <p:transition advClick="0" advTm="35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en-GB" dirty="0"/>
              <a:t>Mainstreaming mapping exercise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14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0" y="1005840"/>
            <a:ext cx="9076888" cy="16312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For each EITI Requirement:</a:t>
            </a:r>
          </a:p>
          <a:p>
            <a:pPr lvl="1"/>
            <a:r>
              <a:rPr lang="en-GB" sz="2000" dirty="0"/>
              <a:t>List what is required to be disclosed</a:t>
            </a:r>
          </a:p>
          <a:p>
            <a:pPr lvl="2"/>
            <a:r>
              <a:rPr lang="en-GB" sz="2000" dirty="0"/>
              <a:t>+ What is disclosed and by whom</a:t>
            </a:r>
          </a:p>
          <a:p>
            <a:pPr lvl="3"/>
            <a:r>
              <a:rPr lang="en-GB" sz="2000" dirty="0"/>
              <a:t>+ Distinguish between </a:t>
            </a:r>
            <a:r>
              <a:rPr lang="en-GB" sz="2000" dirty="0">
                <a:solidFill>
                  <a:srgbClr val="FF0000"/>
                </a:solidFill>
              </a:rPr>
              <a:t>government</a:t>
            </a:r>
            <a:r>
              <a:rPr lang="en-GB" sz="2000" dirty="0"/>
              <a:t> and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companies</a:t>
            </a:r>
          </a:p>
          <a:p>
            <a:pPr lvl="4"/>
            <a:r>
              <a:rPr lang="en-GB" sz="2000" dirty="0"/>
              <a:t>+ Is it comprehensive and detailed enough?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F277C3-4A1F-42DD-A475-51C91C4C8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2737"/>
            <a:ext cx="9144000" cy="2685263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3665869D-BEBD-4F10-87BD-CABAF6C2C13D}"/>
              </a:ext>
            </a:extLst>
          </p:cNvPr>
          <p:cNvSpPr/>
          <p:nvPr/>
        </p:nvSpPr>
        <p:spPr>
          <a:xfrm>
            <a:off x="3322411" y="4539718"/>
            <a:ext cx="914029" cy="36911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D0AA508-7EDD-4321-8E59-AE1F90747B7C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3779426" y="2590552"/>
            <a:ext cx="0" cy="194916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294143"/>
      </p:ext>
    </p:extLst>
  </p:cSld>
  <p:clrMapOvr>
    <a:masterClrMapping/>
  </p:clrMapOvr>
  <p:transition advClick="0" advTm="35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en-GB" dirty="0"/>
              <a:t>Mainstreaming mapping exercise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15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0" y="1005840"/>
            <a:ext cx="9076888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For each EITI Requirement:</a:t>
            </a:r>
          </a:p>
          <a:p>
            <a:pPr lvl="1"/>
            <a:r>
              <a:rPr lang="en-GB" sz="2000" dirty="0"/>
              <a:t>List what is required to be disclosed</a:t>
            </a:r>
          </a:p>
          <a:p>
            <a:pPr lvl="2"/>
            <a:r>
              <a:rPr lang="en-GB" sz="2000" dirty="0"/>
              <a:t>+ What is disclosed and by whom</a:t>
            </a:r>
          </a:p>
          <a:p>
            <a:pPr lvl="3"/>
            <a:r>
              <a:rPr lang="en-GB" sz="2000" dirty="0"/>
              <a:t>+ Distinguish between </a:t>
            </a:r>
            <a:r>
              <a:rPr lang="en-GB" sz="2000" dirty="0">
                <a:solidFill>
                  <a:srgbClr val="FF0000"/>
                </a:solidFill>
              </a:rPr>
              <a:t>government</a:t>
            </a:r>
            <a:r>
              <a:rPr lang="en-GB" sz="2000" dirty="0"/>
              <a:t> and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companies</a:t>
            </a:r>
          </a:p>
          <a:p>
            <a:pPr lvl="4"/>
            <a:r>
              <a:rPr lang="en-GB" sz="2000" dirty="0"/>
              <a:t>+ Is it comprehensive and detailed enough?</a:t>
            </a:r>
          </a:p>
          <a:p>
            <a:pPr lvl="5"/>
            <a:r>
              <a:rPr lang="en-GB" sz="2000" dirty="0"/>
              <a:t>+ Is the information reliable? Is it quality assured?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F277C3-4A1F-42DD-A475-51C91C4C8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2737"/>
            <a:ext cx="9144000" cy="268526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F82940D3-5D80-4300-872A-AC6DA831AD82}"/>
              </a:ext>
            </a:extLst>
          </p:cNvPr>
          <p:cNvSpPr/>
          <p:nvPr/>
        </p:nvSpPr>
        <p:spPr>
          <a:xfrm>
            <a:off x="4236440" y="4540993"/>
            <a:ext cx="872455" cy="36911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AE475D2-C36C-4B44-8865-6592E8F53829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4656646" y="2844192"/>
            <a:ext cx="16022" cy="169680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150093"/>
      </p:ext>
    </p:extLst>
  </p:cSld>
  <p:clrMapOvr>
    <a:masterClrMapping/>
  </p:clrMapOvr>
  <p:transition advClick="0" advTm="35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en-GB" dirty="0"/>
              <a:t>Mainstreaming mapping exercise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16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0" y="1005840"/>
            <a:ext cx="9076888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For each EITI Requirement:</a:t>
            </a:r>
          </a:p>
          <a:p>
            <a:pPr lvl="1"/>
            <a:r>
              <a:rPr lang="en-GB" sz="2000" dirty="0"/>
              <a:t>List what is required to be disclosed</a:t>
            </a:r>
          </a:p>
          <a:p>
            <a:pPr lvl="2"/>
            <a:r>
              <a:rPr lang="en-GB" sz="2000" dirty="0"/>
              <a:t>+ What is disclosed and by whom</a:t>
            </a:r>
          </a:p>
          <a:p>
            <a:pPr lvl="3"/>
            <a:r>
              <a:rPr lang="en-GB" sz="2000" dirty="0"/>
              <a:t>+ Distinguish between </a:t>
            </a:r>
            <a:r>
              <a:rPr lang="en-GB" sz="2000" dirty="0">
                <a:solidFill>
                  <a:srgbClr val="FF0000"/>
                </a:solidFill>
              </a:rPr>
              <a:t>government</a:t>
            </a:r>
            <a:r>
              <a:rPr lang="en-GB" sz="2000" dirty="0"/>
              <a:t> and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companies</a:t>
            </a:r>
          </a:p>
          <a:p>
            <a:pPr lvl="4"/>
            <a:r>
              <a:rPr lang="en-GB" sz="2000" dirty="0"/>
              <a:t>+ Is it comprehensive and detailed enough?</a:t>
            </a:r>
          </a:p>
          <a:p>
            <a:pPr lvl="5"/>
            <a:r>
              <a:rPr lang="en-GB" sz="2000" dirty="0"/>
              <a:t>+ Is the information reliable? Is it quality assured?</a:t>
            </a:r>
          </a:p>
          <a:p>
            <a:pPr lvl="6"/>
            <a:r>
              <a:rPr lang="en-GB" sz="2000" dirty="0"/>
              <a:t>+ How quickly and often is it disclosed / updated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F277C3-4A1F-42DD-A475-51C91C4C8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2737"/>
            <a:ext cx="9144000" cy="2685263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347FD1C1-6731-412F-82C8-0FEBAECF0F7D}"/>
              </a:ext>
            </a:extLst>
          </p:cNvPr>
          <p:cNvSpPr/>
          <p:nvPr/>
        </p:nvSpPr>
        <p:spPr>
          <a:xfrm>
            <a:off x="5108895" y="4540993"/>
            <a:ext cx="550031" cy="36911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51623E4-D934-47C4-A4E3-2E2D7545FD79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4507344" y="3173683"/>
            <a:ext cx="876567" cy="136731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478172"/>
      </p:ext>
    </p:extLst>
  </p:cSld>
  <p:clrMapOvr>
    <a:masterClrMapping/>
  </p:clrMapOvr>
  <p:transition advClick="0" advTm="35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en-GB" dirty="0"/>
              <a:t>Mainstreaming mapping exercise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17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0" y="1005840"/>
            <a:ext cx="9076888" cy="255454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For each EITI Requirement:</a:t>
            </a:r>
          </a:p>
          <a:p>
            <a:pPr lvl="1"/>
            <a:r>
              <a:rPr lang="en-GB" sz="2000" dirty="0"/>
              <a:t>List what is required to be disclosed</a:t>
            </a:r>
          </a:p>
          <a:p>
            <a:pPr lvl="2"/>
            <a:r>
              <a:rPr lang="en-GB" sz="2000" dirty="0"/>
              <a:t>+ What is disclosed and by whom</a:t>
            </a:r>
          </a:p>
          <a:p>
            <a:pPr lvl="3"/>
            <a:r>
              <a:rPr lang="en-GB" sz="2000" dirty="0"/>
              <a:t>+ Distinguish between </a:t>
            </a:r>
            <a:r>
              <a:rPr lang="en-GB" sz="2000" dirty="0">
                <a:solidFill>
                  <a:srgbClr val="FF0000"/>
                </a:solidFill>
              </a:rPr>
              <a:t>government</a:t>
            </a:r>
            <a:r>
              <a:rPr lang="en-GB" sz="2000" dirty="0"/>
              <a:t> and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companies</a:t>
            </a:r>
          </a:p>
          <a:p>
            <a:pPr lvl="4"/>
            <a:r>
              <a:rPr lang="en-GB" sz="2000" dirty="0"/>
              <a:t>+ Is it comprehensive and detailed enough?</a:t>
            </a:r>
          </a:p>
          <a:p>
            <a:pPr lvl="5"/>
            <a:r>
              <a:rPr lang="en-GB" sz="2000" dirty="0"/>
              <a:t>+ Is the information reliable? Is it quality assured?</a:t>
            </a:r>
          </a:p>
          <a:p>
            <a:pPr lvl="6"/>
            <a:r>
              <a:rPr lang="en-GB" sz="2000" dirty="0"/>
              <a:t>+ How quickly and often is it disclosed / updated</a:t>
            </a:r>
          </a:p>
          <a:p>
            <a:pPr lvl="7"/>
            <a:r>
              <a:rPr lang="en-GB" sz="2000" dirty="0"/>
              <a:t>+ Provide </a:t>
            </a:r>
            <a:r>
              <a:rPr lang="en-GB" sz="2000" b="1" dirty="0"/>
              <a:t>direct </a:t>
            </a:r>
            <a:r>
              <a:rPr lang="en-GB" sz="2000" dirty="0"/>
              <a:t>links to sources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F277C3-4A1F-42DD-A475-51C91C4C8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2737"/>
            <a:ext cx="9144000" cy="2685263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01E2BE2B-E40B-436C-ACD7-C8E259601B4D}"/>
              </a:ext>
            </a:extLst>
          </p:cNvPr>
          <p:cNvSpPr/>
          <p:nvPr/>
        </p:nvSpPr>
        <p:spPr>
          <a:xfrm>
            <a:off x="5625369" y="4540993"/>
            <a:ext cx="550031" cy="36911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3CB52DE-5278-4A1F-BB0D-D9A8D481A92C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4881679" y="3538562"/>
            <a:ext cx="1018706" cy="100243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196709"/>
      </p:ext>
    </p:extLst>
  </p:cSld>
  <p:clrMapOvr>
    <a:masterClrMapping/>
  </p:clrMapOvr>
  <p:transition advClick="0" advTm="35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en-GB" dirty="0"/>
              <a:t>Mainstreaming mapping exercise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18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0" y="1005840"/>
            <a:ext cx="9076888" cy="286232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For each EITI Requirement:</a:t>
            </a:r>
          </a:p>
          <a:p>
            <a:pPr lvl="1"/>
            <a:r>
              <a:rPr lang="en-GB" sz="2000" dirty="0"/>
              <a:t>List what is required to be disclosed</a:t>
            </a:r>
          </a:p>
          <a:p>
            <a:pPr lvl="2"/>
            <a:r>
              <a:rPr lang="en-GB" sz="2000" dirty="0"/>
              <a:t>+ What is disclosed and by whom</a:t>
            </a:r>
          </a:p>
          <a:p>
            <a:pPr lvl="3"/>
            <a:r>
              <a:rPr lang="en-GB" sz="2000" dirty="0"/>
              <a:t>+ Distinguish between </a:t>
            </a:r>
            <a:r>
              <a:rPr lang="en-GB" sz="2000" dirty="0">
                <a:solidFill>
                  <a:srgbClr val="FF0000"/>
                </a:solidFill>
              </a:rPr>
              <a:t>government</a:t>
            </a:r>
            <a:r>
              <a:rPr lang="en-GB" sz="2000" dirty="0"/>
              <a:t> and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companies</a:t>
            </a:r>
          </a:p>
          <a:p>
            <a:pPr lvl="4"/>
            <a:r>
              <a:rPr lang="en-GB" sz="2000" dirty="0"/>
              <a:t>+ Is it comprehensive and detailed enough?</a:t>
            </a:r>
          </a:p>
          <a:p>
            <a:pPr lvl="5"/>
            <a:r>
              <a:rPr lang="en-GB" sz="2000" dirty="0"/>
              <a:t>+ Is the information reliable? Is it quality assured?</a:t>
            </a:r>
          </a:p>
          <a:p>
            <a:pPr lvl="6"/>
            <a:r>
              <a:rPr lang="en-GB" sz="2000" dirty="0"/>
              <a:t>+ How quickly and often is it disclosed / updated</a:t>
            </a:r>
          </a:p>
          <a:p>
            <a:pPr lvl="7"/>
            <a:r>
              <a:rPr lang="en-GB" sz="2000" dirty="0"/>
              <a:t>+ Provide </a:t>
            </a:r>
            <a:r>
              <a:rPr lang="en-GB" sz="2000" b="1" dirty="0"/>
              <a:t>direct </a:t>
            </a:r>
            <a:r>
              <a:rPr lang="en-GB" sz="2000" dirty="0"/>
              <a:t>links to sources</a:t>
            </a:r>
          </a:p>
          <a:p>
            <a:pPr lvl="8"/>
            <a:r>
              <a:rPr lang="en-GB" sz="2000" dirty="0"/>
              <a:t>= Assessment: what deviates from EITI Standard?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F277C3-4A1F-42DD-A475-51C91C4C8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2737"/>
            <a:ext cx="9144000" cy="268526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F82940D3-5D80-4300-872A-AC6DA831AD82}"/>
              </a:ext>
            </a:extLst>
          </p:cNvPr>
          <p:cNvSpPr/>
          <p:nvPr/>
        </p:nvSpPr>
        <p:spPr>
          <a:xfrm>
            <a:off x="8395376" y="4504888"/>
            <a:ext cx="872455" cy="36911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AE475D2-C36C-4B44-8865-6592E8F53829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7035085" y="3868162"/>
            <a:ext cx="1796519" cy="63672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894031"/>
      </p:ext>
    </p:extLst>
  </p:cSld>
  <p:clrMapOvr>
    <a:masterClrMapping/>
  </p:clrMapOvr>
  <p:transition advClick="0" advTm="35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en-GB" dirty="0"/>
              <a:t>Mainstreaming mapping exercise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19</a:t>
            </a:fld>
            <a:endParaRPr lang="en-GB" sz="11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F277C3-4A1F-42DD-A475-51C91C4C8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2737"/>
            <a:ext cx="9144000" cy="26852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005840"/>
            <a:ext cx="9076888" cy="34778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For each EITI Requirement:</a:t>
            </a:r>
          </a:p>
          <a:p>
            <a:pPr lvl="1"/>
            <a:r>
              <a:rPr lang="en-GB" sz="2000" dirty="0"/>
              <a:t>List what is required to be disclosed</a:t>
            </a:r>
          </a:p>
          <a:p>
            <a:pPr lvl="2"/>
            <a:r>
              <a:rPr lang="en-GB" sz="2000" dirty="0"/>
              <a:t>+ What is disclosed and by whom</a:t>
            </a:r>
          </a:p>
          <a:p>
            <a:pPr lvl="3"/>
            <a:r>
              <a:rPr lang="en-GB" sz="2000" dirty="0"/>
              <a:t>+ Distinguish between </a:t>
            </a:r>
            <a:r>
              <a:rPr lang="en-GB" sz="2000" dirty="0">
                <a:solidFill>
                  <a:srgbClr val="FF0000"/>
                </a:solidFill>
              </a:rPr>
              <a:t>government</a:t>
            </a:r>
            <a:r>
              <a:rPr lang="en-GB" sz="2000" dirty="0"/>
              <a:t> and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companies</a:t>
            </a:r>
          </a:p>
          <a:p>
            <a:pPr lvl="4"/>
            <a:r>
              <a:rPr lang="en-GB" sz="2000" dirty="0"/>
              <a:t>+ Is it comprehensive and detailed enough?</a:t>
            </a:r>
          </a:p>
          <a:p>
            <a:pPr lvl="5"/>
            <a:r>
              <a:rPr lang="en-GB" sz="2000" dirty="0"/>
              <a:t>+ Is the information reliable? Is it quality assured?</a:t>
            </a:r>
          </a:p>
          <a:p>
            <a:pPr lvl="6"/>
            <a:r>
              <a:rPr lang="en-GB" sz="2000" dirty="0"/>
              <a:t>+ How quickly and often is it disclosed / updated</a:t>
            </a:r>
          </a:p>
          <a:p>
            <a:pPr lvl="7"/>
            <a:r>
              <a:rPr lang="en-GB" sz="2000" dirty="0"/>
              <a:t>+ Provide </a:t>
            </a:r>
            <a:r>
              <a:rPr lang="en-GB" sz="2000" b="1" dirty="0"/>
              <a:t>direct </a:t>
            </a:r>
            <a:r>
              <a:rPr lang="en-GB" sz="2000" dirty="0"/>
              <a:t>links to sources</a:t>
            </a:r>
          </a:p>
          <a:p>
            <a:pPr lvl="8"/>
            <a:r>
              <a:rPr lang="en-GB" sz="2000" dirty="0"/>
              <a:t>= Assessment: what deviates from EITI Standard?</a:t>
            </a:r>
          </a:p>
          <a:p>
            <a:pPr lvl="8"/>
            <a:endParaRPr lang="en-GB" sz="2000" dirty="0"/>
          </a:p>
          <a:p>
            <a:r>
              <a:rPr lang="en-GB" sz="2000" b="1" u="sng" dirty="0">
                <a:highlight>
                  <a:srgbClr val="C0C0C0"/>
                </a:highlight>
              </a:rPr>
              <a:t>Ask the International Secretariat if you have questions and/or need examples</a:t>
            </a:r>
          </a:p>
        </p:txBody>
      </p:sp>
    </p:spTree>
    <p:extLst>
      <p:ext uri="{BB962C8B-B14F-4D97-AF65-F5344CB8AC3E}">
        <p14:creationId xmlns:p14="http://schemas.microsoft.com/office/powerpoint/2010/main" val="344460600"/>
      </p:ext>
    </p:extLst>
  </p:cSld>
  <p:clrMapOvr>
    <a:masterClrMapping/>
  </p:clrMapOvr>
  <p:transition advClick="0" advTm="35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7"/>
            <a:ext cx="8266410" cy="1316037"/>
          </a:xfrm>
        </p:spPr>
        <p:txBody>
          <a:bodyPr/>
          <a:lstStyle/>
          <a:p>
            <a:r>
              <a:rPr lang="en-GB" dirty="0"/>
              <a:t>Mainstreaming</a:t>
            </a:r>
            <a:endParaRPr lang="en-GB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49275" y="6356350"/>
            <a:ext cx="1100667" cy="365125"/>
          </a:xfrm>
        </p:spPr>
        <p:txBody>
          <a:bodyPr lIns="0" rIns="0"/>
          <a:lstStyle/>
          <a:p>
            <a:fld id="{8B93C3CB-6E54-E14A-8D41-8D4E2C126061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25" y="1143000"/>
            <a:ext cx="5871797" cy="5768263"/>
          </a:xfrm>
          <a:prstGeom prst="rect">
            <a:avLst/>
          </a:prstGeom>
        </p:spPr>
      </p:pic>
    </p:spTree>
  </p:cSld>
  <p:clrMapOvr>
    <a:masterClrMapping/>
  </p:clrMapOvr>
  <p:transition advClick="0" advTm="35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hutterstock_176447330.jpg"/>
          <p:cNvPicPr>
            <a:picLocks noChangeAspect="1"/>
          </p:cNvPicPr>
          <p:nvPr/>
        </p:nvPicPr>
        <p:blipFill>
          <a:blip r:embed="rId2"/>
          <a:srcRect t="7500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  <p:sp>
        <p:nvSpPr>
          <p:cNvPr id="13" name="Text Placeholder 11"/>
          <p:cNvSpPr txBox="1">
            <a:spLocks/>
          </p:cNvSpPr>
          <p:nvPr/>
        </p:nvSpPr>
        <p:spPr>
          <a:xfrm>
            <a:off x="2658533" y="5877197"/>
            <a:ext cx="6091768" cy="648147"/>
          </a:xfrm>
          <a:prstGeom prst="rect">
            <a:avLst/>
          </a:prstGeom>
          <a:effectLst>
            <a:outerShdw blurRad="127000" dir="2700000">
              <a:srgbClr val="FFFFFF"/>
            </a:outerShdw>
          </a:effectLst>
        </p:spPr>
        <p:txBody>
          <a:bodyPr vert="horz" lIns="0" rIns="0"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defRPr>
            </a:lvl1pPr>
          </a:lstStyle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Email: </a:t>
            </a:r>
            <a:r>
              <a:rPr kumimoji="0" lang="en-GB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secretariat@eiti.org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- Telephone: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+47 22 20 08 00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Address: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EITI International Secretariat, </a:t>
            </a:r>
            <a:r>
              <a:rPr kumimoji="0" lang="en-GB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Skippergata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 22, 0154 Oslo, Norway</a:t>
            </a:r>
          </a:p>
        </p:txBody>
      </p:sp>
      <p:sp>
        <p:nvSpPr>
          <p:cNvPr id="14" name="Text Placeholder 11"/>
          <p:cNvSpPr txBox="1">
            <a:spLocks/>
          </p:cNvSpPr>
          <p:nvPr/>
        </p:nvSpPr>
        <p:spPr>
          <a:xfrm>
            <a:off x="2658533" y="5013101"/>
            <a:ext cx="6091768" cy="792163"/>
          </a:xfrm>
          <a:prstGeom prst="rect">
            <a:avLst/>
          </a:prstGeom>
          <a:effectLst>
            <a:outerShdw blurRad="127000" dir="2700000">
              <a:srgbClr val="FFFFFF"/>
            </a:outerShdw>
          </a:effectLst>
        </p:spPr>
        <p:txBody>
          <a:bodyPr vert="horz" lIns="0" r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r"/>
            <a:r>
              <a:rPr lang="en-GB" sz="1400" dirty="0">
                <a:solidFill>
                  <a:srgbClr val="404040"/>
                </a:solidFill>
              </a:rPr>
              <a:t>Author: </a:t>
            </a:r>
            <a:r>
              <a:rPr lang="en-GB" sz="1400" b="1" dirty="0">
                <a:solidFill>
                  <a:schemeClr val="accent1"/>
                </a:solidFill>
              </a:rPr>
              <a:t>EITI International Secretariat</a:t>
            </a:r>
          </a:p>
          <a:p>
            <a:pPr algn="r"/>
            <a:r>
              <a:rPr lang="en-GB" sz="1400" dirty="0">
                <a:solidFill>
                  <a:srgbClr val="404040"/>
                </a:solidFill>
              </a:rPr>
              <a:t>Date: </a:t>
            </a:r>
            <a:r>
              <a:rPr lang="en-GB" sz="1400" b="1" dirty="0">
                <a:solidFill>
                  <a:srgbClr val="0076AF"/>
                </a:solidFill>
              </a:rPr>
              <a:t>8 November 2017</a:t>
            </a:r>
          </a:p>
          <a:p>
            <a:pPr algn="r"/>
            <a:r>
              <a:rPr lang="en-GB" sz="1400" dirty="0">
                <a:solidFill>
                  <a:srgbClr val="404040"/>
                </a:solidFill>
              </a:rPr>
              <a:t>Occasion: </a:t>
            </a:r>
            <a:r>
              <a:rPr lang="en-GB" sz="1400" b="1" dirty="0">
                <a:solidFill>
                  <a:srgbClr val="0076AF"/>
                </a:solidFill>
              </a:rPr>
              <a:t>Website video</a:t>
            </a:r>
          </a:p>
          <a:p>
            <a:pPr algn="r"/>
            <a:endParaRPr lang="en-GB" sz="1400" dirty="0">
              <a:solidFill>
                <a:srgbClr val="0076AF"/>
              </a:solidFill>
            </a:endParaRPr>
          </a:p>
        </p:txBody>
      </p:sp>
      <p:pic>
        <p:nvPicPr>
          <p:cNvPr id="5" name="Bilde 3" descr="big-twitter-bird cop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611" y="3560356"/>
            <a:ext cx="675622" cy="548606"/>
          </a:xfrm>
          <a:prstGeom prst="rect">
            <a:avLst/>
          </a:prstGeom>
          <a:noFill/>
          <a:ln>
            <a:noFill/>
          </a:ln>
          <a:effectLst>
            <a:outerShdw blurRad="127000" dir="270000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88462" y="2974761"/>
            <a:ext cx="2540000" cy="1015663"/>
          </a:xfrm>
          <a:prstGeom prst="rect">
            <a:avLst/>
          </a:prstGeom>
          <a:noFill/>
          <a:effectLst>
            <a:outerShdw blurRad="127000" dir="270000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000" i="1" dirty="0" err="1">
                <a:solidFill>
                  <a:srgbClr val="008BCA"/>
                </a:solidFill>
                <a:latin typeface="Calibri" panose="020F0502020204030204" pitchFamily="34" charset="0"/>
                <a:cs typeface="Myriad Pro Light"/>
              </a:rPr>
              <a:t>www.eiti.org</a:t>
            </a:r>
            <a:endParaRPr lang="en-US" sz="3000" i="1" dirty="0">
              <a:solidFill>
                <a:srgbClr val="008BCA"/>
              </a:solidFill>
              <a:latin typeface="Calibri" panose="020F0502020204030204" pitchFamily="34" charset="0"/>
              <a:cs typeface="Myriad Pro Light"/>
            </a:endParaRPr>
          </a:p>
          <a:p>
            <a:pPr algn="ctr">
              <a:lnSpc>
                <a:spcPct val="100000"/>
              </a:lnSpc>
            </a:pPr>
            <a:r>
              <a:rPr lang="en-US" sz="3000" i="1" dirty="0">
                <a:solidFill>
                  <a:srgbClr val="008BCA"/>
                </a:solidFill>
                <a:latin typeface="Calibri" panose="020F0502020204030204" pitchFamily="34" charset="0"/>
                <a:cs typeface="Myriad Pro Light"/>
              </a:rPr>
              <a:t>@</a:t>
            </a:r>
            <a:r>
              <a:rPr lang="en-US" sz="3000" i="1" dirty="0" err="1">
                <a:solidFill>
                  <a:srgbClr val="008BCA"/>
                </a:solidFill>
                <a:latin typeface="Calibri" panose="020F0502020204030204" pitchFamily="34" charset="0"/>
                <a:cs typeface="Myriad Pro Light"/>
              </a:rPr>
              <a:t>EITIorg</a:t>
            </a:r>
            <a:endParaRPr lang="en-US" sz="3000" i="1" dirty="0">
              <a:solidFill>
                <a:srgbClr val="008BCA"/>
              </a:solidFill>
              <a:latin typeface="Calibri" panose="020F0502020204030204" pitchFamily="34" charset="0"/>
              <a:cs typeface="Myriad Pro Light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41338" y="2794002"/>
            <a:ext cx="3260195" cy="1618023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ctr">
              <a:defRPr sz="5000" b="0" i="1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</a:t>
            </a:r>
            <a:br>
              <a:rPr kumimoji="0" lang="en-US" sz="5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5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you!</a:t>
            </a:r>
            <a:endParaRPr kumimoji="0" lang="en-GB" sz="5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3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EITI Standard and Mainstreaming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417638"/>
            <a:ext cx="5577989" cy="3479800"/>
          </a:xfrm>
        </p:spPr>
        <p:txBody>
          <a:bodyPr>
            <a:noAutofit/>
          </a:bodyPr>
          <a:lstStyle/>
          <a:p>
            <a:r>
              <a:rPr lang="en-GB" sz="2400" dirty="0"/>
              <a:t>Under EITI Requirement 4.9c, the multi-stakeholder group can avoid reconciliation by an independent administrator if…</a:t>
            </a:r>
          </a:p>
          <a:p>
            <a:endParaRPr lang="en-GB" sz="2400" dirty="0"/>
          </a:p>
          <a:p>
            <a:pPr marL="658350" lvl="1" indent="-514350">
              <a:buFont typeface="+mj-lt"/>
              <a:buAutoNum type="arabicPeriod"/>
            </a:pPr>
            <a:r>
              <a:rPr lang="en-GB" sz="2400" dirty="0"/>
              <a:t>there is routine disclosure of the data … and </a:t>
            </a:r>
          </a:p>
          <a:p>
            <a:pPr marL="658350" lvl="1" indent="-514350">
              <a:buFont typeface="+mj-lt"/>
              <a:buAutoNum type="arabicPeriod"/>
            </a:pPr>
            <a:r>
              <a:rPr lang="en-GB" sz="2400" dirty="0"/>
              <a:t>the financial data is subject to credible, independent audit, applying international standards </a:t>
            </a:r>
          </a:p>
          <a:p>
            <a:pPr marL="0" lvl="1" indent="0">
              <a:lnSpc>
                <a:spcPct val="110000"/>
              </a:lnSpc>
              <a:buNone/>
            </a:pPr>
            <a:endParaRPr lang="en-GB" sz="2400" dirty="0">
              <a:solidFill>
                <a:srgbClr val="404040"/>
              </a:solidFill>
            </a:endParaRPr>
          </a:p>
          <a:p>
            <a:pPr marL="0" lvl="1" indent="0">
              <a:lnSpc>
                <a:spcPct val="110000"/>
              </a:lnSpc>
              <a:buNone/>
            </a:pPr>
            <a:r>
              <a:rPr lang="en-GB" sz="2400" dirty="0">
                <a:solidFill>
                  <a:srgbClr val="404040"/>
                </a:solidFill>
              </a:rPr>
              <a:t>Then he MSG may seek Board approval to mainstream EITI implementation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3</a:t>
            </a:fld>
            <a:endParaRPr lang="en-GB" sz="11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327" y="1877291"/>
            <a:ext cx="3024673" cy="412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1228"/>
      </p:ext>
    </p:extLst>
  </p:cSld>
  <p:clrMapOvr>
    <a:masterClrMapping/>
  </p:clrMapOvr>
  <p:transition advClick="0" advTm="35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EITI Standard and Mainstreaming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417638"/>
            <a:ext cx="5577989" cy="3479800"/>
          </a:xfrm>
        </p:spPr>
        <p:txBody>
          <a:bodyPr>
            <a:noAutofit/>
          </a:bodyPr>
          <a:lstStyle/>
          <a:p>
            <a:r>
              <a:rPr lang="en-GB" sz="2400" dirty="0"/>
              <a:t>Under EITI Requirement 4.9c, the multi-stakeholder group can avoid reconciliation by an independent administrator if…</a:t>
            </a:r>
          </a:p>
          <a:p>
            <a:endParaRPr lang="en-GB" sz="2400" dirty="0"/>
          </a:p>
          <a:p>
            <a:pPr marL="658350" lvl="1" indent="-514350">
              <a:buFont typeface="+mj-lt"/>
              <a:buAutoNum type="arabicPeriod"/>
            </a:pPr>
            <a:r>
              <a:rPr lang="en-GB" sz="2400" dirty="0"/>
              <a:t>there is routine disclosure of the data … and </a:t>
            </a:r>
          </a:p>
          <a:p>
            <a:pPr marL="658350" lvl="1" indent="-514350">
              <a:buFont typeface="+mj-lt"/>
              <a:buAutoNum type="arabicPeriod"/>
            </a:pPr>
            <a:r>
              <a:rPr lang="en-GB" sz="2400" dirty="0"/>
              <a:t>the financial data is subject to credible, independent audit, applying international standards </a:t>
            </a:r>
          </a:p>
          <a:p>
            <a:pPr marL="0" lvl="1" indent="0">
              <a:lnSpc>
                <a:spcPct val="110000"/>
              </a:lnSpc>
              <a:buNone/>
            </a:pPr>
            <a:endParaRPr lang="en-GB" sz="2400" dirty="0">
              <a:solidFill>
                <a:srgbClr val="404040"/>
              </a:solidFill>
            </a:endParaRPr>
          </a:p>
          <a:p>
            <a:pPr marL="0" lvl="1" indent="0">
              <a:lnSpc>
                <a:spcPct val="110000"/>
              </a:lnSpc>
              <a:buNone/>
            </a:pPr>
            <a:r>
              <a:rPr lang="en-GB" sz="2400" dirty="0">
                <a:solidFill>
                  <a:srgbClr val="404040"/>
                </a:solidFill>
              </a:rPr>
              <a:t>Then he MSG may seek Board approval to mainstream EITI implementation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4</a:t>
            </a:fld>
            <a:endParaRPr lang="en-GB" sz="11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327" y="1877291"/>
            <a:ext cx="3024673" cy="4121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2BAD28-45C5-477C-A0E7-C25E31A13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913" y="0"/>
            <a:ext cx="9845586" cy="668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53179"/>
      </p:ext>
    </p:extLst>
  </p:cSld>
  <p:clrMapOvr>
    <a:masterClrMapping/>
  </p:clrMapOvr>
  <p:transition advClick="0" advTm="35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EITI Standard and Mainstreaming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2373983"/>
            <a:ext cx="5577989" cy="3479800"/>
          </a:xfrm>
        </p:spPr>
        <p:txBody>
          <a:bodyPr>
            <a:noAutofit/>
          </a:bodyPr>
          <a:lstStyle/>
          <a:p>
            <a:r>
              <a:rPr lang="en-GB" sz="2400" dirty="0"/>
              <a:t>•	Broad definition of “EITI Report”:</a:t>
            </a:r>
          </a:p>
          <a:p>
            <a:endParaRPr lang="en-GB" sz="2400" dirty="0"/>
          </a:p>
          <a:p>
            <a:r>
              <a:rPr lang="en-GB" sz="2400" dirty="0"/>
              <a:t>“The data [required by the EITI] can be disclosed in the form of an EITI Report,</a:t>
            </a:r>
          </a:p>
          <a:p>
            <a:r>
              <a:rPr lang="en-GB" sz="2400" b="1" dirty="0"/>
              <a:t>or constitute publicly available information and data </a:t>
            </a:r>
            <a:r>
              <a:rPr lang="en-GB" sz="2400" dirty="0"/>
              <a:t>gathered or cross-referenced as part of the EITI process”);</a:t>
            </a:r>
            <a:endParaRPr lang="en-GB" sz="2400" dirty="0">
              <a:solidFill>
                <a:srgbClr val="404040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5</a:t>
            </a:fld>
            <a:endParaRPr lang="en-GB" sz="11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327" y="1877291"/>
            <a:ext cx="3024673" cy="412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44602"/>
      </p:ext>
    </p:extLst>
  </p:cSld>
  <p:clrMapOvr>
    <a:masterClrMapping/>
  </p:clrMapOvr>
  <p:transition advClick="0" advTm="35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7"/>
            <a:ext cx="8266410" cy="1316037"/>
          </a:xfrm>
        </p:spPr>
        <p:txBody>
          <a:bodyPr/>
          <a:lstStyle/>
          <a:p>
            <a:r>
              <a:rPr lang="en-GB" b="1" cap="all" dirty="0"/>
              <a:t>What is mainstreaming?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49275" y="6356350"/>
            <a:ext cx="1100667" cy="365125"/>
          </a:xfrm>
        </p:spPr>
        <p:txBody>
          <a:bodyPr lIns="0" rIns="0"/>
          <a:lstStyle/>
          <a:p>
            <a:fld id="{8B93C3CB-6E54-E14A-8D41-8D4E2C126061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32" y="1397527"/>
            <a:ext cx="8815685" cy="49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31290"/>
      </p:ext>
    </p:extLst>
  </p:cSld>
  <p:clrMapOvr>
    <a:masterClrMapping/>
  </p:clrMapOvr>
  <p:transition advClick="0" advTm="35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en-GB" dirty="0"/>
              <a:t>Mainstreaming mapping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7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549274" y="1005840"/>
            <a:ext cx="83813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Objective:</a:t>
            </a:r>
            <a:r>
              <a:rPr lang="en-GB" sz="2000" dirty="0"/>
              <a:t> Explore opportunities for mainstreaming</a:t>
            </a:r>
          </a:p>
          <a:p>
            <a:endParaRPr lang="en-GB" sz="2000" dirty="0"/>
          </a:p>
          <a:p>
            <a:r>
              <a:rPr lang="en-GB" sz="2000" b="1" dirty="0"/>
              <a:t>Instructions:</a:t>
            </a:r>
          </a:p>
          <a:p>
            <a:r>
              <a:rPr lang="en-GB" sz="2000" dirty="0"/>
              <a:t>Based on EITI Requirements, assess whether disclosures are already made public, outside the EITI process.</a:t>
            </a:r>
            <a:br>
              <a:rPr lang="en-GB" sz="2000" dirty="0"/>
            </a:br>
            <a:endParaRPr lang="en-GB" sz="2000" dirty="0"/>
          </a:p>
          <a:p>
            <a:pPr marL="1371600" lvl="2" indent="-457200">
              <a:buFont typeface="+mj-lt"/>
              <a:buAutoNum type="arabicPeriod"/>
            </a:pPr>
            <a:r>
              <a:rPr lang="en-GB" sz="2000" dirty="0"/>
              <a:t>Are the disclosures compliant to the EITI Standard?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sz="2000" dirty="0"/>
              <a:t>What is missing to comply with the EITI Standard?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770C4F-823D-4FE1-B527-165E2739B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099" y="3741490"/>
            <a:ext cx="2287008" cy="31165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693895-3760-43D7-B2B1-006CD3879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98" y="3868162"/>
            <a:ext cx="3043502" cy="29898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1C531F-81DE-4C7E-94B6-4682373CC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653" y="4881388"/>
            <a:ext cx="2849219" cy="8367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CEA4EF-DD57-484B-B30B-7555CBF3A790}"/>
              </a:ext>
            </a:extLst>
          </p:cNvPr>
          <p:cNvCxnSpPr/>
          <p:nvPr/>
        </p:nvCxnSpPr>
        <p:spPr>
          <a:xfrm flipV="1">
            <a:off x="2340529" y="5519956"/>
            <a:ext cx="1459684" cy="570451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0F697A-A61F-414A-A55C-83EA5B3C147D}"/>
              </a:ext>
            </a:extLst>
          </p:cNvPr>
          <p:cNvCxnSpPr>
            <a:cxnSpLocks/>
          </p:cNvCxnSpPr>
          <p:nvPr/>
        </p:nvCxnSpPr>
        <p:spPr>
          <a:xfrm flipH="1" flipV="1">
            <a:off x="5427677" y="5363081"/>
            <a:ext cx="1464730" cy="451493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166598"/>
      </p:ext>
    </p:extLst>
  </p:cSld>
  <p:clrMapOvr>
    <a:masterClrMapping/>
  </p:clrMapOvr>
  <p:transition advClick="0" advTm="35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en-GB" dirty="0"/>
              <a:t>Mainstreaming mapping exercise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8</a:t>
            </a:fld>
            <a:endParaRPr lang="en-GB" sz="11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F277C3-4A1F-42DD-A475-51C91C4C8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2737"/>
            <a:ext cx="9144000" cy="268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27965"/>
      </p:ext>
    </p:extLst>
  </p:cSld>
  <p:clrMapOvr>
    <a:masterClrMapping/>
  </p:clrMapOvr>
  <p:transition advClick="0" advTm="35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en-GB" dirty="0"/>
              <a:t>Mainstreaming mapping exercise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9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0" y="1005840"/>
            <a:ext cx="9076888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For each EITI Requirement: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F277C3-4A1F-42DD-A475-51C91C4C8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2737"/>
            <a:ext cx="9144000" cy="268526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CFA524A-C801-4DAE-B3FC-F83EDF934C84}"/>
              </a:ext>
            </a:extLst>
          </p:cNvPr>
          <p:cNvSpPr/>
          <p:nvPr/>
        </p:nvSpPr>
        <p:spPr>
          <a:xfrm>
            <a:off x="-83902" y="4497837"/>
            <a:ext cx="779528" cy="36911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51991F3-756C-4F0C-AE78-6292BA9B7BD7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305862" y="1417638"/>
            <a:ext cx="0" cy="308019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728396"/>
      </p:ext>
    </p:extLst>
  </p:cSld>
  <p:clrMapOvr>
    <a:masterClrMapping/>
  </p:clrMapOvr>
  <p:transition advClick="0" advTm="3500">
    <p:fade/>
  </p:transition>
</p:sld>
</file>

<file path=ppt/theme/theme1.xml><?xml version="1.0" encoding="utf-8"?>
<a:theme xmlns:a="http://schemas.openxmlformats.org/drawingml/2006/main" name="EITI theme">
  <a:themeElements>
    <a:clrScheme name="EITI palette 2015">
      <a:dk1>
        <a:srgbClr val="404040"/>
      </a:dk1>
      <a:lt1>
        <a:sysClr val="window" lastClr="FFFFFF"/>
      </a:lt1>
      <a:dk2>
        <a:srgbClr val="625648"/>
      </a:dk2>
      <a:lt2>
        <a:srgbClr val="E6E6E6"/>
      </a:lt2>
      <a:accent1>
        <a:srgbClr val="0076AF"/>
      </a:accent1>
      <a:accent2>
        <a:srgbClr val="8AB9E2"/>
      </a:accent2>
      <a:accent3>
        <a:srgbClr val="D54D35"/>
      </a:accent3>
      <a:accent4>
        <a:srgbClr val="FAA627"/>
      </a:accent4>
      <a:accent5>
        <a:srgbClr val="2D8B2A"/>
      </a:accent5>
      <a:accent6>
        <a:srgbClr val="84AD42"/>
      </a:accent6>
      <a:hlink>
        <a:srgbClr val="0084B4"/>
      </a:hlink>
      <a:folHlink>
        <a:srgbClr val="00919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DACE739233BB499185E9201691D117" ma:contentTypeVersion="45" ma:contentTypeDescription="Create a new document." ma:contentTypeScope="" ma:versionID="20182d0dbdd215c1e09bd485ed6324d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4b5a4020cc0417531245af4bd9469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3DF951-9604-4638-A4AF-1562E79897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DECB3FF-F052-45C0-8026-B797DE615007}">
  <ds:schemaRefs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42639C7-4E99-4B8A-913C-8BAD65FAE6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691</Words>
  <Application>Microsoft Office PowerPoint</Application>
  <PresentationFormat>On-screen Show (4:3)</PresentationFormat>
  <Paragraphs>144</Paragraphs>
  <Slides>20</Slides>
  <Notes>3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Frutiger LT 57 Cn</vt:lpstr>
      <vt:lpstr>Myriad Pro Light</vt:lpstr>
      <vt:lpstr>EITI theme</vt:lpstr>
      <vt:lpstr>Mainstreaming Embedding EITI disclosures into government systems  Pre-feasibility tool</vt:lpstr>
      <vt:lpstr>Mainstreaming</vt:lpstr>
      <vt:lpstr>EITI Standard and Mainstreaming</vt:lpstr>
      <vt:lpstr>EITI Standard and Mainstreaming</vt:lpstr>
      <vt:lpstr>EITI Standard and Mainstreaming</vt:lpstr>
      <vt:lpstr>What is mainstreaming?</vt:lpstr>
      <vt:lpstr>Mainstreaming mapping</vt:lpstr>
      <vt:lpstr>Mainstreaming mapping exercise</vt:lpstr>
      <vt:lpstr>Mainstreaming mapping exercise</vt:lpstr>
      <vt:lpstr>Mainstreaming mapping exercise</vt:lpstr>
      <vt:lpstr>Mainstreaming mapping exercise</vt:lpstr>
      <vt:lpstr>Mainstreaming mapping exercise</vt:lpstr>
      <vt:lpstr>Mainstreaming mapping exercise</vt:lpstr>
      <vt:lpstr>Mainstreaming mapping exercise</vt:lpstr>
      <vt:lpstr>Mainstreaming mapping exercise</vt:lpstr>
      <vt:lpstr>Mainstreaming mapping exercise</vt:lpstr>
      <vt:lpstr>Mainstreaming mapping exercise</vt:lpstr>
      <vt:lpstr>Mainstreaming mapping exercise</vt:lpstr>
      <vt:lpstr>Mainstreaming mapping exercise</vt:lpstr>
      <vt:lpstr>PowerPoint Presentation</vt:lpstr>
    </vt:vector>
  </TitlesOfParts>
  <Company>Eddy Hill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Eddy Hill;Christina Berger</dc:creator>
  <cp:lastModifiedBy>Christoffer Claussen</cp:lastModifiedBy>
  <cp:revision>186</cp:revision>
  <dcterms:created xsi:type="dcterms:W3CDTF">2015-07-10T16:01:08Z</dcterms:created>
  <dcterms:modified xsi:type="dcterms:W3CDTF">2017-11-16T14:05:33Z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0x0101004FDACE739233BB499185E9201691D117</vt:lpwstr>
  </property>
</Properties>
</file>