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34" r:id="rId5"/>
    <p:sldId id="339" r:id="rId6"/>
    <p:sldId id="312" r:id="rId7"/>
    <p:sldId id="337" r:id="rId8"/>
    <p:sldId id="335" r:id="rId9"/>
    <p:sldId id="338" r:id="rId10"/>
    <p:sldId id="342" r:id="rId11"/>
    <p:sldId id="345" r:id="rId12"/>
    <p:sldId id="346" r:id="rId13"/>
    <p:sldId id="340" r:id="rId14"/>
    <p:sldId id="341" r:id="rId15"/>
    <p:sldId id="343" r:id="rId16"/>
    <p:sldId id="348" r:id="rId17"/>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5280" autoAdjust="0"/>
  </p:normalViewPr>
  <p:slideViewPr>
    <p:cSldViewPr>
      <p:cViewPr varScale="1">
        <p:scale>
          <a:sx n="87" d="100"/>
          <a:sy n="87" d="100"/>
        </p:scale>
        <p:origin x="1354" y="67"/>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9099" cy="497206"/>
          </a:xfrm>
          <a:prstGeom prst="rect">
            <a:avLst/>
          </a:prstGeom>
        </p:spPr>
        <p:txBody>
          <a:bodyPr vert="horz" lIns="91424" tIns="45712" rIns="91424" bIns="45712" rtlCol="0"/>
          <a:lstStyle>
            <a:lvl1pPr algn="l">
              <a:defRPr sz="1200"/>
            </a:lvl1pPr>
          </a:lstStyle>
          <a:p>
            <a:endParaRPr lang="en-GB"/>
          </a:p>
        </p:txBody>
      </p:sp>
      <p:sp>
        <p:nvSpPr>
          <p:cNvPr id="3" name="Date Placeholder 2"/>
          <p:cNvSpPr>
            <a:spLocks noGrp="1"/>
          </p:cNvSpPr>
          <p:nvPr>
            <p:ph type="dt" idx="1"/>
          </p:nvPr>
        </p:nvSpPr>
        <p:spPr>
          <a:xfrm>
            <a:off x="3854941" y="2"/>
            <a:ext cx="2949099" cy="497206"/>
          </a:xfrm>
          <a:prstGeom prst="rect">
            <a:avLst/>
          </a:prstGeom>
        </p:spPr>
        <p:txBody>
          <a:bodyPr vert="horz" lIns="91424" tIns="45712" rIns="91424" bIns="45712" rtlCol="0"/>
          <a:lstStyle>
            <a:lvl1pPr algn="r">
              <a:defRPr sz="1200"/>
            </a:lvl1pPr>
          </a:lstStyle>
          <a:p>
            <a:fld id="{28BEBB45-A29C-432F-98E5-34DE2204D004}" type="datetimeFigureOut">
              <a:rPr lang="en-GB" smtClean="0"/>
              <a:t>20/03/2017</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24" tIns="45712" rIns="91424" bIns="45712" rtlCol="0" anchor="ctr"/>
          <a:lstStyle/>
          <a:p>
            <a:endParaRPr lang="en-GB"/>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1424" tIns="45712" rIns="91424"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5171"/>
            <a:ext cx="2949099" cy="497206"/>
          </a:xfrm>
          <a:prstGeom prst="rect">
            <a:avLst/>
          </a:prstGeom>
        </p:spPr>
        <p:txBody>
          <a:bodyPr vert="horz" lIns="91424" tIns="45712" rIns="91424" bIns="45712" rtlCol="0" anchor="b"/>
          <a:lstStyle>
            <a:lvl1pPr algn="l">
              <a:defRPr sz="1200"/>
            </a:lvl1pPr>
          </a:lstStyle>
          <a:p>
            <a:endParaRPr lang="en-GB"/>
          </a:p>
        </p:txBody>
      </p:sp>
      <p:sp>
        <p:nvSpPr>
          <p:cNvPr id="7" name="Slide Number Placeholder 6"/>
          <p:cNvSpPr>
            <a:spLocks noGrp="1"/>
          </p:cNvSpPr>
          <p:nvPr>
            <p:ph type="sldNum" sz="quarter" idx="5"/>
          </p:nvPr>
        </p:nvSpPr>
        <p:spPr>
          <a:xfrm>
            <a:off x="3854941" y="9445171"/>
            <a:ext cx="2949099" cy="497206"/>
          </a:xfrm>
          <a:prstGeom prst="rect">
            <a:avLst/>
          </a:prstGeom>
        </p:spPr>
        <p:txBody>
          <a:bodyPr vert="horz" lIns="91424" tIns="45712" rIns="91424" bIns="45712" rtlCol="0" anchor="b"/>
          <a:lstStyle>
            <a:lvl1pPr algn="r">
              <a:defRPr sz="1200"/>
            </a:lvl1pPr>
          </a:lstStyle>
          <a:p>
            <a:fld id="{77D27FF0-514C-4F3F-B596-98C2109B6B3A}" type="slidenum">
              <a:rPr lang="en-GB" smtClean="0"/>
              <a:t>‹#›</a:t>
            </a:fld>
            <a:endParaRPr lang="en-GB"/>
          </a:p>
        </p:txBody>
      </p:sp>
    </p:spTree>
    <p:extLst>
      <p:ext uri="{BB962C8B-B14F-4D97-AF65-F5344CB8AC3E}">
        <p14:creationId xmlns:p14="http://schemas.microsoft.com/office/powerpoint/2010/main" val="28545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u="none" baseline="0"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1</a:t>
            </a:fld>
            <a:endParaRPr lang="en-GB"/>
          </a:p>
        </p:txBody>
      </p:sp>
    </p:spTree>
    <p:extLst>
      <p:ext uri="{BB962C8B-B14F-4D97-AF65-F5344CB8AC3E}">
        <p14:creationId xmlns:p14="http://schemas.microsoft.com/office/powerpoint/2010/main" val="120996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none"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2</a:t>
            </a:fld>
            <a:endParaRPr lang="en-GB" dirty="0"/>
          </a:p>
        </p:txBody>
      </p:sp>
    </p:spTree>
    <p:extLst>
      <p:ext uri="{BB962C8B-B14F-4D97-AF65-F5344CB8AC3E}">
        <p14:creationId xmlns:p14="http://schemas.microsoft.com/office/powerpoint/2010/main" val="15742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3</a:t>
            </a:fld>
            <a:endParaRPr lang="en-GB" dirty="0"/>
          </a:p>
        </p:txBody>
      </p:sp>
    </p:spTree>
    <p:extLst>
      <p:ext uri="{BB962C8B-B14F-4D97-AF65-F5344CB8AC3E}">
        <p14:creationId xmlns:p14="http://schemas.microsoft.com/office/powerpoint/2010/main" val="367288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4</a:t>
            </a:fld>
            <a:endParaRPr lang="en-GB" dirty="0"/>
          </a:p>
        </p:txBody>
      </p:sp>
    </p:spTree>
    <p:extLst>
      <p:ext uri="{BB962C8B-B14F-4D97-AF65-F5344CB8AC3E}">
        <p14:creationId xmlns:p14="http://schemas.microsoft.com/office/powerpoint/2010/main" val="220478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5</a:t>
            </a:fld>
            <a:endParaRPr lang="en-GB" dirty="0"/>
          </a:p>
        </p:txBody>
      </p:sp>
    </p:spTree>
    <p:extLst>
      <p:ext uri="{BB962C8B-B14F-4D97-AF65-F5344CB8AC3E}">
        <p14:creationId xmlns:p14="http://schemas.microsoft.com/office/powerpoint/2010/main" val="2976325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6</a:t>
            </a:fld>
            <a:endParaRPr lang="en-GB" dirty="0"/>
          </a:p>
        </p:txBody>
      </p:sp>
    </p:spTree>
    <p:extLst>
      <p:ext uri="{BB962C8B-B14F-4D97-AF65-F5344CB8AC3E}">
        <p14:creationId xmlns:p14="http://schemas.microsoft.com/office/powerpoint/2010/main" val="77582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19" indent="-171419">
              <a:buFont typeface="Arial" panose="020B0604020202020204" pitchFamily="34" charset="0"/>
              <a:buChar char="•"/>
            </a:pPr>
            <a:r>
              <a:rPr lang="en-GB" b="0" u="none" noProof="0" dirty="0"/>
              <a:t>Important</a:t>
            </a:r>
            <a:r>
              <a:rPr lang="en-GB" b="0" u="none" baseline="0" noProof="0" dirty="0"/>
              <a:t> to undertake consultation on the most appropriate time to collect BO data, especially as ownership may change frequently </a:t>
            </a:r>
            <a:endParaRPr lang="en-GB" b="0" u="none" noProof="0" dirty="0"/>
          </a:p>
          <a:p>
            <a:pPr marL="171419" indent="-171419">
              <a:buFont typeface="Arial" panose="020B0604020202020204" pitchFamily="34" charset="0"/>
              <a:buChar char="•"/>
            </a:pPr>
            <a:r>
              <a:rPr lang="en-GB" b="0" u="none" noProof="0" dirty="0"/>
              <a:t>Particularly</a:t>
            </a:r>
            <a:r>
              <a:rPr lang="en-GB" b="0" u="none" baseline="0" noProof="0" dirty="0"/>
              <a:t> important if collecting BO data through the EITI Report, as the report is not necessarily produced annually, nor does data collection happen at the same time every year, nor does it cover all companies </a:t>
            </a:r>
            <a:r>
              <a:rPr lang="en-GB" b="0" u="none" noProof="0" dirty="0"/>
              <a:t>affected by the scope of the BO requirement. </a:t>
            </a:r>
          </a:p>
          <a:p>
            <a:pPr marL="171419" indent="-171419">
              <a:buFont typeface="Arial" panose="020B0604020202020204" pitchFamily="34" charset="0"/>
              <a:buChar char="•"/>
            </a:pPr>
            <a:r>
              <a:rPr lang="en-GB" b="0" u="none" noProof="0" dirty="0"/>
              <a:t>One </a:t>
            </a:r>
            <a:r>
              <a:rPr lang="en-GB" b="0" u="none" baseline="0" noProof="0" dirty="0"/>
              <a:t>approach may be to ensure that companies file their BO as of a certain date annually, and that they then provide updates on a continuous basis. </a:t>
            </a:r>
          </a:p>
        </p:txBody>
      </p:sp>
      <p:sp>
        <p:nvSpPr>
          <p:cNvPr id="4" name="Slide Number Placeholder 3"/>
          <p:cNvSpPr>
            <a:spLocks noGrp="1"/>
          </p:cNvSpPr>
          <p:nvPr>
            <p:ph type="sldNum" sz="quarter" idx="10"/>
          </p:nvPr>
        </p:nvSpPr>
        <p:spPr/>
        <p:txBody>
          <a:bodyPr/>
          <a:lstStyle/>
          <a:p>
            <a:fld id="{77D27FF0-514C-4F3F-B596-98C2109B6B3A}" type="slidenum">
              <a:rPr lang="en-GB" smtClean="0"/>
              <a:t>10</a:t>
            </a:fld>
            <a:endParaRPr lang="en-GB" dirty="0"/>
          </a:p>
        </p:txBody>
      </p:sp>
    </p:spTree>
    <p:extLst>
      <p:ext uri="{BB962C8B-B14F-4D97-AF65-F5344CB8AC3E}">
        <p14:creationId xmlns:p14="http://schemas.microsoft.com/office/powerpoint/2010/main" val="2069918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noProof="0" dirty="0"/>
          </a:p>
        </p:txBody>
      </p:sp>
      <p:sp>
        <p:nvSpPr>
          <p:cNvPr id="4" name="Slide Number Placeholder 3"/>
          <p:cNvSpPr>
            <a:spLocks noGrp="1"/>
          </p:cNvSpPr>
          <p:nvPr>
            <p:ph type="sldNum" sz="quarter" idx="10"/>
          </p:nvPr>
        </p:nvSpPr>
        <p:spPr/>
        <p:txBody>
          <a:bodyPr/>
          <a:lstStyle/>
          <a:p>
            <a:fld id="{77D27FF0-514C-4F3F-B596-98C2109B6B3A}" type="slidenum">
              <a:rPr lang="en-GB" smtClean="0"/>
              <a:t>11</a:t>
            </a:fld>
            <a:endParaRPr lang="en-GB" dirty="0"/>
          </a:p>
        </p:txBody>
      </p:sp>
    </p:spTree>
    <p:extLst>
      <p:ext uri="{BB962C8B-B14F-4D97-AF65-F5344CB8AC3E}">
        <p14:creationId xmlns:p14="http://schemas.microsoft.com/office/powerpoint/2010/main" val="81887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37EAD5-91DB-4128-BEDA-F34314CFD691}"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86999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7EAD5-91DB-4128-BEDA-F34314CFD691}"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45393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7EAD5-91DB-4128-BEDA-F34314CFD691}"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2844938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66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7EAD5-91DB-4128-BEDA-F34314CFD691}"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219068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7EAD5-91DB-4128-BEDA-F34314CFD691}" type="datetimeFigureOut">
              <a:rPr lang="en-GB" smtClean="0"/>
              <a:t>20/03/2017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237367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37EAD5-91DB-4128-BEDA-F34314CFD691}"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23389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37EAD5-91DB-4128-BEDA-F34314CFD691}" type="datetimeFigureOut">
              <a:rPr lang="en-GB" smtClean="0"/>
              <a:t>20/03/2017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249810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37EAD5-91DB-4128-BEDA-F34314CFD691}" type="datetimeFigureOut">
              <a:rPr lang="en-GB" smtClean="0"/>
              <a:t>20/03/2017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304232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7EAD5-91DB-4128-BEDA-F34314CFD691}" type="datetimeFigureOut">
              <a:rPr lang="en-GB" smtClean="0"/>
              <a:t>20/03/2017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145755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7EAD5-91DB-4128-BEDA-F34314CFD691}"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53309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7EAD5-91DB-4128-BEDA-F34314CFD691}" type="datetimeFigureOut">
              <a:rPr lang="en-GB" smtClean="0"/>
              <a:t>20/03/2017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F78535-7A82-49DA-AB64-13AA28382E42}" type="slidenum">
              <a:rPr lang="en-GB" smtClean="0"/>
              <a:t>‹#›</a:t>
            </a:fld>
            <a:endParaRPr lang="en-GB"/>
          </a:p>
        </p:txBody>
      </p:sp>
    </p:spTree>
    <p:extLst>
      <p:ext uri="{BB962C8B-B14F-4D97-AF65-F5344CB8AC3E}">
        <p14:creationId xmlns:p14="http://schemas.microsoft.com/office/powerpoint/2010/main" val="306903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7EAD5-91DB-4128-BEDA-F34314CFD691}" type="datetimeFigureOut">
              <a:rPr lang="en-GB" smtClean="0"/>
              <a:t>20/03/2017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8535-7A82-49DA-AB64-13AA28382E42}" type="slidenum">
              <a:rPr lang="en-GB" smtClean="0"/>
              <a:t>‹#›</a:t>
            </a:fld>
            <a:endParaRPr lang="en-GB"/>
          </a:p>
        </p:txBody>
      </p:sp>
    </p:spTree>
    <p:extLst>
      <p:ext uri="{BB962C8B-B14F-4D97-AF65-F5344CB8AC3E}">
        <p14:creationId xmlns:p14="http://schemas.microsoft.com/office/powerpoint/2010/main" val="851015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eiti.org/files/Template%20beneficial%20ownership%20declaration%20form.do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eiti.org/files/Template%20beneficial%20ownership%20declaration%20form.do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79512" y="1916832"/>
            <a:ext cx="86409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4000" b="1" dirty="0">
                <a:latin typeface="Calibri" charset="0"/>
                <a:ea typeface="MS PGothic" charset="0"/>
                <a:cs typeface="MS PGothic" charset="0"/>
              </a:rPr>
              <a:t>Beneficial ownership: Data collection and publication, timeliness</a:t>
            </a:r>
          </a:p>
        </p:txBody>
      </p:sp>
      <p:pic>
        <p:nvPicPr>
          <p:cNvPr id="10" name="Picture 9" descr="BO%20icon%20large.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1625" y="4224368"/>
            <a:ext cx="2838326" cy="2478286"/>
          </a:xfrm>
          <a:prstGeom prst="rect">
            <a:avLst/>
          </a:prstGeom>
          <a:noFill/>
          <a:ln>
            <a:noFill/>
          </a:ln>
        </p:spPr>
      </p:pic>
    </p:spTree>
    <p:extLst>
      <p:ext uri="{BB962C8B-B14F-4D97-AF65-F5344CB8AC3E}">
        <p14:creationId xmlns:p14="http://schemas.microsoft.com/office/powerpoint/2010/main" val="387855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3116" y="156059"/>
            <a:ext cx="635528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 Data timeliness</a:t>
            </a:r>
          </a:p>
        </p:txBody>
      </p:sp>
      <p:sp>
        <p:nvSpPr>
          <p:cNvPr id="17" name="TextBox 16"/>
          <p:cNvSpPr txBox="1"/>
          <p:nvPr/>
        </p:nvSpPr>
        <p:spPr>
          <a:xfrm>
            <a:off x="30857" y="1330574"/>
            <a:ext cx="8731552" cy="1292662"/>
          </a:xfrm>
          <a:prstGeom prst="rect">
            <a:avLst/>
          </a:prstGeom>
          <a:noFill/>
        </p:spPr>
        <p:txBody>
          <a:bodyPr wrap="square" rtlCol="0">
            <a:spAutoFit/>
          </a:bodyPr>
          <a:lstStyle/>
          <a:p>
            <a:r>
              <a:rPr lang="en-US" sz="2600" dirty="0"/>
              <a:t>The EITI Standard states that (#4.8) </a:t>
            </a:r>
            <a:r>
              <a:rPr lang="en-US" sz="2600" i="1" dirty="0"/>
              <a:t>“Implementing countries must disclose data no older than the second to last complete accounting period”.</a:t>
            </a:r>
            <a:endParaRPr lang="nb-NO" sz="2600" i="1" dirty="0"/>
          </a:p>
        </p:txBody>
      </p:sp>
      <p:sp>
        <p:nvSpPr>
          <p:cNvPr id="2" name="TextBox 1"/>
          <p:cNvSpPr txBox="1"/>
          <p:nvPr/>
        </p:nvSpPr>
        <p:spPr>
          <a:xfrm>
            <a:off x="30857" y="2780544"/>
            <a:ext cx="9113143" cy="4708981"/>
          </a:xfrm>
          <a:prstGeom prst="rect">
            <a:avLst/>
          </a:prstGeom>
          <a:noFill/>
        </p:spPr>
        <p:txBody>
          <a:bodyPr wrap="square" rtlCol="0">
            <a:spAutoFit/>
          </a:bodyPr>
          <a:lstStyle/>
          <a:p>
            <a:pPr>
              <a:spcAft>
                <a:spcPts val="600"/>
              </a:spcAft>
            </a:pPr>
            <a:r>
              <a:rPr lang="en-GB" sz="2600" dirty="0"/>
              <a:t>Issues for consideration:</a:t>
            </a:r>
          </a:p>
          <a:p>
            <a:pPr marL="285750" indent="-285750">
              <a:spcAft>
                <a:spcPts val="600"/>
              </a:spcAft>
              <a:buFont typeface="Arial" panose="020B0604020202020204" pitchFamily="34" charset="0"/>
              <a:buChar char="•"/>
            </a:pPr>
            <a:r>
              <a:rPr lang="en-GB" sz="2600" dirty="0"/>
              <a:t>Ownership may change several times during a financial year.</a:t>
            </a:r>
          </a:p>
          <a:p>
            <a:pPr marL="285750" indent="-285750">
              <a:spcAft>
                <a:spcPts val="600"/>
              </a:spcAft>
              <a:buFont typeface="Arial" panose="020B0604020202020204" pitchFamily="34" charset="0"/>
              <a:buChar char="•"/>
            </a:pPr>
            <a:r>
              <a:rPr lang="en-GB" sz="2600" dirty="0"/>
              <a:t>When should beneficial ownership data be collected? </a:t>
            </a:r>
          </a:p>
          <a:p>
            <a:pPr marL="285750" indent="-285750">
              <a:spcAft>
                <a:spcPts val="600"/>
              </a:spcAft>
              <a:buFont typeface="Arial" panose="020B0604020202020204" pitchFamily="34" charset="0"/>
              <a:buChar char="•"/>
            </a:pPr>
            <a:r>
              <a:rPr lang="en-GB" sz="2600" dirty="0"/>
              <a:t>Should beneficial ownership data be collected at a specific point in time, e.g. at the time of data collection for the EITI Report? As of 31 March each year? As part of other reporting obligations?</a:t>
            </a:r>
          </a:p>
          <a:p>
            <a:pPr marL="285750" indent="-285750">
              <a:spcAft>
                <a:spcPts val="600"/>
              </a:spcAft>
              <a:buFont typeface="Arial" panose="020B0604020202020204" pitchFamily="34" charset="0"/>
              <a:buChar char="•"/>
            </a:pPr>
            <a:r>
              <a:rPr lang="en-GB" sz="2600" dirty="0"/>
              <a:t>Should data collection happen annually ? </a:t>
            </a:r>
          </a:p>
          <a:p>
            <a:pPr marL="285750" indent="-285750">
              <a:spcAft>
                <a:spcPts val="600"/>
              </a:spcAft>
              <a:buFont typeface="Arial" panose="020B0604020202020204" pitchFamily="34" charset="0"/>
              <a:buChar char="•"/>
            </a:pPr>
            <a:r>
              <a:rPr lang="en-GB" sz="2600" dirty="0"/>
              <a:t>Should companies be obliged to continuously disclose any changes in beneficial ownership ?</a:t>
            </a:r>
          </a:p>
          <a:p>
            <a:endParaRPr lang="en-GB" dirty="0"/>
          </a:p>
          <a:p>
            <a:endParaRPr lang="en-GB" dirty="0"/>
          </a:p>
        </p:txBody>
      </p:sp>
    </p:spTree>
    <p:extLst>
      <p:ext uri="{BB962C8B-B14F-4D97-AF65-F5344CB8AC3E}">
        <p14:creationId xmlns:p14="http://schemas.microsoft.com/office/powerpoint/2010/main" val="338957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9" y="2358957"/>
            <a:ext cx="9123437" cy="610334"/>
          </a:xfrm>
          <a:prstGeom prst="rect">
            <a:avLst/>
          </a:prstGeom>
        </p:spPr>
      </p:pic>
      <p:pic>
        <p:nvPicPr>
          <p:cNvPr id="4" name="Picture 12" descr="Description: EitimyriadProBlu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3116" y="156059"/>
            <a:ext cx="6355287"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Roadmap recommendation 8: Consider data timeliness</a:t>
            </a:r>
          </a:p>
        </p:txBody>
      </p:sp>
      <p:sp>
        <p:nvSpPr>
          <p:cNvPr id="9" name="Oval 8"/>
          <p:cNvSpPr/>
          <p:nvPr/>
        </p:nvSpPr>
        <p:spPr>
          <a:xfrm>
            <a:off x="3419872" y="2275612"/>
            <a:ext cx="1348502"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14" y="3814253"/>
            <a:ext cx="9168061" cy="1565278"/>
          </a:xfrm>
          <a:prstGeom prst="rect">
            <a:avLst/>
          </a:prstGeom>
        </p:spPr>
      </p:pic>
      <p:sp>
        <p:nvSpPr>
          <p:cNvPr id="14" name="Oval 13"/>
          <p:cNvSpPr/>
          <p:nvPr/>
        </p:nvSpPr>
        <p:spPr>
          <a:xfrm>
            <a:off x="3241075" y="3875176"/>
            <a:ext cx="1327141" cy="13772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extBox 14"/>
          <p:cNvSpPr txBox="1"/>
          <p:nvPr/>
        </p:nvSpPr>
        <p:spPr>
          <a:xfrm>
            <a:off x="-29008" y="3437032"/>
            <a:ext cx="5455357" cy="369332"/>
          </a:xfrm>
          <a:prstGeom prst="rect">
            <a:avLst/>
          </a:prstGeom>
          <a:noFill/>
        </p:spPr>
        <p:txBody>
          <a:bodyPr wrap="square" rtlCol="0">
            <a:spAutoFit/>
          </a:bodyPr>
          <a:lstStyle/>
          <a:p>
            <a:r>
              <a:rPr lang="en-GB" i="1" dirty="0"/>
              <a:t>Mutanda Mining (MUMI) ownership as of 31 Dec 2013 </a:t>
            </a:r>
          </a:p>
        </p:txBody>
      </p:sp>
      <p:sp>
        <p:nvSpPr>
          <p:cNvPr id="16" name="TextBox 15"/>
          <p:cNvSpPr txBox="1"/>
          <p:nvPr/>
        </p:nvSpPr>
        <p:spPr>
          <a:xfrm>
            <a:off x="-24072" y="1906280"/>
            <a:ext cx="5455357" cy="369332"/>
          </a:xfrm>
          <a:prstGeom prst="rect">
            <a:avLst/>
          </a:prstGeom>
          <a:noFill/>
        </p:spPr>
        <p:txBody>
          <a:bodyPr wrap="square" rtlCol="0">
            <a:spAutoFit/>
          </a:bodyPr>
          <a:lstStyle/>
          <a:p>
            <a:r>
              <a:rPr lang="en-GB" i="1" dirty="0"/>
              <a:t>Mutanda Mining (MUMI) ownership as of 31 Dec 2012 </a:t>
            </a:r>
          </a:p>
        </p:txBody>
      </p:sp>
    </p:spTree>
    <p:extLst>
      <p:ext uri="{BB962C8B-B14F-4D97-AF65-F5344CB8AC3E}">
        <p14:creationId xmlns:p14="http://schemas.microsoft.com/office/powerpoint/2010/main" val="119378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274638"/>
            <a:ext cx="7875058" cy="658235"/>
          </a:xfrm>
        </p:spPr>
        <p:txBody>
          <a:bodyPr>
            <a:normAutofit fontScale="90000"/>
          </a:bodyPr>
          <a:lstStyle/>
          <a:p>
            <a:pPr algn="l"/>
            <a:r>
              <a:rPr lang="en-GB" sz="3600" b="1" dirty="0"/>
              <a:t>Elements of a roadmap </a:t>
            </a:r>
            <a:br>
              <a:rPr lang="en-GB" sz="3600" b="1" dirty="0"/>
            </a:br>
            <a:r>
              <a:rPr lang="en-GB" sz="3600" b="1" dirty="0"/>
              <a:t>and Examples  </a:t>
            </a:r>
          </a:p>
        </p:txBody>
      </p:sp>
      <p:sp>
        <p:nvSpPr>
          <p:cNvPr id="3" name="Sous-titre 2"/>
          <p:cNvSpPr>
            <a:spLocks noGrp="1"/>
          </p:cNvSpPr>
          <p:nvPr>
            <p:ph idx="1"/>
          </p:nvPr>
        </p:nvSpPr>
        <p:spPr>
          <a:xfrm>
            <a:off x="572655" y="1607127"/>
            <a:ext cx="7851678" cy="4858328"/>
          </a:xfrm>
        </p:spPr>
        <p:txBody>
          <a:bodyPr/>
          <a:lstStyle/>
          <a:p>
            <a:pPr>
              <a:spcAft>
                <a:spcPts val="1200"/>
              </a:spcAft>
            </a:pPr>
            <a:endParaRPr lang="en-GB" dirty="0"/>
          </a:p>
          <a:p>
            <a:pPr>
              <a:spcAft>
                <a:spcPts val="1200"/>
              </a:spcAft>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772408226"/>
              </p:ext>
            </p:extLst>
          </p:nvPr>
        </p:nvGraphicFramePr>
        <p:xfrm>
          <a:off x="827584" y="1700808"/>
          <a:ext cx="7436307" cy="3744416"/>
        </p:xfrm>
        <a:graphic>
          <a:graphicData uri="http://schemas.openxmlformats.org/drawingml/2006/table">
            <a:tbl>
              <a:tblPr firstRow="1" bandRow="1">
                <a:tableStyleId>{5C22544A-7EE6-4342-B048-85BDC9FD1C3A}</a:tableStyleId>
              </a:tblPr>
              <a:tblGrid>
                <a:gridCol w="1593398">
                  <a:extLst>
                    <a:ext uri="{9D8B030D-6E8A-4147-A177-3AD203B41FA5}">
                      <a16:colId xmlns:a16="http://schemas.microsoft.com/office/drawing/2014/main" val="1224397990"/>
                    </a:ext>
                  </a:extLst>
                </a:gridCol>
                <a:gridCol w="3348945">
                  <a:extLst>
                    <a:ext uri="{9D8B030D-6E8A-4147-A177-3AD203B41FA5}">
                      <a16:colId xmlns:a16="http://schemas.microsoft.com/office/drawing/2014/main" val="4210939542"/>
                    </a:ext>
                  </a:extLst>
                </a:gridCol>
                <a:gridCol w="2493964">
                  <a:extLst>
                    <a:ext uri="{9D8B030D-6E8A-4147-A177-3AD203B41FA5}">
                      <a16:colId xmlns:a16="http://schemas.microsoft.com/office/drawing/2014/main" val="3054187334"/>
                    </a:ext>
                  </a:extLst>
                </a:gridCol>
              </a:tblGrid>
              <a:tr h="1261895">
                <a:tc>
                  <a:txBody>
                    <a:bodyPr/>
                    <a:lstStyle/>
                    <a:p>
                      <a:r>
                        <a:rPr lang="nb-NO" dirty="0"/>
                        <a:t>Elements </a:t>
                      </a:r>
                    </a:p>
                  </a:txBody>
                  <a:tcPr/>
                </a:tc>
                <a:tc>
                  <a:txBody>
                    <a:bodyPr/>
                    <a:lstStyle/>
                    <a:p>
                      <a:r>
                        <a:rPr lang="nb-NO" dirty="0" err="1"/>
                        <a:t>Examples</a:t>
                      </a:r>
                      <a:r>
                        <a:rPr lang="nb-NO" dirty="0"/>
                        <a:t> of </a:t>
                      </a:r>
                      <a:r>
                        <a:rPr lang="nb-NO" dirty="0" err="1"/>
                        <a:t>Activities</a:t>
                      </a:r>
                      <a:r>
                        <a:rPr lang="nb-NO" dirty="0"/>
                        <a:t> </a:t>
                      </a:r>
                    </a:p>
                  </a:txBody>
                  <a:tcPr/>
                </a:tc>
                <a:tc>
                  <a:txBody>
                    <a:bodyPr/>
                    <a:lstStyle/>
                    <a:p>
                      <a:r>
                        <a:rPr lang="nb-NO" dirty="0"/>
                        <a:t>Suggested</a:t>
                      </a:r>
                      <a:r>
                        <a:rPr lang="nb-NO" baseline="0" dirty="0"/>
                        <a:t> </a:t>
                      </a:r>
                      <a:r>
                        <a:rPr lang="nb-NO" baseline="0" dirty="0" err="1"/>
                        <a:t>improvements</a:t>
                      </a:r>
                      <a:r>
                        <a:rPr lang="nb-NO" baseline="0" dirty="0"/>
                        <a:t> </a:t>
                      </a:r>
                      <a:r>
                        <a:rPr lang="nb-NO" baseline="0" dirty="0" err="1"/>
                        <a:t>on</a:t>
                      </a:r>
                      <a:r>
                        <a:rPr lang="nb-NO" baseline="0" dirty="0"/>
                        <a:t> </a:t>
                      </a:r>
                      <a:r>
                        <a:rPr lang="nb-NO" baseline="0" dirty="0" err="1"/>
                        <a:t>MEITI’s</a:t>
                      </a:r>
                      <a:r>
                        <a:rPr lang="nb-NO" baseline="0" dirty="0"/>
                        <a:t> draft</a:t>
                      </a:r>
                      <a:endParaRPr lang="nb-NO" dirty="0"/>
                    </a:p>
                  </a:txBody>
                  <a:tcPr/>
                </a:tc>
                <a:extLst>
                  <a:ext uri="{0D108BD9-81ED-4DB2-BD59-A6C34878D82A}">
                    <a16:rowId xmlns:a16="http://schemas.microsoft.com/office/drawing/2014/main" val="4098985963"/>
                  </a:ext>
                </a:extLst>
              </a:tr>
              <a:tr h="2482521">
                <a:tc>
                  <a:txBody>
                    <a:bodyPr/>
                    <a:lstStyle/>
                    <a:p>
                      <a:r>
                        <a:rPr lang="nb-NO" dirty="0"/>
                        <a:t>Data</a:t>
                      </a:r>
                      <a:r>
                        <a:rPr lang="nb-NO" baseline="0" dirty="0"/>
                        <a:t> </a:t>
                      </a:r>
                      <a:r>
                        <a:rPr lang="nb-NO" baseline="0" dirty="0" err="1"/>
                        <a:t>timeliness</a:t>
                      </a:r>
                      <a:endParaRPr lang="nb-NO" dirty="0"/>
                    </a:p>
                  </a:txBody>
                  <a:tcPr/>
                </a:tc>
                <a:tc>
                  <a:txBody>
                    <a:bodyPr/>
                    <a:lstStyle/>
                    <a:p>
                      <a:pPr marL="285750" indent="-285750">
                        <a:buFont typeface="Arial" panose="020B0604020202020204" pitchFamily="34" charset="0"/>
                        <a:buChar char="•"/>
                      </a:pPr>
                      <a:r>
                        <a:rPr lang="nb-NO" dirty="0"/>
                        <a:t>Agreement</a:t>
                      </a:r>
                      <a:r>
                        <a:rPr lang="nb-NO" baseline="0" dirty="0"/>
                        <a:t> </a:t>
                      </a:r>
                      <a:r>
                        <a:rPr lang="nb-NO" baseline="0" dirty="0" err="1"/>
                        <a:t>on</a:t>
                      </a:r>
                      <a:r>
                        <a:rPr lang="nb-NO" baseline="0" dirty="0"/>
                        <a:t> </a:t>
                      </a:r>
                      <a:r>
                        <a:rPr lang="nb-NO" baseline="0" dirty="0" err="1"/>
                        <a:t>when</a:t>
                      </a:r>
                      <a:r>
                        <a:rPr lang="nb-NO" baseline="0" dirty="0"/>
                        <a:t> to </a:t>
                      </a:r>
                      <a:r>
                        <a:rPr lang="nb-NO" baseline="0" dirty="0" err="1"/>
                        <a:t>collect</a:t>
                      </a:r>
                      <a:r>
                        <a:rPr lang="nb-NO" baseline="0" dirty="0"/>
                        <a:t> data and </a:t>
                      </a:r>
                      <a:r>
                        <a:rPr lang="nb-NO" baseline="0" dirty="0" err="1"/>
                        <a:t>how</a:t>
                      </a:r>
                      <a:r>
                        <a:rPr lang="nb-NO" baseline="0" dirty="0"/>
                        <a:t> to </a:t>
                      </a:r>
                      <a:r>
                        <a:rPr lang="nb-NO" baseline="0" dirty="0" err="1"/>
                        <a:t>reflect</a:t>
                      </a:r>
                      <a:r>
                        <a:rPr lang="nb-NO" baseline="0" dirty="0"/>
                        <a:t> </a:t>
                      </a:r>
                      <a:r>
                        <a:rPr lang="nb-NO" baseline="0" dirty="0" err="1"/>
                        <a:t>changes</a:t>
                      </a:r>
                      <a:r>
                        <a:rPr lang="nb-NO" baseline="0" dirty="0"/>
                        <a:t> over time</a:t>
                      </a:r>
                      <a:endParaRPr lang="nb-NO" dirty="0"/>
                    </a:p>
                  </a:txBody>
                  <a:tcPr/>
                </a:tc>
                <a:tc>
                  <a:txBody>
                    <a:bodyPr/>
                    <a:lstStyle/>
                    <a:p>
                      <a:pPr marL="0" indent="0">
                        <a:buFont typeface="Arial" panose="020B0604020202020204" pitchFamily="34" charset="0"/>
                        <a:buNone/>
                      </a:pPr>
                      <a:r>
                        <a:rPr lang="nb-NO" dirty="0" err="1"/>
                        <a:t>Should</a:t>
                      </a:r>
                      <a:r>
                        <a:rPr lang="nb-NO" dirty="0"/>
                        <a:t> </a:t>
                      </a:r>
                      <a:r>
                        <a:rPr lang="nb-NO" dirty="0" err="1"/>
                        <a:t>include</a:t>
                      </a:r>
                      <a:r>
                        <a:rPr lang="nb-NO" dirty="0"/>
                        <a:t> </a:t>
                      </a:r>
                      <a:r>
                        <a:rPr lang="nb-NO" dirty="0" err="1"/>
                        <a:t>activities</a:t>
                      </a:r>
                      <a:r>
                        <a:rPr lang="nb-NO" baseline="0" dirty="0"/>
                        <a:t> </a:t>
                      </a:r>
                      <a:r>
                        <a:rPr lang="nb-NO" baseline="0" dirty="0" err="1"/>
                        <a:t>aimed</a:t>
                      </a:r>
                      <a:r>
                        <a:rPr lang="nb-NO" baseline="0" dirty="0"/>
                        <a:t> at </a:t>
                      </a:r>
                      <a:r>
                        <a:rPr lang="nb-NO" baseline="0" dirty="0" err="1"/>
                        <a:t>agreeing</a:t>
                      </a:r>
                      <a:r>
                        <a:rPr lang="nb-NO" baseline="0" dirty="0"/>
                        <a:t> </a:t>
                      </a:r>
                      <a:r>
                        <a:rPr lang="nb-NO" baseline="0" dirty="0" err="1"/>
                        <a:t>on</a:t>
                      </a:r>
                      <a:r>
                        <a:rPr lang="nb-NO" baseline="0" dirty="0"/>
                        <a:t> </a:t>
                      </a:r>
                      <a:r>
                        <a:rPr lang="nb-NO" baseline="0" dirty="0" err="1"/>
                        <a:t>when</a:t>
                      </a:r>
                      <a:r>
                        <a:rPr lang="nb-NO" baseline="0" dirty="0"/>
                        <a:t> to </a:t>
                      </a:r>
                      <a:r>
                        <a:rPr lang="nb-NO" baseline="0" dirty="0" err="1"/>
                        <a:t>collect</a:t>
                      </a:r>
                      <a:r>
                        <a:rPr lang="nb-NO" baseline="0" dirty="0"/>
                        <a:t> data and </a:t>
                      </a:r>
                      <a:r>
                        <a:rPr lang="nb-NO" baseline="0" dirty="0" err="1"/>
                        <a:t>how</a:t>
                      </a:r>
                      <a:r>
                        <a:rPr lang="nb-NO" baseline="0" dirty="0"/>
                        <a:t> to </a:t>
                      </a:r>
                      <a:r>
                        <a:rPr lang="nb-NO" baseline="0" dirty="0" err="1"/>
                        <a:t>reflect</a:t>
                      </a:r>
                      <a:r>
                        <a:rPr lang="nb-NO" baseline="0" dirty="0"/>
                        <a:t> </a:t>
                      </a:r>
                      <a:r>
                        <a:rPr lang="nb-NO" baseline="0" dirty="0" err="1"/>
                        <a:t>changes</a:t>
                      </a:r>
                      <a:r>
                        <a:rPr lang="nb-NO" baseline="0" dirty="0"/>
                        <a:t> in </a:t>
                      </a:r>
                      <a:r>
                        <a:rPr lang="nb-NO" baseline="0" dirty="0" err="1"/>
                        <a:t>ownership</a:t>
                      </a:r>
                      <a:r>
                        <a:rPr lang="nb-NO" baseline="0" dirty="0"/>
                        <a:t> over time</a:t>
                      </a:r>
                      <a:endParaRPr lang="nb-NO" dirty="0"/>
                    </a:p>
                  </a:txBody>
                  <a:tcPr/>
                </a:tc>
                <a:extLst>
                  <a:ext uri="{0D108BD9-81ED-4DB2-BD59-A6C34878D82A}">
                    <a16:rowId xmlns:a16="http://schemas.microsoft.com/office/drawing/2014/main" val="2793370063"/>
                  </a:ext>
                </a:extLst>
              </a:tr>
            </a:tbl>
          </a:graphicData>
        </a:graphic>
      </p:graphicFrame>
      <p:pic>
        <p:nvPicPr>
          <p:cNvPr id="6" name="Picture 12" descr="Description: EitimyriadPro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632248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b-NO" sz="3200" b="1" dirty="0" err="1"/>
              <a:t>Example</a:t>
            </a:r>
            <a:r>
              <a:rPr lang="nb-NO" sz="3200" b="1" dirty="0"/>
              <a:t> from </a:t>
            </a:r>
            <a:r>
              <a:rPr lang="nb-NO" sz="3200" b="1" dirty="0" err="1"/>
              <a:t>other</a:t>
            </a:r>
            <a:r>
              <a:rPr lang="nb-NO" sz="3200" b="1" dirty="0"/>
              <a:t> </a:t>
            </a:r>
            <a:r>
              <a:rPr lang="nb-NO" sz="3200" b="1" dirty="0" err="1"/>
              <a:t>countries</a:t>
            </a:r>
            <a:endParaRPr lang="nb-NO" sz="3200" b="1" dirty="0"/>
          </a:p>
        </p:txBody>
      </p:sp>
      <p:sp>
        <p:nvSpPr>
          <p:cNvPr id="3" name="Content Placeholder 2"/>
          <p:cNvSpPr>
            <a:spLocks noGrp="1"/>
          </p:cNvSpPr>
          <p:nvPr>
            <p:ph idx="1"/>
          </p:nvPr>
        </p:nvSpPr>
        <p:spPr/>
        <p:txBody>
          <a:bodyPr>
            <a:normAutofit fontScale="92500"/>
          </a:bodyPr>
          <a:lstStyle/>
          <a:p>
            <a:pPr marL="0" indent="0">
              <a:buNone/>
            </a:pPr>
            <a:r>
              <a:rPr lang="en-US" b="1" dirty="0">
                <a:solidFill>
                  <a:srgbClr val="0070C0"/>
                </a:solidFill>
              </a:rPr>
              <a:t>PNG</a:t>
            </a:r>
            <a:r>
              <a:rPr lang="en-US" dirty="0">
                <a:solidFill>
                  <a:schemeClr val="tx2"/>
                </a:solidFill>
              </a:rPr>
              <a:t>:</a:t>
            </a:r>
          </a:p>
          <a:p>
            <a:r>
              <a:rPr lang="en-US" dirty="0"/>
              <a:t>MSG to agree the frequency in which beneficial ownership information is collected i.e. fixed internal or trigger events or a combination of either. The PNGEITI will consider how pragmatic it is to frequently collect data noting the fluidity of ownership change with listed </a:t>
            </a:r>
            <a:r>
              <a:rPr lang="en-US" dirty="0" err="1"/>
              <a:t>organisations</a:t>
            </a:r>
            <a:endParaRPr lang="en-US" dirty="0"/>
          </a:p>
          <a:p>
            <a:r>
              <a:rPr lang="en-US" dirty="0"/>
              <a:t>The MSG will consider existing laws on regularity of reporting procedures for companies </a:t>
            </a:r>
          </a:p>
          <a:p>
            <a:endParaRPr lang="nb-NO" dirty="0"/>
          </a:p>
        </p:txBody>
      </p:sp>
      <p:pic>
        <p:nvPicPr>
          <p:cNvPr id="4" name="Picture 12" descr="Description: EitimyriadPro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664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6912" y="98661"/>
            <a:ext cx="6355287"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Consider data collection procedures</a:t>
            </a:r>
          </a:p>
        </p:txBody>
      </p:sp>
      <p:sp>
        <p:nvSpPr>
          <p:cNvPr id="5" name="TextBox 4"/>
          <p:cNvSpPr txBox="1"/>
          <p:nvPr/>
        </p:nvSpPr>
        <p:spPr>
          <a:xfrm>
            <a:off x="-7678" y="1083517"/>
            <a:ext cx="9151678" cy="6217087"/>
          </a:xfrm>
          <a:prstGeom prst="rect">
            <a:avLst/>
          </a:prstGeom>
          <a:noFill/>
        </p:spPr>
        <p:txBody>
          <a:bodyPr wrap="square" rtlCol="0">
            <a:spAutoFit/>
          </a:bodyPr>
          <a:lstStyle/>
          <a:p>
            <a:pPr marL="457200" indent="-457200">
              <a:spcAft>
                <a:spcPts val="600"/>
              </a:spcAft>
              <a:buFont typeface="Wingdings" panose="05000000000000000000" pitchFamily="2" charset="2"/>
              <a:buChar char="§"/>
            </a:pPr>
            <a:r>
              <a:rPr lang="en-GB" sz="2500" dirty="0"/>
              <a:t>The requirement to disclose beneficial ownership is applicable to companies beyond those typically covered in the EITI Report.</a:t>
            </a:r>
          </a:p>
          <a:p>
            <a:pPr marL="457200" indent="-457200">
              <a:spcAft>
                <a:spcPts val="600"/>
              </a:spcAft>
              <a:buFont typeface="Wingdings" panose="05000000000000000000" pitchFamily="2" charset="2"/>
              <a:buChar char="§"/>
            </a:pPr>
            <a:r>
              <a:rPr lang="en-GB" sz="2500" dirty="0"/>
              <a:t>It extends to all license holders (regardless of type of license), all companies that bid for a license, and all companies that invest in extractive projects.</a:t>
            </a:r>
          </a:p>
          <a:p>
            <a:pPr marL="457200" indent="-457200">
              <a:spcAft>
                <a:spcPts val="600"/>
              </a:spcAft>
              <a:buFont typeface="Wingdings" panose="05000000000000000000" pitchFamily="2" charset="2"/>
              <a:buChar char="§"/>
            </a:pPr>
            <a:r>
              <a:rPr lang="en-GB" sz="2500" dirty="0"/>
              <a:t>EITI Report is only one tool to collect information. </a:t>
            </a:r>
          </a:p>
          <a:p>
            <a:pPr marL="457200" indent="-457200">
              <a:spcAft>
                <a:spcPts val="600"/>
              </a:spcAft>
              <a:buFont typeface="Wingdings" panose="05000000000000000000" pitchFamily="2" charset="2"/>
              <a:buChar char="§"/>
            </a:pPr>
            <a:r>
              <a:rPr lang="en-GB" sz="2500" dirty="0"/>
              <a:t>Consider embedding BO disclosure requirements in license allocation procedures, and in company incorporation requirements.</a:t>
            </a:r>
          </a:p>
          <a:p>
            <a:pPr marL="457200" indent="-457200">
              <a:spcAft>
                <a:spcPts val="600"/>
              </a:spcAft>
              <a:buFont typeface="Wingdings" panose="05000000000000000000" pitchFamily="2" charset="2"/>
              <a:buChar char="§"/>
            </a:pPr>
            <a:r>
              <a:rPr lang="en-GB" sz="2500" dirty="0"/>
              <a:t>Make use of EITI model BO declaration form: </a:t>
            </a:r>
            <a:r>
              <a:rPr lang="en-GB" sz="2500" dirty="0">
                <a:hlinkClick r:id="rId4"/>
              </a:rPr>
              <a:t>http://eiti.org/files/Template%20beneficial%20ownership%20declaration%20form.doc</a:t>
            </a:r>
            <a:r>
              <a:rPr lang="en-GB" sz="2500" dirty="0"/>
              <a:t>. </a:t>
            </a:r>
          </a:p>
          <a:p>
            <a:pPr marL="457200" indent="-457200">
              <a:spcAft>
                <a:spcPts val="600"/>
              </a:spcAft>
              <a:buFont typeface="Wingdings" panose="05000000000000000000" pitchFamily="2" charset="2"/>
              <a:buChar char="§"/>
            </a:pPr>
            <a:r>
              <a:rPr lang="en-GB" sz="2500" dirty="0"/>
              <a:t>Need for cross-ministerial consultation to identify companies and most appropriate methods of collecting BO data from companies.</a:t>
            </a:r>
          </a:p>
          <a:p>
            <a:pPr marL="457200" indent="-457200">
              <a:buFont typeface="Wingdings" panose="05000000000000000000" pitchFamily="2" charset="2"/>
              <a:buChar char="§"/>
            </a:pPr>
            <a:endParaRPr lang="nb-NO" dirty="0"/>
          </a:p>
        </p:txBody>
      </p:sp>
    </p:spTree>
    <p:extLst>
      <p:ext uri="{BB962C8B-B14F-4D97-AF65-F5344CB8AC3E}">
        <p14:creationId xmlns:p14="http://schemas.microsoft.com/office/powerpoint/2010/main" val="25689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6912" y="98661"/>
            <a:ext cx="6355287"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Beneficial ownership data collection: short term</a:t>
            </a:r>
          </a:p>
        </p:txBody>
      </p:sp>
      <p:sp>
        <p:nvSpPr>
          <p:cNvPr id="2" name="Rectangle 1"/>
          <p:cNvSpPr/>
          <p:nvPr/>
        </p:nvSpPr>
        <p:spPr>
          <a:xfrm>
            <a:off x="107504" y="1412776"/>
            <a:ext cx="8836471" cy="1445652"/>
          </a:xfrm>
          <a:prstGeom prst="rect">
            <a:avLst/>
          </a:prstGeom>
        </p:spPr>
        <p:txBody>
          <a:bodyPr wrap="square">
            <a:spAutoFit/>
          </a:bodyPr>
          <a:lstStyle/>
          <a:p>
            <a:pPr>
              <a:lnSpc>
                <a:spcPct val="115000"/>
              </a:lnSpc>
              <a:spcBef>
                <a:spcPts val="2400"/>
              </a:spcBef>
            </a:pPr>
            <a:r>
              <a:rPr lang="en-US" sz="2600" dirty="0">
                <a:latin typeface="+mj-lt"/>
                <a:ea typeface="Times New Roman" panose="02020603050405020304" pitchFamily="18" charset="0"/>
                <a:cs typeface="Times New Roman" panose="02020603050405020304" pitchFamily="18" charset="0"/>
              </a:rPr>
              <a:t>“</a:t>
            </a:r>
            <a:r>
              <a:rPr lang="en-GB" sz="2600" i="1" dirty="0">
                <a:latin typeface="+mj-lt"/>
                <a:ea typeface="Times New Roman" panose="02020603050405020304" pitchFamily="18" charset="0"/>
                <a:cs typeface="Times New Roman" panose="02020603050405020304" pitchFamily="18" charset="0"/>
              </a:rPr>
              <a:t>As of 1 January 2020, it is required that implementing countries request, and companies disclose, beneficial ownership information </a:t>
            </a:r>
            <a:r>
              <a:rPr lang="en-GB" sz="2600" b="1" i="1" u="sng" dirty="0">
                <a:latin typeface="+mj-lt"/>
                <a:ea typeface="Times New Roman" panose="02020603050405020304" pitchFamily="18" charset="0"/>
                <a:cs typeface="Times New Roman" panose="02020603050405020304" pitchFamily="18" charset="0"/>
              </a:rPr>
              <a:t>for inclusion in the EITI report</a:t>
            </a:r>
            <a:r>
              <a:rPr lang="en-GB" sz="2600" i="1" dirty="0">
                <a:latin typeface="+mj-lt"/>
                <a:ea typeface="Times New Roman" panose="02020603050405020304" pitchFamily="18" charset="0"/>
                <a:cs typeface="Times New Roman" panose="02020603050405020304" pitchFamily="18" charset="0"/>
              </a:rPr>
              <a:t>…” </a:t>
            </a:r>
            <a:r>
              <a:rPr lang="en-GB" sz="2600" dirty="0">
                <a:latin typeface="+mj-lt"/>
                <a:ea typeface="Times New Roman" panose="02020603050405020304" pitchFamily="18" charset="0"/>
                <a:cs typeface="Times New Roman" panose="02020603050405020304" pitchFamily="18" charset="0"/>
              </a:rPr>
              <a:t>(#</a:t>
            </a:r>
            <a:r>
              <a:rPr lang="en-US" sz="2600" dirty="0">
                <a:latin typeface="+mj-lt"/>
                <a:ea typeface="Times New Roman" panose="02020603050405020304" pitchFamily="18" charset="0"/>
                <a:cs typeface="Times New Roman" panose="02020603050405020304" pitchFamily="18" charset="0"/>
              </a:rPr>
              <a:t>2.5.c).</a:t>
            </a:r>
          </a:p>
        </p:txBody>
      </p:sp>
      <p:sp>
        <p:nvSpPr>
          <p:cNvPr id="5" name="Rectangle 4"/>
          <p:cNvSpPr/>
          <p:nvPr/>
        </p:nvSpPr>
        <p:spPr>
          <a:xfrm>
            <a:off x="107504" y="3284984"/>
            <a:ext cx="8836471" cy="4278735"/>
          </a:xfrm>
          <a:prstGeom prst="rect">
            <a:avLst/>
          </a:prstGeom>
        </p:spPr>
        <p:txBody>
          <a:bodyPr wrap="square">
            <a:spAutoFit/>
          </a:bodyPr>
          <a:lstStyle/>
          <a:p>
            <a:pPr>
              <a:lnSpc>
                <a:spcPct val="115000"/>
              </a:lnSpc>
              <a:spcBef>
                <a:spcPts val="2400"/>
              </a:spcBef>
            </a:pPr>
            <a:r>
              <a:rPr lang="en-GB" sz="2600" dirty="0">
                <a:solidFill>
                  <a:srgbClr val="FF0000"/>
                </a:solidFill>
                <a:latin typeface="+mj-lt"/>
                <a:ea typeface="Times New Roman" panose="02020603050405020304" pitchFamily="18" charset="0"/>
                <a:cs typeface="Times New Roman" panose="02020603050405020304" pitchFamily="18" charset="0"/>
                <a:sym typeface="Wingdings" panose="05000000000000000000" pitchFamily="2" charset="2"/>
              </a:rPr>
              <a:t> </a:t>
            </a:r>
            <a:r>
              <a:rPr lang="en-GB" sz="2600" dirty="0">
                <a:solidFill>
                  <a:srgbClr val="FF0000"/>
                </a:solidFill>
                <a:latin typeface="+mj-lt"/>
                <a:ea typeface="Times New Roman" panose="02020603050405020304" pitchFamily="18" charset="0"/>
                <a:cs typeface="Times New Roman" panose="02020603050405020304" pitchFamily="18" charset="0"/>
              </a:rPr>
              <a:t>In the short term, BO data can be collected through the EITI reporting mechanism, e.g. by the Independent Administrator or online EITI reporting tools, using the EITI BO</a:t>
            </a:r>
            <a:r>
              <a:rPr lang="nb-NO" sz="2600" dirty="0">
                <a:solidFill>
                  <a:srgbClr val="FF0000"/>
                </a:solidFill>
                <a:latin typeface="+mj-lt"/>
                <a:ea typeface="Times New Roman" panose="02020603050405020304" pitchFamily="18" charset="0"/>
                <a:cs typeface="Times New Roman" panose="02020603050405020304" pitchFamily="18" charset="0"/>
              </a:rPr>
              <a:t> </a:t>
            </a:r>
            <a:r>
              <a:rPr lang="en-GB" sz="2600" dirty="0">
                <a:solidFill>
                  <a:srgbClr val="FF0000"/>
                </a:solidFill>
                <a:latin typeface="+mj-lt"/>
                <a:ea typeface="Times New Roman" panose="02020603050405020304" pitchFamily="18" charset="0"/>
                <a:cs typeface="Times New Roman" panose="02020603050405020304" pitchFamily="18" charset="0"/>
              </a:rPr>
              <a:t>declaration</a:t>
            </a:r>
            <a:r>
              <a:rPr lang="nb-NO" sz="2600" dirty="0">
                <a:solidFill>
                  <a:srgbClr val="FF0000"/>
                </a:solidFill>
                <a:latin typeface="+mj-lt"/>
                <a:ea typeface="Times New Roman" panose="02020603050405020304" pitchFamily="18" charset="0"/>
                <a:cs typeface="Times New Roman" panose="02020603050405020304" pitchFamily="18" charset="0"/>
              </a:rPr>
              <a:t> form: </a:t>
            </a:r>
            <a:r>
              <a:rPr lang="en-GB" sz="2800" dirty="0">
                <a:hlinkClick r:id="rId4"/>
              </a:rPr>
              <a:t>http://eiti.org/files/Template%20beneficial%20ownership%20declaration%20form.doc</a:t>
            </a:r>
            <a:endParaRPr lang="en-GB" sz="2800" dirty="0"/>
          </a:p>
          <a:p>
            <a:pPr>
              <a:lnSpc>
                <a:spcPct val="115000"/>
              </a:lnSpc>
              <a:spcBef>
                <a:spcPts val="1200"/>
              </a:spcBef>
            </a:pPr>
            <a:r>
              <a:rPr lang="en-GB" sz="2600" dirty="0">
                <a:solidFill>
                  <a:srgbClr val="FF0000"/>
                </a:solidFill>
                <a:latin typeface="+mj-lt"/>
                <a:ea typeface="Times New Roman" panose="02020603050405020304" pitchFamily="18" charset="0"/>
                <a:cs typeface="Times New Roman" panose="02020603050405020304" pitchFamily="18" charset="0"/>
                <a:sym typeface="Wingdings" panose="05000000000000000000" pitchFamily="2" charset="2"/>
              </a:rPr>
              <a:t></a:t>
            </a:r>
            <a:r>
              <a:rPr lang="en-GB" sz="2600" dirty="0">
                <a:solidFill>
                  <a:srgbClr val="FF0000"/>
                </a:solidFill>
                <a:latin typeface="+mj-lt"/>
                <a:ea typeface="Times New Roman" panose="02020603050405020304" pitchFamily="18" charset="0"/>
                <a:cs typeface="Times New Roman" panose="02020603050405020304" pitchFamily="18" charset="0"/>
              </a:rPr>
              <a:t>MSGs are strongly encouraged to start piloting BO disclosures in their next EITI Report. </a:t>
            </a:r>
          </a:p>
          <a:p>
            <a:pPr marL="457200" indent="-457200">
              <a:lnSpc>
                <a:spcPct val="115000"/>
              </a:lnSpc>
              <a:spcBef>
                <a:spcPts val="2400"/>
              </a:spcBef>
              <a:buFont typeface="Arial" panose="020B0604020202020204" pitchFamily="34" charset="0"/>
              <a:buChar char="•"/>
            </a:pPr>
            <a:endParaRPr lang="en-US" sz="2600"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484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6912" y="98661"/>
            <a:ext cx="6355287"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Beneficial ownership data collection: short term</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1412776"/>
            <a:ext cx="3828534" cy="5256584"/>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5145" y="1302539"/>
            <a:ext cx="4023709" cy="5555461"/>
          </a:xfrm>
          <a:prstGeom prst="rect">
            <a:avLst/>
          </a:prstGeom>
        </p:spPr>
      </p:pic>
    </p:spTree>
    <p:extLst>
      <p:ext uri="{BB962C8B-B14F-4D97-AF65-F5344CB8AC3E}">
        <p14:creationId xmlns:p14="http://schemas.microsoft.com/office/powerpoint/2010/main" val="159027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6912" y="98661"/>
            <a:ext cx="6355287"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Beneficial ownership data collection: medium term</a:t>
            </a:r>
          </a:p>
        </p:txBody>
      </p:sp>
      <p:sp>
        <p:nvSpPr>
          <p:cNvPr id="2" name="Rectangle 1"/>
          <p:cNvSpPr/>
          <p:nvPr/>
        </p:nvSpPr>
        <p:spPr>
          <a:xfrm>
            <a:off x="115725" y="1268760"/>
            <a:ext cx="8836471" cy="3160865"/>
          </a:xfrm>
          <a:prstGeom prst="rect">
            <a:avLst/>
          </a:prstGeom>
        </p:spPr>
        <p:txBody>
          <a:bodyPr wrap="square">
            <a:spAutoFit/>
          </a:bodyPr>
          <a:lstStyle/>
          <a:p>
            <a:pPr>
              <a:lnSpc>
                <a:spcPct val="115000"/>
              </a:lnSpc>
              <a:spcBef>
                <a:spcPts val="2400"/>
              </a:spcBef>
            </a:pPr>
            <a:r>
              <a:rPr lang="en-US" sz="2600" i="1" dirty="0">
                <a:latin typeface="+mj-lt"/>
                <a:ea typeface="Times New Roman" panose="02020603050405020304" pitchFamily="18" charset="0"/>
                <a:cs typeface="Times New Roman" panose="02020603050405020304" pitchFamily="18" charset="0"/>
              </a:rPr>
              <a:t>“</a:t>
            </a:r>
            <a:r>
              <a:rPr lang="en-GB" sz="2600" i="1" dirty="0">
                <a:latin typeface="+mj-lt"/>
                <a:ea typeface="Times New Roman" panose="02020603050405020304" pitchFamily="18" charset="0"/>
                <a:cs typeface="Times New Roman" panose="02020603050405020304" pitchFamily="18" charset="0"/>
              </a:rPr>
              <a:t>Where possible, </a:t>
            </a:r>
            <a:r>
              <a:rPr lang="en-GB" sz="2600" b="1" i="1" dirty="0">
                <a:latin typeface="+mj-lt"/>
                <a:ea typeface="Times New Roman" panose="02020603050405020304" pitchFamily="18" charset="0"/>
                <a:cs typeface="Times New Roman" panose="02020603050405020304" pitchFamily="18" charset="0"/>
              </a:rPr>
              <a:t>beneficial ownership information should be incorporated in existing filings by companies</a:t>
            </a:r>
            <a:r>
              <a:rPr lang="en-GB" sz="2600" i="1" dirty="0">
                <a:latin typeface="+mj-lt"/>
                <a:ea typeface="Times New Roman" panose="02020603050405020304" pitchFamily="18" charset="0"/>
                <a:cs typeface="Times New Roman" panose="02020603050405020304" pitchFamily="18" charset="0"/>
              </a:rPr>
              <a:t> to corporate regulators, stock exchanges or agencies regulating extractive industry licensing…”</a:t>
            </a:r>
            <a:r>
              <a:rPr lang="en-GB" sz="2600" dirty="0">
                <a:latin typeface="+mj-lt"/>
                <a:ea typeface="Times New Roman" panose="02020603050405020304" pitchFamily="18" charset="0"/>
                <a:cs typeface="Times New Roman" panose="02020603050405020304" pitchFamily="18" charset="0"/>
              </a:rPr>
              <a:t> (#</a:t>
            </a:r>
            <a:r>
              <a:rPr lang="en-US" sz="2600" dirty="0">
                <a:latin typeface="+mj-lt"/>
                <a:ea typeface="Times New Roman" panose="02020603050405020304" pitchFamily="18" charset="0"/>
                <a:cs typeface="Times New Roman" panose="02020603050405020304" pitchFamily="18" charset="0"/>
              </a:rPr>
              <a:t>2.5.c).</a:t>
            </a:r>
          </a:p>
          <a:p>
            <a:pPr>
              <a:lnSpc>
                <a:spcPct val="115000"/>
              </a:lnSpc>
              <a:spcBef>
                <a:spcPts val="2400"/>
              </a:spcBef>
            </a:pPr>
            <a:r>
              <a:rPr lang="en-US" sz="2600" i="1" dirty="0">
                <a:latin typeface="+mj-lt"/>
              </a:rPr>
              <a:t>“</a:t>
            </a:r>
            <a:r>
              <a:rPr lang="en-GB" sz="2600" i="1" dirty="0">
                <a:latin typeface="+mj-lt"/>
              </a:rPr>
              <a:t>It is recommended that implementing countries maintain a </a:t>
            </a:r>
            <a:r>
              <a:rPr lang="en-GB" sz="2600" b="1" i="1" dirty="0">
                <a:latin typeface="+mj-lt"/>
              </a:rPr>
              <a:t>publicly available register </a:t>
            </a:r>
            <a:r>
              <a:rPr lang="en-GB" sz="2600" i="1" dirty="0">
                <a:latin typeface="+mj-lt"/>
              </a:rPr>
              <a:t>of the beneficial owners…”(#</a:t>
            </a:r>
            <a:r>
              <a:rPr lang="en-GB" sz="2600" dirty="0">
                <a:latin typeface="+mj-lt"/>
              </a:rPr>
              <a:t>2.5.a). </a:t>
            </a:r>
          </a:p>
        </p:txBody>
      </p:sp>
      <p:sp>
        <p:nvSpPr>
          <p:cNvPr id="5" name="Rectangle 4"/>
          <p:cNvSpPr/>
          <p:nvPr/>
        </p:nvSpPr>
        <p:spPr>
          <a:xfrm>
            <a:off x="129753" y="4888760"/>
            <a:ext cx="8836471" cy="2240613"/>
          </a:xfrm>
          <a:prstGeom prst="rect">
            <a:avLst/>
          </a:prstGeom>
        </p:spPr>
        <p:txBody>
          <a:bodyPr wrap="square">
            <a:spAutoFit/>
          </a:bodyPr>
          <a:lstStyle/>
          <a:p>
            <a:pPr>
              <a:lnSpc>
                <a:spcPct val="115000"/>
              </a:lnSpc>
              <a:spcBef>
                <a:spcPts val="2400"/>
              </a:spcBef>
            </a:pPr>
            <a:r>
              <a:rPr lang="en-GB" sz="2600" dirty="0">
                <a:solidFill>
                  <a:srgbClr val="FF0000"/>
                </a:solidFill>
                <a:latin typeface="+mj-lt"/>
                <a:ea typeface="Times New Roman" panose="02020603050405020304" pitchFamily="18" charset="0"/>
                <a:cs typeface="Times New Roman" panose="02020603050405020304" pitchFamily="18" charset="0"/>
                <a:sym typeface="Wingdings" panose="05000000000000000000" pitchFamily="2" charset="2"/>
              </a:rPr>
              <a:t> </a:t>
            </a:r>
            <a:r>
              <a:rPr lang="en-GB" sz="2600" dirty="0">
                <a:solidFill>
                  <a:srgbClr val="FF0000"/>
                </a:solidFill>
                <a:latin typeface="+mj-lt"/>
                <a:ea typeface="Times New Roman" panose="02020603050405020304" pitchFamily="18" charset="0"/>
                <a:cs typeface="Times New Roman" panose="02020603050405020304" pitchFamily="18" charset="0"/>
              </a:rPr>
              <a:t>MSGs are strongly encouraged to consider opportunities for mainstreaming BO disclosures and build a national beneficial ownership register.</a:t>
            </a:r>
          </a:p>
          <a:p>
            <a:pPr marL="457200" indent="-457200">
              <a:lnSpc>
                <a:spcPct val="115000"/>
              </a:lnSpc>
              <a:spcBef>
                <a:spcPts val="2400"/>
              </a:spcBef>
              <a:buFont typeface="Arial" panose="020B0604020202020204" pitchFamily="34" charset="0"/>
              <a:buChar char="•"/>
            </a:pPr>
            <a:endParaRPr lang="en-US" sz="2600"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361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Description: EitimyriadPro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16912" y="98661"/>
            <a:ext cx="6355287"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1555750">
              <a:lnSpc>
                <a:spcPct val="90000"/>
              </a:lnSpc>
              <a:defRPr/>
            </a:pPr>
            <a:r>
              <a:rPr lang="en-US" sz="3200" b="1" dirty="0">
                <a:latin typeface="Calibri" charset="0"/>
                <a:ea typeface="MS PGothic" charset="0"/>
                <a:cs typeface="MS PGothic" charset="0"/>
              </a:rPr>
              <a:t>Beneficial ownership data collection: medium term</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1484783"/>
            <a:ext cx="7560840" cy="5362833"/>
          </a:xfrm>
          <a:prstGeom prst="rect">
            <a:avLst/>
          </a:prstGeom>
        </p:spPr>
      </p:pic>
    </p:spTree>
    <p:extLst>
      <p:ext uri="{BB962C8B-B14F-4D97-AF65-F5344CB8AC3E}">
        <p14:creationId xmlns:p14="http://schemas.microsoft.com/office/powerpoint/2010/main" val="79528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100805" cy="744233"/>
          </a:xfrm>
        </p:spPr>
        <p:txBody>
          <a:bodyPr>
            <a:noAutofit/>
          </a:bodyPr>
          <a:lstStyle/>
          <a:p>
            <a:pPr algn="l"/>
            <a:r>
              <a:rPr lang="en-GB" sz="3200" b="1" dirty="0"/>
              <a:t>Elements of a roadmap </a:t>
            </a:r>
            <a:br>
              <a:rPr lang="en-GB" sz="3200" b="1" dirty="0"/>
            </a:br>
            <a:r>
              <a:rPr lang="en-GB" sz="3200" b="1" dirty="0"/>
              <a:t>and Examples  </a:t>
            </a:r>
          </a:p>
        </p:txBody>
      </p:sp>
      <p:sp>
        <p:nvSpPr>
          <p:cNvPr id="3" name="Sous-titre 2"/>
          <p:cNvSpPr>
            <a:spLocks noGrp="1"/>
          </p:cNvSpPr>
          <p:nvPr>
            <p:ph idx="1"/>
          </p:nvPr>
        </p:nvSpPr>
        <p:spPr>
          <a:xfrm>
            <a:off x="572655" y="1607127"/>
            <a:ext cx="7851678" cy="4858328"/>
          </a:xfrm>
        </p:spPr>
        <p:txBody>
          <a:bodyPr/>
          <a:lstStyle/>
          <a:p>
            <a:pPr>
              <a:spcAft>
                <a:spcPts val="1200"/>
              </a:spcAft>
            </a:pPr>
            <a:endParaRPr lang="en-GB" dirty="0"/>
          </a:p>
          <a:p>
            <a:pPr>
              <a:spcAft>
                <a:spcPts val="1200"/>
              </a:spcAft>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176292631"/>
              </p:ext>
            </p:extLst>
          </p:nvPr>
        </p:nvGraphicFramePr>
        <p:xfrm>
          <a:off x="533696" y="1323099"/>
          <a:ext cx="8214767" cy="5120640"/>
        </p:xfrm>
        <a:graphic>
          <a:graphicData uri="http://schemas.openxmlformats.org/drawingml/2006/table">
            <a:tbl>
              <a:tblPr firstRow="1" bandRow="1">
                <a:tableStyleId>{5C22544A-7EE6-4342-B048-85BDC9FD1C3A}</a:tableStyleId>
              </a:tblPr>
              <a:tblGrid>
                <a:gridCol w="2820368">
                  <a:extLst>
                    <a:ext uri="{9D8B030D-6E8A-4147-A177-3AD203B41FA5}">
                      <a16:colId xmlns:a16="http://schemas.microsoft.com/office/drawing/2014/main" val="1224397990"/>
                    </a:ext>
                  </a:extLst>
                </a:gridCol>
                <a:gridCol w="2696856">
                  <a:extLst>
                    <a:ext uri="{9D8B030D-6E8A-4147-A177-3AD203B41FA5}">
                      <a16:colId xmlns:a16="http://schemas.microsoft.com/office/drawing/2014/main" val="4210939542"/>
                    </a:ext>
                  </a:extLst>
                </a:gridCol>
                <a:gridCol w="2697543">
                  <a:extLst>
                    <a:ext uri="{9D8B030D-6E8A-4147-A177-3AD203B41FA5}">
                      <a16:colId xmlns:a16="http://schemas.microsoft.com/office/drawing/2014/main" val="2646471257"/>
                    </a:ext>
                  </a:extLst>
                </a:gridCol>
              </a:tblGrid>
              <a:tr h="623169">
                <a:tc>
                  <a:txBody>
                    <a:bodyPr/>
                    <a:lstStyle/>
                    <a:p>
                      <a:r>
                        <a:rPr lang="nb-NO" dirty="0"/>
                        <a:t>Elements </a:t>
                      </a:r>
                    </a:p>
                  </a:txBody>
                  <a:tcPr/>
                </a:tc>
                <a:tc>
                  <a:txBody>
                    <a:bodyPr/>
                    <a:lstStyle/>
                    <a:p>
                      <a:r>
                        <a:rPr lang="nb-NO" dirty="0" err="1"/>
                        <a:t>Examples</a:t>
                      </a:r>
                      <a:r>
                        <a:rPr lang="nb-NO" dirty="0"/>
                        <a:t> of </a:t>
                      </a:r>
                      <a:r>
                        <a:rPr lang="nb-NO" dirty="0" err="1"/>
                        <a:t>Activities</a:t>
                      </a:r>
                      <a:r>
                        <a:rPr lang="nb-NO" dirty="0"/>
                        <a:t> </a:t>
                      </a:r>
                    </a:p>
                  </a:txBody>
                  <a:tcPr/>
                </a:tc>
                <a:tc>
                  <a:txBody>
                    <a:bodyPr/>
                    <a:lstStyle/>
                    <a:p>
                      <a:r>
                        <a:rPr lang="nb-NO" dirty="0"/>
                        <a:t>Suggested</a:t>
                      </a:r>
                      <a:r>
                        <a:rPr lang="nb-NO" baseline="0" dirty="0"/>
                        <a:t> </a:t>
                      </a:r>
                      <a:r>
                        <a:rPr lang="nb-NO" baseline="0" dirty="0" err="1"/>
                        <a:t>improvements</a:t>
                      </a:r>
                      <a:r>
                        <a:rPr lang="nb-NO" baseline="0" dirty="0"/>
                        <a:t> </a:t>
                      </a:r>
                      <a:r>
                        <a:rPr lang="nb-NO" baseline="0" dirty="0" err="1"/>
                        <a:t>on</a:t>
                      </a:r>
                      <a:r>
                        <a:rPr lang="nb-NO" baseline="0" dirty="0"/>
                        <a:t> </a:t>
                      </a:r>
                      <a:r>
                        <a:rPr lang="nb-NO" dirty="0" err="1"/>
                        <a:t>MEITI’s</a:t>
                      </a:r>
                      <a:r>
                        <a:rPr lang="nb-NO" dirty="0"/>
                        <a:t> draft </a:t>
                      </a:r>
                    </a:p>
                  </a:txBody>
                  <a:tcPr/>
                </a:tc>
                <a:extLst>
                  <a:ext uri="{0D108BD9-81ED-4DB2-BD59-A6C34878D82A}">
                    <a16:rowId xmlns:a16="http://schemas.microsoft.com/office/drawing/2014/main" val="4098985963"/>
                  </a:ext>
                </a:extLst>
              </a:tr>
              <a:tr h="4219037">
                <a:tc>
                  <a:txBody>
                    <a:bodyPr/>
                    <a:lstStyle/>
                    <a:p>
                      <a:r>
                        <a:rPr lang="nb-NO" baseline="0" dirty="0"/>
                        <a:t>Data </a:t>
                      </a:r>
                      <a:r>
                        <a:rPr lang="nb-NO" baseline="0" dirty="0" err="1"/>
                        <a:t>collection</a:t>
                      </a:r>
                      <a:r>
                        <a:rPr lang="nb-NO" baseline="0" dirty="0"/>
                        <a:t> and data </a:t>
                      </a:r>
                      <a:r>
                        <a:rPr lang="nb-NO" baseline="0" dirty="0" err="1"/>
                        <a:t>accessibility</a:t>
                      </a:r>
                      <a:r>
                        <a:rPr lang="nb-NO" baseline="0" dirty="0"/>
                        <a:t>  </a:t>
                      </a:r>
                      <a:endParaRPr lang="nb-NO" dirty="0"/>
                    </a:p>
                  </a:txBody>
                  <a:tcPr/>
                </a:tc>
                <a:tc>
                  <a:txBody>
                    <a:bodyPr/>
                    <a:lstStyle/>
                    <a:p>
                      <a:pPr marL="285750" indent="-285750">
                        <a:buFont typeface="Arial" panose="020B0604020202020204" pitchFamily="34" charset="0"/>
                        <a:buChar char="•"/>
                      </a:pPr>
                      <a:r>
                        <a:rPr lang="nb-NO" sz="1600" dirty="0" err="1"/>
                        <a:t>Determination</a:t>
                      </a:r>
                      <a:r>
                        <a:rPr lang="nb-NO" sz="1600" baseline="0" dirty="0"/>
                        <a:t> of </a:t>
                      </a:r>
                      <a:r>
                        <a:rPr lang="nb-NO" sz="1600" baseline="0" dirty="0" err="1"/>
                        <a:t>reporting</a:t>
                      </a:r>
                      <a:r>
                        <a:rPr lang="nb-NO" sz="1600" baseline="0" dirty="0"/>
                        <a:t> </a:t>
                      </a:r>
                      <a:r>
                        <a:rPr lang="nb-NO" sz="1600" baseline="0" dirty="0" err="1"/>
                        <a:t>companies</a:t>
                      </a:r>
                      <a:endParaRPr lang="nb-NO" sz="1600" baseline="0" dirty="0"/>
                    </a:p>
                    <a:p>
                      <a:pPr marL="285750" indent="-285750">
                        <a:buFont typeface="Arial" panose="020B0604020202020204" pitchFamily="34" charset="0"/>
                        <a:buChar char="•"/>
                      </a:pPr>
                      <a:r>
                        <a:rPr lang="nb-NO" sz="1600" baseline="0" dirty="0"/>
                        <a:t>Agreement </a:t>
                      </a:r>
                      <a:r>
                        <a:rPr lang="nb-NO" sz="1600" baseline="0" dirty="0" err="1"/>
                        <a:t>on</a:t>
                      </a:r>
                      <a:r>
                        <a:rPr lang="nb-NO" sz="1600" baseline="0" dirty="0"/>
                        <a:t> </a:t>
                      </a:r>
                      <a:r>
                        <a:rPr lang="nb-NO" sz="1600" baseline="0" dirty="0" err="1"/>
                        <a:t>how</a:t>
                      </a:r>
                      <a:r>
                        <a:rPr lang="nb-NO" sz="1600" baseline="0" dirty="0"/>
                        <a:t> to </a:t>
                      </a:r>
                      <a:r>
                        <a:rPr lang="nb-NO" sz="1600" baseline="0" dirty="0" err="1"/>
                        <a:t>collect</a:t>
                      </a:r>
                      <a:r>
                        <a:rPr lang="nb-NO" sz="1600" baseline="0" dirty="0"/>
                        <a:t> data (</a:t>
                      </a:r>
                      <a:r>
                        <a:rPr lang="nb-NO" sz="1600" baseline="0" dirty="0" err="1"/>
                        <a:t>e.g.drafting</a:t>
                      </a:r>
                      <a:r>
                        <a:rPr lang="nb-NO" sz="1600" baseline="0" dirty="0"/>
                        <a:t> a BO </a:t>
                      </a:r>
                      <a:r>
                        <a:rPr lang="nb-NO" sz="1600" baseline="0" dirty="0" err="1"/>
                        <a:t>declaration</a:t>
                      </a:r>
                      <a:r>
                        <a:rPr lang="nb-NO" sz="1600" baseline="0" dirty="0"/>
                        <a:t> form)</a:t>
                      </a:r>
                    </a:p>
                    <a:p>
                      <a:pPr marL="285750" indent="-285750">
                        <a:buFont typeface="Arial" panose="020B0604020202020204" pitchFamily="34" charset="0"/>
                        <a:buChar char="•"/>
                      </a:pPr>
                      <a:r>
                        <a:rPr lang="nb-NO" sz="1600" baseline="0" dirty="0"/>
                        <a:t>Agreement </a:t>
                      </a:r>
                      <a:r>
                        <a:rPr lang="nb-NO" sz="1600" baseline="0" dirty="0" err="1"/>
                        <a:t>on</a:t>
                      </a:r>
                      <a:r>
                        <a:rPr lang="nb-NO" sz="1600" baseline="0" dirty="0"/>
                        <a:t> </a:t>
                      </a:r>
                      <a:r>
                        <a:rPr lang="nb-NO" sz="1600" baseline="0" dirty="0" err="1"/>
                        <a:t>how</a:t>
                      </a:r>
                      <a:r>
                        <a:rPr lang="nb-NO" sz="1600" baseline="0" dirty="0"/>
                        <a:t> to </a:t>
                      </a:r>
                      <a:r>
                        <a:rPr lang="nb-NO" sz="1600" baseline="0" dirty="0" err="1"/>
                        <a:t>publish</a:t>
                      </a:r>
                      <a:r>
                        <a:rPr lang="nb-NO" sz="1600" baseline="0" dirty="0"/>
                        <a:t> </a:t>
                      </a:r>
                      <a:r>
                        <a:rPr lang="nb-NO" sz="1600" baseline="0" dirty="0" err="1"/>
                        <a:t>information</a:t>
                      </a:r>
                      <a:r>
                        <a:rPr lang="nb-NO" sz="1600" baseline="0" dirty="0"/>
                        <a:t> (</a:t>
                      </a:r>
                      <a:r>
                        <a:rPr lang="nb-NO" sz="1600" baseline="0" dirty="0" err="1"/>
                        <a:t>e.g.EITI</a:t>
                      </a:r>
                      <a:r>
                        <a:rPr lang="nb-NO" sz="1600" baseline="0" dirty="0"/>
                        <a:t> Report, </a:t>
                      </a:r>
                      <a:r>
                        <a:rPr lang="nb-NO" sz="1600" baseline="0" dirty="0" err="1"/>
                        <a:t>existing</a:t>
                      </a:r>
                      <a:r>
                        <a:rPr lang="nb-NO" sz="1600" baseline="0" dirty="0"/>
                        <a:t> registers, </a:t>
                      </a:r>
                      <a:r>
                        <a:rPr lang="nb-NO" sz="1600" baseline="0" dirty="0" err="1"/>
                        <a:t>creation</a:t>
                      </a:r>
                      <a:r>
                        <a:rPr lang="nb-NO" sz="1600" baseline="0" dirty="0"/>
                        <a:t> of BO register, </a:t>
                      </a:r>
                      <a:r>
                        <a:rPr lang="nb-NO" sz="1600" baseline="0" dirty="0" err="1"/>
                        <a:t>ensuring</a:t>
                      </a:r>
                      <a:r>
                        <a:rPr lang="nb-NO" sz="1600" baseline="0" dirty="0"/>
                        <a:t> </a:t>
                      </a:r>
                      <a:r>
                        <a:rPr lang="nb-NO" sz="1600" baseline="0" dirty="0" err="1"/>
                        <a:t>open</a:t>
                      </a:r>
                      <a:r>
                        <a:rPr lang="nb-NO" sz="1600" baseline="0" dirty="0"/>
                        <a:t> data format)  </a:t>
                      </a:r>
                      <a:endParaRPr lang="nb-NO" sz="1600" dirty="0"/>
                    </a:p>
                  </a:txBody>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Include activities to identify companies that will participate, </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Include activities to determine efficient and sustainable data collection approach, </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Include activity to</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develop  a BO declaration form,</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 Include activities to identify how to publish information to make it more accessible,  e.g. BO register, use of open data formats </a:t>
                      </a:r>
                      <a:endParaRPr lang="nb-NO" sz="1600" dirty="0"/>
                    </a:p>
                  </a:txBody>
                  <a:tcPr/>
                </a:tc>
                <a:extLst>
                  <a:ext uri="{0D108BD9-81ED-4DB2-BD59-A6C34878D82A}">
                    <a16:rowId xmlns:a16="http://schemas.microsoft.com/office/drawing/2014/main" val="2793370063"/>
                  </a:ext>
                </a:extLst>
              </a:tr>
            </a:tbl>
          </a:graphicData>
        </a:graphic>
      </p:graphicFrame>
      <p:pic>
        <p:nvPicPr>
          <p:cNvPr id="6" name="Picture 12" descr="Description: EitimyriadPro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52389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b-NO" sz="3600" b="1" dirty="0" err="1"/>
              <a:t>Examples</a:t>
            </a:r>
            <a:r>
              <a:rPr lang="nb-NO" sz="3600" b="1" dirty="0"/>
              <a:t> from </a:t>
            </a:r>
            <a:r>
              <a:rPr lang="nb-NO" sz="3600" b="1" dirty="0" err="1"/>
              <a:t>other</a:t>
            </a:r>
            <a:r>
              <a:rPr lang="nb-NO" sz="3600" b="1" dirty="0"/>
              <a:t> </a:t>
            </a:r>
            <a:r>
              <a:rPr lang="nb-NO" sz="3600" b="1" dirty="0" err="1"/>
              <a:t>countries</a:t>
            </a:r>
            <a:endParaRPr lang="nb-NO" sz="3600" b="1" dirty="0"/>
          </a:p>
        </p:txBody>
      </p:sp>
      <p:sp>
        <p:nvSpPr>
          <p:cNvPr id="3" name="Content Placeholder 2"/>
          <p:cNvSpPr>
            <a:spLocks noGrp="1"/>
          </p:cNvSpPr>
          <p:nvPr>
            <p:ph idx="1"/>
          </p:nvPr>
        </p:nvSpPr>
        <p:spPr/>
        <p:txBody>
          <a:bodyPr>
            <a:normAutofit fontScale="92500" lnSpcReduction="20000"/>
          </a:bodyPr>
          <a:lstStyle/>
          <a:p>
            <a:pPr marL="0" indent="0">
              <a:buNone/>
            </a:pPr>
            <a:r>
              <a:rPr lang="nb-NO" b="1" dirty="0" err="1">
                <a:solidFill>
                  <a:srgbClr val="0070C0"/>
                </a:solidFill>
              </a:rPr>
              <a:t>Philippines</a:t>
            </a:r>
            <a:r>
              <a:rPr lang="nb-NO" dirty="0"/>
              <a:t>: </a:t>
            </a:r>
          </a:p>
          <a:p>
            <a:pPr marL="0" indent="0">
              <a:buNone/>
            </a:pPr>
            <a:r>
              <a:rPr lang="en-US" sz="2800" dirty="0"/>
              <a:t>● Coordinate with Securities and Exchange Commission to make information on BO publicly available and free of charge </a:t>
            </a:r>
          </a:p>
          <a:p>
            <a:pPr marL="0" indent="0">
              <a:buNone/>
            </a:pPr>
            <a:r>
              <a:rPr lang="en-US" sz="2800" dirty="0"/>
              <a:t>● Develop reporting templates for BO disclosure </a:t>
            </a:r>
          </a:p>
          <a:p>
            <a:pPr marL="0" indent="0">
              <a:buNone/>
            </a:pPr>
            <a:r>
              <a:rPr lang="en-US" sz="2800" dirty="0"/>
              <a:t>● Pilot test BO templates (2 – 3 companies and relevant government agencies) </a:t>
            </a:r>
          </a:p>
          <a:p>
            <a:pPr marL="0" indent="0">
              <a:buNone/>
            </a:pPr>
            <a:r>
              <a:rPr lang="en-US" sz="2800" dirty="0"/>
              <a:t>● Finalize the templates </a:t>
            </a:r>
          </a:p>
          <a:p>
            <a:pPr marL="0" indent="0">
              <a:buNone/>
            </a:pPr>
            <a:r>
              <a:rPr lang="en-US" sz="2800" dirty="0"/>
              <a:t>● Develop online reporting system for BO (based on the approved templates, streamlined with existing EITI online reporting systems) </a:t>
            </a:r>
          </a:p>
          <a:p>
            <a:pPr marL="0" indent="0">
              <a:buNone/>
            </a:pPr>
            <a:r>
              <a:rPr lang="en-US" sz="2800" dirty="0"/>
              <a:t>● Pilot test and roll-out the online system</a:t>
            </a:r>
            <a:endParaRPr lang="nb-NO" sz="2800" dirty="0"/>
          </a:p>
        </p:txBody>
      </p:sp>
      <p:pic>
        <p:nvPicPr>
          <p:cNvPr id="4" name="Picture 12" descr="Description: EitimyriadPro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43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b-NO" sz="3600" dirty="0" err="1"/>
              <a:t>Examples</a:t>
            </a:r>
            <a:r>
              <a:rPr lang="nb-NO" sz="3600" dirty="0"/>
              <a:t> from </a:t>
            </a:r>
            <a:r>
              <a:rPr lang="nb-NO" sz="3600" dirty="0" err="1"/>
              <a:t>other</a:t>
            </a:r>
            <a:r>
              <a:rPr lang="nb-NO" sz="3600" dirty="0"/>
              <a:t> </a:t>
            </a:r>
            <a:r>
              <a:rPr lang="nb-NO" sz="3600" dirty="0" err="1"/>
              <a:t>countries</a:t>
            </a:r>
            <a:endParaRPr lang="nb-NO" sz="3600" dirty="0"/>
          </a:p>
        </p:txBody>
      </p:sp>
      <p:sp>
        <p:nvSpPr>
          <p:cNvPr id="3" name="Content Placeholder 2"/>
          <p:cNvSpPr>
            <a:spLocks noGrp="1"/>
          </p:cNvSpPr>
          <p:nvPr>
            <p:ph idx="1"/>
          </p:nvPr>
        </p:nvSpPr>
        <p:spPr/>
        <p:txBody>
          <a:bodyPr>
            <a:normAutofit fontScale="85000" lnSpcReduction="20000"/>
          </a:bodyPr>
          <a:lstStyle/>
          <a:p>
            <a:pPr marL="0" indent="0">
              <a:buNone/>
            </a:pPr>
            <a:r>
              <a:rPr lang="nb-NO" sz="2800" b="1" dirty="0">
                <a:solidFill>
                  <a:srgbClr val="0070C0"/>
                </a:solidFill>
              </a:rPr>
              <a:t>Nigeria:</a:t>
            </a:r>
          </a:p>
          <a:p>
            <a:pPr marL="0" indent="0">
              <a:buNone/>
            </a:pPr>
            <a:r>
              <a:rPr lang="en-US" sz="2800" dirty="0"/>
              <a:t>Activities: </a:t>
            </a:r>
          </a:p>
          <a:p>
            <a:pPr marL="0" indent="0">
              <a:buNone/>
            </a:pPr>
            <a:r>
              <a:rPr lang="en-US" sz="2800" dirty="0"/>
              <a:t>• Consult stakeholders on the information to be included in the beneficial owner declaration </a:t>
            </a:r>
          </a:p>
          <a:p>
            <a:pPr marL="0" indent="0">
              <a:buNone/>
            </a:pPr>
            <a:r>
              <a:rPr lang="en-US" sz="2800" dirty="0"/>
              <a:t>• Have an automated service by 1st January 2020 for the collection of data. </a:t>
            </a:r>
          </a:p>
          <a:p>
            <a:pPr marL="0" indent="0">
              <a:buNone/>
            </a:pPr>
            <a:r>
              <a:rPr lang="en-US" sz="2800" dirty="0"/>
              <a:t>• Mainstreaming of BO data </a:t>
            </a:r>
          </a:p>
          <a:p>
            <a:pPr marL="0" indent="0">
              <a:buNone/>
            </a:pPr>
            <a:r>
              <a:rPr lang="en-US" sz="2800" dirty="0"/>
              <a:t>• Collect beneficial ownership information through physical visits by the IA to the stakeholders (companies and relevant government agencies)</a:t>
            </a:r>
          </a:p>
          <a:p>
            <a:pPr marL="0" indent="0">
              <a:buNone/>
            </a:pPr>
            <a:r>
              <a:rPr lang="en-US" sz="2800" dirty="0"/>
              <a:t> • Consult relevant stakeholders on the most efficient and sustainable data collection approach </a:t>
            </a:r>
          </a:p>
          <a:p>
            <a:pPr marL="0" indent="0">
              <a:buNone/>
            </a:pPr>
            <a:r>
              <a:rPr lang="en-US" sz="2800" dirty="0"/>
              <a:t>• Adopt baseline reporting format for beneficial ownership data </a:t>
            </a:r>
            <a:endParaRPr lang="nb-NO" sz="2800" dirty="0"/>
          </a:p>
        </p:txBody>
      </p:sp>
      <p:pic>
        <p:nvPicPr>
          <p:cNvPr id="4" name="Picture 12" descr="Description: EitimyriadPro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04800"/>
            <a:ext cx="24669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95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DACE739233BB499185E9201691D117" ma:contentTypeVersion="45" ma:contentTypeDescription="Create a new document." ma:contentTypeScope="" ma:versionID="20182d0dbdd215c1e09bd485ed6324dc">
  <xsd:schema xmlns:xsd="http://www.w3.org/2001/XMLSchema" xmlns:xs="http://www.w3.org/2001/XMLSchema" xmlns:p="http://schemas.microsoft.com/office/2006/metadata/properties" targetNamespace="http://schemas.microsoft.com/office/2006/metadata/properties" ma:root="true" ma:fieldsID="074b5a4020cc0417531245af4bd946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3AA166-EEFD-48A3-9E97-DE399A5DDB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4959108-DC5D-4C6B-8B44-61C90F798B2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C2719AA-0017-4FE2-908C-EB4A475F1F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6003</TotalTime>
  <Words>937</Words>
  <Application>Microsoft Office PowerPoint</Application>
  <PresentationFormat>On-screen Show (4:3)</PresentationFormat>
  <Paragraphs>80</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Elements of a roadmap  and Examples  </vt:lpstr>
      <vt:lpstr>Examples from other countries</vt:lpstr>
      <vt:lpstr>Examples from other countries</vt:lpstr>
      <vt:lpstr>PowerPoint Presentation</vt:lpstr>
      <vt:lpstr>PowerPoint Presentation</vt:lpstr>
      <vt:lpstr>Elements of a roadmap  and Examples  </vt:lpstr>
      <vt:lpstr>Example from other countries</vt:lpstr>
    </vt:vector>
  </TitlesOfParts>
  <Company>EITI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Dyveke Rogan</dc:creator>
  <cp:lastModifiedBy>Ms Marie Gay Alessandra Ordenes</cp:lastModifiedBy>
  <cp:revision>190</cp:revision>
  <cp:lastPrinted>2016-04-28T10:05:07Z</cp:lastPrinted>
  <dcterms:created xsi:type="dcterms:W3CDTF">2014-08-13T11:36:49Z</dcterms:created>
  <dcterms:modified xsi:type="dcterms:W3CDTF">2017-03-20T13:40:04Z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0x0101004FDACE739233BB499185E9201691D117</vt:lpwstr>
  </property>
</Properties>
</file>