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5" r:id="rId5"/>
    <p:sldId id="269" r:id="rId6"/>
    <p:sldId id="275" r:id="rId7"/>
    <p:sldId id="270" r:id="rId8"/>
    <p:sldId id="271" r:id="rId9"/>
    <p:sldId id="272" r:id="rId10"/>
    <p:sldId id="273" r:id="rId11"/>
    <p:sldId id="274" r:id="rId12"/>
    <p:sldId id="277" r:id="rId13"/>
    <p:sldId id="303" r:id="rId14"/>
    <p:sldId id="304" r:id="rId15"/>
    <p:sldId id="306" r:id="rId16"/>
    <p:sldId id="307" r:id="rId17"/>
    <p:sldId id="308" r:id="rId18"/>
    <p:sldId id="309" r:id="rId19"/>
    <p:sldId id="311" r:id="rId20"/>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5939" autoAdjust="0"/>
  </p:normalViewPr>
  <p:slideViewPr>
    <p:cSldViewPr>
      <p:cViewPr varScale="1">
        <p:scale>
          <a:sx n="75" d="100"/>
          <a:sy n="75" d="100"/>
        </p:scale>
        <p:origin x="1690" y="48"/>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099" cy="497206"/>
          </a:xfrm>
          <a:prstGeom prst="rect">
            <a:avLst/>
          </a:prstGeom>
        </p:spPr>
        <p:txBody>
          <a:bodyPr vert="horz" lIns="91424" tIns="45712" rIns="91424" bIns="45712" rtlCol="0"/>
          <a:lstStyle>
            <a:lvl1pPr algn="l">
              <a:defRPr sz="1200"/>
            </a:lvl1pPr>
          </a:lstStyle>
          <a:p>
            <a:endParaRPr lang="en-GB"/>
          </a:p>
        </p:txBody>
      </p:sp>
      <p:sp>
        <p:nvSpPr>
          <p:cNvPr id="3" name="Date Placeholder 2"/>
          <p:cNvSpPr>
            <a:spLocks noGrp="1"/>
          </p:cNvSpPr>
          <p:nvPr>
            <p:ph type="dt" idx="1"/>
          </p:nvPr>
        </p:nvSpPr>
        <p:spPr>
          <a:xfrm>
            <a:off x="3854941" y="2"/>
            <a:ext cx="2949099" cy="497206"/>
          </a:xfrm>
          <a:prstGeom prst="rect">
            <a:avLst/>
          </a:prstGeom>
        </p:spPr>
        <p:txBody>
          <a:bodyPr vert="horz" lIns="91424" tIns="45712" rIns="91424" bIns="45712" rtlCol="0"/>
          <a:lstStyle>
            <a:lvl1pPr algn="r">
              <a:defRPr sz="1200"/>
            </a:lvl1pPr>
          </a:lstStyle>
          <a:p>
            <a:fld id="{28BEBB45-A29C-432F-98E5-34DE2204D004}" type="datetimeFigureOut">
              <a:rPr lang="en-GB" smtClean="0"/>
              <a:t>20/03/2017</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24" tIns="45712" rIns="91424" bIns="45712" rtlCol="0" anchor="ctr"/>
          <a:lstStyle/>
          <a:p>
            <a:endParaRPr lang="en-GB"/>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1424" tIns="45712" rIns="91424"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5171"/>
            <a:ext cx="2949099" cy="497206"/>
          </a:xfrm>
          <a:prstGeom prst="rect">
            <a:avLst/>
          </a:prstGeom>
        </p:spPr>
        <p:txBody>
          <a:bodyPr vert="horz" lIns="91424" tIns="45712" rIns="91424" bIns="45712" rtlCol="0" anchor="b"/>
          <a:lstStyle>
            <a:lvl1pPr algn="l">
              <a:defRPr sz="1200"/>
            </a:lvl1pPr>
          </a:lstStyle>
          <a:p>
            <a:endParaRPr lang="en-GB"/>
          </a:p>
        </p:txBody>
      </p:sp>
      <p:sp>
        <p:nvSpPr>
          <p:cNvPr id="7" name="Slide Number Placeholder 6"/>
          <p:cNvSpPr>
            <a:spLocks noGrp="1"/>
          </p:cNvSpPr>
          <p:nvPr>
            <p:ph type="sldNum" sz="quarter" idx="5"/>
          </p:nvPr>
        </p:nvSpPr>
        <p:spPr>
          <a:xfrm>
            <a:off x="3854941" y="9445171"/>
            <a:ext cx="2949099" cy="497206"/>
          </a:xfrm>
          <a:prstGeom prst="rect">
            <a:avLst/>
          </a:prstGeom>
        </p:spPr>
        <p:txBody>
          <a:bodyPr vert="horz" lIns="91424" tIns="45712" rIns="91424" bIns="45712" rtlCol="0" anchor="b"/>
          <a:lstStyle>
            <a:lvl1pPr algn="r">
              <a:defRPr sz="1200"/>
            </a:lvl1pPr>
          </a:lstStyle>
          <a:p>
            <a:fld id="{77D27FF0-514C-4F3F-B596-98C2109B6B3A}" type="slidenum">
              <a:rPr lang="en-GB" smtClean="0"/>
              <a:t>‹#›</a:t>
            </a:fld>
            <a:endParaRPr lang="en-GB"/>
          </a:p>
        </p:txBody>
      </p:sp>
    </p:spTree>
    <p:extLst>
      <p:ext uri="{BB962C8B-B14F-4D97-AF65-F5344CB8AC3E}">
        <p14:creationId xmlns:p14="http://schemas.microsoft.com/office/powerpoint/2010/main" val="285454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D27FF0-514C-4F3F-B596-98C2109B6B3A}" type="slidenum">
              <a:rPr lang="en-GB" smtClean="0"/>
              <a:t>1</a:t>
            </a:fld>
            <a:endParaRPr lang="en-GB"/>
          </a:p>
        </p:txBody>
      </p:sp>
    </p:spTree>
    <p:extLst>
      <p:ext uri="{BB962C8B-B14F-4D97-AF65-F5344CB8AC3E}">
        <p14:creationId xmlns:p14="http://schemas.microsoft.com/office/powerpoint/2010/main" val="75473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noProof="0" dirty="0"/>
              <a:t>1: 50% direct ownership.</a:t>
            </a:r>
            <a:r>
              <a:rPr lang="en-GB" b="0" u="none" baseline="0" noProof="0" dirty="0"/>
              <a:t> </a:t>
            </a:r>
          </a:p>
          <a:p>
            <a:r>
              <a:rPr lang="en-GB" b="0" u="none" baseline="0" noProof="0" dirty="0"/>
              <a:t>2: 100% indirect ownership.</a:t>
            </a:r>
          </a:p>
          <a:p>
            <a:r>
              <a:rPr lang="en-GB" b="0" u="none" baseline="0" noProof="0" dirty="0"/>
              <a:t>3: 20% direct ownership, 80% indirect ownership.</a:t>
            </a:r>
          </a:p>
          <a:p>
            <a:endParaRPr lang="en-GB" b="0" u="none" baseline="0" noProof="0" dirty="0"/>
          </a:p>
          <a:p>
            <a:r>
              <a:rPr lang="en-GB" b="0" u="none" baseline="0" noProof="0" dirty="0"/>
              <a:t>Also applies to ownership and control through other means than shares/voting rights.</a:t>
            </a:r>
            <a:endParaRPr lang="en-GB" b="0" u="none" noProof="0" dirty="0"/>
          </a:p>
        </p:txBody>
      </p:sp>
      <p:sp>
        <p:nvSpPr>
          <p:cNvPr id="4" name="Slide Number Placeholder 3"/>
          <p:cNvSpPr>
            <a:spLocks noGrp="1"/>
          </p:cNvSpPr>
          <p:nvPr>
            <p:ph type="sldNum" sz="quarter" idx="10"/>
          </p:nvPr>
        </p:nvSpPr>
        <p:spPr/>
        <p:txBody>
          <a:bodyPr/>
          <a:lstStyle/>
          <a:p>
            <a:fld id="{77D27FF0-514C-4F3F-B596-98C2109B6B3A}" type="slidenum">
              <a:rPr lang="en-GB" smtClean="0"/>
              <a:t>10</a:t>
            </a:fld>
            <a:endParaRPr lang="en-GB" dirty="0"/>
          </a:p>
        </p:txBody>
      </p:sp>
    </p:spTree>
    <p:extLst>
      <p:ext uri="{BB962C8B-B14F-4D97-AF65-F5344CB8AC3E}">
        <p14:creationId xmlns:p14="http://schemas.microsoft.com/office/powerpoint/2010/main" val="331023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59" indent="-228559">
              <a:buFont typeface="+mj-lt"/>
              <a:buAutoNum type="arabicPeriod"/>
            </a:pPr>
            <a:r>
              <a:rPr lang="en-GB" b="0" u="none" noProof="0" dirty="0"/>
              <a:t>BO data is most useful when it has sufficient detail enabling to</a:t>
            </a:r>
            <a:r>
              <a:rPr lang="en-GB" b="0" u="none" baseline="0" noProof="0" dirty="0"/>
              <a:t> ascertain who the BO is. Simply disclosing a name might not be that helpful. </a:t>
            </a:r>
          </a:p>
          <a:p>
            <a:pPr marL="228559" indent="-228559">
              <a:buFont typeface="+mj-lt"/>
              <a:buAutoNum type="arabicPeriod"/>
            </a:pPr>
            <a:r>
              <a:rPr lang="en-GB" b="0" u="none" baseline="0" noProof="0" dirty="0"/>
              <a:t>Privacy concerns have often been cited. Such concerns should be discussed and evaluated alongside potential benefits. There may be practical solutions, e.g. example of UK regarding residential address and full DOB. </a:t>
            </a:r>
            <a:endParaRPr lang="en-GB" b="0" u="none" noProof="0" dirty="0"/>
          </a:p>
        </p:txBody>
      </p:sp>
      <p:sp>
        <p:nvSpPr>
          <p:cNvPr id="4" name="Slide Number Placeholder 3"/>
          <p:cNvSpPr>
            <a:spLocks noGrp="1"/>
          </p:cNvSpPr>
          <p:nvPr>
            <p:ph type="sldNum" sz="quarter" idx="10"/>
          </p:nvPr>
        </p:nvSpPr>
        <p:spPr/>
        <p:txBody>
          <a:bodyPr/>
          <a:lstStyle/>
          <a:p>
            <a:fld id="{77D27FF0-514C-4F3F-B596-98C2109B6B3A}" type="slidenum">
              <a:rPr lang="en-GB" smtClean="0"/>
              <a:t>12</a:t>
            </a:fld>
            <a:endParaRPr lang="en-GB" dirty="0"/>
          </a:p>
        </p:txBody>
      </p:sp>
    </p:spTree>
    <p:extLst>
      <p:ext uri="{BB962C8B-B14F-4D97-AF65-F5344CB8AC3E}">
        <p14:creationId xmlns:p14="http://schemas.microsoft.com/office/powerpoint/2010/main" val="1459451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59" indent="-228559">
              <a:buFont typeface="+mj-lt"/>
              <a:buAutoNum type="arabicPeriod"/>
            </a:pPr>
            <a:r>
              <a:rPr lang="en-GB" b="0" u="none" noProof="0" dirty="0"/>
              <a:t>At</a:t>
            </a:r>
            <a:r>
              <a:rPr lang="en-GB" b="0" u="none" baseline="0" noProof="0" dirty="0"/>
              <a:t> a minimum, BO’s should disclose their name, nationality and country of residence. Zambia example discloses name and nationality. Although the ‘means of contacts’ field lists a Zambian address, this does not necessarily mean that the BO’s country of residence is Zambia.</a:t>
            </a:r>
            <a:endParaRPr lang="en-GB" b="0" u="none" noProof="0" dirty="0"/>
          </a:p>
        </p:txBody>
      </p:sp>
      <p:sp>
        <p:nvSpPr>
          <p:cNvPr id="4" name="Slide Number Placeholder 3"/>
          <p:cNvSpPr>
            <a:spLocks noGrp="1"/>
          </p:cNvSpPr>
          <p:nvPr>
            <p:ph type="sldNum" sz="quarter" idx="10"/>
          </p:nvPr>
        </p:nvSpPr>
        <p:spPr/>
        <p:txBody>
          <a:bodyPr/>
          <a:lstStyle/>
          <a:p>
            <a:fld id="{77D27FF0-514C-4F3F-B596-98C2109B6B3A}" type="slidenum">
              <a:rPr lang="en-GB" smtClean="0"/>
              <a:t>13</a:t>
            </a:fld>
            <a:endParaRPr lang="en-GB" dirty="0"/>
          </a:p>
        </p:txBody>
      </p:sp>
    </p:spTree>
    <p:extLst>
      <p:ext uri="{BB962C8B-B14F-4D97-AF65-F5344CB8AC3E}">
        <p14:creationId xmlns:p14="http://schemas.microsoft.com/office/powerpoint/2010/main" val="3761998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noProof="0" dirty="0"/>
              <a:t>http://www.eitimongolia.mn/en/beneficial-owners </a:t>
            </a:r>
          </a:p>
        </p:txBody>
      </p:sp>
      <p:sp>
        <p:nvSpPr>
          <p:cNvPr id="4" name="Slide Number Placeholder 3"/>
          <p:cNvSpPr>
            <a:spLocks noGrp="1"/>
          </p:cNvSpPr>
          <p:nvPr>
            <p:ph type="sldNum" sz="quarter" idx="10"/>
          </p:nvPr>
        </p:nvSpPr>
        <p:spPr/>
        <p:txBody>
          <a:bodyPr/>
          <a:lstStyle/>
          <a:p>
            <a:fld id="{77D27FF0-514C-4F3F-B596-98C2109B6B3A}" type="slidenum">
              <a:rPr lang="en-GB" smtClean="0"/>
              <a:t>14</a:t>
            </a:fld>
            <a:endParaRPr lang="en-GB" dirty="0"/>
          </a:p>
        </p:txBody>
      </p:sp>
    </p:spTree>
    <p:extLst>
      <p:ext uri="{BB962C8B-B14F-4D97-AF65-F5344CB8AC3E}">
        <p14:creationId xmlns:p14="http://schemas.microsoft.com/office/powerpoint/2010/main" val="2696133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noProof="0" dirty="0"/>
          </a:p>
        </p:txBody>
      </p:sp>
      <p:sp>
        <p:nvSpPr>
          <p:cNvPr id="4" name="Slide Number Placeholder 3"/>
          <p:cNvSpPr>
            <a:spLocks noGrp="1"/>
          </p:cNvSpPr>
          <p:nvPr>
            <p:ph type="sldNum" sz="quarter" idx="10"/>
          </p:nvPr>
        </p:nvSpPr>
        <p:spPr/>
        <p:txBody>
          <a:bodyPr/>
          <a:lstStyle/>
          <a:p>
            <a:fld id="{77D27FF0-514C-4F3F-B596-98C2109B6B3A}" type="slidenum">
              <a:rPr lang="en-GB" smtClean="0"/>
              <a:t>15</a:t>
            </a:fld>
            <a:endParaRPr lang="en-GB"/>
          </a:p>
        </p:txBody>
      </p:sp>
    </p:spTree>
    <p:extLst>
      <p:ext uri="{BB962C8B-B14F-4D97-AF65-F5344CB8AC3E}">
        <p14:creationId xmlns:p14="http://schemas.microsoft.com/office/powerpoint/2010/main" val="841274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noProof="0" dirty="0"/>
          </a:p>
        </p:txBody>
      </p:sp>
      <p:sp>
        <p:nvSpPr>
          <p:cNvPr id="4" name="Slide Number Placeholder 3"/>
          <p:cNvSpPr>
            <a:spLocks noGrp="1"/>
          </p:cNvSpPr>
          <p:nvPr>
            <p:ph type="sldNum" sz="quarter" idx="10"/>
          </p:nvPr>
        </p:nvSpPr>
        <p:spPr/>
        <p:txBody>
          <a:bodyPr/>
          <a:lstStyle/>
          <a:p>
            <a:fld id="{77D27FF0-514C-4F3F-B596-98C2109B6B3A}" type="slidenum">
              <a:rPr lang="en-GB" smtClean="0"/>
              <a:t>16</a:t>
            </a:fld>
            <a:endParaRPr lang="en-GB"/>
          </a:p>
        </p:txBody>
      </p:sp>
    </p:spTree>
    <p:extLst>
      <p:ext uri="{BB962C8B-B14F-4D97-AF65-F5344CB8AC3E}">
        <p14:creationId xmlns:p14="http://schemas.microsoft.com/office/powerpoint/2010/main" val="1994252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noProof="0" dirty="0"/>
              <a:t>A beneficial owner is </a:t>
            </a:r>
            <a:r>
              <a:rPr lang="en-GB" b="1" u="sng" noProof="0" dirty="0"/>
              <a:t>always</a:t>
            </a:r>
            <a:r>
              <a:rPr lang="en-GB" b="0" u="none" baseline="0" noProof="0" dirty="0"/>
              <a:t> the living, breathing human being who ultimately profits from the company’s activities, or controls the company's activities. It is </a:t>
            </a:r>
            <a:r>
              <a:rPr lang="en-GB" b="1" u="sng" baseline="0" noProof="0" dirty="0"/>
              <a:t>never </a:t>
            </a:r>
            <a:r>
              <a:rPr lang="en-GB" b="0" u="none" baseline="0" noProof="0" dirty="0"/>
              <a:t> a company, other legal entity, or a nominee/proxy. </a:t>
            </a:r>
            <a:endParaRPr lang="en-GB" b="1" u="sng" noProof="0" dirty="0"/>
          </a:p>
        </p:txBody>
      </p:sp>
      <p:sp>
        <p:nvSpPr>
          <p:cNvPr id="4" name="Slide Number Placeholder 3"/>
          <p:cNvSpPr>
            <a:spLocks noGrp="1"/>
          </p:cNvSpPr>
          <p:nvPr>
            <p:ph type="sldNum" sz="quarter" idx="10"/>
          </p:nvPr>
        </p:nvSpPr>
        <p:spPr/>
        <p:txBody>
          <a:bodyPr/>
          <a:lstStyle/>
          <a:p>
            <a:fld id="{77D27FF0-514C-4F3F-B596-98C2109B6B3A}" type="slidenum">
              <a:rPr lang="en-GB" smtClean="0"/>
              <a:t>2</a:t>
            </a:fld>
            <a:endParaRPr lang="en-GB" dirty="0"/>
          </a:p>
        </p:txBody>
      </p:sp>
    </p:spTree>
    <p:extLst>
      <p:ext uri="{BB962C8B-B14F-4D97-AF65-F5344CB8AC3E}">
        <p14:creationId xmlns:p14="http://schemas.microsoft.com/office/powerpoint/2010/main" val="197022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noProof="0" dirty="0"/>
          </a:p>
        </p:txBody>
      </p:sp>
      <p:sp>
        <p:nvSpPr>
          <p:cNvPr id="4" name="Slide Number Placeholder 3"/>
          <p:cNvSpPr>
            <a:spLocks noGrp="1"/>
          </p:cNvSpPr>
          <p:nvPr>
            <p:ph type="sldNum" sz="quarter" idx="10"/>
          </p:nvPr>
        </p:nvSpPr>
        <p:spPr/>
        <p:txBody>
          <a:bodyPr/>
          <a:lstStyle/>
          <a:p>
            <a:fld id="{77D27FF0-514C-4F3F-B596-98C2109B6B3A}" type="slidenum">
              <a:rPr lang="en-GB" smtClean="0"/>
              <a:t>3</a:t>
            </a:fld>
            <a:endParaRPr lang="en-GB" dirty="0"/>
          </a:p>
        </p:txBody>
      </p:sp>
    </p:spTree>
    <p:extLst>
      <p:ext uri="{BB962C8B-B14F-4D97-AF65-F5344CB8AC3E}">
        <p14:creationId xmlns:p14="http://schemas.microsoft.com/office/powerpoint/2010/main" val="331624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effectLst/>
              </a:rPr>
              <a:t>The story:</a:t>
            </a:r>
          </a:p>
          <a:p>
            <a:r>
              <a:rPr lang="en-US" dirty="0">
                <a:effectLst/>
              </a:rPr>
              <a:t>In November 2006, </a:t>
            </a:r>
            <a:r>
              <a:rPr lang="en-US" dirty="0" err="1">
                <a:effectLst/>
              </a:rPr>
              <a:t>Touré</a:t>
            </a:r>
            <a:r>
              <a:rPr lang="en-US" dirty="0">
                <a:effectLst/>
              </a:rPr>
              <a:t> was granted the power of attorney to </a:t>
            </a:r>
            <a:r>
              <a:rPr lang="en-US" dirty="0" err="1">
                <a:effectLst/>
              </a:rPr>
              <a:t>Matinda</a:t>
            </a:r>
            <a:r>
              <a:rPr lang="en-US" dirty="0">
                <a:effectLst/>
              </a:rPr>
              <a:t> Partners and Co. Ltd, a British Virgin Islands company. </a:t>
            </a:r>
            <a:r>
              <a:rPr lang="en-US" baseline="0" dirty="0">
                <a:effectLst/>
              </a:rPr>
              <a:t> </a:t>
            </a:r>
            <a:r>
              <a:rPr lang="en-US" dirty="0">
                <a:effectLst/>
              </a:rPr>
              <a:t>That same year, she began a relationship with a mining company that U.S. authorities alleged had paid her $5.3 million to help it win a disputed mining concession from her husband, then-President Lansana </a:t>
            </a:r>
            <a:r>
              <a:rPr lang="en-US" dirty="0" err="1">
                <a:effectLst/>
              </a:rPr>
              <a:t>Conté</a:t>
            </a:r>
            <a:r>
              <a:rPr lang="en-US" dirty="0">
                <a:effectLst/>
              </a:rPr>
              <a:t>, shortly before he died in late 2008. Investigators said </a:t>
            </a:r>
            <a:r>
              <a:rPr lang="en-US" dirty="0" err="1">
                <a:effectLst/>
              </a:rPr>
              <a:t>Matinda</a:t>
            </a:r>
            <a:r>
              <a:rPr lang="en-US" dirty="0">
                <a:effectLst/>
              </a:rPr>
              <a:t> was a conduit for much of the money paid to </a:t>
            </a:r>
            <a:r>
              <a:rPr lang="en-US" dirty="0" err="1">
                <a:effectLst/>
              </a:rPr>
              <a:t>Touré</a:t>
            </a:r>
            <a:r>
              <a:rPr lang="en-US" dirty="0">
                <a:effectLst/>
              </a:rPr>
              <a:t>. </a:t>
            </a:r>
            <a:r>
              <a:rPr lang="en-US" dirty="0" err="1">
                <a:effectLst/>
              </a:rPr>
              <a:t>Touré</a:t>
            </a:r>
            <a:r>
              <a:rPr lang="en-US" dirty="0">
                <a:effectLst/>
              </a:rPr>
              <a:t> has admitted to receiving bribes in order to influence her husband. She used a stand-in shareholder, Beneficence Foundation, and a Swiss company as the foundation’s manager, which reduced public connections between </a:t>
            </a:r>
            <a:r>
              <a:rPr lang="en-US" dirty="0" err="1">
                <a:effectLst/>
              </a:rPr>
              <a:t>Matinda</a:t>
            </a:r>
            <a:r>
              <a:rPr lang="en-US" dirty="0">
                <a:effectLst/>
              </a:rPr>
              <a:t> and </a:t>
            </a:r>
            <a:r>
              <a:rPr lang="en-US" dirty="0" err="1">
                <a:effectLst/>
              </a:rPr>
              <a:t>Touré</a:t>
            </a:r>
            <a:r>
              <a:rPr lang="en-US" dirty="0">
                <a:effectLst/>
              </a:rPr>
              <a:t>. </a:t>
            </a:r>
            <a:endParaRPr lang="nb-NO" dirty="0"/>
          </a:p>
        </p:txBody>
      </p:sp>
      <p:sp>
        <p:nvSpPr>
          <p:cNvPr id="4" name="Slide Number Placeholder 3"/>
          <p:cNvSpPr>
            <a:spLocks noGrp="1"/>
          </p:cNvSpPr>
          <p:nvPr>
            <p:ph type="sldNum" sz="quarter" idx="10"/>
          </p:nvPr>
        </p:nvSpPr>
        <p:spPr/>
        <p:txBody>
          <a:bodyPr/>
          <a:lstStyle/>
          <a:p>
            <a:fld id="{77D27FF0-514C-4F3F-B596-98C2109B6B3A}" type="slidenum">
              <a:rPr lang="en-GB" smtClean="0"/>
              <a:t>4</a:t>
            </a:fld>
            <a:endParaRPr lang="en-GB" dirty="0"/>
          </a:p>
        </p:txBody>
      </p:sp>
    </p:spTree>
    <p:extLst>
      <p:ext uri="{BB962C8B-B14F-4D97-AF65-F5344CB8AC3E}">
        <p14:creationId xmlns:p14="http://schemas.microsoft.com/office/powerpoint/2010/main" val="228340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The story:</a:t>
            </a:r>
          </a:p>
          <a:p>
            <a:pPr marL="171419" indent="-171419">
              <a:buFont typeface="Arial" panose="020B0604020202020204" pitchFamily="34" charset="0"/>
              <a:buChar char="•"/>
            </a:pPr>
            <a:r>
              <a:rPr lang="en-US" dirty="0"/>
              <a:t>In 2010, Heritage Oil and Gas sold its 50% stake in its Uganda oil fields to Tullow. The Uganda Revenue Authority</a:t>
            </a:r>
            <a:r>
              <a:rPr lang="en-US" baseline="0" dirty="0"/>
              <a:t> demanded</a:t>
            </a:r>
            <a:r>
              <a:rPr lang="en-US" dirty="0"/>
              <a:t> a US$404 million capital gains tax on the transaction.</a:t>
            </a:r>
          </a:p>
          <a:p>
            <a:pPr marL="171419" indent="-171419">
              <a:buFont typeface="Arial" panose="020B0604020202020204" pitchFamily="34" charset="0"/>
              <a:buChar char="•"/>
            </a:pPr>
            <a:r>
              <a:rPr lang="en-US" dirty="0"/>
              <a:t>Heritage</a:t>
            </a:r>
            <a:r>
              <a:rPr lang="en-US" baseline="0" dirty="0"/>
              <a:t> learnt about the imminent tax liability weeks before it was officially imposed, and decided to move the business and assets to a tax haven to avoid paying the tax. Heritage chose Mauritius because Mauritius has a double-taxation agreement, which enables only of the two countries where a company earns an income to collect tax. Mauritius’ tax regime was much more beneficial to Heritage.</a:t>
            </a:r>
          </a:p>
          <a:p>
            <a:pPr marL="171419" indent="-171419">
              <a:buFont typeface="Arial" panose="020B0604020202020204" pitchFamily="34" charset="0"/>
              <a:buChar char="•"/>
            </a:pPr>
            <a:r>
              <a:rPr lang="en-US" baseline="0" dirty="0"/>
              <a:t>Uganda eventually managed to get the dues from Tullow, who had yet to pay Heritage for the asset and who deducted the capital gains tax payment from its payment to Heritage. </a:t>
            </a:r>
            <a:endParaRPr lang="nb-NO" dirty="0"/>
          </a:p>
        </p:txBody>
      </p:sp>
      <p:sp>
        <p:nvSpPr>
          <p:cNvPr id="4" name="Slide Number Placeholder 3"/>
          <p:cNvSpPr>
            <a:spLocks noGrp="1"/>
          </p:cNvSpPr>
          <p:nvPr>
            <p:ph type="sldNum" sz="quarter" idx="10"/>
          </p:nvPr>
        </p:nvSpPr>
        <p:spPr/>
        <p:txBody>
          <a:bodyPr/>
          <a:lstStyle/>
          <a:p>
            <a:fld id="{77D27FF0-514C-4F3F-B596-98C2109B6B3A}" type="slidenum">
              <a:rPr lang="en-GB" smtClean="0"/>
              <a:t>5</a:t>
            </a:fld>
            <a:endParaRPr lang="en-GB" dirty="0"/>
          </a:p>
        </p:txBody>
      </p:sp>
    </p:spTree>
    <p:extLst>
      <p:ext uri="{BB962C8B-B14F-4D97-AF65-F5344CB8AC3E}">
        <p14:creationId xmlns:p14="http://schemas.microsoft.com/office/powerpoint/2010/main" val="1787187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Key messages:</a:t>
            </a:r>
          </a:p>
          <a:p>
            <a:pPr marL="228559" indent="-228559">
              <a:buAutoNum type="arabicPeriod"/>
            </a:pPr>
            <a:r>
              <a:rPr lang="en-US" dirty="0"/>
              <a:t>There are legitimate reasons for a company to be registered offshore or to have a complex ownership structure.  Disclosure of beneficial ownership is NOT necessarily about disclosing wrongdoing. </a:t>
            </a:r>
          </a:p>
          <a:p>
            <a:pPr marL="228559" indent="-228559">
              <a:buAutoNum type="arabicPeriod"/>
            </a:pPr>
            <a:r>
              <a:rPr lang="en-GB" b="0" noProof="0" dirty="0"/>
              <a:t>BUT in many cases</a:t>
            </a:r>
            <a:r>
              <a:rPr lang="en-GB" b="0" baseline="0" noProof="0" dirty="0"/>
              <a:t> secret ownership is used to </a:t>
            </a:r>
            <a:r>
              <a:rPr lang="en-GB" b="0" u="sng" baseline="0" noProof="0" dirty="0"/>
              <a:t>hide corruption</a:t>
            </a:r>
            <a:r>
              <a:rPr lang="en-GB" b="0" baseline="0" noProof="0" dirty="0"/>
              <a:t>, i.e. extractive deals that have come about due to influence of and relationships to politicians or senior officials. It is also used to </a:t>
            </a:r>
            <a:r>
              <a:rPr lang="en-GB" b="0" u="sng" baseline="0" noProof="0" dirty="0"/>
              <a:t>dodge taxes, </a:t>
            </a:r>
            <a:r>
              <a:rPr lang="en-GB" b="0" u="none" baseline="0" noProof="0" dirty="0"/>
              <a:t>i.e. by enabling extractive companies to declare profits in jurisdictions with less taxes than where the profit was made.</a:t>
            </a:r>
          </a:p>
          <a:p>
            <a:pPr defTabSz="914239">
              <a:defRPr/>
            </a:pPr>
            <a:r>
              <a:rPr lang="en-GB" b="0" u="none" baseline="0" noProof="0" dirty="0"/>
              <a:t>3.   </a:t>
            </a:r>
            <a:r>
              <a:rPr lang="en-GB" b="0" noProof="0" dirty="0"/>
              <a:t>Disclosure</a:t>
            </a:r>
            <a:r>
              <a:rPr lang="en-GB" b="0" baseline="0" noProof="0" dirty="0"/>
              <a:t> of beneficial ownership can help identify and prevent such practices.</a:t>
            </a:r>
            <a:endParaRPr lang="en-GB" b="0" noProof="0" dirty="0"/>
          </a:p>
          <a:p>
            <a:endParaRPr lang="en-GB" b="0" u="sng" noProof="0" dirty="0"/>
          </a:p>
        </p:txBody>
      </p:sp>
      <p:sp>
        <p:nvSpPr>
          <p:cNvPr id="4" name="Slide Number Placeholder 3"/>
          <p:cNvSpPr>
            <a:spLocks noGrp="1"/>
          </p:cNvSpPr>
          <p:nvPr>
            <p:ph type="sldNum" sz="quarter" idx="10"/>
          </p:nvPr>
        </p:nvSpPr>
        <p:spPr/>
        <p:txBody>
          <a:bodyPr/>
          <a:lstStyle/>
          <a:p>
            <a:fld id="{77D27FF0-514C-4F3F-B596-98C2109B6B3A}" type="slidenum">
              <a:rPr lang="en-GB" smtClean="0"/>
              <a:t>6</a:t>
            </a:fld>
            <a:endParaRPr lang="en-GB"/>
          </a:p>
        </p:txBody>
      </p:sp>
    </p:spTree>
    <p:extLst>
      <p:ext uri="{BB962C8B-B14F-4D97-AF65-F5344CB8AC3E}">
        <p14:creationId xmlns:p14="http://schemas.microsoft.com/office/powerpoint/2010/main" val="3722972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39">
              <a:spcBef>
                <a:spcPts val="600"/>
              </a:spcBef>
              <a:spcAft>
                <a:spcPts val="600"/>
              </a:spcAft>
              <a:defRPr/>
            </a:pPr>
            <a:r>
              <a:rPr lang="en-GB" b="0" u="sng" noProof="0" dirty="0"/>
              <a:t>Key messages</a:t>
            </a:r>
            <a:r>
              <a:rPr lang="en-GB" b="0" u="none" noProof="0" dirty="0"/>
              <a:t>:</a:t>
            </a:r>
          </a:p>
          <a:p>
            <a:pPr marL="228559" indent="-228559" defTabSz="914239">
              <a:spcBef>
                <a:spcPts val="600"/>
              </a:spcBef>
              <a:spcAft>
                <a:spcPts val="600"/>
              </a:spcAft>
              <a:buFontTx/>
              <a:buAutoNum type="arabicPeriod"/>
              <a:defRPr/>
            </a:pPr>
            <a:r>
              <a:rPr lang="en-GB" b="0" u="none" noProof="0" dirty="0"/>
              <a:t>All stakeholders can benefit from openness</a:t>
            </a:r>
            <a:r>
              <a:rPr lang="en-GB" b="0" u="none" baseline="0" noProof="0" dirty="0"/>
              <a:t> in beneficial ownership.</a:t>
            </a:r>
          </a:p>
          <a:p>
            <a:pPr marL="228559" indent="-228559" defTabSz="914239">
              <a:spcBef>
                <a:spcPts val="600"/>
              </a:spcBef>
              <a:spcAft>
                <a:spcPts val="600"/>
              </a:spcAft>
              <a:buFontTx/>
              <a:buAutoNum type="arabicPeriod"/>
              <a:defRPr/>
            </a:pPr>
            <a:r>
              <a:rPr lang="en-GB" b="0" u="sng" baseline="0" noProof="0" dirty="0"/>
              <a:t>Companies</a:t>
            </a:r>
            <a:r>
              <a:rPr lang="en-GB" b="0" u="none" baseline="0" noProof="0" dirty="0"/>
              <a:t>: improved investment climate (know who they are doing business with), investors have confidence in who they are investing in. Reduces reputational, financial and legal risks associated with dealing with dodgy assets, or PEPs.</a:t>
            </a:r>
          </a:p>
          <a:p>
            <a:pPr marL="228559" indent="-228559" defTabSz="914239">
              <a:spcBef>
                <a:spcPts val="600"/>
              </a:spcBef>
              <a:spcAft>
                <a:spcPts val="600"/>
              </a:spcAft>
              <a:buFontTx/>
              <a:buAutoNum type="arabicPeriod"/>
              <a:defRPr/>
            </a:pPr>
            <a:r>
              <a:rPr lang="en-GB" b="0" u="sng" baseline="0" noProof="0" dirty="0"/>
              <a:t>Government</a:t>
            </a:r>
            <a:r>
              <a:rPr lang="en-GB" b="0" u="none" baseline="0" noProof="0" dirty="0"/>
              <a:t>: Attract more and better investment, reduce reputation of corruption, help ensure that companies pay the taxes they ought to pay by contributing to prevent tax evasion and tax avoidance, and ensuring that the country gets the money it ought to get for its extractive assets.  Can enable tax authorities and other government bodies to crack down on illegal practices.</a:t>
            </a:r>
          </a:p>
          <a:p>
            <a:pPr marL="228559" indent="-228559" defTabSz="914239">
              <a:spcBef>
                <a:spcPts val="600"/>
              </a:spcBef>
              <a:spcAft>
                <a:spcPts val="600"/>
              </a:spcAft>
              <a:buFontTx/>
              <a:buAutoNum type="arabicPeriod"/>
              <a:defRPr/>
            </a:pPr>
            <a:r>
              <a:rPr lang="en-GB" b="0" u="sng" baseline="0" noProof="0" dirty="0"/>
              <a:t>Civil society</a:t>
            </a:r>
            <a:r>
              <a:rPr lang="en-GB" b="0" u="none" baseline="0" noProof="0" dirty="0"/>
              <a:t>: Fight corruption and illicit financial flows, improved accountability of government and companies, less suspicion. </a:t>
            </a:r>
          </a:p>
          <a:p>
            <a:pPr defTabSz="914239">
              <a:defRPr/>
            </a:pPr>
            <a:endParaRPr lang="en-GB" b="0" baseline="0" noProof="0" dirty="0"/>
          </a:p>
          <a:p>
            <a:pPr defTabSz="914239">
              <a:defRPr/>
            </a:pPr>
            <a:endParaRPr lang="en-GB" b="0" noProof="0" dirty="0"/>
          </a:p>
        </p:txBody>
      </p:sp>
      <p:sp>
        <p:nvSpPr>
          <p:cNvPr id="4" name="Slide Number Placeholder 3"/>
          <p:cNvSpPr>
            <a:spLocks noGrp="1"/>
          </p:cNvSpPr>
          <p:nvPr>
            <p:ph type="sldNum" sz="quarter" idx="10"/>
          </p:nvPr>
        </p:nvSpPr>
        <p:spPr/>
        <p:txBody>
          <a:bodyPr/>
          <a:lstStyle/>
          <a:p>
            <a:fld id="{77D27FF0-514C-4F3F-B596-98C2109B6B3A}" type="slidenum">
              <a:rPr lang="en-GB" smtClean="0"/>
              <a:t>7</a:t>
            </a:fld>
            <a:endParaRPr lang="en-GB"/>
          </a:p>
        </p:txBody>
      </p:sp>
    </p:spTree>
    <p:extLst>
      <p:ext uri="{BB962C8B-B14F-4D97-AF65-F5344CB8AC3E}">
        <p14:creationId xmlns:p14="http://schemas.microsoft.com/office/powerpoint/2010/main" val="403659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sng" noProof="0" dirty="0"/>
              <a:t>Explain the evolution of BO discussions</a:t>
            </a:r>
            <a:r>
              <a:rPr lang="en-GB" b="0" i="0" u="sng" baseline="0" noProof="0" dirty="0"/>
              <a:t> within the EITI</a:t>
            </a:r>
            <a:r>
              <a:rPr lang="en-GB" b="0" i="0" u="none" baseline="0" noProof="0" dirty="0"/>
              <a:t>:</a:t>
            </a:r>
          </a:p>
          <a:p>
            <a:pPr marL="171419" indent="-171419">
              <a:buFont typeface="Arial" panose="020B0604020202020204" pitchFamily="34" charset="0"/>
              <a:buChar char="•"/>
            </a:pPr>
            <a:r>
              <a:rPr lang="en-GB" b="0" baseline="0" noProof="0" dirty="0"/>
              <a:t>2013 Standard recommended BO disclosure. The Board considered that further experience and learning was needed before BO disclosure could become a requirement. </a:t>
            </a:r>
          </a:p>
          <a:p>
            <a:pPr marL="171419" indent="-171419">
              <a:buFont typeface="Arial" panose="020B0604020202020204" pitchFamily="34" charset="0"/>
              <a:buChar char="•"/>
            </a:pPr>
            <a:r>
              <a:rPr lang="en-GB" b="0" baseline="0" noProof="0" dirty="0"/>
              <a:t>Oct 2013: 11 countries volunteered to take part in a two year BO pilot, attempting to disclose BO.</a:t>
            </a:r>
          </a:p>
          <a:p>
            <a:pPr marL="171419" indent="-171419">
              <a:buFont typeface="Arial" panose="020B0604020202020204" pitchFamily="34" charset="0"/>
              <a:buChar char="•"/>
            </a:pPr>
            <a:r>
              <a:rPr lang="en-GB" b="0" baseline="0" noProof="0" dirty="0"/>
              <a:t>Oct 2015: Pilot ended, concluding that BO was now firmly on national agenda in numerous EITI countries. Obtaining reliable and comprehensive BO data had proved challenging, due to lack of capacity and understanding, and confusion around the concept of BO. Still, the pilot resulted in a number of valuable lessons learnt and experiences that should hopefully ensure more successful BO disclosures in the future. </a:t>
            </a:r>
          </a:p>
          <a:p>
            <a:pPr marL="171419" indent="-171419">
              <a:buFont typeface="Arial" panose="020B0604020202020204" pitchFamily="34" charset="0"/>
              <a:buChar char="•"/>
            </a:pPr>
            <a:r>
              <a:rPr lang="en-GB" b="0" baseline="0" noProof="0" dirty="0"/>
              <a:t>February 2016: EITI Global Conference in Lima introducing new beneficial ownership requirements.</a:t>
            </a:r>
          </a:p>
          <a:p>
            <a:endParaRPr lang="en-GB" b="1" noProof="0" dirty="0"/>
          </a:p>
        </p:txBody>
      </p:sp>
      <p:sp>
        <p:nvSpPr>
          <p:cNvPr id="4" name="Slide Number Placeholder 3"/>
          <p:cNvSpPr>
            <a:spLocks noGrp="1"/>
          </p:cNvSpPr>
          <p:nvPr>
            <p:ph type="sldNum" sz="quarter" idx="10"/>
          </p:nvPr>
        </p:nvSpPr>
        <p:spPr/>
        <p:txBody>
          <a:bodyPr/>
          <a:lstStyle/>
          <a:p>
            <a:fld id="{77D27FF0-514C-4F3F-B596-98C2109B6B3A}" type="slidenum">
              <a:rPr lang="en-GB" smtClean="0"/>
              <a:t>8</a:t>
            </a:fld>
            <a:endParaRPr lang="en-GB"/>
          </a:p>
        </p:txBody>
      </p:sp>
    </p:spTree>
    <p:extLst>
      <p:ext uri="{BB962C8B-B14F-4D97-AF65-F5344CB8AC3E}">
        <p14:creationId xmlns:p14="http://schemas.microsoft.com/office/powerpoint/2010/main" val="3303067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sng" noProof="0" dirty="0"/>
              <a:t>Key messages:</a:t>
            </a:r>
          </a:p>
          <a:p>
            <a:pPr marL="228559" indent="-228559">
              <a:buFont typeface="+mj-lt"/>
              <a:buAutoNum type="arabicPeriod"/>
            </a:pPr>
            <a:r>
              <a:rPr lang="en-GB" b="0" noProof="0" dirty="0"/>
              <a:t>The new provisions give</a:t>
            </a:r>
            <a:r>
              <a:rPr lang="en-GB" b="0" baseline="0" noProof="0" dirty="0"/>
              <a:t> countries some time to prepare and gain experience with beneficial ownership disclosure. </a:t>
            </a:r>
          </a:p>
          <a:p>
            <a:pPr marL="228559" indent="-228559">
              <a:buFont typeface="+mj-lt"/>
              <a:buAutoNum type="arabicPeriod"/>
            </a:pPr>
            <a:r>
              <a:rPr lang="en-GB" b="0" baseline="0" noProof="0" dirty="0"/>
              <a:t>Countries are encouraged to start including such disclosures in their EITI Reports immediately, to build awareness and experience prior to that it becomes a requirement in 2020. </a:t>
            </a:r>
          </a:p>
          <a:p>
            <a:pPr marL="171419" indent="-171419">
              <a:buFont typeface="Arial" panose="020B0604020202020204" pitchFamily="34" charset="0"/>
              <a:buChar char="•"/>
            </a:pPr>
            <a:endParaRPr lang="en-GB" b="0" noProof="0" dirty="0"/>
          </a:p>
          <a:p>
            <a:r>
              <a:rPr lang="en-GB" b="1" noProof="0" dirty="0"/>
              <a:t>(Roadmap requirements in detail:</a:t>
            </a:r>
          </a:p>
          <a:p>
            <a:pPr marL="342840" indent="-342840">
              <a:lnSpc>
                <a:spcPct val="115000"/>
              </a:lnSpc>
              <a:spcAft>
                <a:spcPts val="1000"/>
              </a:spcAft>
              <a:buFont typeface="+mj-lt"/>
              <a:buAutoNum type="arabicPeriod"/>
            </a:pPr>
            <a:r>
              <a:rPr lang="en-US" dirty="0">
                <a:latin typeface="Calibri" panose="020F0502020204030204" pitchFamily="34" charset="0"/>
                <a:ea typeface="Times New Roman" panose="02020603050405020304" pitchFamily="18" charset="0"/>
                <a:cs typeface="Times New Roman" panose="02020603050405020304" pitchFamily="18" charset="0"/>
              </a:rPr>
              <a:t>Plans and activities for how the government will ensure that the “corporate entity(</a:t>
            </a:r>
            <a:r>
              <a:rPr lang="en-US" dirty="0" err="1">
                <a:latin typeface="Calibri" panose="020F0502020204030204" pitchFamily="34" charset="0"/>
                <a:ea typeface="Times New Roman" panose="02020603050405020304" pitchFamily="18" charset="0"/>
                <a:cs typeface="Times New Roman" panose="02020603050405020304" pitchFamily="18" charset="0"/>
              </a:rPr>
              <a:t>ies</a:t>
            </a:r>
            <a:r>
              <a:rPr lang="en-US" dirty="0">
                <a:latin typeface="Calibri" panose="020F0502020204030204" pitchFamily="34" charset="0"/>
                <a:ea typeface="Times New Roman" panose="02020603050405020304" pitchFamily="18" charset="0"/>
                <a:cs typeface="Times New Roman" panose="02020603050405020304" pitchFamily="18" charset="0"/>
              </a:rPr>
              <a:t>) that bid for, operate or invest in extractive assets” disclose the “identity(</a:t>
            </a:r>
            <a:r>
              <a:rPr lang="en-US" dirty="0" err="1">
                <a:latin typeface="Calibri" panose="020F0502020204030204" pitchFamily="34" charset="0"/>
                <a:ea typeface="Times New Roman" panose="02020603050405020304" pitchFamily="18" charset="0"/>
                <a:cs typeface="Times New Roman" panose="02020603050405020304" pitchFamily="18" charset="0"/>
              </a:rPr>
              <a:t>ies</a:t>
            </a:r>
            <a:r>
              <a:rPr lang="en-US" dirty="0">
                <a:latin typeface="Calibri" panose="020F0502020204030204" pitchFamily="34" charset="0"/>
                <a:ea typeface="Times New Roman" panose="02020603050405020304" pitchFamily="18" charset="0"/>
                <a:cs typeface="Times New Roman" panose="02020603050405020304" pitchFamily="18" charset="0"/>
              </a:rPr>
              <a:t>) of their beneficial owner(s), the level of ownership and details about how ownership or control is exerted”. (Requirement 2.5.c). </a:t>
            </a:r>
            <a:endParaRPr lang="nb-NO" dirty="0">
              <a:latin typeface="Myriad Pro SemiCond"/>
              <a:ea typeface="Times New Roman" panose="02020603050405020304" pitchFamily="18" charset="0"/>
              <a:cs typeface="Times New Roman" panose="02020603050405020304" pitchFamily="18" charset="0"/>
            </a:endParaRPr>
          </a:p>
          <a:p>
            <a:pPr marL="342840" indent="-342840">
              <a:lnSpc>
                <a:spcPct val="115000"/>
              </a:lnSpc>
              <a:spcAft>
                <a:spcPts val="1000"/>
              </a:spcAft>
              <a:buFont typeface="+mj-lt"/>
              <a:buAutoNum type="arabicPeriod"/>
            </a:pPr>
            <a:r>
              <a:rPr lang="en-US" dirty="0">
                <a:latin typeface="Calibri" panose="020F0502020204030204" pitchFamily="34" charset="0"/>
                <a:ea typeface="Times New Roman" panose="02020603050405020304" pitchFamily="18" charset="0"/>
                <a:cs typeface="Times New Roman" panose="02020603050405020304" pitchFamily="18" charset="0"/>
              </a:rPr>
              <a:t>Actions needed to ensure that the “information about the identity of the beneficial owner includes the name of the beneficial owner, the nationality, and the country of residence, as well as identifying any politically exposed persons”. (Requirement 2.5.d).   </a:t>
            </a:r>
            <a:endParaRPr lang="nb-NO" dirty="0">
              <a:latin typeface="Myriad Pro SemiCond"/>
              <a:ea typeface="Times New Roman" panose="02020603050405020304" pitchFamily="18" charset="0"/>
              <a:cs typeface="Times New Roman" panose="02020603050405020304" pitchFamily="18" charset="0"/>
            </a:endParaRPr>
          </a:p>
          <a:p>
            <a:pPr marL="342840" indent="-342840">
              <a:lnSpc>
                <a:spcPct val="115000"/>
              </a:lnSpc>
              <a:spcAft>
                <a:spcPts val="1000"/>
              </a:spcAft>
              <a:buFont typeface="+mj-lt"/>
              <a:buAutoNum type="arabicPeriod"/>
            </a:pPr>
            <a:r>
              <a:rPr lang="en-US" dirty="0">
                <a:latin typeface="Calibri" panose="020F0502020204030204" pitchFamily="34" charset="0"/>
                <a:ea typeface="Times New Roman" panose="02020603050405020304" pitchFamily="18" charset="0"/>
                <a:cs typeface="Times New Roman" panose="02020603050405020304" pitchFamily="18" charset="0"/>
              </a:rPr>
              <a:t>The steps that the multi-stakeholder group will take to consider and “agree an approach for participating companies assuring the accuracy of the beneficial ownership information they provide”. (Requirement 2.5.e).</a:t>
            </a:r>
            <a:endParaRPr lang="nb-NO" dirty="0">
              <a:latin typeface="Myriad Pro SemiCond"/>
              <a:ea typeface="Times New Roman" panose="02020603050405020304" pitchFamily="18" charset="0"/>
              <a:cs typeface="Times New Roman" panose="02020603050405020304" pitchFamily="18" charset="0"/>
            </a:endParaRPr>
          </a:p>
          <a:p>
            <a:pPr marL="342840" indent="-342840">
              <a:lnSpc>
                <a:spcPct val="115000"/>
              </a:lnSpc>
              <a:spcAft>
                <a:spcPts val="1000"/>
              </a:spcAft>
              <a:buFont typeface="+mj-lt"/>
              <a:buAutoNum type="arabicPeriod"/>
            </a:pPr>
            <a:r>
              <a:rPr lang="en-US" dirty="0">
                <a:latin typeface="Calibri" panose="020F0502020204030204" pitchFamily="34" charset="0"/>
                <a:ea typeface="Times New Roman" panose="02020603050405020304" pitchFamily="18" charset="0"/>
                <a:cs typeface="Times New Roman" panose="02020603050405020304" pitchFamily="18" charset="0"/>
              </a:rPr>
              <a:t>Any actions needed to inform the multi-stakeholder group’s discussion and decisions on a beneficial ownership definition, thresholds, joint venture disclosures, and reporting obligations for politically exposed persons. (Requirement 2.5.f).</a:t>
            </a:r>
            <a:endParaRPr lang="nb-NO" dirty="0">
              <a:latin typeface="Myriad Pro SemiCond"/>
              <a:ea typeface="Times New Roman" panose="02020603050405020304" pitchFamily="18" charset="0"/>
              <a:cs typeface="Times New Roman" panose="02020603050405020304" pitchFamily="18" charset="0"/>
            </a:endParaRPr>
          </a:p>
          <a:p>
            <a:pPr marL="342840" indent="-342840">
              <a:lnSpc>
                <a:spcPct val="115000"/>
              </a:lnSpc>
              <a:spcAft>
                <a:spcPts val="1000"/>
              </a:spcAft>
              <a:buFont typeface="+mj-lt"/>
              <a:buAutoNum type="arabicPeriod"/>
            </a:pPr>
            <a:r>
              <a:rPr lang="en-US" dirty="0">
                <a:latin typeface="Calibri" panose="020F0502020204030204" pitchFamily="34" charset="0"/>
                <a:ea typeface="Times New Roman" panose="02020603050405020304" pitchFamily="18" charset="0"/>
                <a:cs typeface="Times New Roman" panose="02020603050405020304" pitchFamily="18" charset="0"/>
              </a:rPr>
              <a:t>Milestones and deadlines for implementing the roadmap activities, as well as plans for evaluation implementation of the roadmap as part of the annual activity report. (Requirement 2.5.b.ii).)</a:t>
            </a:r>
            <a:endParaRPr lang="nb-NO" dirty="0">
              <a:effectLst/>
              <a:latin typeface="Myriad Pro SemiCond"/>
              <a:ea typeface="Times New Roman" panose="02020603050405020304" pitchFamily="18" charset="0"/>
              <a:cs typeface="Times New Roman" panose="02020603050405020304" pitchFamily="18" charset="0"/>
            </a:endParaRPr>
          </a:p>
          <a:p>
            <a:endParaRPr lang="en-GB" b="1" noProof="0" dirty="0"/>
          </a:p>
        </p:txBody>
      </p:sp>
      <p:sp>
        <p:nvSpPr>
          <p:cNvPr id="4" name="Slide Number Placeholder 3"/>
          <p:cNvSpPr>
            <a:spLocks noGrp="1"/>
          </p:cNvSpPr>
          <p:nvPr>
            <p:ph type="sldNum" sz="quarter" idx="10"/>
          </p:nvPr>
        </p:nvSpPr>
        <p:spPr/>
        <p:txBody>
          <a:bodyPr/>
          <a:lstStyle/>
          <a:p>
            <a:fld id="{77D27FF0-514C-4F3F-B596-98C2109B6B3A}" type="slidenum">
              <a:rPr lang="en-GB" smtClean="0"/>
              <a:t>9</a:t>
            </a:fld>
            <a:endParaRPr lang="en-GB"/>
          </a:p>
        </p:txBody>
      </p:sp>
    </p:spTree>
    <p:extLst>
      <p:ext uri="{BB962C8B-B14F-4D97-AF65-F5344CB8AC3E}">
        <p14:creationId xmlns:p14="http://schemas.microsoft.com/office/powerpoint/2010/main" val="3022465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37EAD5-91DB-4128-BEDA-F34314CFD691}" type="datetimeFigureOut">
              <a:rPr lang="en-GB" smtClean="0"/>
              <a:t>20/03/2017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78535-7A82-49DA-AB64-13AA28382E42}" type="slidenum">
              <a:rPr lang="en-GB" smtClean="0"/>
              <a:t>‹#›</a:t>
            </a:fld>
            <a:endParaRPr lang="en-GB"/>
          </a:p>
        </p:txBody>
      </p:sp>
    </p:spTree>
    <p:extLst>
      <p:ext uri="{BB962C8B-B14F-4D97-AF65-F5344CB8AC3E}">
        <p14:creationId xmlns:p14="http://schemas.microsoft.com/office/powerpoint/2010/main" val="869997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37EAD5-91DB-4128-BEDA-F34314CFD691}" type="datetimeFigureOut">
              <a:rPr lang="en-GB" smtClean="0"/>
              <a:t>20/03/2017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78535-7A82-49DA-AB64-13AA28382E42}" type="slidenum">
              <a:rPr lang="en-GB" smtClean="0"/>
              <a:t>‹#›</a:t>
            </a:fld>
            <a:endParaRPr lang="en-GB"/>
          </a:p>
        </p:txBody>
      </p:sp>
    </p:spTree>
    <p:extLst>
      <p:ext uri="{BB962C8B-B14F-4D97-AF65-F5344CB8AC3E}">
        <p14:creationId xmlns:p14="http://schemas.microsoft.com/office/powerpoint/2010/main" val="45393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37EAD5-91DB-4128-BEDA-F34314CFD691}" type="datetimeFigureOut">
              <a:rPr lang="en-GB" smtClean="0"/>
              <a:t>20/03/2017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78535-7A82-49DA-AB64-13AA28382E42}" type="slidenum">
              <a:rPr lang="en-GB" smtClean="0"/>
              <a:t>‹#›</a:t>
            </a:fld>
            <a:endParaRPr lang="en-GB"/>
          </a:p>
        </p:txBody>
      </p:sp>
    </p:spTree>
    <p:extLst>
      <p:ext uri="{BB962C8B-B14F-4D97-AF65-F5344CB8AC3E}">
        <p14:creationId xmlns:p14="http://schemas.microsoft.com/office/powerpoint/2010/main" val="2844938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66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37EAD5-91DB-4128-BEDA-F34314CFD691}" type="datetimeFigureOut">
              <a:rPr lang="en-GB" smtClean="0"/>
              <a:t>20/03/2017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78535-7A82-49DA-AB64-13AA28382E42}" type="slidenum">
              <a:rPr lang="en-GB" smtClean="0"/>
              <a:t>‹#›</a:t>
            </a:fld>
            <a:endParaRPr lang="en-GB"/>
          </a:p>
        </p:txBody>
      </p:sp>
    </p:spTree>
    <p:extLst>
      <p:ext uri="{BB962C8B-B14F-4D97-AF65-F5344CB8AC3E}">
        <p14:creationId xmlns:p14="http://schemas.microsoft.com/office/powerpoint/2010/main" val="219068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37EAD5-91DB-4128-BEDA-F34314CFD691}" type="datetimeFigureOut">
              <a:rPr lang="en-GB" smtClean="0"/>
              <a:t>20/03/2017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78535-7A82-49DA-AB64-13AA28382E42}" type="slidenum">
              <a:rPr lang="en-GB" smtClean="0"/>
              <a:t>‹#›</a:t>
            </a:fld>
            <a:endParaRPr lang="en-GB"/>
          </a:p>
        </p:txBody>
      </p:sp>
    </p:spTree>
    <p:extLst>
      <p:ext uri="{BB962C8B-B14F-4D97-AF65-F5344CB8AC3E}">
        <p14:creationId xmlns:p14="http://schemas.microsoft.com/office/powerpoint/2010/main" val="237367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37EAD5-91DB-4128-BEDA-F34314CFD691}" type="datetimeFigureOut">
              <a:rPr lang="en-GB" smtClean="0"/>
              <a:t>20/03/2017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78535-7A82-49DA-AB64-13AA28382E42}" type="slidenum">
              <a:rPr lang="en-GB" smtClean="0"/>
              <a:t>‹#›</a:t>
            </a:fld>
            <a:endParaRPr lang="en-GB"/>
          </a:p>
        </p:txBody>
      </p:sp>
    </p:spTree>
    <p:extLst>
      <p:ext uri="{BB962C8B-B14F-4D97-AF65-F5344CB8AC3E}">
        <p14:creationId xmlns:p14="http://schemas.microsoft.com/office/powerpoint/2010/main" val="233898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37EAD5-91DB-4128-BEDA-F34314CFD691}" type="datetimeFigureOut">
              <a:rPr lang="en-GB" smtClean="0"/>
              <a:t>20/03/2017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F78535-7A82-49DA-AB64-13AA28382E42}" type="slidenum">
              <a:rPr lang="en-GB" smtClean="0"/>
              <a:t>‹#›</a:t>
            </a:fld>
            <a:endParaRPr lang="en-GB"/>
          </a:p>
        </p:txBody>
      </p:sp>
    </p:spTree>
    <p:extLst>
      <p:ext uri="{BB962C8B-B14F-4D97-AF65-F5344CB8AC3E}">
        <p14:creationId xmlns:p14="http://schemas.microsoft.com/office/powerpoint/2010/main" val="2498108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37EAD5-91DB-4128-BEDA-F34314CFD691}" type="datetimeFigureOut">
              <a:rPr lang="en-GB" smtClean="0"/>
              <a:t>20/03/2017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F78535-7A82-49DA-AB64-13AA28382E42}" type="slidenum">
              <a:rPr lang="en-GB" smtClean="0"/>
              <a:t>‹#›</a:t>
            </a:fld>
            <a:endParaRPr lang="en-GB"/>
          </a:p>
        </p:txBody>
      </p:sp>
    </p:spTree>
    <p:extLst>
      <p:ext uri="{BB962C8B-B14F-4D97-AF65-F5344CB8AC3E}">
        <p14:creationId xmlns:p14="http://schemas.microsoft.com/office/powerpoint/2010/main" val="3042329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7EAD5-91DB-4128-BEDA-F34314CFD691}" type="datetimeFigureOut">
              <a:rPr lang="en-GB" smtClean="0"/>
              <a:t>20/03/2017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F78535-7A82-49DA-AB64-13AA28382E42}" type="slidenum">
              <a:rPr lang="en-GB" smtClean="0"/>
              <a:t>‹#›</a:t>
            </a:fld>
            <a:endParaRPr lang="en-GB"/>
          </a:p>
        </p:txBody>
      </p:sp>
    </p:spTree>
    <p:extLst>
      <p:ext uri="{BB962C8B-B14F-4D97-AF65-F5344CB8AC3E}">
        <p14:creationId xmlns:p14="http://schemas.microsoft.com/office/powerpoint/2010/main" val="145755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37EAD5-91DB-4128-BEDA-F34314CFD691}" type="datetimeFigureOut">
              <a:rPr lang="en-GB" smtClean="0"/>
              <a:t>20/03/2017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78535-7A82-49DA-AB64-13AA28382E42}" type="slidenum">
              <a:rPr lang="en-GB" smtClean="0"/>
              <a:t>‹#›</a:t>
            </a:fld>
            <a:endParaRPr lang="en-GB"/>
          </a:p>
        </p:txBody>
      </p:sp>
    </p:spTree>
    <p:extLst>
      <p:ext uri="{BB962C8B-B14F-4D97-AF65-F5344CB8AC3E}">
        <p14:creationId xmlns:p14="http://schemas.microsoft.com/office/powerpoint/2010/main" val="53309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37EAD5-91DB-4128-BEDA-F34314CFD691}" type="datetimeFigureOut">
              <a:rPr lang="en-GB" smtClean="0"/>
              <a:t>20/03/2017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78535-7A82-49DA-AB64-13AA28382E42}" type="slidenum">
              <a:rPr lang="en-GB" smtClean="0"/>
              <a:t>‹#›</a:t>
            </a:fld>
            <a:endParaRPr lang="en-GB"/>
          </a:p>
        </p:txBody>
      </p:sp>
    </p:spTree>
    <p:extLst>
      <p:ext uri="{BB962C8B-B14F-4D97-AF65-F5344CB8AC3E}">
        <p14:creationId xmlns:p14="http://schemas.microsoft.com/office/powerpoint/2010/main" val="306903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7EAD5-91DB-4128-BEDA-F34314CFD691}" type="datetimeFigureOut">
              <a:rPr lang="en-GB" smtClean="0"/>
              <a:t>20/03/2017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78535-7A82-49DA-AB64-13AA28382E42}" type="slidenum">
              <a:rPr lang="en-GB" smtClean="0"/>
              <a:t>‹#›</a:t>
            </a:fld>
            <a:endParaRPr lang="en-GB"/>
          </a:p>
        </p:txBody>
      </p:sp>
    </p:spTree>
    <p:extLst>
      <p:ext uri="{BB962C8B-B14F-4D97-AF65-F5344CB8AC3E}">
        <p14:creationId xmlns:p14="http://schemas.microsoft.com/office/powerpoint/2010/main" val="851015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panamapapers.investigativecenters.org/#stories"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panamapapers.investigativecenters.org/#storie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panamapapers.investigativecenters.org/uganda/"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23528" y="1988840"/>
            <a:ext cx="69890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555750">
              <a:lnSpc>
                <a:spcPct val="90000"/>
              </a:lnSpc>
              <a:spcAft>
                <a:spcPct val="35000"/>
              </a:spcAft>
              <a:defRPr/>
            </a:pPr>
            <a:r>
              <a:rPr lang="en-US" sz="4000" b="1" dirty="0">
                <a:latin typeface="Calibri" charset="0"/>
                <a:ea typeface="MS PGothic" charset="0"/>
                <a:cs typeface="MS PGothic" charset="0"/>
              </a:rPr>
              <a:t>Beneficial ownership</a:t>
            </a:r>
          </a:p>
        </p:txBody>
      </p:sp>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00807"/>
            <a:ext cx="9144000" cy="4028967"/>
          </a:xfrm>
          <a:prstGeom prst="rect">
            <a:avLst/>
          </a:prstGeom>
        </p:spPr>
      </p:pic>
    </p:spTree>
    <p:extLst>
      <p:ext uri="{BB962C8B-B14F-4D97-AF65-F5344CB8AC3E}">
        <p14:creationId xmlns:p14="http://schemas.microsoft.com/office/powerpoint/2010/main" val="1828012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16282" y="1498239"/>
            <a:ext cx="5868144" cy="461665"/>
          </a:xfrm>
          <a:prstGeom prst="rect">
            <a:avLst/>
          </a:prstGeom>
          <a:noFill/>
        </p:spPr>
        <p:txBody>
          <a:bodyPr wrap="square" rtlCol="0">
            <a:spAutoFit/>
          </a:bodyPr>
          <a:lstStyle/>
          <a:p>
            <a:pPr>
              <a:spcAft>
                <a:spcPts val="600"/>
              </a:spcAft>
            </a:pPr>
            <a:r>
              <a:rPr lang="en-GB" sz="2400" dirty="0"/>
              <a:t>Ownership can be </a:t>
            </a:r>
            <a:r>
              <a:rPr lang="en-GB" sz="2400" i="1" dirty="0"/>
              <a:t>direct</a:t>
            </a:r>
            <a:r>
              <a:rPr lang="en-GB" sz="2400" dirty="0"/>
              <a:t> or </a:t>
            </a:r>
            <a:r>
              <a:rPr lang="en-GB" sz="2400" i="1" dirty="0"/>
              <a:t>indirect: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1810854"/>
            <a:ext cx="3143547" cy="482453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15" y="4005064"/>
            <a:ext cx="2707305" cy="259228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1840" y="1989720"/>
            <a:ext cx="2382937" cy="4607632"/>
          </a:xfrm>
          <a:prstGeom prst="rect">
            <a:avLst/>
          </a:prstGeom>
        </p:spPr>
      </p:pic>
      <p:sp>
        <p:nvSpPr>
          <p:cNvPr id="6" name="TextBox 5"/>
          <p:cNvSpPr txBox="1"/>
          <p:nvPr/>
        </p:nvSpPr>
        <p:spPr>
          <a:xfrm>
            <a:off x="448826" y="6488668"/>
            <a:ext cx="1878881" cy="369332"/>
          </a:xfrm>
          <a:prstGeom prst="rect">
            <a:avLst/>
          </a:prstGeom>
          <a:noFill/>
        </p:spPr>
        <p:txBody>
          <a:bodyPr wrap="square" rtlCol="0">
            <a:spAutoFit/>
          </a:bodyPr>
          <a:lstStyle/>
          <a:p>
            <a:r>
              <a:rPr lang="nb-NO" dirty="0"/>
              <a:t>Example 1: Direct</a:t>
            </a:r>
          </a:p>
        </p:txBody>
      </p:sp>
      <p:sp>
        <p:nvSpPr>
          <p:cNvPr id="10" name="TextBox 9"/>
          <p:cNvSpPr txBox="1"/>
          <p:nvPr/>
        </p:nvSpPr>
        <p:spPr>
          <a:xfrm>
            <a:off x="3383867" y="6488668"/>
            <a:ext cx="2130910" cy="369332"/>
          </a:xfrm>
          <a:prstGeom prst="rect">
            <a:avLst/>
          </a:prstGeom>
          <a:noFill/>
        </p:spPr>
        <p:txBody>
          <a:bodyPr wrap="square" rtlCol="0">
            <a:spAutoFit/>
          </a:bodyPr>
          <a:lstStyle/>
          <a:p>
            <a:r>
              <a:rPr lang="nb-NO" dirty="0"/>
              <a:t>Example 2: Indirect</a:t>
            </a:r>
          </a:p>
        </p:txBody>
      </p:sp>
      <p:sp>
        <p:nvSpPr>
          <p:cNvPr id="11" name="TextBox 10"/>
          <p:cNvSpPr txBox="1"/>
          <p:nvPr/>
        </p:nvSpPr>
        <p:spPr>
          <a:xfrm>
            <a:off x="6012160" y="6488668"/>
            <a:ext cx="3131840" cy="369332"/>
          </a:xfrm>
          <a:prstGeom prst="rect">
            <a:avLst/>
          </a:prstGeom>
          <a:noFill/>
        </p:spPr>
        <p:txBody>
          <a:bodyPr wrap="square" rtlCol="0">
            <a:spAutoFit/>
          </a:bodyPr>
          <a:lstStyle/>
          <a:p>
            <a:r>
              <a:rPr lang="nb-NO" dirty="0"/>
              <a:t>Example 3: Direct and indirect</a:t>
            </a:r>
          </a:p>
        </p:txBody>
      </p:sp>
    </p:spTree>
    <p:extLst>
      <p:ext uri="{BB962C8B-B14F-4D97-AF65-F5344CB8AC3E}">
        <p14:creationId xmlns:p14="http://schemas.microsoft.com/office/powerpoint/2010/main" val="491879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1440160"/>
          </a:xfrm>
        </p:spPr>
        <p:txBody>
          <a:bodyPr>
            <a:normAutofit/>
          </a:bodyPr>
          <a:lstStyle/>
          <a:p>
            <a:r>
              <a:rPr lang="nb-NO" dirty="0" err="1">
                <a:solidFill>
                  <a:schemeClr val="tx2"/>
                </a:solidFill>
              </a:rPr>
              <a:t>Other</a:t>
            </a:r>
            <a:r>
              <a:rPr lang="nb-NO" dirty="0">
                <a:solidFill>
                  <a:schemeClr val="tx2"/>
                </a:solidFill>
              </a:rPr>
              <a:t> </a:t>
            </a:r>
            <a:r>
              <a:rPr lang="nb-NO" dirty="0" err="1">
                <a:solidFill>
                  <a:schemeClr val="tx2"/>
                </a:solidFill>
              </a:rPr>
              <a:t>ways</a:t>
            </a:r>
            <a:r>
              <a:rPr lang="nb-NO" dirty="0">
                <a:solidFill>
                  <a:schemeClr val="tx2"/>
                </a:solidFill>
              </a:rPr>
              <a:t> of </a:t>
            </a:r>
            <a:r>
              <a:rPr lang="nb-NO" dirty="0" err="1">
                <a:solidFill>
                  <a:schemeClr val="tx2"/>
                </a:solidFill>
              </a:rPr>
              <a:t>identifying</a:t>
            </a:r>
            <a:r>
              <a:rPr lang="nb-NO" dirty="0">
                <a:solidFill>
                  <a:schemeClr val="tx2"/>
                </a:solidFill>
              </a:rPr>
              <a:t> </a:t>
            </a:r>
            <a:r>
              <a:rPr lang="nb-NO" dirty="0" err="1">
                <a:solidFill>
                  <a:schemeClr val="tx2"/>
                </a:solidFill>
              </a:rPr>
              <a:t>beneficial</a:t>
            </a:r>
            <a:r>
              <a:rPr lang="nb-NO" dirty="0">
                <a:solidFill>
                  <a:schemeClr val="tx2"/>
                </a:solidFill>
              </a:rPr>
              <a:t> </a:t>
            </a:r>
            <a:r>
              <a:rPr lang="nb-NO" dirty="0" err="1">
                <a:solidFill>
                  <a:schemeClr val="tx2"/>
                </a:solidFill>
              </a:rPr>
              <a:t>ownership</a:t>
            </a:r>
            <a:r>
              <a:rPr lang="nb-NO" dirty="0">
                <a:solidFill>
                  <a:schemeClr val="tx2"/>
                </a:solidFill>
              </a:rPr>
              <a:t> </a:t>
            </a:r>
          </a:p>
        </p:txBody>
      </p:sp>
      <p:sp>
        <p:nvSpPr>
          <p:cNvPr id="3" name="Content Placeholder 2"/>
          <p:cNvSpPr>
            <a:spLocks noGrp="1"/>
          </p:cNvSpPr>
          <p:nvPr>
            <p:ph idx="1"/>
          </p:nvPr>
        </p:nvSpPr>
        <p:spPr>
          <a:xfrm>
            <a:off x="457200" y="2924944"/>
            <a:ext cx="8229600" cy="3201219"/>
          </a:xfrm>
        </p:spPr>
        <p:txBody>
          <a:bodyPr/>
          <a:lstStyle/>
          <a:p>
            <a:r>
              <a:rPr lang="nb-NO" dirty="0"/>
              <a:t>Who </a:t>
            </a:r>
            <a:r>
              <a:rPr lang="nb-NO" dirty="0" err="1"/>
              <a:t>exercises</a:t>
            </a:r>
            <a:r>
              <a:rPr lang="nb-NO" dirty="0"/>
              <a:t> </a:t>
            </a:r>
            <a:r>
              <a:rPr lang="nb-NO" dirty="0" err="1"/>
              <a:t>control</a:t>
            </a:r>
            <a:r>
              <a:rPr lang="nb-NO" dirty="0"/>
              <a:t> by </a:t>
            </a:r>
            <a:r>
              <a:rPr lang="nb-NO" dirty="0" err="1"/>
              <a:t>making</a:t>
            </a:r>
            <a:r>
              <a:rPr lang="nb-NO" dirty="0"/>
              <a:t> </a:t>
            </a:r>
            <a:r>
              <a:rPr lang="nb-NO" dirty="0" err="1"/>
              <a:t>decisions</a:t>
            </a:r>
            <a:r>
              <a:rPr lang="nb-NO" dirty="0"/>
              <a:t> for </a:t>
            </a:r>
            <a:r>
              <a:rPr lang="nb-NO" dirty="0" err="1"/>
              <a:t>the</a:t>
            </a:r>
            <a:r>
              <a:rPr lang="nb-NO" dirty="0"/>
              <a:t> </a:t>
            </a:r>
            <a:r>
              <a:rPr lang="nb-NO" dirty="0" err="1"/>
              <a:t>company</a:t>
            </a:r>
            <a:r>
              <a:rPr lang="nb-NO" dirty="0"/>
              <a:t>?</a:t>
            </a:r>
          </a:p>
          <a:p>
            <a:r>
              <a:rPr lang="nb-NO" dirty="0"/>
              <a:t>Who </a:t>
            </a:r>
            <a:r>
              <a:rPr lang="nb-NO" dirty="0" err="1"/>
              <a:t>ultimately</a:t>
            </a:r>
            <a:r>
              <a:rPr lang="nb-NO" dirty="0"/>
              <a:t> </a:t>
            </a:r>
            <a:r>
              <a:rPr lang="nb-NO" dirty="0" err="1"/>
              <a:t>profits</a:t>
            </a:r>
            <a:r>
              <a:rPr lang="nb-NO" dirty="0"/>
              <a:t> from </a:t>
            </a:r>
            <a:r>
              <a:rPr lang="nb-NO" dirty="0" err="1"/>
              <a:t>the</a:t>
            </a:r>
            <a:r>
              <a:rPr lang="nb-NO" dirty="0"/>
              <a:t> </a:t>
            </a:r>
            <a:r>
              <a:rPr lang="nb-NO" dirty="0" err="1"/>
              <a:t>companies’</a:t>
            </a:r>
            <a:r>
              <a:rPr lang="nb-NO" dirty="0"/>
              <a:t> </a:t>
            </a:r>
            <a:r>
              <a:rPr lang="nb-NO" dirty="0" err="1"/>
              <a:t>operations</a:t>
            </a:r>
            <a:r>
              <a:rPr lang="nb-NO" dirty="0"/>
              <a:t>? </a:t>
            </a:r>
          </a:p>
          <a:p>
            <a:r>
              <a:rPr lang="nb-NO" dirty="0"/>
              <a:t>Who has </a:t>
            </a:r>
            <a:r>
              <a:rPr lang="nb-NO" dirty="0" err="1"/>
              <a:t>voting</a:t>
            </a:r>
            <a:r>
              <a:rPr lang="nb-NO" dirty="0"/>
              <a:t> </a:t>
            </a:r>
            <a:r>
              <a:rPr lang="nb-NO" dirty="0" err="1"/>
              <a:t>rights</a:t>
            </a:r>
            <a:r>
              <a:rPr lang="nb-NO" dirty="0"/>
              <a:t>? </a:t>
            </a:r>
          </a:p>
        </p:txBody>
      </p:sp>
      <p:pic>
        <p:nvPicPr>
          <p:cNvPr id="4" name="Picture 12" descr="Description: EitimyriadPro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29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6912" y="98661"/>
            <a:ext cx="63552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555750">
              <a:lnSpc>
                <a:spcPct val="90000"/>
              </a:lnSpc>
              <a:defRPr/>
            </a:pPr>
            <a:r>
              <a:rPr lang="en-US" sz="3200" b="1" dirty="0">
                <a:latin typeface="Calibri" charset="0"/>
                <a:ea typeface="MS PGothic" charset="0"/>
                <a:cs typeface="MS PGothic" charset="0"/>
              </a:rPr>
              <a:t>What should you disclose?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606" y="2868850"/>
            <a:ext cx="4767521" cy="3989150"/>
          </a:xfrm>
          <a:prstGeom prst="rect">
            <a:avLst/>
          </a:prstGeom>
        </p:spPr>
      </p:pic>
      <p:sp>
        <p:nvSpPr>
          <p:cNvPr id="8" name="TextBox 7"/>
          <p:cNvSpPr txBox="1"/>
          <p:nvPr/>
        </p:nvSpPr>
        <p:spPr>
          <a:xfrm>
            <a:off x="0" y="1916832"/>
            <a:ext cx="4427984" cy="5232202"/>
          </a:xfrm>
          <a:prstGeom prst="rect">
            <a:avLst/>
          </a:prstGeom>
          <a:noFill/>
        </p:spPr>
        <p:txBody>
          <a:bodyPr wrap="square" rtlCol="0">
            <a:spAutoFit/>
          </a:bodyPr>
          <a:lstStyle/>
          <a:p>
            <a:r>
              <a:rPr lang="en-US" sz="2800" dirty="0"/>
              <a:t>The EITI Standard (# 2.5.c) states that the beneficial ownership disclosures </a:t>
            </a:r>
            <a:r>
              <a:rPr lang="en-US" sz="2800" i="1" dirty="0"/>
              <a:t>“…should include the </a:t>
            </a:r>
            <a:r>
              <a:rPr lang="en-US" sz="2800" b="1" i="1" dirty="0"/>
              <a:t>identity(ies)</a:t>
            </a:r>
            <a:r>
              <a:rPr lang="en-US" sz="2800" i="1" dirty="0"/>
              <a:t> of their beneficial owner(s)…”.</a:t>
            </a:r>
          </a:p>
          <a:p>
            <a:endParaRPr lang="en-US" sz="2800" i="1" dirty="0"/>
          </a:p>
          <a:p>
            <a:r>
              <a:rPr lang="en-US" sz="2800" dirty="0"/>
              <a:t>And “</a:t>
            </a:r>
            <a:r>
              <a:rPr lang="en-US" sz="2800" i="1" dirty="0"/>
              <a:t>the </a:t>
            </a:r>
            <a:r>
              <a:rPr lang="en-US" sz="2800" b="1" i="1" dirty="0"/>
              <a:t>level of ownership, and details about how ownership or control is exerted</a:t>
            </a:r>
            <a:r>
              <a:rPr lang="en-US" sz="2800" i="1" dirty="0"/>
              <a:t>”.</a:t>
            </a:r>
            <a:endParaRPr lang="en-US" sz="2800" dirty="0"/>
          </a:p>
          <a:p>
            <a:endParaRPr lang="en-US" sz="2600" dirty="0"/>
          </a:p>
        </p:txBody>
      </p:sp>
    </p:spTree>
    <p:extLst>
      <p:ext uri="{BB962C8B-B14F-4D97-AF65-F5344CB8AC3E}">
        <p14:creationId xmlns:p14="http://schemas.microsoft.com/office/powerpoint/2010/main" val="479727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6912" y="98661"/>
            <a:ext cx="63552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555750">
              <a:lnSpc>
                <a:spcPct val="90000"/>
              </a:lnSpc>
              <a:defRPr/>
            </a:pPr>
            <a:r>
              <a:rPr lang="en-US" sz="3200" b="1" dirty="0">
                <a:latin typeface="Calibri" charset="0"/>
                <a:ea typeface="MS PGothic" charset="0"/>
                <a:cs typeface="MS PGothic" charset="0"/>
              </a:rPr>
              <a:t>What should you disclose?</a:t>
            </a:r>
          </a:p>
        </p:txBody>
      </p:sp>
      <p:sp>
        <p:nvSpPr>
          <p:cNvPr id="2" name="TextBox 1"/>
          <p:cNvSpPr txBox="1"/>
          <p:nvPr/>
        </p:nvSpPr>
        <p:spPr>
          <a:xfrm>
            <a:off x="107504" y="1844824"/>
            <a:ext cx="8836471" cy="1292662"/>
          </a:xfrm>
          <a:prstGeom prst="rect">
            <a:avLst/>
          </a:prstGeom>
          <a:noFill/>
        </p:spPr>
        <p:txBody>
          <a:bodyPr wrap="square" rtlCol="0">
            <a:spAutoFit/>
          </a:bodyPr>
          <a:lstStyle/>
          <a:p>
            <a:r>
              <a:rPr lang="en-US" sz="2600" i="1" dirty="0"/>
              <a:t>“</a:t>
            </a:r>
            <a:r>
              <a:rPr lang="en-GB" sz="2600" i="1" dirty="0"/>
              <a:t>Information about the identity of the beneficial owner should include </a:t>
            </a:r>
            <a:r>
              <a:rPr lang="en-GB" sz="2600" b="1" i="1" u="sng" dirty="0"/>
              <a:t>the name of the beneficial owner</a:t>
            </a:r>
            <a:r>
              <a:rPr lang="en-GB" sz="2600" b="1" i="1" dirty="0"/>
              <a:t>, </a:t>
            </a:r>
            <a:r>
              <a:rPr lang="en-GB" sz="2600" b="1" i="1" u="sng" dirty="0"/>
              <a:t>the nationality</a:t>
            </a:r>
            <a:r>
              <a:rPr lang="en-GB" sz="2600" b="1" i="1" dirty="0"/>
              <a:t>, and the </a:t>
            </a:r>
            <a:r>
              <a:rPr lang="en-GB" sz="2600" b="1" i="1" u="sng" dirty="0"/>
              <a:t>country of residence</a:t>
            </a:r>
            <a:r>
              <a:rPr lang="en-GB" sz="2600" i="1" dirty="0"/>
              <a:t>…” (# 2.5.d).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91326"/>
            <a:ext cx="9144000" cy="891204"/>
          </a:xfrm>
          <a:prstGeom prst="rect">
            <a:avLst/>
          </a:prstGeom>
        </p:spPr>
      </p:pic>
      <p:sp>
        <p:nvSpPr>
          <p:cNvPr id="6" name="TextBox 5"/>
          <p:cNvSpPr txBox="1"/>
          <p:nvPr/>
        </p:nvSpPr>
        <p:spPr>
          <a:xfrm>
            <a:off x="1547664" y="6352171"/>
            <a:ext cx="864096" cy="369332"/>
          </a:xfrm>
          <a:prstGeom prst="rect">
            <a:avLst/>
          </a:prstGeom>
          <a:noFill/>
        </p:spPr>
        <p:txBody>
          <a:bodyPr wrap="square" rtlCol="0">
            <a:spAutoFit/>
          </a:bodyPr>
          <a:lstStyle/>
          <a:p>
            <a:r>
              <a:rPr lang="nb-NO" dirty="0">
                <a:solidFill>
                  <a:srgbClr val="FF0000"/>
                </a:solidFill>
              </a:rPr>
              <a:t>Name</a:t>
            </a:r>
          </a:p>
        </p:txBody>
      </p:sp>
      <p:sp>
        <p:nvSpPr>
          <p:cNvPr id="8" name="TextBox 7"/>
          <p:cNvSpPr txBox="1"/>
          <p:nvPr/>
        </p:nvSpPr>
        <p:spPr>
          <a:xfrm>
            <a:off x="3582991" y="6363465"/>
            <a:ext cx="1656184" cy="369332"/>
          </a:xfrm>
          <a:prstGeom prst="rect">
            <a:avLst/>
          </a:prstGeom>
          <a:noFill/>
        </p:spPr>
        <p:txBody>
          <a:bodyPr wrap="square" rtlCol="0">
            <a:spAutoFit/>
          </a:bodyPr>
          <a:lstStyle/>
          <a:p>
            <a:r>
              <a:rPr lang="nb-NO" dirty="0">
                <a:solidFill>
                  <a:srgbClr val="FF0000"/>
                </a:solidFill>
              </a:rPr>
              <a:t>Nationality</a:t>
            </a:r>
          </a:p>
        </p:txBody>
      </p:sp>
      <p:cxnSp>
        <p:nvCxnSpPr>
          <p:cNvPr id="10" name="Straight Arrow Connector 9"/>
          <p:cNvCxnSpPr/>
          <p:nvPr/>
        </p:nvCxnSpPr>
        <p:spPr>
          <a:xfrm flipV="1">
            <a:off x="2195736" y="6119255"/>
            <a:ext cx="216024" cy="2468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582991" y="6119255"/>
            <a:ext cx="324036" cy="2442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940152" y="6349211"/>
            <a:ext cx="2684392" cy="369332"/>
          </a:xfrm>
          <a:prstGeom prst="rect">
            <a:avLst/>
          </a:prstGeom>
          <a:noFill/>
        </p:spPr>
        <p:txBody>
          <a:bodyPr wrap="square" rtlCol="0">
            <a:spAutoFit/>
          </a:bodyPr>
          <a:lstStyle/>
          <a:p>
            <a:r>
              <a:rPr lang="en-GB" dirty="0">
                <a:solidFill>
                  <a:srgbClr val="FF0000"/>
                </a:solidFill>
              </a:rPr>
              <a:t>Country of residence ?</a:t>
            </a:r>
          </a:p>
        </p:txBody>
      </p:sp>
      <p:sp>
        <p:nvSpPr>
          <p:cNvPr id="17" name="TextBox 16"/>
          <p:cNvSpPr txBox="1"/>
          <p:nvPr/>
        </p:nvSpPr>
        <p:spPr>
          <a:xfrm>
            <a:off x="0" y="4850820"/>
            <a:ext cx="5400600" cy="369332"/>
          </a:xfrm>
          <a:prstGeom prst="rect">
            <a:avLst/>
          </a:prstGeom>
          <a:noFill/>
        </p:spPr>
        <p:txBody>
          <a:bodyPr wrap="square" rtlCol="0">
            <a:spAutoFit/>
          </a:bodyPr>
          <a:lstStyle/>
          <a:p>
            <a:r>
              <a:rPr lang="en-GB" i="1" dirty="0"/>
              <a:t>Example: Zambia’s beneficial ownership report</a:t>
            </a:r>
          </a:p>
        </p:txBody>
      </p:sp>
      <p:sp>
        <p:nvSpPr>
          <p:cNvPr id="18" name="TextBox 17"/>
          <p:cNvSpPr txBox="1"/>
          <p:nvPr/>
        </p:nvSpPr>
        <p:spPr>
          <a:xfrm>
            <a:off x="107504" y="3233971"/>
            <a:ext cx="8366137" cy="1292662"/>
          </a:xfrm>
          <a:prstGeom prst="rect">
            <a:avLst/>
          </a:prstGeom>
          <a:noFill/>
        </p:spPr>
        <p:txBody>
          <a:bodyPr wrap="square" rtlCol="0">
            <a:spAutoFit/>
          </a:bodyPr>
          <a:lstStyle/>
          <a:p>
            <a:r>
              <a:rPr lang="en-GB" sz="2600" i="1" dirty="0"/>
              <a:t>“It is also recommended that the </a:t>
            </a:r>
            <a:r>
              <a:rPr lang="en-GB" sz="2600" b="1" i="1" u="sng" dirty="0"/>
              <a:t>national identity number</a:t>
            </a:r>
            <a:r>
              <a:rPr lang="en-GB" sz="2600" b="1" i="1" dirty="0"/>
              <a:t>, </a:t>
            </a:r>
            <a:r>
              <a:rPr lang="en-GB" sz="2600" b="1" i="1" u="sng" dirty="0"/>
              <a:t>date of birth</a:t>
            </a:r>
            <a:r>
              <a:rPr lang="en-GB" sz="2600" b="1" i="1" dirty="0"/>
              <a:t>, </a:t>
            </a:r>
            <a:r>
              <a:rPr lang="en-GB" sz="2600" b="1" i="1" u="sng" dirty="0"/>
              <a:t>residential or service address</a:t>
            </a:r>
            <a:r>
              <a:rPr lang="en-GB" sz="2600" i="1" dirty="0"/>
              <a:t>, and </a:t>
            </a:r>
            <a:r>
              <a:rPr lang="en-GB" sz="2600" b="1" i="1" u="sng" dirty="0"/>
              <a:t>means of contact</a:t>
            </a:r>
            <a:r>
              <a:rPr lang="en-GB" sz="2600" b="1" i="1" dirty="0"/>
              <a:t> </a:t>
            </a:r>
            <a:r>
              <a:rPr lang="en-GB" sz="2600" i="1" dirty="0"/>
              <a:t>are disclosed” (# 2.5.d). </a:t>
            </a:r>
            <a:endParaRPr lang="nb-NO" sz="2600" i="1" dirty="0"/>
          </a:p>
        </p:txBody>
      </p:sp>
    </p:spTree>
    <p:extLst>
      <p:ext uri="{BB962C8B-B14F-4D97-AF65-F5344CB8AC3E}">
        <p14:creationId xmlns:p14="http://schemas.microsoft.com/office/powerpoint/2010/main" val="191013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6912" y="98661"/>
            <a:ext cx="63552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555750">
              <a:lnSpc>
                <a:spcPct val="90000"/>
              </a:lnSpc>
              <a:defRPr/>
            </a:pPr>
            <a:r>
              <a:rPr lang="en-US" sz="3200" b="1" dirty="0">
                <a:latin typeface="Calibri" charset="0"/>
                <a:ea typeface="MS PGothic" charset="0"/>
                <a:cs typeface="MS PGothic" charset="0"/>
              </a:rPr>
              <a:t>How should you disclose?</a:t>
            </a:r>
          </a:p>
        </p:txBody>
      </p:sp>
      <p:sp>
        <p:nvSpPr>
          <p:cNvPr id="2" name="Rectangle 1"/>
          <p:cNvSpPr/>
          <p:nvPr/>
        </p:nvSpPr>
        <p:spPr>
          <a:xfrm>
            <a:off x="0" y="1268760"/>
            <a:ext cx="4283968" cy="5715026"/>
          </a:xfrm>
          <a:prstGeom prst="rect">
            <a:avLst/>
          </a:prstGeom>
        </p:spPr>
        <p:txBody>
          <a:bodyPr wrap="square">
            <a:spAutoFit/>
          </a:bodyPr>
          <a:lstStyle/>
          <a:p>
            <a:pPr>
              <a:lnSpc>
                <a:spcPct val="115000"/>
              </a:lnSpc>
              <a:spcAft>
                <a:spcPts val="1000"/>
              </a:spcAft>
            </a:pPr>
            <a:r>
              <a:rPr lang="en-US" sz="2600" dirty="0">
                <a:latin typeface="+mj-lt"/>
                <a:ea typeface="Times New Roman" panose="02020603050405020304" pitchFamily="18" charset="0"/>
                <a:cs typeface="Times New Roman" panose="02020603050405020304" pitchFamily="18" charset="0"/>
              </a:rPr>
              <a:t>The EITI Standard states that</a:t>
            </a:r>
            <a:r>
              <a:rPr lang="en-GB" sz="2600" dirty="0">
                <a:latin typeface="+mj-lt"/>
              </a:rPr>
              <a:t> </a:t>
            </a:r>
            <a:r>
              <a:rPr lang="en-US" sz="2600" i="1" dirty="0">
                <a:latin typeface="+mj-lt"/>
              </a:rPr>
              <a:t>“</a:t>
            </a:r>
            <a:r>
              <a:rPr lang="en-GB" sz="2600" i="1" dirty="0">
                <a:latin typeface="+mj-lt"/>
              </a:rPr>
              <a:t>It is recommended that implementing countries maintain a </a:t>
            </a:r>
            <a:r>
              <a:rPr lang="en-GB" sz="2600" b="1" i="1" dirty="0">
                <a:latin typeface="+mj-lt"/>
              </a:rPr>
              <a:t>publicly available register </a:t>
            </a:r>
            <a:r>
              <a:rPr lang="en-GB" sz="2600" i="1" dirty="0">
                <a:latin typeface="+mj-lt"/>
              </a:rPr>
              <a:t>of the beneficial owners…”(#</a:t>
            </a:r>
            <a:r>
              <a:rPr lang="en-GB" sz="2600" dirty="0">
                <a:latin typeface="+mj-lt"/>
              </a:rPr>
              <a:t>2.5.a). </a:t>
            </a:r>
          </a:p>
          <a:p>
            <a:pPr>
              <a:lnSpc>
                <a:spcPct val="115000"/>
              </a:lnSpc>
              <a:spcAft>
                <a:spcPts val="1000"/>
              </a:spcAft>
            </a:pPr>
            <a:r>
              <a:rPr lang="en-GB" sz="2600" dirty="0">
                <a:latin typeface="+mj-lt"/>
              </a:rPr>
              <a:t>It also</a:t>
            </a:r>
            <a:r>
              <a:rPr lang="en-US" sz="2600" dirty="0">
                <a:latin typeface="+mj-lt"/>
                <a:ea typeface="Times New Roman" panose="02020603050405020304" pitchFamily="18" charset="0"/>
                <a:cs typeface="Times New Roman" panose="02020603050405020304" pitchFamily="18" charset="0"/>
              </a:rPr>
              <a:t> requires the multi-stakeholder group to </a:t>
            </a:r>
            <a:r>
              <a:rPr lang="en-US" sz="2600" i="1" dirty="0">
                <a:latin typeface="+mj-lt"/>
                <a:ea typeface="Times New Roman" panose="02020603050405020304" pitchFamily="18" charset="0"/>
                <a:cs typeface="Times New Roman" panose="02020603050405020304" pitchFamily="18" charset="0"/>
              </a:rPr>
              <a:t>“</a:t>
            </a:r>
            <a:r>
              <a:rPr lang="en-US" sz="2600" b="1" i="1" dirty="0">
                <a:latin typeface="+mj-lt"/>
                <a:ea typeface="Times New Roman" panose="02020603050405020304" pitchFamily="18" charset="0"/>
                <a:cs typeface="Times New Roman" panose="02020603050405020304" pitchFamily="18" charset="0"/>
              </a:rPr>
              <a:t>make the EITI Report available in an open data format </a:t>
            </a:r>
            <a:r>
              <a:rPr lang="en-US" sz="2600" i="1" dirty="0">
                <a:latin typeface="+mj-lt"/>
                <a:ea typeface="Times New Roman" panose="02020603050405020304" pitchFamily="18" charset="0"/>
                <a:cs typeface="Times New Roman" panose="02020603050405020304" pitchFamily="18" charset="0"/>
              </a:rPr>
              <a:t>(xlsx or csv) online and publicise its availability”</a:t>
            </a:r>
            <a:r>
              <a:rPr lang="en-US" sz="2600" dirty="0">
                <a:latin typeface="+mj-lt"/>
                <a:ea typeface="Times New Roman" panose="02020603050405020304" pitchFamily="18" charset="0"/>
                <a:cs typeface="Times New Roman" panose="02020603050405020304" pitchFamily="18" charset="0"/>
              </a:rPr>
              <a:t> (# 7.1.c).</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850" y="1700899"/>
            <a:ext cx="4688806" cy="5157101"/>
          </a:xfrm>
          <a:prstGeom prst="rect">
            <a:avLst/>
          </a:prstGeom>
        </p:spPr>
      </p:pic>
    </p:spTree>
    <p:extLst>
      <p:ext uri="{BB962C8B-B14F-4D97-AF65-F5344CB8AC3E}">
        <p14:creationId xmlns:p14="http://schemas.microsoft.com/office/powerpoint/2010/main" val="2292589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0" y="1410355"/>
            <a:ext cx="9155054" cy="5447645"/>
          </a:xfrm>
          <a:prstGeom prst="rect">
            <a:avLst/>
          </a:prstGeom>
          <a:solidFill>
            <a:schemeClr val="accent1">
              <a:lumMod val="20000"/>
              <a:lumOff val="80000"/>
            </a:schemeClr>
          </a:solidFill>
        </p:spPr>
        <p:txBody>
          <a:bodyPr wrap="square" rtlCol="0">
            <a:spAutoFit/>
          </a:bodyPr>
          <a:lstStyle/>
          <a:p>
            <a:pPr>
              <a:spcAft>
                <a:spcPts val="1200"/>
              </a:spcAft>
            </a:pPr>
            <a:endParaRPr lang="en-US" sz="2800" dirty="0">
              <a:latin typeface="+mj-lt"/>
            </a:endParaRPr>
          </a:p>
          <a:p>
            <a:pPr marL="457200" indent="-457200">
              <a:spcAft>
                <a:spcPts val="1200"/>
              </a:spcAft>
              <a:buFont typeface="Arial" panose="020B0604020202020204" pitchFamily="34" charset="0"/>
              <a:buChar char="•"/>
            </a:pPr>
            <a:r>
              <a:rPr lang="en-US" sz="2800" dirty="0">
                <a:latin typeface="+mj-lt"/>
              </a:rPr>
              <a:t>MSGs should consider which government agency could potentially be the appropriate agency to maintain a beneficial ownership register.</a:t>
            </a:r>
          </a:p>
          <a:p>
            <a:pPr marL="457200" indent="-457200">
              <a:spcAft>
                <a:spcPts val="1200"/>
              </a:spcAft>
              <a:buFont typeface="Arial" panose="020B0604020202020204" pitchFamily="34" charset="0"/>
              <a:buChar char="•"/>
            </a:pPr>
            <a:r>
              <a:rPr lang="en-US" sz="2800" dirty="0">
                <a:latin typeface="+mj-lt"/>
              </a:rPr>
              <a:t>MSGs should consider whether there are possibilities for integrating beneficial ownership data in existing corporate registers or license registers.</a:t>
            </a:r>
          </a:p>
          <a:p>
            <a:pPr marL="457200" indent="-457200">
              <a:spcAft>
                <a:spcPts val="1200"/>
              </a:spcAft>
              <a:buFont typeface="Arial" panose="020B0604020202020204" pitchFamily="34" charset="0"/>
              <a:buChar char="•"/>
            </a:pPr>
            <a:r>
              <a:rPr lang="en-US" sz="2800" dirty="0">
                <a:latin typeface="+mj-lt"/>
                <a:ea typeface="Times New Roman" panose="02020603050405020304" pitchFamily="18" charset="0"/>
                <a:cs typeface="Times New Roman" panose="02020603050405020304" pitchFamily="18" charset="0"/>
              </a:rPr>
              <a:t>Establishing a register may take time. Other disclosure mechanisms, e.g. EITI Report, can be used in the meantime. </a:t>
            </a:r>
            <a:endParaRPr lang="en-US" sz="2600" dirty="0">
              <a:latin typeface="+mj-lt"/>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p>
        </p:txBody>
      </p:sp>
      <p:sp>
        <p:nvSpPr>
          <p:cNvPr id="5" name="Rectangle 4"/>
          <p:cNvSpPr>
            <a:spLocks noChangeArrowheads="1"/>
          </p:cNvSpPr>
          <p:nvPr/>
        </p:nvSpPr>
        <p:spPr bwMode="auto">
          <a:xfrm>
            <a:off x="16912" y="98661"/>
            <a:ext cx="63552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555750">
              <a:lnSpc>
                <a:spcPct val="90000"/>
              </a:lnSpc>
              <a:defRPr/>
            </a:pPr>
            <a:r>
              <a:rPr lang="en-US" sz="3200" b="1" dirty="0">
                <a:latin typeface="Calibri" charset="0"/>
                <a:ea typeface="MS PGothic" charset="0"/>
                <a:cs typeface="MS PGothic" charset="0"/>
              </a:rPr>
              <a:t>How should you disclose?</a:t>
            </a:r>
          </a:p>
        </p:txBody>
      </p:sp>
    </p:spTree>
    <p:extLst>
      <p:ext uri="{BB962C8B-B14F-4D97-AF65-F5344CB8AC3E}">
        <p14:creationId xmlns:p14="http://schemas.microsoft.com/office/powerpoint/2010/main" val="1376142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0" y="1410355"/>
            <a:ext cx="9155054" cy="2677656"/>
          </a:xfrm>
          <a:prstGeom prst="rect">
            <a:avLst/>
          </a:prstGeom>
          <a:solidFill>
            <a:schemeClr val="accent1">
              <a:lumMod val="20000"/>
              <a:lumOff val="80000"/>
            </a:schemeClr>
          </a:solidFill>
        </p:spPr>
        <p:txBody>
          <a:bodyPr wrap="square" rtlCol="0">
            <a:spAutoFit/>
          </a:bodyPr>
          <a:lstStyle/>
          <a:p>
            <a:pPr marL="457200" indent="-457200">
              <a:buFont typeface="Arial" panose="020B0604020202020204" pitchFamily="34" charset="0"/>
              <a:buChar char="•"/>
            </a:pPr>
            <a:r>
              <a:rPr lang="nb-NO" sz="2800" dirty="0"/>
              <a:t>The EITI Standard </a:t>
            </a:r>
            <a:r>
              <a:rPr lang="nb-NO" sz="2800" dirty="0" err="1"/>
              <a:t>requires</a:t>
            </a:r>
            <a:r>
              <a:rPr lang="nb-NO" sz="2800" dirty="0"/>
              <a:t> full </a:t>
            </a:r>
            <a:r>
              <a:rPr lang="nb-NO" sz="2800" dirty="0" err="1"/>
              <a:t>disclosure</a:t>
            </a:r>
            <a:r>
              <a:rPr lang="nb-NO" sz="2800" dirty="0"/>
              <a:t> of </a:t>
            </a:r>
            <a:r>
              <a:rPr lang="nb-NO" sz="2800" dirty="0" err="1"/>
              <a:t>beneficial</a:t>
            </a:r>
            <a:r>
              <a:rPr lang="nb-NO" sz="2800" dirty="0"/>
              <a:t> </a:t>
            </a:r>
            <a:r>
              <a:rPr lang="nb-NO" sz="2800" dirty="0" err="1"/>
              <a:t>owners</a:t>
            </a:r>
            <a:r>
              <a:rPr lang="nb-NO" sz="2800" dirty="0"/>
              <a:t> by 2020</a:t>
            </a:r>
          </a:p>
          <a:p>
            <a:pPr marL="457200" indent="-457200">
              <a:buFont typeface="Arial" panose="020B0604020202020204" pitchFamily="34" charset="0"/>
              <a:buChar char="•"/>
            </a:pPr>
            <a:endParaRPr lang="nb-NO" sz="2800" dirty="0"/>
          </a:p>
          <a:p>
            <a:pPr marL="457200" indent="-457200">
              <a:buFont typeface="Arial" panose="020B0604020202020204" pitchFamily="34" charset="0"/>
              <a:buChar char="•"/>
            </a:pPr>
            <a:r>
              <a:rPr lang="nb-NO" sz="2800" dirty="0"/>
              <a:t>The MEITI </a:t>
            </a:r>
            <a:r>
              <a:rPr lang="nb-NO" sz="2800" dirty="0" err="1"/>
              <a:t>agreed</a:t>
            </a:r>
            <a:r>
              <a:rPr lang="nb-NO" sz="2800" dirty="0"/>
              <a:t> during </a:t>
            </a:r>
            <a:r>
              <a:rPr lang="nb-NO" sz="2800" dirty="0" err="1"/>
              <a:t>its</a:t>
            </a:r>
            <a:r>
              <a:rPr lang="nb-NO" sz="2800" dirty="0"/>
              <a:t> </a:t>
            </a:r>
            <a:r>
              <a:rPr lang="nb-NO" sz="2800" dirty="0" err="1"/>
              <a:t>meeting</a:t>
            </a:r>
            <a:r>
              <a:rPr lang="nb-NO" sz="2800" dirty="0"/>
              <a:t> </a:t>
            </a:r>
            <a:r>
              <a:rPr lang="nb-NO" sz="2800" dirty="0" err="1"/>
              <a:t>on</a:t>
            </a:r>
            <a:r>
              <a:rPr lang="nb-NO" sz="2800" dirty="0"/>
              <a:t> 15 </a:t>
            </a:r>
            <a:r>
              <a:rPr lang="nb-NO" sz="2800" dirty="0" err="1"/>
              <a:t>March</a:t>
            </a:r>
            <a:r>
              <a:rPr lang="nb-NO" sz="2800" dirty="0"/>
              <a:t> </a:t>
            </a:r>
            <a:r>
              <a:rPr lang="nb-NO" sz="2800" dirty="0" err="1"/>
              <a:t>that</a:t>
            </a:r>
            <a:r>
              <a:rPr lang="nb-NO" sz="2800" dirty="0"/>
              <a:t> it </a:t>
            </a:r>
            <a:r>
              <a:rPr lang="nb-NO" sz="2800" dirty="0" err="1"/>
              <a:t>will</a:t>
            </a:r>
            <a:r>
              <a:rPr lang="nb-NO" sz="2800" dirty="0"/>
              <a:t> </a:t>
            </a:r>
            <a:r>
              <a:rPr lang="nb-NO" sz="2800" dirty="0" err="1"/>
              <a:t>incrementally</a:t>
            </a:r>
            <a:r>
              <a:rPr lang="nb-NO" sz="2800" dirty="0"/>
              <a:t> </a:t>
            </a:r>
            <a:r>
              <a:rPr lang="nb-NO" sz="2800" dirty="0" err="1"/>
              <a:t>disclose</a:t>
            </a:r>
            <a:r>
              <a:rPr lang="nb-NO" sz="2800" dirty="0"/>
              <a:t> </a:t>
            </a:r>
            <a:r>
              <a:rPr lang="nb-NO" sz="2800" dirty="0" err="1"/>
              <a:t>beneficial</a:t>
            </a:r>
            <a:r>
              <a:rPr lang="nb-NO" sz="2800" dirty="0"/>
              <a:t> </a:t>
            </a:r>
            <a:r>
              <a:rPr lang="nb-NO" sz="2800" dirty="0" err="1"/>
              <a:t>owners</a:t>
            </a:r>
            <a:r>
              <a:rPr lang="nb-NO" sz="2800" dirty="0"/>
              <a:t> </a:t>
            </a:r>
            <a:r>
              <a:rPr lang="nb-NO" sz="2800" dirty="0" err="1"/>
              <a:t>starting</a:t>
            </a:r>
            <a:r>
              <a:rPr lang="nb-NO" sz="2800" dirty="0"/>
              <a:t> from </a:t>
            </a:r>
            <a:r>
              <a:rPr lang="nb-NO" sz="2800" dirty="0" err="1"/>
              <a:t>its</a:t>
            </a:r>
            <a:r>
              <a:rPr lang="nb-NO" sz="2800" dirty="0"/>
              <a:t> </a:t>
            </a:r>
            <a:r>
              <a:rPr lang="nb-NO" sz="2800" dirty="0" err="1"/>
              <a:t>next</a:t>
            </a:r>
            <a:r>
              <a:rPr lang="nb-NO" sz="2800" dirty="0"/>
              <a:t> EITI Report (</a:t>
            </a:r>
            <a:r>
              <a:rPr lang="nb-NO" sz="2800" dirty="0" err="1"/>
              <a:t>March</a:t>
            </a:r>
            <a:r>
              <a:rPr lang="nb-NO" sz="2800" dirty="0"/>
              <a:t> 2018)  </a:t>
            </a:r>
          </a:p>
        </p:txBody>
      </p:sp>
      <p:sp>
        <p:nvSpPr>
          <p:cNvPr id="5" name="Rectangle 4"/>
          <p:cNvSpPr>
            <a:spLocks noChangeArrowheads="1"/>
          </p:cNvSpPr>
          <p:nvPr/>
        </p:nvSpPr>
        <p:spPr bwMode="auto">
          <a:xfrm>
            <a:off x="16912" y="98661"/>
            <a:ext cx="63552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555750">
              <a:lnSpc>
                <a:spcPct val="90000"/>
              </a:lnSpc>
              <a:defRPr/>
            </a:pPr>
            <a:r>
              <a:rPr lang="nb-NO" sz="3200" b="1" dirty="0" err="1"/>
              <a:t>When</a:t>
            </a:r>
            <a:r>
              <a:rPr lang="nb-NO" sz="3200" b="1" dirty="0"/>
              <a:t> </a:t>
            </a:r>
            <a:r>
              <a:rPr lang="nb-NO" sz="3200" b="1" dirty="0" err="1"/>
              <a:t>should</a:t>
            </a:r>
            <a:r>
              <a:rPr lang="nb-NO" sz="3200" b="1" dirty="0"/>
              <a:t> </a:t>
            </a:r>
            <a:r>
              <a:rPr lang="nb-NO" sz="3200" b="1" dirty="0" err="1"/>
              <a:t>you</a:t>
            </a:r>
            <a:r>
              <a:rPr lang="nb-NO" sz="3200" b="1" dirty="0"/>
              <a:t> </a:t>
            </a:r>
            <a:r>
              <a:rPr lang="nb-NO" sz="3200" b="1" dirty="0" err="1"/>
              <a:t>disclose</a:t>
            </a:r>
            <a:r>
              <a:rPr lang="nb-NO" sz="3200" b="1" dirty="0"/>
              <a:t>?</a:t>
            </a:r>
            <a:endParaRPr lang="en-US" sz="3200" b="1" dirty="0">
              <a:latin typeface="Calibri" charset="0"/>
              <a:ea typeface="MS PGothic" charset="0"/>
              <a:cs typeface="MS PGothic" charset="0"/>
            </a:endParaRPr>
          </a:p>
        </p:txBody>
      </p:sp>
    </p:spTree>
    <p:extLst>
      <p:ext uri="{BB962C8B-B14F-4D97-AF65-F5344CB8AC3E}">
        <p14:creationId xmlns:p14="http://schemas.microsoft.com/office/powerpoint/2010/main" val="371490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07504" y="167911"/>
            <a:ext cx="590465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555750">
              <a:lnSpc>
                <a:spcPct val="90000"/>
              </a:lnSpc>
              <a:spcAft>
                <a:spcPct val="35000"/>
              </a:spcAft>
              <a:defRPr/>
            </a:pPr>
            <a:r>
              <a:rPr lang="en-US" sz="3600" b="1" dirty="0">
                <a:latin typeface="Calibri" charset="0"/>
                <a:ea typeface="MS PGothic" charset="0"/>
                <a:cs typeface="MS PGothic" charset="0"/>
              </a:rPr>
              <a:t>Who is a beneficial owner?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616" y="3645024"/>
            <a:ext cx="4889384" cy="3133003"/>
          </a:xfrm>
          <a:prstGeom prst="rect">
            <a:avLst/>
          </a:prstGeom>
        </p:spPr>
      </p:pic>
      <p:sp>
        <p:nvSpPr>
          <p:cNvPr id="9" name="TextBox 8"/>
          <p:cNvSpPr txBox="1"/>
          <p:nvPr/>
        </p:nvSpPr>
        <p:spPr>
          <a:xfrm>
            <a:off x="146579" y="1484784"/>
            <a:ext cx="8797395" cy="1384995"/>
          </a:xfrm>
          <a:prstGeom prst="rect">
            <a:avLst/>
          </a:prstGeom>
          <a:solidFill>
            <a:schemeClr val="bg1">
              <a:lumMod val="95000"/>
            </a:schemeClr>
          </a:solidFill>
        </p:spPr>
        <p:txBody>
          <a:bodyPr wrap="square" rtlCol="0">
            <a:spAutoFit/>
          </a:bodyPr>
          <a:lstStyle/>
          <a:p>
            <a:r>
              <a:rPr lang="en-US" sz="2800" i="1" dirty="0">
                <a:latin typeface="Calibri" panose="020F0502020204030204" pitchFamily="34" charset="0"/>
              </a:rPr>
              <a:t>“A beneficial owner in respect of a company means the </a:t>
            </a:r>
            <a:r>
              <a:rPr lang="en-US" sz="2800" b="1" i="1" dirty="0">
                <a:latin typeface="Calibri" panose="020F0502020204030204" pitchFamily="34" charset="0"/>
              </a:rPr>
              <a:t>natural person(s) </a:t>
            </a:r>
            <a:r>
              <a:rPr lang="en-US" sz="2800" i="1" dirty="0">
                <a:latin typeface="Calibri" panose="020F0502020204030204" pitchFamily="34" charset="0"/>
              </a:rPr>
              <a:t>who directly or indirectly ultimately owns or controls the corporate entity”</a:t>
            </a:r>
            <a:endParaRPr lang="nb-NO" sz="2800" dirty="0"/>
          </a:p>
        </p:txBody>
      </p:sp>
    </p:spTree>
    <p:extLst>
      <p:ext uri="{BB962C8B-B14F-4D97-AF65-F5344CB8AC3E}">
        <p14:creationId xmlns:p14="http://schemas.microsoft.com/office/powerpoint/2010/main" val="347189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93914"/>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07504" y="167911"/>
            <a:ext cx="5904656"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555750">
              <a:lnSpc>
                <a:spcPct val="90000"/>
              </a:lnSpc>
              <a:spcAft>
                <a:spcPct val="35000"/>
              </a:spcAft>
              <a:defRPr/>
            </a:pPr>
            <a:r>
              <a:rPr lang="en-US" sz="3600" b="1" dirty="0">
                <a:latin typeface="Calibri" charset="0"/>
                <a:ea typeface="MS PGothic" charset="0"/>
                <a:cs typeface="MS PGothic" charset="0"/>
              </a:rPr>
              <a:t>Why is beneficial ownership transparency important?</a:t>
            </a:r>
            <a:r>
              <a:rPr lang="en-US" sz="2600" b="1" dirty="0">
                <a:latin typeface="Calibri" charset="0"/>
                <a:ea typeface="MS PGothic" charset="0"/>
                <a:cs typeface="MS PGothic" charset="0"/>
              </a:rPr>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4864"/>
            <a:ext cx="9144000" cy="3613160"/>
          </a:xfrm>
          <a:prstGeom prst="rect">
            <a:avLst/>
          </a:prstGeom>
        </p:spPr>
      </p:pic>
      <p:sp>
        <p:nvSpPr>
          <p:cNvPr id="2" name="TextBox 1"/>
          <p:cNvSpPr txBox="1"/>
          <p:nvPr/>
        </p:nvSpPr>
        <p:spPr>
          <a:xfrm>
            <a:off x="251520" y="6189601"/>
            <a:ext cx="7920880" cy="523220"/>
          </a:xfrm>
          <a:prstGeom prst="rect">
            <a:avLst/>
          </a:prstGeom>
          <a:noFill/>
        </p:spPr>
        <p:txBody>
          <a:bodyPr wrap="square" rtlCol="0">
            <a:spAutoFit/>
          </a:bodyPr>
          <a:lstStyle/>
          <a:p>
            <a:r>
              <a:rPr lang="nb-NO" sz="1400" b="1" dirty="0">
                <a:solidFill>
                  <a:schemeClr val="bg1">
                    <a:lumMod val="65000"/>
                  </a:schemeClr>
                </a:solidFill>
              </a:rPr>
              <a:t>Source: </a:t>
            </a:r>
            <a:r>
              <a:rPr lang="en-US" sz="1400" b="1" dirty="0">
                <a:solidFill>
                  <a:schemeClr val="bg1">
                    <a:lumMod val="65000"/>
                  </a:schemeClr>
                </a:solidFill>
              </a:rPr>
              <a:t>International Consortium of Investigative Journalists </a:t>
            </a:r>
            <a:r>
              <a:rPr lang="nb-NO" sz="1400" dirty="0">
                <a:solidFill>
                  <a:schemeClr val="bg1">
                    <a:lumMod val="65000"/>
                  </a:schemeClr>
                </a:solidFill>
                <a:hlinkClick r:id="rId5"/>
              </a:rPr>
              <a:t>https://panamapapers.investigativecenters.org/#stories </a:t>
            </a:r>
            <a:endParaRPr lang="nb-NO" sz="1400" dirty="0">
              <a:solidFill>
                <a:schemeClr val="bg1">
                  <a:lumMod val="65000"/>
                </a:schemeClr>
              </a:solidFill>
            </a:endParaRPr>
          </a:p>
        </p:txBody>
      </p:sp>
    </p:spTree>
    <p:extLst>
      <p:ext uri="{BB962C8B-B14F-4D97-AF65-F5344CB8AC3E}">
        <p14:creationId xmlns:p14="http://schemas.microsoft.com/office/powerpoint/2010/main" val="849378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189601"/>
            <a:ext cx="7920880" cy="523220"/>
          </a:xfrm>
          <a:prstGeom prst="rect">
            <a:avLst/>
          </a:prstGeom>
          <a:noFill/>
        </p:spPr>
        <p:txBody>
          <a:bodyPr wrap="square" rtlCol="0">
            <a:spAutoFit/>
          </a:bodyPr>
          <a:lstStyle/>
          <a:p>
            <a:r>
              <a:rPr lang="nb-NO" sz="1400" b="1" dirty="0">
                <a:solidFill>
                  <a:schemeClr val="bg1">
                    <a:lumMod val="65000"/>
                  </a:schemeClr>
                </a:solidFill>
              </a:rPr>
              <a:t>Source: </a:t>
            </a:r>
            <a:r>
              <a:rPr lang="en-US" sz="1400" b="1" dirty="0">
                <a:solidFill>
                  <a:schemeClr val="bg1">
                    <a:lumMod val="65000"/>
                  </a:schemeClr>
                </a:solidFill>
              </a:rPr>
              <a:t>International Consortium of Investigative Journalists </a:t>
            </a:r>
            <a:r>
              <a:rPr lang="nb-NO" sz="1400" dirty="0">
                <a:solidFill>
                  <a:schemeClr val="bg1">
                    <a:lumMod val="65000"/>
                  </a:schemeClr>
                </a:solidFill>
                <a:hlinkClick r:id="rId3"/>
              </a:rPr>
              <a:t>https://panamapapers.investigativecenters.org/#stories </a:t>
            </a:r>
            <a:endParaRPr lang="nb-NO" sz="1400" dirty="0">
              <a:solidFill>
                <a:schemeClr val="bg1">
                  <a:lumMod val="6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19" y="985147"/>
            <a:ext cx="6793886" cy="5080249"/>
          </a:xfrm>
          <a:prstGeom prst="rect">
            <a:avLst/>
          </a:prstGeom>
        </p:spPr>
      </p:pic>
      <p:pic>
        <p:nvPicPr>
          <p:cNvPr id="4" name="Picture 12" descr="Description: EitimyriadProBl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293914"/>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74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189601"/>
            <a:ext cx="7920880" cy="523220"/>
          </a:xfrm>
          <a:prstGeom prst="rect">
            <a:avLst/>
          </a:prstGeom>
          <a:noFill/>
        </p:spPr>
        <p:txBody>
          <a:bodyPr wrap="square" rtlCol="0">
            <a:spAutoFit/>
          </a:bodyPr>
          <a:lstStyle/>
          <a:p>
            <a:r>
              <a:rPr lang="nb-NO" sz="1400" b="1" dirty="0">
                <a:solidFill>
                  <a:schemeClr val="bg1">
                    <a:lumMod val="65000"/>
                  </a:schemeClr>
                </a:solidFill>
              </a:rPr>
              <a:t>Source: </a:t>
            </a:r>
            <a:r>
              <a:rPr lang="en-US" sz="1400" b="1" dirty="0">
                <a:solidFill>
                  <a:schemeClr val="bg1">
                    <a:lumMod val="65000"/>
                  </a:schemeClr>
                </a:solidFill>
              </a:rPr>
              <a:t>International Consortium of Investigative Journalists </a:t>
            </a:r>
            <a:r>
              <a:rPr lang="nb-NO" sz="1400" dirty="0">
                <a:solidFill>
                  <a:schemeClr val="bg1">
                    <a:lumMod val="65000"/>
                  </a:schemeClr>
                </a:solidFill>
                <a:hlinkClick r:id="rId3"/>
              </a:rPr>
              <a:t>https://panamapapers.investigativecenters.org/uganda/</a:t>
            </a:r>
            <a:r>
              <a:rPr lang="nb-NO" sz="1400" dirty="0">
                <a:solidFill>
                  <a:schemeClr val="bg1">
                    <a:lumMod val="65000"/>
                  </a:schemeClr>
                </a:solidFill>
              </a:rPr>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4624"/>
            <a:ext cx="6355631" cy="5913632"/>
          </a:xfrm>
          <a:prstGeom prst="rect">
            <a:avLst/>
          </a:prstGeom>
        </p:spPr>
      </p:pic>
    </p:spTree>
    <p:extLst>
      <p:ext uri="{BB962C8B-B14F-4D97-AF65-F5344CB8AC3E}">
        <p14:creationId xmlns:p14="http://schemas.microsoft.com/office/powerpoint/2010/main" val="377187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4" y="304800"/>
            <a:ext cx="9125932" cy="5533718"/>
          </a:xfrm>
          <a:prstGeom prst="rect">
            <a:avLst/>
          </a:prstGeom>
        </p:spPr>
      </p:pic>
    </p:spTree>
    <p:extLst>
      <p:ext uri="{BB962C8B-B14F-4D97-AF65-F5344CB8AC3E}">
        <p14:creationId xmlns:p14="http://schemas.microsoft.com/office/powerpoint/2010/main" val="287086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1340768"/>
            <a:ext cx="9144000" cy="2308324"/>
          </a:xfrm>
          <a:prstGeom prst="rect">
            <a:avLst/>
          </a:prstGeom>
          <a:solidFill>
            <a:schemeClr val="bg1">
              <a:lumMod val="95000"/>
            </a:schemeClr>
          </a:solidFill>
        </p:spPr>
        <p:txBody>
          <a:bodyPr wrap="square">
            <a:spAutoFit/>
          </a:bodyPr>
          <a:lstStyle/>
          <a:p>
            <a:r>
              <a:rPr lang="en-US" i="1" dirty="0"/>
              <a:t>“Beneficial ownership information enables Nigerians to expose corruption and nepotism in the acquisition process. Besides asking companies to voluntarily disclose information on their ownership structure, including any politically exposed persons, going forward NEITI has also put into effect a mechanism that would enable it to capture ownership of divested wells, license holders, lease holders and companies bidding for extractive industry contracts. In short, beneficial ownership in the extractives sector in Nigeria begins to scratch where it itches. ”</a:t>
            </a:r>
          </a:p>
          <a:p>
            <a:endParaRPr lang="nb-NO" dirty="0">
              <a:solidFill>
                <a:schemeClr val="bg1">
                  <a:lumMod val="95000"/>
                </a:schemeClr>
              </a:solidFill>
            </a:endParaRPr>
          </a:p>
          <a:p>
            <a:r>
              <a:rPr lang="nb-NO" dirty="0"/>
              <a:t>Nigeria EITI Secretariat</a:t>
            </a:r>
          </a:p>
        </p:txBody>
      </p:sp>
      <p:sp>
        <p:nvSpPr>
          <p:cNvPr id="8" name="Rectangle 7"/>
          <p:cNvSpPr>
            <a:spLocks noChangeArrowheads="1"/>
          </p:cNvSpPr>
          <p:nvPr/>
        </p:nvSpPr>
        <p:spPr bwMode="auto">
          <a:xfrm>
            <a:off x="107504" y="167911"/>
            <a:ext cx="5904656"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555750">
              <a:lnSpc>
                <a:spcPct val="90000"/>
              </a:lnSpc>
              <a:spcAft>
                <a:spcPct val="35000"/>
              </a:spcAft>
              <a:defRPr/>
            </a:pPr>
            <a:r>
              <a:rPr lang="en-US" sz="3600" b="1" dirty="0">
                <a:latin typeface="Calibri" charset="0"/>
                <a:ea typeface="MS PGothic" charset="0"/>
                <a:cs typeface="MS PGothic" charset="0"/>
              </a:rPr>
              <a:t>Benefits of beneficial ownership transparency</a:t>
            </a:r>
            <a:endParaRPr lang="en-US" sz="2600" b="1" dirty="0">
              <a:latin typeface="Calibri" charset="0"/>
              <a:ea typeface="MS PGothic" charset="0"/>
              <a:cs typeface="MS PGothic" charset="0"/>
            </a:endParaRPr>
          </a:p>
        </p:txBody>
      </p:sp>
      <p:sp>
        <p:nvSpPr>
          <p:cNvPr id="9" name="Rectangle 8"/>
          <p:cNvSpPr/>
          <p:nvPr/>
        </p:nvSpPr>
        <p:spPr>
          <a:xfrm>
            <a:off x="2272" y="3861048"/>
            <a:ext cx="9144000" cy="3816429"/>
          </a:xfrm>
          <a:prstGeom prst="rect">
            <a:avLst/>
          </a:prstGeom>
          <a:noFill/>
        </p:spPr>
        <p:txBody>
          <a:bodyPr wrap="square">
            <a:spAutoFit/>
          </a:bodyPr>
          <a:lstStyle/>
          <a:p>
            <a:pPr marL="457200" indent="-457200">
              <a:buFont typeface="Wingdings" panose="05000000000000000000" pitchFamily="2" charset="2"/>
              <a:buChar char="§"/>
            </a:pPr>
            <a:r>
              <a:rPr lang="en-GB" sz="3000" dirty="0"/>
              <a:t>Improve investment climate</a:t>
            </a:r>
          </a:p>
          <a:p>
            <a:pPr marL="457200" indent="-457200">
              <a:buFont typeface="Wingdings" panose="05000000000000000000" pitchFamily="2" charset="2"/>
              <a:buChar char="§"/>
            </a:pPr>
            <a:r>
              <a:rPr lang="en-GB" sz="3000" dirty="0"/>
              <a:t>Reduce reputational and other risks</a:t>
            </a:r>
          </a:p>
          <a:p>
            <a:pPr marL="457200" indent="-457200">
              <a:buFont typeface="Wingdings" panose="05000000000000000000" pitchFamily="2" charset="2"/>
              <a:buChar char="§"/>
            </a:pPr>
            <a:r>
              <a:rPr lang="en-GB" sz="3000" dirty="0"/>
              <a:t>Prevent corruption and illicit financial flows</a:t>
            </a:r>
          </a:p>
          <a:p>
            <a:pPr marL="457200" indent="-457200">
              <a:buFont typeface="Wingdings" panose="05000000000000000000" pitchFamily="2" charset="2"/>
              <a:buChar char="§"/>
            </a:pPr>
            <a:r>
              <a:rPr lang="en-GB" sz="3000" dirty="0"/>
              <a:t>Improve rule of law</a:t>
            </a:r>
          </a:p>
          <a:p>
            <a:pPr marL="457200" indent="-457200">
              <a:buFont typeface="Wingdings" panose="05000000000000000000" pitchFamily="2" charset="2"/>
              <a:buChar char="§"/>
            </a:pPr>
            <a:r>
              <a:rPr lang="en-GB" sz="3000" dirty="0"/>
              <a:t>Increase trust and accountability</a:t>
            </a:r>
          </a:p>
          <a:p>
            <a:pPr marL="457200" indent="-457200">
              <a:buFont typeface="Wingdings" panose="05000000000000000000" pitchFamily="2" charset="2"/>
              <a:buChar char="§"/>
            </a:pPr>
            <a:r>
              <a:rPr lang="en-GB" sz="3000" dirty="0"/>
              <a:t>Enhance revenue collection</a:t>
            </a:r>
          </a:p>
          <a:p>
            <a:pPr marL="285750" indent="-285750">
              <a:buFont typeface="Wingdings" panose="05000000000000000000" pitchFamily="2" charset="2"/>
              <a:buChar char="Ø"/>
            </a:pPr>
            <a:endParaRPr lang="nb-NO" sz="2600" dirty="0"/>
          </a:p>
          <a:p>
            <a:pPr marL="285750" indent="-285750">
              <a:buFont typeface="Wingdings" panose="05000000000000000000" pitchFamily="2" charset="2"/>
              <a:buChar char="Ø"/>
            </a:pPr>
            <a:endParaRPr lang="nb-NO" dirty="0"/>
          </a:p>
          <a:p>
            <a:pPr marL="285750" indent="-285750">
              <a:buFont typeface="Wingdings" panose="05000000000000000000" pitchFamily="2" charset="2"/>
              <a:buChar char="Ø"/>
            </a:pPr>
            <a:endParaRPr lang="nb-NO" dirty="0"/>
          </a:p>
        </p:txBody>
      </p:sp>
    </p:spTree>
    <p:extLst>
      <p:ext uri="{BB962C8B-B14F-4D97-AF65-F5344CB8AC3E}">
        <p14:creationId xmlns:p14="http://schemas.microsoft.com/office/powerpoint/2010/main" val="304473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162564"/>
            <a:ext cx="619268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555750">
              <a:lnSpc>
                <a:spcPct val="90000"/>
              </a:lnSpc>
              <a:spcAft>
                <a:spcPct val="35000"/>
              </a:spcAft>
              <a:defRPr/>
            </a:pPr>
            <a:r>
              <a:rPr lang="en-US" sz="3600" b="1" dirty="0">
                <a:latin typeface="Calibri" charset="0"/>
                <a:ea typeface="MS PGothic" charset="0"/>
                <a:cs typeface="MS PGothic" charset="0"/>
              </a:rPr>
              <a:t>EITI and beneficial ownership</a:t>
            </a:r>
            <a:endParaRPr lang="en-US" sz="2600" b="1" dirty="0">
              <a:latin typeface="Calibri" charset="0"/>
              <a:ea typeface="MS PGothic" charset="0"/>
              <a:cs typeface="MS PGothic"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84366"/>
            <a:ext cx="6037092" cy="5191899"/>
          </a:xfrm>
          <a:prstGeom prst="rect">
            <a:avLst/>
          </a:prstGeom>
        </p:spPr>
      </p:pic>
      <p:sp>
        <p:nvSpPr>
          <p:cNvPr id="7" name="Rectangle 6"/>
          <p:cNvSpPr/>
          <p:nvPr/>
        </p:nvSpPr>
        <p:spPr>
          <a:xfrm>
            <a:off x="5743745" y="1302633"/>
            <a:ext cx="3400255" cy="5555367"/>
          </a:xfrm>
          <a:prstGeom prst="rect">
            <a:avLst/>
          </a:prstGeom>
        </p:spPr>
        <p:txBody>
          <a:bodyPr wrap="square">
            <a:spAutoFit/>
          </a:bodyPr>
          <a:lstStyle/>
          <a:p>
            <a:pPr>
              <a:spcAft>
                <a:spcPts val="600"/>
              </a:spcAft>
            </a:pPr>
            <a:r>
              <a:rPr lang="en-GB" sz="2000" b="1" dirty="0"/>
              <a:t>May 2013: </a:t>
            </a:r>
            <a:r>
              <a:rPr lang="en-GB" sz="2000" dirty="0"/>
              <a:t>EITI Standard recommends establishment of beneficial ownership register.</a:t>
            </a:r>
          </a:p>
          <a:p>
            <a:pPr>
              <a:spcAft>
                <a:spcPts val="600"/>
              </a:spcAft>
            </a:pPr>
            <a:r>
              <a:rPr lang="en-GB" sz="2000" b="1" dirty="0"/>
              <a:t>October 2013: </a:t>
            </a:r>
            <a:r>
              <a:rPr lang="en-GB" sz="2000" dirty="0"/>
              <a:t>11 EITI countries sign up to EITI’s  beneficial ownership pilot. </a:t>
            </a:r>
          </a:p>
          <a:p>
            <a:pPr>
              <a:spcAft>
                <a:spcPts val="600"/>
              </a:spcAft>
            </a:pPr>
            <a:r>
              <a:rPr lang="en-GB" sz="2000" b="1" dirty="0"/>
              <a:t>January 2016:</a:t>
            </a:r>
            <a:r>
              <a:rPr lang="en-GB" sz="2000" dirty="0"/>
              <a:t> 29 EITI countries are working on beneficial ownership; 9 countries have EITI Reports that disclose the beneficial owners of one or more companies.</a:t>
            </a:r>
          </a:p>
          <a:p>
            <a:pPr>
              <a:spcAft>
                <a:spcPts val="600"/>
              </a:spcAft>
            </a:pPr>
            <a:r>
              <a:rPr lang="en-GB" sz="2000" b="1" dirty="0"/>
              <a:t>February 2016</a:t>
            </a:r>
            <a:r>
              <a:rPr lang="en-GB" sz="2000" dirty="0"/>
              <a:t>: EITI requires that countries must disclose their beneficial owners no later than 1 January 2020.</a:t>
            </a:r>
          </a:p>
        </p:txBody>
      </p:sp>
    </p:spTree>
    <p:extLst>
      <p:ext uri="{BB962C8B-B14F-4D97-AF65-F5344CB8AC3E}">
        <p14:creationId xmlns:p14="http://schemas.microsoft.com/office/powerpoint/2010/main" val="265637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79512" y="167911"/>
            <a:ext cx="619268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555750">
              <a:lnSpc>
                <a:spcPct val="90000"/>
              </a:lnSpc>
              <a:spcAft>
                <a:spcPct val="35000"/>
              </a:spcAft>
              <a:defRPr/>
            </a:pPr>
            <a:r>
              <a:rPr lang="en-US" sz="3600" b="1" dirty="0">
                <a:latin typeface="Calibri" charset="0"/>
                <a:ea typeface="MS PGothic" charset="0"/>
                <a:cs typeface="MS PGothic" charset="0"/>
              </a:rPr>
              <a:t>What the EITI Standard says</a:t>
            </a:r>
            <a:endParaRPr lang="en-US" sz="2600" b="1" dirty="0">
              <a:latin typeface="Calibri" charset="0"/>
              <a:ea typeface="MS PGothic" charset="0"/>
              <a:cs typeface="MS PGothic"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4567" y="3750750"/>
            <a:ext cx="3249433" cy="3096344"/>
          </a:xfrm>
          <a:prstGeom prst="rect">
            <a:avLst/>
          </a:prstGeom>
        </p:spPr>
      </p:pic>
      <p:sp>
        <p:nvSpPr>
          <p:cNvPr id="6" name="Content Placeholder 2"/>
          <p:cNvSpPr txBox="1">
            <a:spLocks/>
          </p:cNvSpPr>
          <p:nvPr/>
        </p:nvSpPr>
        <p:spPr>
          <a:xfrm>
            <a:off x="273270" y="980728"/>
            <a:ext cx="8640762" cy="52181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Font typeface="Arial" panose="020B0604020202020204" pitchFamily="34" charset="0"/>
              <a:buNone/>
              <a:defRPr/>
            </a:pPr>
            <a:r>
              <a:rPr lang="en-US" altLang="en-US" sz="2600" b="1" dirty="0"/>
              <a:t>Summary of EITI Requirement 2.5: </a:t>
            </a:r>
          </a:p>
          <a:p>
            <a:pPr>
              <a:spcBef>
                <a:spcPts val="0"/>
              </a:spcBef>
              <a:spcAft>
                <a:spcPts val="1000"/>
              </a:spcAft>
              <a:defRPr/>
            </a:pPr>
            <a:r>
              <a:rPr lang="en-US" altLang="en-US" sz="2600" dirty="0"/>
              <a:t>EITI Reports must document the government’s policy and MSG’s discussion on disclosure of beneficial ownership (#2.5.b.i).</a:t>
            </a:r>
          </a:p>
          <a:p>
            <a:pPr>
              <a:spcBef>
                <a:spcPts val="0"/>
              </a:spcBef>
              <a:spcAft>
                <a:spcPts val="1000"/>
              </a:spcAft>
              <a:defRPr/>
            </a:pPr>
            <a:r>
              <a:rPr lang="en-US" altLang="en-US" sz="2600" dirty="0"/>
              <a:t>By 1 January 2017, the multi-stakeholder group must publish a roadmap for disclosing beneficial ownership information (#2.5.b.ii).</a:t>
            </a:r>
          </a:p>
          <a:p>
            <a:pPr>
              <a:spcBef>
                <a:spcPts val="0"/>
              </a:spcBef>
              <a:spcAft>
                <a:spcPts val="1000"/>
              </a:spcAft>
              <a:defRPr/>
            </a:pPr>
            <a:r>
              <a:rPr lang="en-US" altLang="en-US" sz="2600" dirty="0"/>
              <a:t>By 1 January 2020, it is required that implementing countries request, and companies disclose, beneficial ownership information for inclusion in the EITI report or a public register (#2.5.c-f). </a:t>
            </a:r>
          </a:p>
          <a:p>
            <a:pPr>
              <a:spcBef>
                <a:spcPts val="0"/>
              </a:spcBef>
              <a:spcAft>
                <a:spcPts val="1000"/>
              </a:spcAft>
              <a:defRPr/>
            </a:pPr>
            <a:r>
              <a:rPr lang="en-US" altLang="en-US" sz="2600" dirty="0"/>
              <a:t>The EITI Report should also disclose the legal owners and share of ownership (#2.5.g).  </a:t>
            </a:r>
          </a:p>
          <a:p>
            <a:pPr marL="0" indent="0">
              <a:spcBef>
                <a:spcPts val="0"/>
              </a:spcBef>
              <a:spcAft>
                <a:spcPts val="600"/>
              </a:spcAft>
              <a:buFont typeface="Arial" panose="020B0604020202020204" pitchFamily="34" charset="0"/>
              <a:buNone/>
              <a:defRPr/>
            </a:pPr>
            <a:endParaRPr lang="en-US" altLang="en-US" sz="2600" dirty="0"/>
          </a:p>
          <a:p>
            <a:pPr marL="0" indent="0">
              <a:buFont typeface="Arial" panose="020B0604020202020204" pitchFamily="34" charset="0"/>
              <a:buNone/>
              <a:defRPr/>
            </a:pPr>
            <a:br>
              <a:rPr lang="en-US" altLang="en-US" sz="4000" b="1" dirty="0"/>
            </a:br>
            <a:br>
              <a:rPr lang="en-US" altLang="en-US" sz="4000" b="1" dirty="0"/>
            </a:br>
            <a:endParaRPr lang="en-US" altLang="en-US" sz="4000" b="1" dirty="0"/>
          </a:p>
          <a:p>
            <a:pPr marL="0" indent="0">
              <a:buFont typeface="Arial" panose="020B0604020202020204" pitchFamily="34" charset="0"/>
              <a:buNone/>
              <a:defRPr/>
            </a:pPr>
            <a:endParaRPr lang="en-US" altLang="en-US" b="1" dirty="0"/>
          </a:p>
          <a:p>
            <a:pPr marL="0" indent="0">
              <a:buFont typeface="Arial" panose="020B0604020202020204" pitchFamily="34" charset="0"/>
              <a:buNone/>
              <a:defRPr/>
            </a:pPr>
            <a:endParaRPr lang="en-US" altLang="en-US" b="1" dirty="0"/>
          </a:p>
          <a:p>
            <a:pPr marL="0" indent="0">
              <a:buFont typeface="Arial" panose="020B0604020202020204" pitchFamily="34" charset="0"/>
              <a:buNone/>
              <a:defRPr/>
            </a:pPr>
            <a:br>
              <a:rPr lang="en-US" altLang="en-US" b="1" dirty="0"/>
            </a:br>
            <a:endParaRPr lang="en-GB" altLang="en-US" dirty="0"/>
          </a:p>
        </p:txBody>
      </p:sp>
    </p:spTree>
    <p:extLst>
      <p:ext uri="{BB962C8B-B14F-4D97-AF65-F5344CB8AC3E}">
        <p14:creationId xmlns:p14="http://schemas.microsoft.com/office/powerpoint/2010/main" val="4190660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DACE739233BB499185E9201691D117" ma:contentTypeVersion="45" ma:contentTypeDescription="Create a new document." ma:contentTypeScope="" ma:versionID="20182d0dbdd215c1e09bd485ed6324dc">
  <xsd:schema xmlns:xsd="http://www.w3.org/2001/XMLSchema" xmlns:xs="http://www.w3.org/2001/XMLSchema" xmlns:p="http://schemas.microsoft.com/office/2006/metadata/properties" targetNamespace="http://schemas.microsoft.com/office/2006/metadata/properties" ma:root="true" ma:fieldsID="074b5a4020cc0417531245af4bd9469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2719AA-0017-4FE2-908C-EB4A475F1F52}">
  <ds:schemaRefs>
    <ds:schemaRef ds:uri="http://schemas.microsoft.com/sharepoint/v3/contenttype/forms"/>
  </ds:schemaRefs>
</ds:datastoreItem>
</file>

<file path=customXml/itemProps2.xml><?xml version="1.0" encoding="utf-8"?>
<ds:datastoreItem xmlns:ds="http://schemas.openxmlformats.org/officeDocument/2006/customXml" ds:itemID="{64959108-DC5D-4C6B-8B44-61C90F798B2D}">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63AA166-EEFD-48A3-9E97-DE399A5DD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3748</TotalTime>
  <Words>1837</Words>
  <Application>Microsoft Office PowerPoint</Application>
  <PresentationFormat>On-screen Show (4:3)</PresentationFormat>
  <Paragraphs>120</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PGothic</vt:lpstr>
      <vt:lpstr>Arial</vt:lpstr>
      <vt:lpstr>Calibri</vt:lpstr>
      <vt:lpstr>Myriad Pro SemiCond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ways of identifying beneficial ownership </vt:lpstr>
      <vt:lpstr>PowerPoint Presentation</vt:lpstr>
      <vt:lpstr>PowerPoint Presentation</vt:lpstr>
      <vt:lpstr>PowerPoint Presentation</vt:lpstr>
      <vt:lpstr>PowerPoint Presentation</vt:lpstr>
      <vt:lpstr>PowerPoint Presentation</vt:lpstr>
    </vt:vector>
  </TitlesOfParts>
  <Company>EITI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Dyveke Rogan</dc:creator>
  <cp:lastModifiedBy>Ms Marie Gay Alessandra Ordenes</cp:lastModifiedBy>
  <cp:revision>158</cp:revision>
  <cp:lastPrinted>2016-04-28T10:05:07Z</cp:lastPrinted>
  <dcterms:created xsi:type="dcterms:W3CDTF">2014-08-13T11:36:49Z</dcterms:created>
  <dcterms:modified xsi:type="dcterms:W3CDTF">2017-03-20T13:28:06Z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0x0101004FDACE739233BB499185E9201691D117</vt:lpwstr>
  </property>
</Properties>
</file>