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 S" initials="TS" lastIdx="1" clrIdx="0">
    <p:extLst>
      <p:ext uri="{19B8F6BF-5375-455C-9EA6-DF929625EA0E}">
        <p15:presenceInfo xmlns:p15="http://schemas.microsoft.com/office/powerpoint/2012/main" userId="Tom S" providerId="None"/>
      </p:ext>
    </p:extLst>
  </p:cmAuthor>
  <p:cmAuthor id="2" name="Sebastian Sahla" initials="SS" lastIdx="14" clrIdx="1">
    <p:extLst>
      <p:ext uri="{19B8F6BF-5375-455C-9EA6-DF929625EA0E}">
        <p15:presenceInfo xmlns:p15="http://schemas.microsoft.com/office/powerpoint/2012/main" userId="c3e72295c8cfaf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7288"/>
    <a:srgbClr val="FF6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635617-0430-4039-A8FF-016402E37322}" v="11" dt="2020-10-15T12:50:01.4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24" autoAdjust="0"/>
    <p:restoredTop sz="72740" autoAdjust="0"/>
  </p:normalViewPr>
  <p:slideViewPr>
    <p:cSldViewPr>
      <p:cViewPr varScale="1">
        <p:scale>
          <a:sx n="15" d="100"/>
          <a:sy n="15" d="100"/>
        </p:scale>
        <p:origin x="595" y="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97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1B67A-1C0C-4549-9ECD-90001B8CEE0E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4C5FD-5988-4D1E-AD2F-14AF9EA2C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38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74C5FD-5988-4D1E-AD2F-14AF9EA2CDA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735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4C5FD-5988-4D1E-AD2F-14AF9EA2CDA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877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4C5FD-5988-4D1E-AD2F-14AF9EA2CDA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8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4C5FD-5988-4D1E-AD2F-14AF9EA2CDA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14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6D7-7887-4B31-AE84-C9FCBE65A0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8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6D7-7887-4B31-AE84-C9FCBE65A0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45A-DA5A-47AF-A50D-03006D82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8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6D7-7887-4B31-AE84-C9FCBE65A0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45A-DA5A-47AF-A50D-03006D82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8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6D7-7887-4B31-AE84-C9FCBE65A0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7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6D7-7887-4B31-AE84-C9FCBE65A0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45A-DA5A-47AF-A50D-03006D82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5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6D7-7887-4B31-AE84-C9FCBE65A0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45A-DA5A-47AF-A50D-03006D82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6D7-7887-4B31-AE84-C9FCBE65A0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45A-DA5A-47AF-A50D-03006D82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6D7-7887-4B31-AE84-C9FCBE65A0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45A-DA5A-47AF-A50D-03006D82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0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6D7-7887-4B31-AE84-C9FCBE65A0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45A-DA5A-47AF-A50D-03006D82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2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6D7-7887-4B31-AE84-C9FCBE65A0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45A-DA5A-47AF-A50D-03006D82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4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6D7-7887-4B31-AE84-C9FCBE65A0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645A-DA5A-47AF-A50D-03006D82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1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D96D7-7887-4B31-AE84-C9FCBE65A0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645A-DA5A-47AF-A50D-03006D823DC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095" y="6187392"/>
            <a:ext cx="1371599" cy="54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98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FF6F4C"/>
          </a:solidFill>
          <a:latin typeface="Lucida Sans" panose="020B06020305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743199"/>
          </a:xfrm>
        </p:spPr>
        <p:txBody>
          <a:bodyPr>
            <a:normAutofit/>
          </a:bodyPr>
          <a:lstStyle/>
          <a:p>
            <a:r>
              <a:rPr lang="en-US" dirty="0"/>
              <a:t>NRGI’s initiative to support EITI stakeholders in combatting corruption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781800" cy="1295400"/>
          </a:xfrm>
        </p:spPr>
        <p:txBody>
          <a:bodyPr>
            <a:normAutofit/>
          </a:bodyPr>
          <a:lstStyle/>
          <a:p>
            <a:r>
              <a:rPr lang="en-US" dirty="0"/>
              <a:t>Anti-Corruption side event </a:t>
            </a:r>
          </a:p>
          <a:p>
            <a:r>
              <a:rPr lang="en-US" dirty="0">
                <a:latin typeface="Palatino Linotype" panose="02040502050505030304" pitchFamily="18" charset="0"/>
              </a:rPr>
              <a:t>19 October 2020</a:t>
            </a:r>
          </a:p>
        </p:txBody>
      </p:sp>
    </p:spTree>
    <p:extLst>
      <p:ext uri="{BB962C8B-B14F-4D97-AF65-F5344CB8AC3E}">
        <p14:creationId xmlns:p14="http://schemas.microsoft.com/office/powerpoint/2010/main" val="250950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824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Corruption diagnostics tool for EITI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structured questionnaire and methodology to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identify and assess corruption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  <a:p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objective is to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prevent future corruption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not to uncover past cases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tool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builds on EITI’s strengths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while taking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into account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its limitations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0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fr-FR" sz="3600" dirty="0"/>
              <a:t>Structure of the </a:t>
            </a:r>
            <a:r>
              <a:rPr lang="fr-FR" sz="3600" dirty="0" err="1"/>
              <a:t>tool</a:t>
            </a:r>
            <a:endParaRPr lang="fr-FR" sz="3600" dirty="0"/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41495DE9-D92D-4FCC-917A-B5E9FFF7A77F}"/>
              </a:ext>
            </a:extLst>
          </p:cNvPr>
          <p:cNvSpPr/>
          <p:nvPr/>
        </p:nvSpPr>
        <p:spPr>
          <a:xfrm>
            <a:off x="252000" y="1422600"/>
            <a:ext cx="3168000" cy="4140000"/>
          </a:xfrm>
          <a:prstGeom prst="homePlate">
            <a:avLst>
              <a:gd name="adj" fmla="val 18780"/>
            </a:avLst>
          </a:prstGeom>
          <a:solidFill>
            <a:srgbClr val="557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36000" bIns="108000" rtlCol="0" anchor="t" anchorCtr="0"/>
          <a:lstStyle/>
          <a:p>
            <a:pPr marL="342900" indent="-342900">
              <a:buAutoNum type="arabicPeriod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Priority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identification</a:t>
            </a:r>
          </a:p>
          <a:p>
            <a:pPr marL="342900" indent="-342900">
              <a:buAutoNum type="arabicPeriod"/>
            </a:pP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Identifying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chain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stages are most prone to corruption: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Decision to extract, licensing and </a:t>
            </a:r>
            <a:r>
              <a:rPr lang="fr-FR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  <a:endParaRPr lang="fr-FR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Operations, </a:t>
            </a:r>
            <a:r>
              <a:rPr lang="fr-FR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fr-FR" sz="16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fr-FR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subcontracting</a:t>
            </a:r>
            <a:endParaRPr lang="fr-FR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Revenue 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State-</a:t>
            </a:r>
            <a:r>
              <a:rPr lang="fr-FR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owned</a:t>
            </a: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enterprises</a:t>
            </a:r>
            <a:endParaRPr lang="fr-FR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Revenue 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Energy transition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C7C9DE67-6187-40AD-9536-02AD6909D8A2}"/>
              </a:ext>
            </a:extLst>
          </p:cNvPr>
          <p:cNvSpPr/>
          <p:nvPr/>
        </p:nvSpPr>
        <p:spPr>
          <a:xfrm>
            <a:off x="3008400" y="1422600"/>
            <a:ext cx="3240000" cy="4140000"/>
          </a:xfrm>
          <a:prstGeom prst="chevron">
            <a:avLst>
              <a:gd name="adj" fmla="val 17886"/>
            </a:avLst>
          </a:prstGeom>
          <a:solidFill>
            <a:srgbClr val="557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36000" bIns="108000" rtlCol="0" anchor="t" anchorCtr="0"/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2. In-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depth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Analyzing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incentives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and drivers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behind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corruption: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latin typeface="Arial" panose="020B0604020202020204" pitchFamily="34" charset="0"/>
                <a:cs typeface="Arial" panose="020B0604020202020204" pitchFamily="34" charset="0"/>
              </a:rPr>
              <a:t>Why do issues arise?</a:t>
            </a:r>
            <a:endParaRPr lang="fr-FR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 are the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nderlying</a:t>
            </a: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vulnerabilities</a:t>
            </a: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 are the main </a:t>
            </a:r>
            <a:r>
              <a:rPr lang="fr-FR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actors</a:t>
            </a: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FR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fr-FR" sz="1600" b="0" dirty="0">
                <a:latin typeface="Arial" panose="020B0604020202020204" pitchFamily="34" charset="0"/>
                <a:cs typeface="Arial" panose="020B0604020202020204" pitchFamily="34" charset="0"/>
              </a:rPr>
              <a:t> motivations?</a:t>
            </a: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43C947C5-7EF9-4399-947D-83FE730E0BFB}"/>
              </a:ext>
            </a:extLst>
          </p:cNvPr>
          <p:cNvSpPr/>
          <p:nvPr/>
        </p:nvSpPr>
        <p:spPr>
          <a:xfrm>
            <a:off x="5867400" y="1406650"/>
            <a:ext cx="3168000" cy="4140000"/>
          </a:xfrm>
          <a:prstGeom prst="chevron">
            <a:avLst>
              <a:gd name="adj" fmla="val 17886"/>
            </a:avLst>
          </a:prstGeom>
          <a:solidFill>
            <a:srgbClr val="5572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36000" bIns="108000" rtlCol="0" anchor="t" anchorCtr="0"/>
          <a:lstStyle/>
          <a:p>
            <a:r>
              <a:rPr lang="fr-FR" sz="1600" b="1" i="0" u="none" strike="noStrike" kern="1200" baseline="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Action planning</a:t>
            </a:r>
          </a:p>
          <a:p>
            <a:endParaRPr lang="fr-FR" sz="1600" b="0" i="0" u="none" strike="noStrike" kern="1200" baseline="0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fr-FR" sz="1600" i="0" u="none" strike="noStrike" kern="1200" baseline="0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Participatory</a:t>
            </a:r>
            <a:r>
              <a:rPr lang="fr-FR" sz="1600" i="0" u="none" strike="noStrike" kern="1200" baseline="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planning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0" u="none" strike="noStrike" kern="1200" baseline="0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Assess</a:t>
            </a:r>
            <a:r>
              <a:rPr lang="fr-FR" sz="1600" i="0" u="none" strike="noStrike" kern="1200" baseline="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prioritise </a:t>
            </a:r>
            <a:r>
              <a:rPr lang="fr-FR" sz="1600" i="0" u="none" strike="noStrike" kern="1200" baseline="0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risks</a:t>
            </a:r>
            <a:r>
              <a:rPr lang="fr-FR" sz="1600" i="0" u="none" strike="noStrike" kern="1200" baseline="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feasibility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reform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i="0" u="none" strike="noStrike" kern="1200" baseline="0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Identify</a:t>
            </a:r>
            <a:r>
              <a:rPr lang="fr-FR" sz="1600" i="0" u="none" strike="noStrike" kern="1200" baseline="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r-FR" sz="1600" i="0" u="none" strike="noStrike" kern="1200" baseline="0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concrete</a:t>
            </a:r>
            <a:r>
              <a:rPr lang="fr-FR" sz="1600" i="0" u="none" strike="noStrike" kern="1200" baseline="0" dirty="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actions to </a:t>
            </a:r>
            <a:r>
              <a:rPr lang="fr-FR" sz="1600" i="0" u="none" strike="noStrike" kern="1200" baseline="0" dirty="0" err="1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take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64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fr-FR" sz="3600" dirty="0" err="1"/>
              <a:t>Process</a:t>
            </a:r>
            <a:r>
              <a:rPr lang="fr-FR" sz="3600" dirty="0"/>
              <a:t>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MSGs decide to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conduct an assessment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set the scope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using the questionnaire provided.</a:t>
            </a:r>
          </a:p>
          <a:p>
            <a:pPr marL="514350" indent="-514350">
              <a:buAutoNum type="arabicPeriod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 independent assessment team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gathers information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through data analysis, interviews and focus groups, and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prepares a report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AutoNum type="arabicPeriod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MSGs consider the findings and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agree an action plan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58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15317F7111E741A68076FCECAE70DE" ma:contentTypeVersion="9" ma:contentTypeDescription="Create a new document." ma:contentTypeScope="" ma:versionID="84fc8571f822977d6d1afdb6a227b9a5">
  <xsd:schema xmlns:xsd="http://www.w3.org/2001/XMLSchema" xmlns:xs="http://www.w3.org/2001/XMLSchema" xmlns:p="http://schemas.microsoft.com/office/2006/metadata/properties" xmlns:ns2="022d5921-7ea6-4407-bcd7-f36ec4d27c62" targetNamespace="http://schemas.microsoft.com/office/2006/metadata/properties" ma:root="true" ma:fieldsID="026ff5c9fcd5421d4d622b2cd23a034d" ns2:_="">
    <xsd:import namespace="022d5921-7ea6-4407-bcd7-f36ec4d27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d5921-7ea6-4407-bcd7-f36ec4d27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9C56D0-7FAC-41F9-AA5F-AF89EC20AAF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22d5921-7ea6-4407-bcd7-f36ec4d27c6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06CB4B8-648E-48EB-8C75-A3A965192A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32021B-FBA1-412B-B0B0-5F4D9042FB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2d5921-7ea6-4407-bcd7-f36ec4d27c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205</Words>
  <Application>Microsoft Office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Calibri</vt:lpstr>
      <vt:lpstr>Lucida Sans</vt:lpstr>
      <vt:lpstr>Palatino Linotype</vt:lpstr>
      <vt:lpstr>Office Theme</vt:lpstr>
      <vt:lpstr>NRGI’s initiative to support EITI stakeholders in combatting corruption</vt:lpstr>
      <vt:lpstr>Corruption diagnostics tool for EITI stakeholders</vt:lpstr>
      <vt:lpstr>Structure of the tool</vt:lpstr>
      <vt:lpstr>Process in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Bremen Leak</dc:creator>
  <cp:lastModifiedBy>Leah Krogsund</cp:lastModifiedBy>
  <cp:revision>210</cp:revision>
  <dcterms:created xsi:type="dcterms:W3CDTF">2014-06-10T21:07:33Z</dcterms:created>
  <dcterms:modified xsi:type="dcterms:W3CDTF">2020-10-29T12:39:22Z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0x010100EF15317F7111E741A68076FCECAE70DE</vt:lpwstr>
  </property>
</Properties>
</file>