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6"/>
  </p:notesMasterIdLst>
  <p:sldIdLst>
    <p:sldId id="258" r:id="rId5"/>
    <p:sldId id="259" r:id="rId6"/>
    <p:sldId id="260" r:id="rId7"/>
    <p:sldId id="261" r:id="rId8"/>
    <p:sldId id="267" r:id="rId9"/>
    <p:sldId id="262" r:id="rId10"/>
    <p:sldId id="263" r:id="rId11"/>
    <p:sldId id="268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6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63B3A-52CF-F243-860D-23F1B0E821C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BE2F1-BBEC-9E4F-9C17-FCDEA951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A2E465-9DD9-B447-87FF-87567368B31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661E86C-254E-5B42-8F99-D2721074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9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2" b="34851"/>
          <a:stretch/>
        </p:blipFill>
        <p:spPr>
          <a:xfrm rot="21600000">
            <a:off x="650449" y="1364208"/>
            <a:ext cx="10901471" cy="2555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011" y="4080934"/>
            <a:ext cx="10765410" cy="118533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Implementing Country Guidelines for Coordination &amp; Information-Sharing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333" y="5427758"/>
            <a:ext cx="6519334" cy="80370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Towards operationalization in south-east Asia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227714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next steps (through end 2017)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862170"/>
          </a:xfrm>
        </p:spPr>
        <p:txBody>
          <a:bodyPr/>
          <a:lstStyle/>
          <a:p>
            <a:r>
              <a:rPr lang="en-US" dirty="0"/>
              <a:t>Access </a:t>
            </a:r>
            <a:r>
              <a:rPr lang="en-US"/>
              <a:t>&amp; contribute via Portal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5"/>
          </p:nvPr>
        </p:nvSpPr>
        <p:spPr>
          <a:xfrm>
            <a:off x="1154954" y="3598223"/>
            <a:ext cx="3129168" cy="242883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JOIN THE VIRTUAL IC COMMUNITY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Look out for invitation/instructions to access platform next week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Start/join a conversation stream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Help develop case studies of good practice: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b="1" dirty="0"/>
              <a:t>Showcase your own or help Michele write up your story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Consultations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16"/>
          </p:nvPr>
        </p:nvSpPr>
        <p:spPr>
          <a:xfrm>
            <a:off x="4512721" y="3598222"/>
            <a:ext cx="3145380" cy="242883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JOIN THE CONVERSATION: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Online facilitated exchange 13 November </a:t>
            </a:r>
            <a:r>
              <a:rPr lang="mr-IN" dirty="0"/>
              <a:t>–</a:t>
            </a:r>
            <a:r>
              <a:rPr lang="en-US" dirty="0"/>
              <a:t> 15 December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Zoom calls on demand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Leverage in-person workshops: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b="1" dirty="0"/>
              <a:t>In Manila, meet with Michele for 30 min. to give input on consultation 2 on constituency governance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7"/>
          </p:nvPr>
        </p:nvSpPr>
        <p:spPr>
          <a:xfrm>
            <a:off x="7886700" y="3598222"/>
            <a:ext cx="3164719" cy="242883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JOIN LEARNING &amp; PEER EXCHANGE OPPORTUNITIES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Online multimedia course on facilitation of multistakeholder processes tailored to the EITI context  20 November </a:t>
            </a:r>
            <a:r>
              <a:rPr lang="mr-IN" dirty="0"/>
              <a:t>–</a:t>
            </a:r>
            <a:r>
              <a:rPr lang="en-US" dirty="0"/>
              <a:t> 22 December (15 hours total)</a:t>
            </a:r>
          </a:p>
        </p:txBody>
      </p:sp>
    </p:spTree>
    <p:extLst>
      <p:ext uri="{BB962C8B-B14F-4D97-AF65-F5344CB8AC3E}">
        <p14:creationId xmlns:p14="http://schemas.microsoft.com/office/powerpoint/2010/main" val="132137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?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r="213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Challenges ?</a:t>
            </a:r>
          </a:p>
        </p:txBody>
      </p:sp>
    </p:spTree>
    <p:extLst>
      <p:ext uri="{BB962C8B-B14F-4D97-AF65-F5344CB8AC3E}">
        <p14:creationId xmlns:p14="http://schemas.microsoft.com/office/powerpoint/2010/main" val="161248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Stronger and more predictable lines of communication </a:t>
            </a:r>
          </a:p>
          <a:p>
            <a:pPr lvl="0"/>
            <a:r>
              <a:rPr lang="en-US" dirty="0"/>
              <a:t>Dynamic peer exchange on shared implementation challenges and good practice in overcoming bottlenecks </a:t>
            </a:r>
          </a:p>
          <a:p>
            <a:pPr lvl="0"/>
            <a:r>
              <a:rPr lang="en-US" dirty="0"/>
              <a:t>Increased understanding of the implications for national EITI implementation of EITI Board proceedings and decisions</a:t>
            </a:r>
          </a:p>
          <a:p>
            <a:pPr lvl="0"/>
            <a:r>
              <a:rPr lang="en-US" dirty="0"/>
              <a:t>Increased cohesion and effective representation at the EITI Board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EITI Implementing Country Guidelines for Internal Coordination and Information-Sharing</a:t>
            </a:r>
          </a:p>
        </p:txBody>
      </p:sp>
    </p:spTree>
    <p:extLst>
      <p:ext uri="{BB962C8B-B14F-4D97-AF65-F5344CB8AC3E}">
        <p14:creationId xmlns:p14="http://schemas.microsoft.com/office/powerpoint/2010/main" val="205625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1600" dirty="0"/>
              <a:t>TRANSPARENCY</a:t>
            </a:r>
          </a:p>
          <a:p>
            <a:pPr lvl="0"/>
            <a:r>
              <a:rPr lang="en-US" sz="1600" dirty="0"/>
              <a:t>MUTUAL ACCOUNTABILITY AND BURDEN-SHARING</a:t>
            </a:r>
          </a:p>
          <a:p>
            <a:pPr lvl="0"/>
            <a:r>
              <a:rPr lang="en-US" sz="1600" dirty="0"/>
              <a:t>INCLUSION</a:t>
            </a:r>
          </a:p>
          <a:p>
            <a:pPr lvl="0"/>
            <a:r>
              <a:rPr lang="en-US" sz="1600" dirty="0"/>
              <a:t>TIMELINESS</a:t>
            </a:r>
          </a:p>
          <a:p>
            <a:pPr lvl="0"/>
            <a:r>
              <a:rPr lang="en-US" sz="1600" dirty="0"/>
              <a:t>RESULTS-ORIENTATION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Practices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Implementing Countries will hold structured consultations on the highest-priority issues of relevance to strategic and operational effectiveness of national EITI processes</a:t>
            </a:r>
          </a:p>
          <a:p>
            <a:pPr lvl="0"/>
            <a:r>
              <a:rPr lang="en-US" dirty="0"/>
              <a:t>Board Members systematically seek out and convey Sub-Constituency views and positions to Board proceedings; and provide feedback after Board decisions are taken</a:t>
            </a:r>
          </a:p>
          <a:p>
            <a:pPr lvl="0"/>
            <a:r>
              <a:rPr lang="en-US" dirty="0"/>
              <a:t>National Coordinators endeavor to understand issues before the Board and actively contribute perspectives and ideas during the consultation process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2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Confidentiality of exchange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5"/>
          </p:nvPr>
        </p:nvSpPr>
        <p:spPr>
          <a:xfrm>
            <a:off x="1154953" y="3428999"/>
            <a:ext cx="3129169" cy="2598057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Forum for free and candid exchange of views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Celebrate success but also address challenges without fear of compromising personal or institutional reputations.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Chatham House rules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Convergence of views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6"/>
          </p:nvPr>
        </p:nvSpPr>
        <p:spPr>
          <a:xfrm>
            <a:off x="4512721" y="3428999"/>
            <a:ext cx="3145380" cy="2598057"/>
          </a:xfrm>
        </p:spPr>
        <p:txBody>
          <a:bodyPr/>
          <a:lstStyle/>
          <a:p>
            <a:pPr marL="285750" lvl="0" indent="-285750">
              <a:buFont typeface="Arial" charset="0"/>
              <a:buChar char="•"/>
            </a:pPr>
            <a:r>
              <a:rPr lang="en-US" dirty="0"/>
              <a:t>Given the great diversity in country contexts, reaching consensus is not required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Board Members retain autonomy in decision-making but commit to reflect the range of IC views even-handedly regardless of whether they accord with their own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Efficiency and mutual respect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7"/>
          </p:nvPr>
        </p:nvSpPr>
        <p:spPr>
          <a:xfrm>
            <a:off x="7886700" y="3428999"/>
            <a:ext cx="3164719" cy="259805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Empower yourself to speak up: be generous in sharing experiences and perspectives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Empower others to speak up: challenge an idea or practice, not the person sharing this idea or practice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Come prepared, explain why you disagree, and offer solutions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1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Operationalizing the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98" y="2603500"/>
            <a:ext cx="9904020" cy="3868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Phase 1: Consultative development of the Guidelines and pilot consultation on Validation steered by the Implementing Country Working Group (ICWG)</a:t>
            </a:r>
          </a:p>
          <a:p>
            <a:r>
              <a:rPr lang="en-US" dirty="0"/>
              <a:t>Phase 2: Scaling up awareness, use and impact of the Guidelines through:</a:t>
            </a:r>
          </a:p>
          <a:p>
            <a:pPr lvl="1"/>
            <a:r>
              <a:rPr lang="en-US" dirty="0"/>
              <a:t>Targeted activities:</a:t>
            </a:r>
          </a:p>
          <a:p>
            <a:pPr lvl="2"/>
            <a:r>
              <a:rPr lang="en-US" dirty="0"/>
              <a:t>Consultations on high priority issues</a:t>
            </a:r>
          </a:p>
          <a:p>
            <a:pPr lvl="2"/>
            <a:r>
              <a:rPr lang="en-US" dirty="0"/>
              <a:t>Training in facilitation of multistakeholder process management </a:t>
            </a:r>
          </a:p>
          <a:p>
            <a:pPr lvl="2"/>
            <a:r>
              <a:rPr lang="en-US" dirty="0"/>
              <a:t>Workshop presentations (Manila, Lusaka, Yaoundé)</a:t>
            </a:r>
          </a:p>
          <a:p>
            <a:pPr lvl="1"/>
            <a:r>
              <a:rPr lang="en-US" dirty="0"/>
              <a:t>Tools: </a:t>
            </a:r>
          </a:p>
          <a:p>
            <a:pPr lvl="2"/>
            <a:r>
              <a:rPr lang="en-US" dirty="0"/>
              <a:t>Dedicated interactive Implementing Country Web Platform (accessed through Implementers’ Portal on EITI website) in English and French</a:t>
            </a:r>
          </a:p>
          <a:p>
            <a:pPr lvl="2"/>
            <a:r>
              <a:rPr lang="en-US" dirty="0"/>
              <a:t>Zoom </a:t>
            </a:r>
          </a:p>
          <a:p>
            <a:pPr lvl="1"/>
            <a:r>
              <a:rPr lang="en-US" dirty="0"/>
              <a:t>Knowledge exchange and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8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Activities: Consultations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339788"/>
            <a:ext cx="4825158" cy="839974"/>
          </a:xfrm>
        </p:spPr>
        <p:txBody>
          <a:bodyPr/>
          <a:lstStyle/>
          <a:p>
            <a:r>
              <a:rPr lang="en-US" dirty="0"/>
              <a:t>I. Multistakeholder Governance in EITI Implementing Countries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3" y="3590364"/>
            <a:ext cx="4825159" cy="30835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Meaningful constituency engagement in MSGs, </a:t>
            </a:r>
          </a:p>
          <a:p>
            <a:pPr lvl="0"/>
            <a:r>
              <a:rPr lang="en-US" dirty="0"/>
              <a:t>National EITI organizational governance structures and protocols, </a:t>
            </a:r>
          </a:p>
          <a:p>
            <a:pPr lvl="0"/>
            <a:r>
              <a:rPr lang="en-US" dirty="0"/>
              <a:t>Per Diem policies and practices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1"/>
            <a:r>
              <a:rPr lang="en-US" b="1" i="1" dirty="0"/>
              <a:t>Objective: Learning from positive experiences</a:t>
            </a:r>
            <a:r>
              <a:rPr lang="en-US" dirty="0"/>
              <a:t> and </a:t>
            </a:r>
            <a:r>
              <a:rPr lang="en-US" b="1" i="1" dirty="0"/>
              <a:t>identifying ways to address challenges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0" y="2433918"/>
            <a:ext cx="4825161" cy="7458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II. Constituency Governance International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590364"/>
            <a:ext cx="4825159" cy="30835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Constituency nomination procedures,</a:t>
            </a:r>
          </a:p>
          <a:p>
            <a:r>
              <a:rPr lang="en-US" dirty="0"/>
              <a:t>Board member term limits </a:t>
            </a:r>
          </a:p>
          <a:p>
            <a:r>
              <a:rPr lang="en-US" dirty="0"/>
              <a:t>Naming constituency coordinators</a:t>
            </a:r>
          </a:p>
          <a:p>
            <a:r>
              <a:rPr lang="en-US" dirty="0"/>
              <a:t>Participation requirements by Board members</a:t>
            </a:r>
          </a:p>
          <a:p>
            <a:r>
              <a:rPr lang="en-US" dirty="0"/>
              <a:t>Board member vacancies </a:t>
            </a:r>
          </a:p>
          <a:p>
            <a:r>
              <a:rPr lang="en-US" dirty="0"/>
              <a:t>Dispute resolution </a:t>
            </a:r>
          </a:p>
          <a:p>
            <a:pPr lvl="1"/>
            <a:r>
              <a:rPr lang="en-US" b="1" i="1" dirty="0"/>
              <a:t>Objective: Identify potential improvement to strengthen and streamline the internal workings of EITI constituencies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0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9A8DB82-86DE-41D7-8C3F-BA1F0FE9B00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F9E1A7-3690-4A7D-95D4-D376BC586F0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5DE0DA-CFEB-436E-8059-3F574F9E56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30F0AD-0BEF-4F7E-BBAD-9C4ECF0CD7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831102-4F37-4C69-8C56-B1D6A509D7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D5BB450-AC20-4CFA-8709-46463BDE74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5A3AE7-B15C-4D81-A4E9-21BC9D3015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54B6A71-2AD1-4F45-8D25-82327EFB52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4A364F5-69E0-49F9-9E6D-13F16F7FF4C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E71549-9386-41C6-B9DE-8F00165FED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7C0AF-2DDA-402A-A38E-429A634ED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E96C53-1010-48EB-8728-70CB58236EC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E899E0-D27A-454B-8E91-14A292422D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EDF8A7C-C5E2-42D4-884A-EC7DE68E7D0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ADD528-121C-4D05-B77B-54B31D7BAB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CF2869-5CDD-4AD2-8AC0-4AE179D39F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FD2D0A6-D3D4-4573-AD6B-2B5DBFF0C1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9749B2A-2C8D-45C7-A857-30307A0899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EC28B8C-B40C-4618-823B-C6D730FE849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5" r="22625" b="1"/>
          <a:stretch/>
        </p:blipFill>
        <p:spPr>
          <a:xfrm>
            <a:off x="6700827" y="645106"/>
            <a:ext cx="4842716" cy="558536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CC18C0-9A66-45AE-B534-B8D29AFEA8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Activities: Knowledge and Skill Building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5132439" cy="381174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00" b="1" dirty="0">
                <a:solidFill>
                  <a:schemeClr val="bg1"/>
                </a:solidFill>
              </a:rPr>
              <a:t>Training in Facilitating Multistakeholder Dialogue and Decision-Making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Situate EITI within a conceptual and strategic framework of Multistakeholder Partnerships as innovative governance mechanisms with particular opportunities and challenges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Explore facilitation as a key management and leadership competency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Understand group and conflict dynamics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Learn tools and techniques that foster group commitment and promote meaningful dialogue and effective decision-making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Hone facilitation skills through exercises and reflections on day-to-day activities </a:t>
            </a:r>
          </a:p>
        </p:txBody>
      </p:sp>
    </p:spTree>
    <p:extLst>
      <p:ext uri="{BB962C8B-B14F-4D97-AF65-F5344CB8AC3E}">
        <p14:creationId xmlns:p14="http://schemas.microsoft.com/office/powerpoint/2010/main" val="215845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through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80" y="4532845"/>
            <a:ext cx="3136612" cy="651156"/>
          </a:xfrm>
        </p:spPr>
        <p:txBody>
          <a:bodyPr/>
          <a:lstStyle/>
          <a:p>
            <a:r>
              <a:rPr lang="en-US" dirty="0"/>
              <a:t>Technical  Expertise &amp; Outreach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b="1046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154953" y="5184001"/>
            <a:ext cx="3050437" cy="113367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Analytics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Communication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Portal host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Convening and Financial Support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568865" y="5184001"/>
            <a:ext cx="3050438" cy="1133671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Technical advice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Quality assurance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Financial resources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Facilitation &amp; Capacity Building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r="1244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1240550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Consultation process 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Training delivery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Portal administration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3" b="20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702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13B988-9D15-4C15-824E-E4AE34F4B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3048A7-2A2B-4284-8FEB-5B82CBD4E7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2BF47A-13EB-4CD5-9AE6-AD2A8C2F500D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376</TotalTime>
  <Words>670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Mangal</vt:lpstr>
      <vt:lpstr>Wingdings 3</vt:lpstr>
      <vt:lpstr>Ion Boardroom</vt:lpstr>
      <vt:lpstr>Implementing Country Guidelines for Coordination &amp; Information-Sharing</vt:lpstr>
      <vt:lpstr>Objectives</vt:lpstr>
      <vt:lpstr>Guidelines Content</vt:lpstr>
      <vt:lpstr>Ground Rules</vt:lpstr>
      <vt:lpstr>Operationalizing the Guidelines</vt:lpstr>
      <vt:lpstr>Activities: Consultations  </vt:lpstr>
      <vt:lpstr>Activities: Knowledge and Skill Building</vt:lpstr>
      <vt:lpstr>PowerPoint Presentation</vt:lpstr>
      <vt:lpstr>Support through 2017</vt:lpstr>
      <vt:lpstr>Immediate next steps (through end 2017)</vt:lpstr>
      <vt:lpstr>Opportunities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Country Guidelines for Coordination &amp; Information-Sharing</dc:title>
  <dc:creator>Michele Ferenz</dc:creator>
  <cp:lastModifiedBy>EITI International Secretariat</cp:lastModifiedBy>
  <cp:revision>26</cp:revision>
  <dcterms:created xsi:type="dcterms:W3CDTF">2017-10-24T01:55:59Z</dcterms:created>
  <dcterms:modified xsi:type="dcterms:W3CDTF">2017-11-27T09:21:08Z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