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97" r:id="rId2"/>
    <p:sldId id="398" r:id="rId3"/>
    <p:sldId id="401" r:id="rId4"/>
    <p:sldId id="407" r:id="rId5"/>
    <p:sldId id="410" r:id="rId6"/>
    <p:sldId id="399" r:id="rId7"/>
    <p:sldId id="400" r:id="rId8"/>
  </p:sldIdLst>
  <p:sldSz cx="10080625" cy="7559675"/>
  <p:notesSz cx="7772400" cy="10058400"/>
  <p:defaultTextStyle>
    <a:defPPr>
      <a:defRPr lang="en-US"/>
    </a:defPPr>
    <a:lvl1pPr marL="0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73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547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20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093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867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642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415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190" algn="l" defTabSz="9135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15" autoAdjust="0"/>
  </p:normalViewPr>
  <p:slideViewPr>
    <p:cSldViewPr>
      <p:cViewPr varScale="1">
        <p:scale>
          <a:sx n="44" d="100"/>
          <a:sy n="44" d="100"/>
        </p:scale>
        <p:origin x="1784" y="4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66" y="-90"/>
      </p:cViewPr>
      <p:guideLst>
        <p:guide orient="horz" pos="3168"/>
        <p:guide pos="24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CE66B-B829-403C-A942-5220976CF9A0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54063"/>
            <a:ext cx="502920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D478E-EA5E-40AB-817D-36D2FA6E1F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4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73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47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20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093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867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642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415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90" algn="l" defTabSz="9135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2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PH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478E-EA5E-40AB-817D-36D2FA6E1F2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2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478E-EA5E-40AB-817D-36D2FA6E1F2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2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478E-EA5E-40AB-817D-36D2FA6E1F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2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D478E-EA5E-40AB-817D-36D2FA6E1F2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22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3" y="1769046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3" y="4059363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6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6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3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3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3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3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 cstate="print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3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3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3" y="301325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6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3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6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3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PH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6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6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3" y="4059363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 lang="en-PH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3" y="301324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PH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3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PH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3193" lvl="1" indent="-3237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PH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4790" lvl="2" indent="-287732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PH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6387" lvl="3" indent="-215802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PH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57986" lvl="4" indent="-215802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PH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89579" lvl="5" indent="-215802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PH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1182" lvl="6" indent="-215802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PH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4" y="6887159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PH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59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PH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3" y="6887159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76C5AE1D-3E6A-485F-A4D8-BF0EE36092C8}" type="slidenum">
              <a:rPr lang="en-PH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en-PH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>
      <a:lvl1pPr marL="476194" indent="-357145">
        <a:buClr>
          <a:srgbClr val="000000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JOY SAQUING\Downloads\image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16060" y1="19340" x2="9272" y2="47170"/>
                        <a14:foregroundMark x1="22848" y1="4009" x2="8609" y2="33255"/>
                        <a14:foregroundMark x1="18377" y1="7075" x2="6954" y2="34670"/>
                        <a14:foregroundMark x1="18212" y1="6368" x2="7285" y2="32311"/>
                        <a14:foregroundMark x1="21192" y1="2830" x2="9106" y2="23113"/>
                        <a14:foregroundMark x1="9603" y1="23821" x2="6954" y2="41745"/>
                        <a14:foregroundMark x1="6126" y1="43396" x2="8940" y2="72877"/>
                        <a14:foregroundMark x1="8940" y1="72877" x2="8940" y2="72877"/>
                        <a14:foregroundMark x1="71854" y1="3066" x2="93709" y2="58962"/>
                        <a14:foregroundMark x1="76325" y1="3066" x2="96192" y2="40094"/>
                        <a14:foregroundMark x1="77649" y1="708" x2="92384" y2="28302"/>
                        <a14:foregroundMark x1="82119" y1="1179" x2="92550" y2="29717"/>
                        <a14:foregroundMark x1="93046" y1="29009" x2="91887" y2="68160"/>
                        <a14:foregroundMark x1="11093" y1="70519" x2="15728" y2="91038"/>
                        <a14:foregroundMark x1="10927" y1="68632" x2="11589" y2="80189"/>
                        <a14:foregroundMark x1="8940" y1="69104" x2="11424" y2="80896"/>
                        <a14:foregroundMark x1="8940" y1="69340" x2="22682" y2="98113"/>
                        <a14:foregroundMark x1="12417" y1="73349" x2="20695" y2="93632"/>
                        <a14:foregroundMark x1="11424" y1="72406" x2="21523" y2="98113"/>
                        <a14:foregroundMark x1="11093" y1="72406" x2="17715" y2="96226"/>
                        <a14:foregroundMark x1="14901" y1="84434" x2="18874" y2="92925"/>
                        <a14:foregroundMark x1="16060" y1="92925" x2="27483" y2="99292"/>
                        <a14:foregroundMark x1="16887" y1="90566" x2="23344" y2="96934"/>
                        <a14:foregroundMark x1="10430" y1="70519" x2="20364" y2="91981"/>
                        <a14:foregroundMark x1="9437" y1="75236" x2="20033" y2="90566"/>
                        <a14:foregroundMark x1="10596" y1="73585" x2="18377" y2="94340"/>
                        <a14:foregroundMark x1="10265" y1="69811" x2="17715" y2="92925"/>
                        <a14:foregroundMark x1="7947" y1="70991" x2="17715" y2="98349"/>
                        <a14:foregroundMark x1="10430" y1="66509" x2="16556" y2="90802"/>
                        <a14:foregroundMark x1="16556" y1="90802" x2="16556" y2="90802"/>
                        <a14:foregroundMark x1="8444" y1="67925" x2="19040" y2="93396"/>
                        <a14:foregroundMark x1="9106" y1="70991" x2="18709" y2="98821"/>
                        <a14:backgroundMark x1="32781" y1="12264" x2="60265" y2="91509"/>
                        <a14:backgroundMark x1="64073" y1="8491" x2="71523" y2="23585"/>
                        <a14:backgroundMark x1="69040" y1="10849" x2="71689" y2="20283"/>
                        <a14:backgroundMark x1="9768" y1="71462" x2="23344" y2="97642"/>
                        <a14:backgroundMark x1="8609" y1="70519" x2="19702" y2="96462"/>
                        <a14:backgroundMark x1="12252" y1="73821" x2="20695" y2="95755"/>
                        <a14:backgroundMark x1="9437" y1="71462" x2="17219" y2="92217"/>
                        <a14:backgroundMark x1="10927" y1="71934" x2="16556" y2="908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30974"/>
            <a:ext cx="10084753" cy="695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Shape 1"/>
          <p:cNvSpPr txBox="1"/>
          <p:nvPr/>
        </p:nvSpPr>
        <p:spPr>
          <a:xfrm>
            <a:off x="1596108" y="3133019"/>
            <a:ext cx="6934201" cy="1066800"/>
          </a:xfrm>
          <a:prstGeom prst="rect">
            <a:avLst/>
          </a:prstGeom>
          <a:noFill/>
          <a:ln>
            <a:noFill/>
          </a:ln>
        </p:spPr>
        <p:txBody>
          <a:bodyPr lIns="89916" tIns="44958" rIns="89916" bIns="44958" anchor="ctr"/>
          <a:lstStyle/>
          <a:p>
            <a:pPr algn="ctr"/>
            <a:r>
              <a:rPr lang="en-US" sz="4900" b="1" spc="-1" dirty="0">
                <a:solidFill>
                  <a:srgbClr val="003366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OUTCOMES &amp; IMPACT</a:t>
            </a:r>
          </a:p>
          <a:p>
            <a:pPr algn="ctr"/>
            <a:r>
              <a:rPr lang="en-US" sz="4400" b="1" spc="-1" dirty="0">
                <a:solidFill>
                  <a:srgbClr val="003366"/>
                </a:solidFill>
                <a:uFill>
                  <a:solidFill>
                    <a:srgbClr val="FFFFFF"/>
                  </a:solidFill>
                </a:uFill>
                <a:latin typeface="Calibri" pitchFamily="34" charset="0"/>
                <a:cs typeface="Calibri" pitchFamily="34" charset="0"/>
              </a:rPr>
              <a:t>of EITI in the Philippines</a:t>
            </a:r>
          </a:p>
          <a:p>
            <a:pPr algn="ctr"/>
            <a:endParaRPr lang="en-PH" sz="12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1" descr="Description: C:\Users\mttuba\Downloads\Letterhead - Selected - HighRes.png"/>
          <p:cNvPicPr>
            <a:picLocks noChangeAspect="1" noChangeArrowheads="1"/>
          </p:cNvPicPr>
          <p:nvPr/>
        </p:nvPicPr>
        <p:blipFill>
          <a:blip r:embed="rId4" cstate="print"/>
          <a:srcRect t="13133" r="50911" b="21204"/>
          <a:stretch>
            <a:fillRect/>
          </a:stretch>
        </p:blipFill>
        <p:spPr bwMode="auto">
          <a:xfrm>
            <a:off x="3024188" y="1007957"/>
            <a:ext cx="4007748" cy="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28219" y="5123788"/>
            <a:ext cx="3192198" cy="932775"/>
          </a:xfrm>
          <a:prstGeom prst="rect">
            <a:avLst/>
          </a:prstGeom>
          <a:noFill/>
        </p:spPr>
        <p:txBody>
          <a:bodyPr wrap="square" lIns="100706" tIns="50355" rIns="100706" bIns="50355" rtlCol="0">
            <a:spAutoFit/>
          </a:bodyPr>
          <a:lstStyle/>
          <a:p>
            <a:pPr algn="ctr"/>
            <a:r>
              <a:rPr lang="en-US" b="1" dirty="0"/>
              <a:t>MARIA KARLA ESPINOSA</a:t>
            </a:r>
          </a:p>
          <a:p>
            <a:pPr algn="ctr"/>
            <a:r>
              <a:rPr lang="en-US" dirty="0"/>
              <a:t>National Coordinator</a:t>
            </a:r>
          </a:p>
          <a:p>
            <a:pPr algn="ctr"/>
            <a:r>
              <a:rPr lang="en-US" dirty="0"/>
              <a:t>PH-EITI Secretariat</a:t>
            </a:r>
          </a:p>
        </p:txBody>
      </p:sp>
    </p:spTree>
    <p:extLst>
      <p:ext uri="{BB962C8B-B14F-4D97-AF65-F5344CB8AC3E}">
        <p14:creationId xmlns:p14="http://schemas.microsoft.com/office/powerpoint/2010/main" val="35155022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638"/>
            <a:ext cx="10080625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4" tIns="45682" rIns="91364" bIns="45682" rtlCol="0" anchor="ctr"/>
          <a:lstStyle/>
          <a:p>
            <a:pPr algn="ctr"/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663516" y="792794"/>
            <a:ext cx="8643998" cy="770859"/>
          </a:xfrm>
          <a:prstGeom prst="rect">
            <a:avLst/>
          </a:prstGeom>
          <a:noFill/>
          <a:ln w="12700">
            <a:noFill/>
          </a:ln>
        </p:spPr>
        <p:txBody>
          <a:bodyPr wrap="square" lIns="91364" tIns="45682" rIns="91364" bIns="45682" rtlCol="0">
            <a:spAutoFit/>
          </a:bodyPr>
          <a:lstStyle/>
          <a:p>
            <a:pPr marL="0" lvl="1"/>
            <a:r>
              <a:rPr lang="en-PH" sz="4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OUTLINE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8802" y="6687105"/>
            <a:ext cx="7472398" cy="369332"/>
          </a:xfrm>
          <a:prstGeom prst="rect">
            <a:avLst/>
          </a:prstGeom>
        </p:spPr>
        <p:txBody>
          <a:bodyPr wrap="square" lIns="91364" tIns="45682" rIns="91364" bIns="45682">
            <a:spAutoFit/>
          </a:bodyPr>
          <a:lstStyle/>
          <a:p>
            <a:pPr marL="3229476" lvl="8" indent="172894"/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56049" y="1989672"/>
            <a:ext cx="8820547" cy="2349244"/>
          </a:xfrm>
          <a:prstGeom prst="rect">
            <a:avLst/>
          </a:prstGeom>
          <a:noFill/>
        </p:spPr>
        <p:txBody>
          <a:bodyPr wrap="square" lIns="100717" tIns="50361" rIns="100717" bIns="50361" rtlCol="0">
            <a:spAutoFit/>
          </a:bodyPr>
          <a:lstStyle/>
          <a:p>
            <a:pPr marL="571146" indent="-571146">
              <a:spcAft>
                <a:spcPts val="1323"/>
              </a:spcAft>
              <a:buFont typeface="+mj-lt"/>
              <a:buAutoNum type="romanUcPeriod"/>
            </a:pPr>
            <a:r>
              <a:rPr lang="en-US" sz="3100" b="1" dirty="0"/>
              <a:t>Summary of outcomes and impact of EITI in the Philippines</a:t>
            </a:r>
          </a:p>
          <a:p>
            <a:pPr marL="571146" indent="-571146">
              <a:spcAft>
                <a:spcPts val="1323"/>
              </a:spcAft>
              <a:buFont typeface="+mj-lt"/>
              <a:buAutoNum type="romanUcPeriod"/>
            </a:pPr>
            <a:r>
              <a:rPr lang="en-US" sz="3100" b="1" dirty="0"/>
              <a:t>Examples of outcomes</a:t>
            </a:r>
          </a:p>
          <a:p>
            <a:pPr marL="571146" indent="-571146">
              <a:spcAft>
                <a:spcPts val="1323"/>
              </a:spcAft>
              <a:buFont typeface="+mj-lt"/>
              <a:buAutoNum type="romanUcPeriod"/>
            </a:pPr>
            <a:r>
              <a:rPr lang="en-US" sz="3100" b="1" dirty="0"/>
              <a:t>Summary of strategy </a:t>
            </a:r>
          </a:p>
        </p:txBody>
      </p:sp>
    </p:spTree>
    <p:extLst>
      <p:ext uri="{BB962C8B-B14F-4D97-AF65-F5344CB8AC3E}">
        <p14:creationId xmlns:p14="http://schemas.microsoft.com/office/powerpoint/2010/main" val="378892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638"/>
            <a:ext cx="10080625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4" tIns="45682" rIns="91364" bIns="45682" rtlCol="0" anchor="ctr"/>
          <a:lstStyle/>
          <a:p>
            <a:pPr algn="ctr"/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663516" y="579443"/>
            <a:ext cx="8643998" cy="770859"/>
          </a:xfrm>
          <a:prstGeom prst="rect">
            <a:avLst/>
          </a:prstGeom>
          <a:noFill/>
          <a:ln w="12700">
            <a:noFill/>
          </a:ln>
        </p:spPr>
        <p:txBody>
          <a:bodyPr wrap="square" lIns="91364" tIns="45682" rIns="91364" bIns="45682" rtlCol="0">
            <a:spAutoFit/>
          </a:bodyPr>
          <a:lstStyle/>
          <a:p>
            <a:pPr marL="0" lvl="1"/>
            <a:r>
              <a:rPr lang="en-PH" sz="4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Summary of outcomes &amp; impact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8802" y="6687105"/>
            <a:ext cx="7472398" cy="369332"/>
          </a:xfrm>
          <a:prstGeom prst="rect">
            <a:avLst/>
          </a:prstGeom>
        </p:spPr>
        <p:txBody>
          <a:bodyPr wrap="square" lIns="91364" tIns="45682" rIns="91364" bIns="45682">
            <a:spAutoFit/>
          </a:bodyPr>
          <a:lstStyle/>
          <a:p>
            <a:pPr marL="3229476" lvl="8" indent="172894"/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56049" y="1449995"/>
            <a:ext cx="8820547" cy="5149242"/>
          </a:xfrm>
          <a:prstGeom prst="rect">
            <a:avLst/>
          </a:prstGeom>
          <a:noFill/>
        </p:spPr>
        <p:txBody>
          <a:bodyPr wrap="square" lIns="100717" tIns="50361" rIns="100717" bIns="50361" rtlCol="0">
            <a:spAutoFit/>
          </a:bodyPr>
          <a:lstStyle/>
          <a:p>
            <a:endParaRPr lang="en-US" sz="2000" spc="-1" dirty="0">
              <a:uFill>
                <a:solidFill>
                  <a:srgbClr val="FFFFFF"/>
                </a:solidFill>
              </a:uFill>
            </a:endParaRPr>
          </a:p>
          <a:p>
            <a:pPr marL="513870" indent="-513870">
              <a:buFont typeface="+mj-lt"/>
              <a:buAutoNum type="arabicPeriod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</a:rPr>
              <a:t>Sustained disclosure and dialogue among key stakeholders (government, civil society, and industry)</a:t>
            </a:r>
          </a:p>
          <a:p>
            <a:pPr marL="513870" indent="-513870">
              <a:buFont typeface="+mj-lt"/>
              <a:buAutoNum type="arabicPeriod"/>
            </a:pPr>
            <a:endParaRPr lang="en-US" sz="2800" spc="-1" dirty="0">
              <a:uFill>
                <a:solidFill>
                  <a:srgbClr val="FFFFFF"/>
                </a:solidFill>
              </a:uFill>
            </a:endParaRPr>
          </a:p>
          <a:p>
            <a:pPr marL="513870" indent="-513870">
              <a:buFont typeface="+mj-lt"/>
              <a:buAutoNum type="arabicPeriod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</a:rPr>
              <a:t>Reforms in existing systems as a result of the recommendations of the PH-EITI MSG and the EITI process in general</a:t>
            </a:r>
          </a:p>
          <a:p>
            <a:pPr marL="1370747" lvl="2" indent="-457200">
              <a:buFont typeface="Arial"/>
              <a:buChar char="•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</a:rPr>
              <a:t>Policies</a:t>
            </a:r>
          </a:p>
          <a:p>
            <a:pPr marL="1370747" lvl="2" indent="-457200">
              <a:buFont typeface="Arial"/>
              <a:buChar char="•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</a:rPr>
              <a:t>Processes/procedures</a:t>
            </a:r>
          </a:p>
          <a:p>
            <a:pPr marL="1370747" lvl="2" indent="-457200">
              <a:buFont typeface="Arial"/>
              <a:buChar char="•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</a:rPr>
              <a:t>Practice</a:t>
            </a:r>
          </a:p>
          <a:p>
            <a:pPr marL="1370747" lvl="2" indent="-457200">
              <a:buFont typeface="Arial"/>
              <a:buChar char="•"/>
            </a:pPr>
            <a:r>
              <a:rPr lang="en-US" sz="2800" spc="-1" dirty="0">
                <a:uFill>
                  <a:solidFill>
                    <a:srgbClr val="FFFFFF"/>
                  </a:solidFill>
                </a:uFill>
              </a:rPr>
              <a:t>Perception</a:t>
            </a:r>
          </a:p>
        </p:txBody>
      </p:sp>
    </p:spTree>
    <p:extLst>
      <p:ext uri="{BB962C8B-B14F-4D97-AF65-F5344CB8AC3E}">
        <p14:creationId xmlns:p14="http://schemas.microsoft.com/office/powerpoint/2010/main" val="24006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638"/>
            <a:ext cx="10080625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4" tIns="45682" rIns="91364" bIns="45682" rtlCol="0" anchor="ctr"/>
          <a:lstStyle/>
          <a:p>
            <a:pPr algn="ctr"/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663516" y="579443"/>
            <a:ext cx="8643998" cy="770859"/>
          </a:xfrm>
          <a:prstGeom prst="rect">
            <a:avLst/>
          </a:prstGeom>
          <a:noFill/>
          <a:ln w="12700">
            <a:noFill/>
          </a:ln>
        </p:spPr>
        <p:txBody>
          <a:bodyPr wrap="square" lIns="91364" tIns="45682" rIns="91364" bIns="45682" rtlCol="0">
            <a:spAutoFit/>
          </a:bodyPr>
          <a:lstStyle/>
          <a:p>
            <a:pPr marL="0" lvl="1"/>
            <a:r>
              <a:rPr lang="en-PH" sz="4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Examples of 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8802" y="6687105"/>
            <a:ext cx="7472398" cy="369332"/>
          </a:xfrm>
          <a:prstGeom prst="rect">
            <a:avLst/>
          </a:prstGeom>
        </p:spPr>
        <p:txBody>
          <a:bodyPr wrap="square" lIns="91364" tIns="45682" rIns="91364" bIns="45682">
            <a:spAutoFit/>
          </a:bodyPr>
          <a:lstStyle/>
          <a:p>
            <a:pPr marL="3229476" lvl="8" indent="172894"/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56049" y="1752057"/>
            <a:ext cx="8820547" cy="3856580"/>
          </a:xfrm>
          <a:prstGeom prst="rect">
            <a:avLst/>
          </a:prstGeom>
          <a:noFill/>
        </p:spPr>
        <p:txBody>
          <a:bodyPr wrap="square" lIns="100717" tIns="50361" rIns="100717" bIns="50361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Disaggregation of data on subnational transfers from revenues from extractive activities (shares in national wealth) 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Acceleration of distribution or downloading of local government shares in national wealth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Integration of EITI data in existing local government reporting system through the creation of a data management tool</a:t>
            </a:r>
          </a:p>
        </p:txBody>
      </p:sp>
    </p:spTree>
    <p:extLst>
      <p:ext uri="{BB962C8B-B14F-4D97-AF65-F5344CB8AC3E}">
        <p14:creationId xmlns:p14="http://schemas.microsoft.com/office/powerpoint/2010/main" val="395340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638"/>
            <a:ext cx="10080625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4" tIns="45682" rIns="91364" bIns="45682" rtlCol="0" anchor="ctr"/>
          <a:lstStyle/>
          <a:p>
            <a:pPr algn="ctr"/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663516" y="579443"/>
            <a:ext cx="8643998" cy="770859"/>
          </a:xfrm>
          <a:prstGeom prst="rect">
            <a:avLst/>
          </a:prstGeom>
          <a:noFill/>
          <a:ln w="12700">
            <a:noFill/>
          </a:ln>
        </p:spPr>
        <p:txBody>
          <a:bodyPr wrap="square" lIns="91364" tIns="45682" rIns="91364" bIns="45682" rtlCol="0">
            <a:spAutoFit/>
          </a:bodyPr>
          <a:lstStyle/>
          <a:p>
            <a:pPr marL="0" lvl="1"/>
            <a:r>
              <a:rPr lang="en-PH" sz="4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Examples of outcomes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8802" y="6687105"/>
            <a:ext cx="7472398" cy="369332"/>
          </a:xfrm>
          <a:prstGeom prst="rect">
            <a:avLst/>
          </a:prstGeom>
        </p:spPr>
        <p:txBody>
          <a:bodyPr wrap="square" lIns="91364" tIns="45682" rIns="91364" bIns="45682">
            <a:spAutoFit/>
          </a:bodyPr>
          <a:lstStyle/>
          <a:p>
            <a:pPr marL="3229476" lvl="8" indent="172894"/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56049" y="1774143"/>
            <a:ext cx="8820547" cy="3148694"/>
          </a:xfrm>
          <a:prstGeom prst="rect">
            <a:avLst/>
          </a:prstGeom>
          <a:noFill/>
        </p:spPr>
        <p:txBody>
          <a:bodyPr wrap="square" lIns="100717" tIns="50361" rIns="100717" bIns="50361" rtlCol="0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Creation of interactive portal for contracts and maps of extractive operations in the Philippines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Creation of tool for monitoring implementation of Memorandum of Agreement (MOA) between company and indigenous people (IP) and the payment of IP Royalties</a:t>
            </a:r>
          </a:p>
          <a:p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46433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638"/>
            <a:ext cx="10080625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4" tIns="45682" rIns="91364" bIns="45682" rtlCol="0" anchor="ctr"/>
          <a:lstStyle/>
          <a:p>
            <a:pPr algn="ctr"/>
            <a:endParaRPr lang="en-PH" dirty="0"/>
          </a:p>
        </p:txBody>
      </p:sp>
      <p:sp>
        <p:nvSpPr>
          <p:cNvPr id="5" name="TextBox 4"/>
          <p:cNvSpPr txBox="1"/>
          <p:nvPr/>
        </p:nvSpPr>
        <p:spPr>
          <a:xfrm>
            <a:off x="663516" y="579443"/>
            <a:ext cx="8643998" cy="770859"/>
          </a:xfrm>
          <a:prstGeom prst="rect">
            <a:avLst/>
          </a:prstGeom>
          <a:noFill/>
          <a:ln w="12700">
            <a:noFill/>
          </a:ln>
        </p:spPr>
        <p:txBody>
          <a:bodyPr wrap="square" lIns="91364" tIns="45682" rIns="91364" bIns="45682" rtlCol="0">
            <a:spAutoFit/>
          </a:bodyPr>
          <a:lstStyle/>
          <a:p>
            <a:pPr marL="0" lvl="1"/>
            <a:r>
              <a:rPr lang="en-PH" sz="4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Summary of strategy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8802" y="6687105"/>
            <a:ext cx="7472398" cy="369332"/>
          </a:xfrm>
          <a:prstGeom prst="rect">
            <a:avLst/>
          </a:prstGeom>
        </p:spPr>
        <p:txBody>
          <a:bodyPr wrap="square" lIns="91364" tIns="45682" rIns="91364" bIns="45682">
            <a:spAutoFit/>
          </a:bodyPr>
          <a:lstStyle/>
          <a:p>
            <a:pPr marL="3229476" lvl="8" indent="172894"/>
            <a:endParaRPr lang="en-PH" dirty="0"/>
          </a:p>
        </p:txBody>
      </p:sp>
      <p:sp>
        <p:nvSpPr>
          <p:cNvPr id="3" name="TextBox 2"/>
          <p:cNvSpPr txBox="1"/>
          <p:nvPr/>
        </p:nvSpPr>
        <p:spPr>
          <a:xfrm>
            <a:off x="756049" y="1570037"/>
            <a:ext cx="8820547" cy="5320442"/>
          </a:xfrm>
          <a:prstGeom prst="rect">
            <a:avLst/>
          </a:prstGeom>
          <a:noFill/>
        </p:spPr>
        <p:txBody>
          <a:bodyPr wrap="square" lIns="100717" tIns="50361" rIns="100717" bIns="50361" rtlCol="0">
            <a:spAutoFit/>
          </a:bodyPr>
          <a:lstStyle/>
          <a:p>
            <a:pPr marL="503604" indent="-503604">
              <a:spcAft>
                <a:spcPts val="1323"/>
              </a:spcAft>
              <a:buAutoNum type="arabicPeriod"/>
            </a:pPr>
            <a:r>
              <a:rPr lang="en-US" sz="2800" b="1" dirty="0"/>
              <a:t>EITI was made part of broader policy agenda. </a:t>
            </a:r>
            <a:r>
              <a:rPr lang="en-US" sz="2800" dirty="0"/>
              <a:t>Policy reforming the Philippine mining sector; Open Government; Transparency/Freedom of Information</a:t>
            </a:r>
          </a:p>
          <a:p>
            <a:pPr marL="503604" indent="-503604">
              <a:spcAft>
                <a:spcPts val="1323"/>
              </a:spcAft>
              <a:buAutoNum type="arabicPeriod"/>
            </a:pPr>
            <a:r>
              <a:rPr lang="en-US" sz="2800" b="1" dirty="0"/>
              <a:t>Synergy.</a:t>
            </a:r>
            <a:r>
              <a:rPr lang="en-US" sz="2800" dirty="0"/>
              <a:t> Engage all (government) stakeholders within and outside the MSG.</a:t>
            </a:r>
          </a:p>
          <a:p>
            <a:pPr marL="503604" indent="-503604">
              <a:spcAft>
                <a:spcPts val="1323"/>
              </a:spcAft>
              <a:buAutoNum type="arabicPeriod"/>
            </a:pPr>
            <a:r>
              <a:rPr lang="en-US" sz="2800" b="1" dirty="0"/>
              <a:t>Pro-active involvement and assistance</a:t>
            </a:r>
          </a:p>
          <a:p>
            <a:pPr marL="503604" indent="-503604">
              <a:spcAft>
                <a:spcPts val="1323"/>
              </a:spcAft>
              <a:buAutoNum type="arabicPeriod"/>
            </a:pPr>
            <a:r>
              <a:rPr lang="en-US" sz="2800" b="1" dirty="0"/>
              <a:t>Project management approach. </a:t>
            </a:r>
            <a:r>
              <a:rPr lang="en-US" sz="2800" dirty="0"/>
              <a:t>Adopt project management processes and tools.  </a:t>
            </a:r>
            <a:endParaRPr lang="en-US" sz="2800" b="1" dirty="0"/>
          </a:p>
          <a:p>
            <a:pPr marL="503604" indent="-503604">
              <a:spcAft>
                <a:spcPts val="1323"/>
              </a:spcAft>
              <a:buAutoNum type="arabicPeriod"/>
            </a:pPr>
            <a:r>
              <a:rPr lang="en-US" sz="2800" b="1" dirty="0"/>
              <a:t>The key is (again) </a:t>
            </a:r>
            <a:r>
              <a:rPr lang="en-US" sz="3200" b="1" dirty="0">
                <a:solidFill>
                  <a:srgbClr val="1F497D"/>
                </a:solidFill>
              </a:rPr>
              <a:t>H O P E</a:t>
            </a:r>
            <a:r>
              <a:rPr lang="en-US" sz="2800" b="1" dirty="0"/>
              <a:t> .</a:t>
            </a:r>
          </a:p>
          <a:p>
            <a:pPr lvl="1">
              <a:spcAft>
                <a:spcPts val="1323"/>
              </a:spcAft>
            </a:pPr>
            <a:r>
              <a:rPr lang="en-US" sz="2800" dirty="0"/>
              <a:t>– </a:t>
            </a:r>
            <a:r>
              <a:rPr lang="en-US" sz="2800" b="1" dirty="0">
                <a:solidFill>
                  <a:srgbClr val="1F497D"/>
                </a:solidFill>
              </a:rPr>
              <a:t>H</a:t>
            </a:r>
            <a:r>
              <a:rPr lang="en-US" sz="2800" dirty="0"/>
              <a:t>eart, </a:t>
            </a:r>
            <a:r>
              <a:rPr lang="en-US" sz="2800" b="1" dirty="0">
                <a:solidFill>
                  <a:srgbClr val="1F497D"/>
                </a:solidFill>
              </a:rPr>
              <a:t>O</a:t>
            </a:r>
            <a:r>
              <a:rPr lang="en-US" sz="2800" dirty="0"/>
              <a:t>wnership, </a:t>
            </a:r>
            <a:r>
              <a:rPr lang="en-US" sz="2800" b="1" dirty="0">
                <a:solidFill>
                  <a:srgbClr val="1F497D"/>
                </a:solidFill>
              </a:rPr>
              <a:t>P</a:t>
            </a:r>
            <a:r>
              <a:rPr lang="en-US" sz="2800" dirty="0"/>
              <a:t>eople, </a:t>
            </a:r>
            <a:r>
              <a:rPr lang="en-US" sz="2800" b="1" dirty="0">
                <a:solidFill>
                  <a:srgbClr val="1F497D"/>
                </a:solidFill>
              </a:rPr>
              <a:t>E</a:t>
            </a:r>
            <a:r>
              <a:rPr lang="en-US" sz="2800" dirty="0"/>
              <a:t>xcellence</a:t>
            </a:r>
          </a:p>
        </p:txBody>
      </p:sp>
    </p:spTree>
    <p:extLst>
      <p:ext uri="{BB962C8B-B14F-4D97-AF65-F5344CB8AC3E}">
        <p14:creationId xmlns:p14="http://schemas.microsoft.com/office/powerpoint/2010/main" val="190818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4638"/>
            <a:ext cx="10080625" cy="701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74" tIns="45686" rIns="91374" bIns="45686" rtlCol="0" anchor="ctr"/>
          <a:lstStyle/>
          <a:p>
            <a:pPr algn="ctr"/>
            <a:endParaRPr lang="en-PH" dirty="0"/>
          </a:p>
        </p:txBody>
      </p:sp>
      <p:sp>
        <p:nvSpPr>
          <p:cNvPr id="7" name="Rectangle 6"/>
          <p:cNvSpPr/>
          <p:nvPr/>
        </p:nvSpPr>
        <p:spPr>
          <a:xfrm>
            <a:off x="2128802" y="6687105"/>
            <a:ext cx="7472398" cy="369332"/>
          </a:xfrm>
          <a:prstGeom prst="rect">
            <a:avLst/>
          </a:prstGeom>
        </p:spPr>
        <p:txBody>
          <a:bodyPr wrap="square" lIns="91374" tIns="45686" rIns="91374" bIns="45686">
            <a:spAutoFit/>
          </a:bodyPr>
          <a:lstStyle/>
          <a:p>
            <a:pPr marL="3229810" lvl="8" indent="172912"/>
            <a:endParaRPr lang="en-PH" dirty="0"/>
          </a:p>
        </p:txBody>
      </p:sp>
      <p:pic>
        <p:nvPicPr>
          <p:cNvPr id="9" name="Picture 1" descr="Description: C:\Users\mttuba\Downloads\Letterhead - Selected - HighRes.png"/>
          <p:cNvPicPr>
            <a:picLocks noChangeAspect="1" noChangeArrowheads="1"/>
          </p:cNvPicPr>
          <p:nvPr/>
        </p:nvPicPr>
        <p:blipFill>
          <a:blip r:embed="rId2" cstate="print"/>
          <a:srcRect t="13133" r="50911" b="21204"/>
          <a:stretch>
            <a:fillRect/>
          </a:stretch>
        </p:blipFill>
        <p:spPr bwMode="auto">
          <a:xfrm>
            <a:off x="5988872" y="6215733"/>
            <a:ext cx="4007748" cy="839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2500" t="20000" r="18125" b="13333"/>
          <a:stretch>
            <a:fillRect/>
          </a:stretch>
        </p:blipFill>
        <p:spPr bwMode="auto">
          <a:xfrm>
            <a:off x="0" y="0"/>
            <a:ext cx="10080625" cy="7655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252</Words>
  <Application>Microsoft Office PowerPoint</Application>
  <PresentationFormat>Custom</PresentationFormat>
  <Paragraphs>36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 Dael</dc:creator>
  <cp:lastModifiedBy>Jaqueline Terrel Taquiri</cp:lastModifiedBy>
  <cp:revision>223</cp:revision>
  <dcterms:created xsi:type="dcterms:W3CDTF">2017-08-01T16:29:02Z</dcterms:created>
  <dcterms:modified xsi:type="dcterms:W3CDTF">2017-12-04T10:23:37Z</dcterms:modified>
  <dc:language>en-PH</dc:language>
</cp:coreProperties>
</file>