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52" r:id="rId2"/>
    <p:sldId id="406" r:id="rId3"/>
    <p:sldId id="357" r:id="rId4"/>
    <p:sldId id="389" r:id="rId5"/>
    <p:sldId id="405" r:id="rId6"/>
    <p:sldId id="391" r:id="rId7"/>
    <p:sldId id="394" r:id="rId8"/>
    <p:sldId id="393" r:id="rId9"/>
    <p:sldId id="395" r:id="rId10"/>
    <p:sldId id="396" r:id="rId11"/>
    <p:sldId id="397" r:id="rId12"/>
    <p:sldId id="398" r:id="rId13"/>
    <p:sldId id="392" r:id="rId14"/>
    <p:sldId id="399" r:id="rId15"/>
    <p:sldId id="400" r:id="rId16"/>
    <p:sldId id="401" r:id="rId17"/>
    <p:sldId id="404" r:id="rId18"/>
    <p:sldId id="402" r:id="rId19"/>
    <p:sldId id="403" r:id="rId20"/>
    <p:sldId id="390" r:id="rId21"/>
    <p:sldId id="407" r:id="rId22"/>
  </p:sldIdLst>
  <p:sldSz cx="9144000" cy="6858000" type="letter"/>
  <p:notesSz cx="7772400" cy="10058400"/>
  <p:defaultText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68">
          <p15:clr>
            <a:srgbClr val="A4A3A4"/>
          </p15:clr>
        </p15:guide>
        <p15:guide id="2" pos="24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21" autoAdjust="0"/>
  </p:normalViewPr>
  <p:slideViewPr>
    <p:cSldViewPr>
      <p:cViewPr varScale="1">
        <p:scale>
          <a:sx n="53" d="100"/>
          <a:sy n="53" d="100"/>
        </p:scale>
        <p:origin x="1656"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766" y="-90"/>
      </p:cViewPr>
      <p:guideLst>
        <p:guide orient="horz" pos="3168"/>
        <p:guide pos="24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6C0CE66B-B829-403C-A942-5220976CF9A0}" type="datetimeFigureOut">
              <a:rPr lang="en-US" smtClean="0"/>
              <a:pPr/>
              <a:t>12/4/2017</a:t>
            </a:fld>
            <a:endParaRPr lang="en-US"/>
          </a:p>
        </p:txBody>
      </p:sp>
      <p:sp>
        <p:nvSpPr>
          <p:cNvPr id="4" name="Slide Image Placeholder 3"/>
          <p:cNvSpPr>
            <a:spLocks noGrp="1" noRot="1" noChangeAspect="1"/>
          </p:cNvSpPr>
          <p:nvPr>
            <p:ph type="sldImg" idx="2"/>
          </p:nvPr>
        </p:nvSpPr>
        <p:spPr>
          <a:xfrm>
            <a:off x="1371600" y="754063"/>
            <a:ext cx="502920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3C9D478E-EA5E-40AB-817D-36D2FA6E1F22}" type="slidenum">
              <a:rPr lang="en-US" smtClean="0"/>
              <a:pPr/>
              <a:t>‹#›</a:t>
            </a:fld>
            <a:endParaRPr lang="en-US"/>
          </a:p>
        </p:txBody>
      </p:sp>
    </p:spTree>
    <p:extLst>
      <p:ext uri="{BB962C8B-B14F-4D97-AF65-F5344CB8AC3E}">
        <p14:creationId xmlns:p14="http://schemas.microsoft.com/office/powerpoint/2010/main" val="2495447316"/>
      </p:ext>
    </p:extLst>
  </p:cSld>
  <p:clrMap bg1="lt1" tx1="dk1" bg2="lt2" tx2="dk2" accent1="accent1" accent2="accent2" accent3="accent3" accent4="accent4" accent5="accent5" accent6="accent6" hlink="hlink" folHlink="folHlink"/>
  <p:notesStyle>
    <a:lvl1pPr marL="0" algn="l" defTabSz="829452" rtl="0" eaLnBrk="1" latinLnBrk="0" hangingPunct="1">
      <a:defRPr sz="1100" kern="1200">
        <a:solidFill>
          <a:schemeClr val="tx1"/>
        </a:solidFill>
        <a:latin typeface="+mn-lt"/>
        <a:ea typeface="+mn-ea"/>
        <a:cs typeface="+mn-cs"/>
      </a:defRPr>
    </a:lvl1pPr>
    <a:lvl2pPr marL="414726" algn="l" defTabSz="829452" rtl="0" eaLnBrk="1" latinLnBrk="0" hangingPunct="1">
      <a:defRPr sz="1100" kern="1200">
        <a:solidFill>
          <a:schemeClr val="tx1"/>
        </a:solidFill>
        <a:latin typeface="+mn-lt"/>
        <a:ea typeface="+mn-ea"/>
        <a:cs typeface="+mn-cs"/>
      </a:defRPr>
    </a:lvl2pPr>
    <a:lvl3pPr marL="829452" algn="l" defTabSz="829452" rtl="0" eaLnBrk="1" latinLnBrk="0" hangingPunct="1">
      <a:defRPr sz="1100" kern="1200">
        <a:solidFill>
          <a:schemeClr val="tx1"/>
        </a:solidFill>
        <a:latin typeface="+mn-lt"/>
        <a:ea typeface="+mn-ea"/>
        <a:cs typeface="+mn-cs"/>
      </a:defRPr>
    </a:lvl3pPr>
    <a:lvl4pPr marL="1244178" algn="l" defTabSz="829452" rtl="0" eaLnBrk="1" latinLnBrk="0" hangingPunct="1">
      <a:defRPr sz="1100" kern="1200">
        <a:solidFill>
          <a:schemeClr val="tx1"/>
        </a:solidFill>
        <a:latin typeface="+mn-lt"/>
        <a:ea typeface="+mn-ea"/>
        <a:cs typeface="+mn-cs"/>
      </a:defRPr>
    </a:lvl4pPr>
    <a:lvl5pPr marL="1658904" algn="l" defTabSz="829452" rtl="0" eaLnBrk="1" latinLnBrk="0" hangingPunct="1">
      <a:defRPr sz="1100" kern="1200">
        <a:solidFill>
          <a:schemeClr val="tx1"/>
        </a:solidFill>
        <a:latin typeface="+mn-lt"/>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latin typeface="+mj-lt"/>
              </a:rPr>
              <a:t>Reasons</a:t>
            </a:r>
            <a:r>
              <a:rPr lang="en-US" sz="1100" baseline="0" dirty="0">
                <a:latin typeface="+mj-lt"/>
              </a:rPr>
              <a:t> for the downgrade:</a:t>
            </a:r>
          </a:p>
          <a:p>
            <a:pPr marL="0" marR="0" indent="0" algn="l" defTabSz="829452" rtl="0" eaLnBrk="1" fontAlgn="auto" latinLnBrk="0" hangingPunct="1">
              <a:lnSpc>
                <a:spcPct val="100000"/>
              </a:lnSpc>
              <a:spcBef>
                <a:spcPts val="0"/>
              </a:spcBef>
              <a:spcAft>
                <a:spcPts val="0"/>
              </a:spcAft>
              <a:buClrTx/>
              <a:buSzTx/>
              <a:buFontTx/>
              <a:buNone/>
              <a:tabLst/>
              <a:defRPr/>
            </a:pPr>
            <a:endParaRPr lang="en-US" sz="1100" spc="-1" dirty="0">
              <a:uFill>
                <a:solidFill>
                  <a:srgbClr val="FFFFFF"/>
                </a:solidFill>
              </a:uFill>
              <a:latin typeface="+mj-lt"/>
              <a:cs typeface="Calibri" pitchFamily="34" charset="0"/>
            </a:endParaRPr>
          </a:p>
          <a:p>
            <a:pPr marL="0" marR="0" indent="0" algn="l" defTabSz="829452" rtl="0" eaLnBrk="1" fontAlgn="auto" latinLnBrk="0" hangingPunct="1">
              <a:lnSpc>
                <a:spcPct val="100000"/>
              </a:lnSpc>
              <a:spcBef>
                <a:spcPts val="0"/>
              </a:spcBef>
              <a:spcAft>
                <a:spcPts val="0"/>
              </a:spcAft>
              <a:buClrTx/>
              <a:buSzTx/>
              <a:buFontTx/>
              <a:buNone/>
              <a:tabLst/>
              <a:defRPr/>
            </a:pPr>
            <a:r>
              <a:rPr lang="en-US" sz="1100" spc="-1" dirty="0">
                <a:uFill>
                  <a:solidFill>
                    <a:srgbClr val="FFFFFF"/>
                  </a:solidFill>
                </a:uFill>
                <a:latin typeface="+mj-lt"/>
                <a:cs typeface="Calibri" pitchFamily="34" charset="0"/>
              </a:rPr>
              <a:t>Beyond to Satisfactory</a:t>
            </a:r>
            <a:endParaRPr lang="en-US" sz="1100" baseline="0" dirty="0">
              <a:latin typeface="+mj-lt"/>
            </a:endParaRPr>
          </a:p>
          <a:p>
            <a:pPr marL="457200" marR="0" indent="-457200" algn="just" defTabSz="829452" rtl="0" eaLnBrk="1" fontAlgn="auto" latinLnBrk="0" hangingPunct="1">
              <a:lnSpc>
                <a:spcPct val="100000"/>
              </a:lnSpc>
              <a:spcBef>
                <a:spcPts val="0"/>
              </a:spcBef>
              <a:spcAft>
                <a:spcPts val="0"/>
              </a:spcAft>
              <a:buClrTx/>
              <a:buSzTx/>
              <a:buFontTx/>
              <a:buAutoNum type="arabicPeriod"/>
              <a:tabLst/>
              <a:defRPr/>
            </a:pPr>
            <a:r>
              <a:rPr lang="en-US" sz="1100" b="1" spc="-1" dirty="0">
                <a:uFill>
                  <a:solidFill>
                    <a:srgbClr val="FFFFFF"/>
                  </a:solidFill>
                </a:uFill>
                <a:latin typeface="+mj-lt"/>
                <a:cs typeface="Calibri" pitchFamily="34" charset="0"/>
              </a:rPr>
              <a:t>MSG governance (1.4) </a:t>
            </a:r>
            <a:r>
              <a:rPr lang="en-US" sz="1100" spc="-1" dirty="0">
                <a:uFill>
                  <a:solidFill>
                    <a:srgbClr val="FFFFFF"/>
                  </a:solidFill>
                </a:uFill>
                <a:latin typeface="+mj-lt"/>
                <a:cs typeface="Calibri" pitchFamily="34" charset="0"/>
              </a:rPr>
              <a:t>- It is not clear</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from the information provided</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that PH-EITI</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has gone beyond the minimum</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requirement regarding representation and membership of MSG, as well as in terms of monitoring and</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evaluation. It appears that the CSO constituency is certainly strongest in this sense and has made efforts</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beyond the requirement, but this is not so clear for the other two constituency groups.</a:t>
            </a:r>
          </a:p>
          <a:p>
            <a:pPr marL="457200" marR="0" indent="-457200" algn="just" defTabSz="829452" rtl="0" eaLnBrk="1" fontAlgn="auto" latinLnBrk="0" hangingPunct="1">
              <a:lnSpc>
                <a:spcPct val="100000"/>
              </a:lnSpc>
              <a:spcBef>
                <a:spcPts val="0"/>
              </a:spcBef>
              <a:spcAft>
                <a:spcPts val="0"/>
              </a:spcAft>
              <a:buClrTx/>
              <a:buSzTx/>
              <a:buFontTx/>
              <a:buAutoNum type="arabicPeriod"/>
              <a:tabLst/>
              <a:defRPr/>
            </a:pPr>
            <a:r>
              <a:rPr lang="en-US" sz="1100" b="1" spc="-1" dirty="0">
                <a:uFill>
                  <a:solidFill>
                    <a:srgbClr val="FFFFFF"/>
                  </a:solidFill>
                </a:uFill>
                <a:latin typeface="+mj-lt"/>
                <a:cs typeface="Calibri" pitchFamily="34" charset="0"/>
              </a:rPr>
              <a:t>License allocations (2.2) </a:t>
            </a:r>
            <a:r>
              <a:rPr lang="en-US" sz="1100" spc="-1" dirty="0">
                <a:uFill>
                  <a:solidFill>
                    <a:srgbClr val="FFFFFF"/>
                  </a:solidFill>
                </a:uFill>
                <a:latin typeface="+mj-lt"/>
                <a:cs typeface="Calibri" pitchFamily="34" charset="0"/>
              </a:rPr>
              <a:t>-</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Initial Assessment Report states that, “the Philippines has gone beyond the minimum</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requirements by providing commentary on the efficiency and effectiveness of systems and procedures for</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contract and license awards as encouraged by the EITI Standard.” However, this commentary is a short</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paragraph in the latest PH-EITI Report, and must be taken in the context of stakeholder views that point to</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unclear processes for engaging local communities, </a:t>
            </a:r>
            <a:r>
              <a:rPr lang="en-US" sz="1100" spc="-1" dirty="0" err="1">
                <a:uFill>
                  <a:solidFill>
                    <a:srgbClr val="FFFFFF"/>
                  </a:solidFill>
                </a:uFill>
                <a:latin typeface="+mj-lt"/>
                <a:cs typeface="Calibri" pitchFamily="34" charset="0"/>
              </a:rPr>
              <a:t>rumours</a:t>
            </a:r>
            <a:r>
              <a:rPr lang="en-US" sz="1100" spc="-1" dirty="0">
                <a:uFill>
                  <a:solidFill>
                    <a:srgbClr val="FFFFFF"/>
                  </a:solidFill>
                </a:uFill>
                <a:latin typeface="+mj-lt"/>
                <a:cs typeface="Calibri" pitchFamily="34" charset="0"/>
              </a:rPr>
              <a:t> of favoritism, and the view that the licensing</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and permitting process is generally slow, with the need for a clearer and more time-bound approval</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system. These criticisms are (unsurprisingly) not mentioned in the PH-EITI Report.</a:t>
            </a:r>
          </a:p>
          <a:p>
            <a:pPr marL="457200" marR="0" indent="-457200" algn="just" defTabSz="829452" rtl="0" eaLnBrk="1" fontAlgn="auto" latinLnBrk="0" hangingPunct="1">
              <a:lnSpc>
                <a:spcPct val="100000"/>
              </a:lnSpc>
              <a:spcBef>
                <a:spcPts val="0"/>
              </a:spcBef>
              <a:spcAft>
                <a:spcPts val="0"/>
              </a:spcAft>
              <a:buClrTx/>
              <a:buSzTx/>
              <a:buFontTx/>
              <a:buAutoNum type="arabicPeriod"/>
              <a:tabLst/>
              <a:defRPr/>
            </a:pPr>
            <a:r>
              <a:rPr lang="en-US" sz="1100" b="1" spc="-1" dirty="0">
                <a:uFill>
                  <a:solidFill>
                    <a:srgbClr val="FFFFFF"/>
                  </a:solidFill>
                </a:uFill>
                <a:latin typeface="+mj-lt"/>
                <a:cs typeface="Calibri" pitchFamily="34" charset="0"/>
              </a:rPr>
              <a:t>Social expenditures (6.1) </a:t>
            </a:r>
            <a:r>
              <a:rPr lang="en-US" sz="1100" spc="-1" dirty="0">
                <a:uFill>
                  <a:solidFill>
                    <a:srgbClr val="FFFFFF"/>
                  </a:solidFill>
                </a:uFill>
                <a:latin typeface="+mj-lt"/>
                <a:cs typeface="Calibri" pitchFamily="34" charset="0"/>
              </a:rPr>
              <a:t>- The materiality definition for mandatory social expenditures was not clearly defined in the PH-EITI</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Report.</a:t>
            </a:r>
          </a:p>
          <a:p>
            <a:pPr marL="457200" marR="0" indent="-457200" algn="just" defTabSz="829452" rtl="0" eaLnBrk="1" fontAlgn="auto" latinLnBrk="0" hangingPunct="1">
              <a:lnSpc>
                <a:spcPct val="100000"/>
              </a:lnSpc>
              <a:spcBef>
                <a:spcPts val="0"/>
              </a:spcBef>
              <a:spcAft>
                <a:spcPts val="0"/>
              </a:spcAft>
              <a:buClrTx/>
              <a:buSzTx/>
              <a:buFontTx/>
              <a:buAutoNum type="arabicPeriod"/>
              <a:tabLst/>
              <a:defRPr/>
            </a:pPr>
            <a:r>
              <a:rPr lang="en-US" sz="1100" b="1" spc="-1" dirty="0">
                <a:uFill>
                  <a:solidFill>
                    <a:srgbClr val="FFFFFF"/>
                  </a:solidFill>
                </a:uFill>
                <a:latin typeface="+mj-lt"/>
                <a:cs typeface="Calibri" pitchFamily="34" charset="0"/>
              </a:rPr>
              <a:t>Public debate (7.1) </a:t>
            </a:r>
            <a:r>
              <a:rPr lang="en-US" sz="1100" spc="-1" dirty="0">
                <a:uFill>
                  <a:solidFill>
                    <a:srgbClr val="FFFFFF"/>
                  </a:solidFill>
                </a:uFill>
                <a:latin typeface="+mj-lt"/>
                <a:cs typeface="Calibri" pitchFamily="34" charset="0"/>
              </a:rPr>
              <a:t>- 7.1(d) requires that the EITI Report is published in “appropriate languages”</a:t>
            </a:r>
            <a:r>
              <a:rPr lang="en-US" sz="1100" spc="-1" baseline="0" dirty="0">
                <a:uFill>
                  <a:solidFill>
                    <a:srgbClr val="FFFFFF"/>
                  </a:solidFill>
                </a:uFill>
                <a:latin typeface="+mj-lt"/>
                <a:cs typeface="Calibri" pitchFamily="34" charset="0"/>
              </a:rPr>
              <a:t> but t</a:t>
            </a:r>
            <a:r>
              <a:rPr lang="en-US" sz="1100" spc="-1" dirty="0">
                <a:uFill>
                  <a:solidFill>
                    <a:srgbClr val="FFFFFF"/>
                  </a:solidFill>
                </a:uFill>
                <a:latin typeface="+mj-lt"/>
                <a:cs typeface="Calibri" pitchFamily="34" charset="0"/>
              </a:rPr>
              <a:t>his has not been done.</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There is no statement that </a:t>
            </a:r>
            <a:r>
              <a:rPr lang="en-US" sz="1100" spc="-1" dirty="0" err="1">
                <a:uFill>
                  <a:solidFill>
                    <a:srgbClr val="FFFFFF"/>
                  </a:solidFill>
                </a:uFill>
                <a:latin typeface="+mj-lt"/>
                <a:cs typeface="Calibri" pitchFamily="34" charset="0"/>
              </a:rPr>
              <a:t>subnational</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outreach is beyond the minimum requirements.</a:t>
            </a:r>
          </a:p>
          <a:p>
            <a:pPr marL="457200" marR="0" indent="-457200" algn="just" defTabSz="829452" rtl="0" eaLnBrk="1" fontAlgn="auto" latinLnBrk="0" hangingPunct="1">
              <a:lnSpc>
                <a:spcPct val="100000"/>
              </a:lnSpc>
              <a:spcBef>
                <a:spcPts val="0"/>
              </a:spcBef>
              <a:spcAft>
                <a:spcPts val="0"/>
              </a:spcAft>
              <a:buClrTx/>
              <a:buSzTx/>
              <a:buFontTx/>
              <a:buAutoNum type="arabicPeriod"/>
              <a:tabLst/>
              <a:defRPr/>
            </a:pPr>
            <a:r>
              <a:rPr lang="en-US" sz="1100" b="1" spc="-1" dirty="0">
                <a:uFill>
                  <a:solidFill>
                    <a:srgbClr val="FFFFFF"/>
                  </a:solidFill>
                </a:uFill>
                <a:latin typeface="+mj-lt"/>
                <a:cs typeface="Calibri" pitchFamily="34" charset="0"/>
              </a:rPr>
              <a:t>Outcomes and impact of implementation (7.4) </a:t>
            </a:r>
            <a:r>
              <a:rPr lang="en-US" sz="1100" spc="-1" dirty="0">
                <a:uFill>
                  <a:solidFill>
                    <a:srgbClr val="FFFFFF"/>
                  </a:solidFill>
                </a:uFill>
                <a:latin typeface="+mj-lt"/>
                <a:cs typeface="Calibri" pitchFamily="34" charset="0"/>
              </a:rPr>
              <a:t>– Its not clear whether those not serving on the</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MSG were engaged to provide input on the annual progress report. MSG members consulting “their</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constituencies” may not involve contact with </a:t>
            </a:r>
            <a:r>
              <a:rPr lang="en-US" sz="1100" spc="-1" dirty="0" err="1">
                <a:uFill>
                  <a:solidFill>
                    <a:srgbClr val="FFFFFF"/>
                  </a:solidFill>
                </a:uFill>
                <a:latin typeface="+mj-lt"/>
                <a:cs typeface="Calibri" pitchFamily="34" charset="0"/>
              </a:rPr>
              <a:t>organisations</a:t>
            </a:r>
            <a:r>
              <a:rPr lang="en-US" sz="1100" spc="-1" dirty="0">
                <a:uFill>
                  <a:solidFill>
                    <a:srgbClr val="FFFFFF"/>
                  </a:solidFill>
                </a:uFill>
                <a:latin typeface="+mj-lt"/>
                <a:cs typeface="Calibri" pitchFamily="34" charset="0"/>
              </a:rPr>
              <a:t> not represented by the MSG.</a:t>
            </a:r>
          </a:p>
          <a:p>
            <a:pPr marL="457200" marR="0" indent="-457200" algn="just" defTabSz="829452" rtl="0" eaLnBrk="1" fontAlgn="auto" latinLnBrk="0" hangingPunct="1">
              <a:lnSpc>
                <a:spcPct val="100000"/>
              </a:lnSpc>
              <a:spcBef>
                <a:spcPts val="0"/>
              </a:spcBef>
              <a:spcAft>
                <a:spcPts val="0"/>
              </a:spcAft>
              <a:buClrTx/>
              <a:buSzTx/>
              <a:buFontTx/>
              <a:buNone/>
              <a:tabLst/>
              <a:defRPr/>
            </a:pPr>
            <a:endParaRPr lang="en-US" sz="1100" spc="-1" dirty="0">
              <a:uFill>
                <a:solidFill>
                  <a:srgbClr val="FFFFFF"/>
                </a:solidFill>
              </a:uFill>
              <a:latin typeface="+mj-lt"/>
              <a:cs typeface="Calibri" pitchFamily="34" charset="0"/>
            </a:endParaRPr>
          </a:p>
          <a:p>
            <a:pPr marL="457200" marR="0" indent="-457200" algn="just" defTabSz="829452" rtl="0" eaLnBrk="1" fontAlgn="auto" latinLnBrk="0" hangingPunct="1">
              <a:lnSpc>
                <a:spcPct val="100000"/>
              </a:lnSpc>
              <a:spcBef>
                <a:spcPts val="0"/>
              </a:spcBef>
              <a:spcAft>
                <a:spcPts val="0"/>
              </a:spcAft>
              <a:buClrTx/>
              <a:buSzTx/>
              <a:buFontTx/>
              <a:buNone/>
              <a:tabLst/>
              <a:defRPr/>
            </a:pPr>
            <a:r>
              <a:rPr lang="en-US" sz="1100" spc="-1" dirty="0">
                <a:uFill>
                  <a:solidFill>
                    <a:srgbClr val="FFFFFF"/>
                  </a:solidFill>
                </a:uFill>
                <a:latin typeface="+mj-lt"/>
                <a:cs typeface="Calibri" pitchFamily="34" charset="0"/>
              </a:rPr>
              <a:t>Satisfactory to meaningful progress:</a:t>
            </a:r>
          </a:p>
          <a:p>
            <a:pPr marL="457200" marR="0" indent="-457200" algn="just" defTabSz="829452" rtl="0" eaLnBrk="1" fontAlgn="auto" latinLnBrk="0" hangingPunct="1">
              <a:lnSpc>
                <a:spcPct val="100000"/>
              </a:lnSpc>
              <a:spcBef>
                <a:spcPts val="0"/>
              </a:spcBef>
              <a:spcAft>
                <a:spcPts val="0"/>
              </a:spcAft>
              <a:buClrTx/>
              <a:buSzTx/>
              <a:buFont typeface="+mj-lt"/>
              <a:buAutoNum type="arabicPeriod" startAt="6"/>
              <a:tabLst/>
              <a:defRPr/>
            </a:pPr>
            <a:r>
              <a:rPr lang="en-US" sz="1100" b="1" spc="-1" dirty="0">
                <a:uFill>
                  <a:solidFill>
                    <a:srgbClr val="FFFFFF"/>
                  </a:solidFill>
                </a:uFill>
                <a:latin typeface="+mj-lt"/>
                <a:cs typeface="Calibri" pitchFamily="34" charset="0"/>
              </a:rPr>
              <a:t>State participation (2.6)</a:t>
            </a:r>
            <a:r>
              <a:rPr lang="en-US" sz="1100" spc="-1" dirty="0">
                <a:uFill>
                  <a:solidFill>
                    <a:srgbClr val="FFFFFF"/>
                  </a:solidFill>
                </a:uFill>
                <a:latin typeface="+mj-lt"/>
                <a:cs typeface="Calibri" pitchFamily="34" charset="0"/>
              </a:rPr>
              <a:t> – It</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is not clear what evidence exists that shows that dividends from the SOEs are immaterial.</a:t>
            </a:r>
          </a:p>
          <a:p>
            <a:pPr marL="457200" marR="0" indent="-457200" algn="just" defTabSz="829452" rtl="0" eaLnBrk="1" fontAlgn="auto" latinLnBrk="0" hangingPunct="1">
              <a:lnSpc>
                <a:spcPct val="100000"/>
              </a:lnSpc>
              <a:spcBef>
                <a:spcPts val="0"/>
              </a:spcBef>
              <a:spcAft>
                <a:spcPts val="0"/>
              </a:spcAft>
              <a:buClrTx/>
              <a:buSzTx/>
              <a:buFontTx/>
              <a:buAutoNum type="arabicPeriod" startAt="6"/>
              <a:tabLst/>
              <a:defRPr/>
            </a:pPr>
            <a:r>
              <a:rPr lang="en-US" sz="1100" b="1" spc="-1" dirty="0">
                <a:uFill>
                  <a:solidFill>
                    <a:srgbClr val="FFFFFF"/>
                  </a:solidFill>
                </a:uFill>
                <a:latin typeface="+mj-lt"/>
                <a:cs typeface="Calibri" pitchFamily="34" charset="0"/>
              </a:rPr>
              <a:t>Comprehensiveness (4.1) </a:t>
            </a:r>
            <a:r>
              <a:rPr lang="en-US" sz="1100" spc="-1" dirty="0">
                <a:uFill>
                  <a:solidFill>
                    <a:srgbClr val="FFFFFF"/>
                  </a:solidFill>
                </a:uFill>
                <a:latin typeface="+mj-lt"/>
                <a:cs typeface="Calibri" pitchFamily="34" charset="0"/>
              </a:rPr>
              <a:t>- Materiality calculation and methodology was not clearly defined nor thoroughly disclosed by the</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IA in the latest</a:t>
            </a:r>
            <a:r>
              <a:rPr lang="en-US" sz="1100" spc="-1" baseline="0" dirty="0">
                <a:uFill>
                  <a:solidFill>
                    <a:srgbClr val="FFFFFF"/>
                  </a:solidFill>
                </a:uFill>
                <a:latin typeface="+mj-lt"/>
                <a:cs typeface="Calibri" pitchFamily="34" charset="0"/>
              </a:rPr>
              <a:t> </a:t>
            </a:r>
            <a:r>
              <a:rPr lang="en-US" sz="1100" spc="-1" dirty="0">
                <a:uFill>
                  <a:solidFill>
                    <a:srgbClr val="FFFFFF"/>
                  </a:solidFill>
                </a:uFill>
                <a:latin typeface="+mj-lt"/>
                <a:cs typeface="Calibri" pitchFamily="34" charset="0"/>
              </a:rPr>
              <a:t>PH-EITI Report.</a:t>
            </a:r>
          </a:p>
          <a:p>
            <a:pPr marL="457200" marR="0" indent="-457200" algn="just" defTabSz="829452" rtl="0" eaLnBrk="1" fontAlgn="auto" latinLnBrk="0" hangingPunct="1">
              <a:lnSpc>
                <a:spcPct val="100000"/>
              </a:lnSpc>
              <a:spcBef>
                <a:spcPts val="0"/>
              </a:spcBef>
              <a:spcAft>
                <a:spcPts val="0"/>
              </a:spcAft>
              <a:buClrTx/>
              <a:buSzTx/>
              <a:buFontTx/>
              <a:buAutoNum type="arabicPeriod" startAt="6"/>
              <a:tabLst/>
              <a:defRPr/>
            </a:pPr>
            <a:r>
              <a:rPr lang="en-US" sz="1100" b="1" spc="-1" dirty="0">
                <a:uFill>
                  <a:solidFill>
                    <a:srgbClr val="FFFFFF"/>
                  </a:solidFill>
                </a:uFill>
                <a:latin typeface="+mj-lt"/>
                <a:cs typeface="Calibri" pitchFamily="34" charset="0"/>
              </a:rPr>
              <a:t>Sub-national transfers (5.2) </a:t>
            </a:r>
            <a:r>
              <a:rPr lang="en-US" sz="1100" spc="-1" dirty="0">
                <a:uFill>
                  <a:solidFill>
                    <a:srgbClr val="FFFFFF"/>
                  </a:solidFill>
                </a:uFill>
                <a:latin typeface="+mj-lt"/>
                <a:cs typeface="Calibri" pitchFamily="34" charset="0"/>
              </a:rPr>
              <a:t>-  </a:t>
            </a:r>
            <a:r>
              <a:rPr lang="en-US" sz="1100" kern="1200" baseline="0" dirty="0">
                <a:solidFill>
                  <a:schemeClr val="tx1"/>
                </a:solidFill>
                <a:latin typeface="+mj-lt"/>
                <a:ea typeface="+mn-ea"/>
                <a:cs typeface="+mn-cs"/>
              </a:rPr>
              <a:t>The materiality criteria has not been sufficiently disclosed in the PH EITI FY2014 Report, nor the discussions related to the monetary determination of exclusions of payments to sub-national transfers.</a:t>
            </a:r>
            <a:endParaRPr lang="en-US" sz="1100" dirty="0">
              <a:latin typeface="+mj-lt"/>
            </a:endParaRPr>
          </a:p>
        </p:txBody>
      </p:sp>
      <p:sp>
        <p:nvSpPr>
          <p:cNvPr id="4" name="Slide Number Placeholder 3"/>
          <p:cNvSpPr>
            <a:spLocks noGrp="1"/>
          </p:cNvSpPr>
          <p:nvPr>
            <p:ph type="sldNum" sz="quarter" idx="10"/>
          </p:nvPr>
        </p:nvSpPr>
        <p:spPr/>
        <p:txBody>
          <a:bodyPr/>
          <a:lstStyle/>
          <a:p>
            <a:fld id="{3C9D478E-EA5E-40AB-817D-36D2FA6E1F22}"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29452" rtl="0" eaLnBrk="1" fontAlgn="auto" latinLnBrk="0" hangingPunct="1">
              <a:lnSpc>
                <a:spcPct val="100000"/>
              </a:lnSpc>
              <a:spcBef>
                <a:spcPts val="0"/>
              </a:spcBef>
              <a:spcAft>
                <a:spcPts val="0"/>
              </a:spcAft>
              <a:buClrTx/>
              <a:buSzTx/>
              <a:buFontTx/>
              <a:buNone/>
              <a:tabLst/>
              <a:defRPr/>
            </a:pPr>
            <a:endParaRPr lang="en-US" sz="1100" spc="-1" dirty="0">
              <a:uFill>
                <a:solidFill>
                  <a:srgbClr val="FFFFFF"/>
                </a:solidFill>
              </a:uFill>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3C9D478E-EA5E-40AB-817D-36D2FA6E1F22}"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9D478E-EA5E-40AB-817D-36D2FA6E1F22}"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PH" sz="4000" b="0" strike="noStrike" spc="-1" dirty="0">
              <a:solidFill>
                <a:srgbClr val="000000"/>
              </a:solidFill>
              <a:uFill>
                <a:solidFill>
                  <a:srgbClr val="FFFFFF"/>
                </a:solidFill>
              </a:uFill>
              <a:latin typeface="Arial"/>
            </a:endParaRPr>
          </a:p>
        </p:txBody>
      </p:sp>
      <p:sp>
        <p:nvSpPr>
          <p:cNvPr id="27" name="PlaceHolder 2"/>
          <p:cNvSpPr>
            <a:spLocks noGrp="1"/>
          </p:cNvSpPr>
          <p:nvPr>
            <p:ph type="body"/>
          </p:nvPr>
        </p:nvSpPr>
        <p:spPr>
          <a:xfrm>
            <a:off x="457172" y="1604841"/>
            <a:ext cx="8228763"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28" name="PlaceHolder 3"/>
          <p:cNvSpPr>
            <a:spLocks noGrp="1"/>
          </p:cNvSpPr>
          <p:nvPr>
            <p:ph type="body"/>
          </p:nvPr>
        </p:nvSpPr>
        <p:spPr>
          <a:xfrm>
            <a:off x="457172" y="3682578"/>
            <a:ext cx="8228763"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PH" sz="4000" b="0" strike="noStrike" spc="-1" dirty="0">
              <a:solidFill>
                <a:srgbClr val="000000"/>
              </a:solidFill>
              <a:uFill>
                <a:solidFill>
                  <a:srgbClr val="FFFFFF"/>
                </a:solidFill>
              </a:uFill>
              <a:latin typeface="Arial"/>
            </a:endParaRPr>
          </a:p>
        </p:txBody>
      </p:sp>
      <p:sp>
        <p:nvSpPr>
          <p:cNvPr id="30" name="PlaceHolder 2"/>
          <p:cNvSpPr>
            <a:spLocks noGrp="1"/>
          </p:cNvSpPr>
          <p:nvPr>
            <p:ph type="body"/>
          </p:nvPr>
        </p:nvSpPr>
        <p:spPr>
          <a:xfrm>
            <a:off x="457172" y="1604841"/>
            <a:ext cx="4015600"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31" name="PlaceHolder 3"/>
          <p:cNvSpPr>
            <a:spLocks noGrp="1"/>
          </p:cNvSpPr>
          <p:nvPr>
            <p:ph type="body"/>
          </p:nvPr>
        </p:nvSpPr>
        <p:spPr>
          <a:xfrm>
            <a:off x="4673927" y="1604841"/>
            <a:ext cx="4015600"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32" name="PlaceHolder 4"/>
          <p:cNvSpPr>
            <a:spLocks noGrp="1"/>
          </p:cNvSpPr>
          <p:nvPr>
            <p:ph type="body"/>
          </p:nvPr>
        </p:nvSpPr>
        <p:spPr>
          <a:xfrm>
            <a:off x="4673927" y="3682578"/>
            <a:ext cx="4015600"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33" name="PlaceHolder 5"/>
          <p:cNvSpPr>
            <a:spLocks noGrp="1"/>
          </p:cNvSpPr>
          <p:nvPr>
            <p:ph type="body"/>
          </p:nvPr>
        </p:nvSpPr>
        <p:spPr>
          <a:xfrm>
            <a:off x="457172" y="3682578"/>
            <a:ext cx="4015600"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PH" sz="4000" b="0" strike="noStrike" spc="-1" dirty="0">
              <a:solidFill>
                <a:srgbClr val="000000"/>
              </a:solidFill>
              <a:uFill>
                <a:solidFill>
                  <a:srgbClr val="FFFFFF"/>
                </a:solidFill>
              </a:uFill>
              <a:latin typeface="Arial"/>
            </a:endParaRPr>
          </a:p>
        </p:txBody>
      </p:sp>
      <p:sp>
        <p:nvSpPr>
          <p:cNvPr id="35" name="PlaceHolder 2"/>
          <p:cNvSpPr>
            <a:spLocks noGrp="1"/>
          </p:cNvSpPr>
          <p:nvPr>
            <p:ph type="body"/>
          </p:nvPr>
        </p:nvSpPr>
        <p:spPr>
          <a:xfrm>
            <a:off x="457172" y="1604841"/>
            <a:ext cx="8228763" cy="3977484"/>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36" name="PlaceHolder 3"/>
          <p:cNvSpPr>
            <a:spLocks noGrp="1"/>
          </p:cNvSpPr>
          <p:nvPr>
            <p:ph type="body"/>
          </p:nvPr>
        </p:nvSpPr>
        <p:spPr>
          <a:xfrm>
            <a:off x="457172" y="1604841"/>
            <a:ext cx="8228763" cy="3977484"/>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pic>
        <p:nvPicPr>
          <p:cNvPr id="37" name="Picture 36"/>
          <p:cNvPicPr/>
          <p:nvPr/>
        </p:nvPicPr>
        <p:blipFill>
          <a:blip r:embed="rId2" cstate="print"/>
          <a:stretch/>
        </p:blipFill>
        <p:spPr>
          <a:xfrm>
            <a:off x="2079151" y="1604515"/>
            <a:ext cx="4984477" cy="3977484"/>
          </a:xfrm>
          <a:prstGeom prst="rect">
            <a:avLst/>
          </a:prstGeom>
          <a:ln>
            <a:noFill/>
          </a:ln>
        </p:spPr>
      </p:pic>
      <p:pic>
        <p:nvPicPr>
          <p:cNvPr id="38" name="Picture 37"/>
          <p:cNvPicPr/>
          <p:nvPr/>
        </p:nvPicPr>
        <p:blipFill>
          <a:blip r:embed="rId2" cstate="print"/>
          <a:stretch/>
        </p:blipFill>
        <p:spPr>
          <a:xfrm>
            <a:off x="2079151" y="1604515"/>
            <a:ext cx="4984477" cy="3977484"/>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PH" sz="4000" b="0" strike="noStrike" spc="-1" dirty="0">
              <a:solidFill>
                <a:srgbClr val="000000"/>
              </a:solidFill>
              <a:uFill>
                <a:solidFill>
                  <a:srgbClr val="FFFFFF"/>
                </a:solidFill>
              </a:uFill>
              <a:latin typeface="Arial"/>
            </a:endParaRPr>
          </a:p>
        </p:txBody>
      </p:sp>
      <p:sp>
        <p:nvSpPr>
          <p:cNvPr id="6" name="PlaceHolder 2"/>
          <p:cNvSpPr>
            <a:spLocks noGrp="1"/>
          </p:cNvSpPr>
          <p:nvPr>
            <p:ph type="subTitle"/>
          </p:nvPr>
        </p:nvSpPr>
        <p:spPr>
          <a:xfrm>
            <a:off x="457172" y="1604841"/>
            <a:ext cx="8228763" cy="3977484"/>
          </a:xfrm>
          <a:prstGeom prst="rect">
            <a:avLst/>
          </a:prstGeom>
        </p:spPr>
        <p:txBody>
          <a:bodyPr lIns="0" tIns="0" rIns="0" bIns="0" anchor="ctr"/>
          <a:lstStyle/>
          <a:p>
            <a:pPr algn="ctr"/>
            <a:endParaRPr lang="en-PH" sz="29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PH" sz="4000" b="0" strike="noStrike" spc="-1" dirty="0">
              <a:solidFill>
                <a:srgbClr val="000000"/>
              </a:solidFill>
              <a:uFill>
                <a:solidFill>
                  <a:srgbClr val="FFFFFF"/>
                </a:solidFill>
              </a:uFill>
              <a:latin typeface="Arial"/>
            </a:endParaRPr>
          </a:p>
        </p:txBody>
      </p:sp>
      <p:sp>
        <p:nvSpPr>
          <p:cNvPr id="8" name="PlaceHolder 2"/>
          <p:cNvSpPr>
            <a:spLocks noGrp="1"/>
          </p:cNvSpPr>
          <p:nvPr>
            <p:ph type="body"/>
          </p:nvPr>
        </p:nvSpPr>
        <p:spPr>
          <a:xfrm>
            <a:off x="457172" y="1604841"/>
            <a:ext cx="8228763" cy="3977484"/>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PH" sz="4000" b="0" strike="noStrike" spc="-1" dirty="0">
              <a:solidFill>
                <a:srgbClr val="000000"/>
              </a:solidFill>
              <a:uFill>
                <a:solidFill>
                  <a:srgbClr val="FFFFFF"/>
                </a:solidFill>
              </a:uFill>
              <a:latin typeface="Arial"/>
            </a:endParaRPr>
          </a:p>
        </p:txBody>
      </p:sp>
      <p:sp>
        <p:nvSpPr>
          <p:cNvPr id="10" name="PlaceHolder 2"/>
          <p:cNvSpPr>
            <a:spLocks noGrp="1"/>
          </p:cNvSpPr>
          <p:nvPr>
            <p:ph type="body"/>
          </p:nvPr>
        </p:nvSpPr>
        <p:spPr>
          <a:xfrm>
            <a:off x="457172" y="1604841"/>
            <a:ext cx="4015600" cy="3977484"/>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11" name="PlaceHolder 3"/>
          <p:cNvSpPr>
            <a:spLocks noGrp="1"/>
          </p:cNvSpPr>
          <p:nvPr>
            <p:ph type="body"/>
          </p:nvPr>
        </p:nvSpPr>
        <p:spPr>
          <a:xfrm>
            <a:off x="4673927" y="1604841"/>
            <a:ext cx="4015600" cy="3977484"/>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PH" sz="40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172" y="273352"/>
            <a:ext cx="8228763" cy="5308647"/>
          </a:xfrm>
          <a:prstGeom prst="rect">
            <a:avLst/>
          </a:prstGeom>
        </p:spPr>
        <p:txBody>
          <a:bodyPr lIns="0" tIns="0" rIns="0" bIns="0" anchor="ctr"/>
          <a:lstStyle/>
          <a:p>
            <a:pPr algn="ctr"/>
            <a:endParaRPr lang="en-PH" sz="29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PH" sz="4000" b="0" strike="noStrike" spc="-1" dirty="0">
              <a:solidFill>
                <a:srgbClr val="000000"/>
              </a:solidFill>
              <a:uFill>
                <a:solidFill>
                  <a:srgbClr val="FFFFFF"/>
                </a:solidFill>
              </a:uFill>
              <a:latin typeface="Arial"/>
            </a:endParaRPr>
          </a:p>
        </p:txBody>
      </p:sp>
      <p:sp>
        <p:nvSpPr>
          <p:cNvPr id="15" name="PlaceHolder 2"/>
          <p:cNvSpPr>
            <a:spLocks noGrp="1"/>
          </p:cNvSpPr>
          <p:nvPr>
            <p:ph type="body"/>
          </p:nvPr>
        </p:nvSpPr>
        <p:spPr>
          <a:xfrm>
            <a:off x="457172" y="1604841"/>
            <a:ext cx="4015600"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16" name="PlaceHolder 3"/>
          <p:cNvSpPr>
            <a:spLocks noGrp="1"/>
          </p:cNvSpPr>
          <p:nvPr>
            <p:ph type="body"/>
          </p:nvPr>
        </p:nvSpPr>
        <p:spPr>
          <a:xfrm>
            <a:off x="457172" y="3682578"/>
            <a:ext cx="4015600"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17" name="PlaceHolder 4"/>
          <p:cNvSpPr>
            <a:spLocks noGrp="1"/>
          </p:cNvSpPr>
          <p:nvPr>
            <p:ph type="body"/>
          </p:nvPr>
        </p:nvSpPr>
        <p:spPr>
          <a:xfrm>
            <a:off x="4673927" y="1604841"/>
            <a:ext cx="4015600" cy="3977484"/>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PH" sz="4000" b="0" strike="noStrike" spc="-1" dirty="0">
              <a:solidFill>
                <a:srgbClr val="000000"/>
              </a:solidFill>
              <a:uFill>
                <a:solidFill>
                  <a:srgbClr val="FFFFFF"/>
                </a:solidFill>
              </a:uFill>
              <a:latin typeface="Arial"/>
            </a:endParaRPr>
          </a:p>
        </p:txBody>
      </p:sp>
      <p:sp>
        <p:nvSpPr>
          <p:cNvPr id="19" name="PlaceHolder 2"/>
          <p:cNvSpPr>
            <a:spLocks noGrp="1"/>
          </p:cNvSpPr>
          <p:nvPr>
            <p:ph type="body"/>
          </p:nvPr>
        </p:nvSpPr>
        <p:spPr>
          <a:xfrm>
            <a:off x="457172" y="1604841"/>
            <a:ext cx="4015600" cy="3977484"/>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20" name="PlaceHolder 3"/>
          <p:cNvSpPr>
            <a:spLocks noGrp="1"/>
          </p:cNvSpPr>
          <p:nvPr>
            <p:ph type="body"/>
          </p:nvPr>
        </p:nvSpPr>
        <p:spPr>
          <a:xfrm>
            <a:off x="4673927" y="1604841"/>
            <a:ext cx="4015600"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21" name="PlaceHolder 4"/>
          <p:cNvSpPr>
            <a:spLocks noGrp="1"/>
          </p:cNvSpPr>
          <p:nvPr>
            <p:ph type="body"/>
          </p:nvPr>
        </p:nvSpPr>
        <p:spPr>
          <a:xfrm>
            <a:off x="4673927" y="3682578"/>
            <a:ext cx="4015600"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PH" sz="4000" b="0" strike="noStrike" spc="-1" dirty="0">
              <a:solidFill>
                <a:srgbClr val="000000"/>
              </a:solidFill>
              <a:uFill>
                <a:solidFill>
                  <a:srgbClr val="FFFFFF"/>
                </a:solidFill>
              </a:uFill>
              <a:latin typeface="Arial"/>
            </a:endParaRPr>
          </a:p>
        </p:txBody>
      </p:sp>
      <p:sp>
        <p:nvSpPr>
          <p:cNvPr id="23" name="PlaceHolder 2"/>
          <p:cNvSpPr>
            <a:spLocks noGrp="1"/>
          </p:cNvSpPr>
          <p:nvPr>
            <p:ph type="body"/>
          </p:nvPr>
        </p:nvSpPr>
        <p:spPr>
          <a:xfrm>
            <a:off x="457172" y="1604841"/>
            <a:ext cx="4015600"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24" name="PlaceHolder 3"/>
          <p:cNvSpPr>
            <a:spLocks noGrp="1"/>
          </p:cNvSpPr>
          <p:nvPr>
            <p:ph type="body"/>
          </p:nvPr>
        </p:nvSpPr>
        <p:spPr>
          <a:xfrm>
            <a:off x="4673927" y="1604841"/>
            <a:ext cx="4015600"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
        <p:nvSpPr>
          <p:cNvPr id="25" name="PlaceHolder 4"/>
          <p:cNvSpPr>
            <a:spLocks noGrp="1"/>
          </p:cNvSpPr>
          <p:nvPr>
            <p:ph type="body"/>
          </p:nvPr>
        </p:nvSpPr>
        <p:spPr>
          <a:xfrm>
            <a:off x="457172" y="3682578"/>
            <a:ext cx="8228763" cy="1897135"/>
          </a:xfrm>
          <a:prstGeom prst="rect">
            <a:avLst/>
          </a:prstGeom>
        </p:spPr>
        <p:txBody>
          <a:bodyPr lIns="0" tIns="0" rIns="0" bIns="0"/>
          <a:lstStyle/>
          <a:p>
            <a:endParaRPr lang="en-PH" sz="2900" b="0" strike="noStrike" spc="-1" dirty="0">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9000" r="-9000"/>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352"/>
            <a:ext cx="8228763" cy="1145009"/>
          </a:xfrm>
          <a:prstGeom prst="rect">
            <a:avLst/>
          </a:prstGeom>
        </p:spPr>
        <p:txBody>
          <a:bodyPr lIns="0" tIns="0" rIns="0" bIns="0" anchor="ctr"/>
          <a:lstStyle/>
          <a:p>
            <a:pPr algn="ctr"/>
            <a:r>
              <a:rPr lang="en-PH" sz="4000" b="0" strike="noStrike" spc="-1" dirty="0">
                <a:solidFill>
                  <a:srgbClr val="000000"/>
                </a:solidFill>
                <a:uFill>
                  <a:solidFill>
                    <a:srgbClr val="FFFFFF"/>
                  </a:solidFill>
                </a:uFill>
                <a:latin typeface="Arial"/>
              </a:rPr>
              <a:t>Click to edit the title text format</a:t>
            </a:r>
          </a:p>
        </p:txBody>
      </p:sp>
      <p:sp>
        <p:nvSpPr>
          <p:cNvPr id="6" name="PlaceHolder 2"/>
          <p:cNvSpPr>
            <a:spLocks noGrp="1"/>
          </p:cNvSpPr>
          <p:nvPr>
            <p:ph type="body"/>
          </p:nvPr>
        </p:nvSpPr>
        <p:spPr>
          <a:xfrm>
            <a:off x="457172" y="1604841"/>
            <a:ext cx="8228763" cy="3977484"/>
          </a:xfrm>
          <a:prstGeom prst="rect">
            <a:avLst/>
          </a:prstGeom>
        </p:spPr>
        <p:txBody>
          <a:bodyPr lIns="0" tIns="0" rIns="0" bIns="0"/>
          <a:lstStyle/>
          <a:p>
            <a:pPr marL="432000" indent="-324000">
              <a:buClr>
                <a:srgbClr val="000000"/>
              </a:buClr>
              <a:buSzPct val="45000"/>
              <a:buFont typeface="Wingdings" charset="2"/>
              <a:buChar char=""/>
            </a:pPr>
            <a:r>
              <a:rPr lang="en-PH" sz="2900" b="0" strike="noStrike" spc="-1" dirty="0">
                <a:solidFill>
                  <a:srgbClr val="000000"/>
                </a:solidFill>
                <a:uFill>
                  <a:solidFill>
                    <a:srgbClr val="FFFFFF"/>
                  </a:solidFill>
                </a:uFill>
                <a:latin typeface="Arial"/>
              </a:rPr>
              <a:t>Click to edit the outline text format</a:t>
            </a:r>
          </a:p>
          <a:p>
            <a:pPr marL="783734" lvl="1" indent="-293900">
              <a:buClr>
                <a:srgbClr val="000000"/>
              </a:buClr>
              <a:buSzPct val="75000"/>
              <a:buFont typeface="Symbol" charset="2"/>
              <a:buChar char=""/>
            </a:pPr>
            <a:r>
              <a:rPr lang="en-PH" sz="2500" b="0" strike="noStrike" spc="-1" dirty="0">
                <a:solidFill>
                  <a:srgbClr val="000000"/>
                </a:solidFill>
                <a:uFill>
                  <a:solidFill>
                    <a:srgbClr val="FFFFFF"/>
                  </a:solidFill>
                </a:uFill>
                <a:latin typeface="Arial"/>
              </a:rPr>
              <a:t>Second Outline Level</a:t>
            </a:r>
          </a:p>
          <a:p>
            <a:pPr marL="1175602" lvl="2" indent="-261245">
              <a:buClr>
                <a:srgbClr val="000000"/>
              </a:buClr>
              <a:buSzPct val="45000"/>
              <a:buFont typeface="Wingdings" charset="2"/>
              <a:buChar char=""/>
            </a:pPr>
            <a:r>
              <a:rPr lang="en-PH" sz="2200" b="0" strike="noStrike" spc="-1" dirty="0">
                <a:solidFill>
                  <a:srgbClr val="000000"/>
                </a:solidFill>
                <a:uFill>
                  <a:solidFill>
                    <a:srgbClr val="FFFFFF"/>
                  </a:solidFill>
                </a:uFill>
                <a:latin typeface="Arial"/>
              </a:rPr>
              <a:t>Third Outline Level</a:t>
            </a:r>
          </a:p>
          <a:p>
            <a:pPr marL="1567469" lvl="3" indent="-195934">
              <a:buClr>
                <a:srgbClr val="000000"/>
              </a:buClr>
              <a:buSzPct val="75000"/>
              <a:buFont typeface="Symbol" charset="2"/>
              <a:buChar char=""/>
            </a:pPr>
            <a:r>
              <a:rPr lang="en-PH" sz="1800" b="0" strike="noStrike" spc="-1" dirty="0">
                <a:solidFill>
                  <a:srgbClr val="000000"/>
                </a:solidFill>
                <a:uFill>
                  <a:solidFill>
                    <a:srgbClr val="FFFFFF"/>
                  </a:solidFill>
                </a:uFill>
                <a:latin typeface="Arial"/>
              </a:rPr>
              <a:t>Fourth Outline Level</a:t>
            </a:r>
          </a:p>
          <a:p>
            <a:pPr marL="1959336" lvl="4" indent="-195934">
              <a:buClr>
                <a:srgbClr val="000000"/>
              </a:buClr>
              <a:buSzPct val="45000"/>
              <a:buFont typeface="Wingdings" charset="2"/>
              <a:buChar char=""/>
            </a:pPr>
            <a:r>
              <a:rPr lang="en-PH" sz="1800" b="0" strike="noStrike" spc="-1" dirty="0">
                <a:solidFill>
                  <a:srgbClr val="000000"/>
                </a:solidFill>
                <a:uFill>
                  <a:solidFill>
                    <a:srgbClr val="FFFFFF"/>
                  </a:solidFill>
                </a:uFill>
                <a:latin typeface="Arial"/>
              </a:rPr>
              <a:t>Fifth Outline Level</a:t>
            </a:r>
          </a:p>
          <a:p>
            <a:pPr marL="2351203" lvl="5" indent="-195934">
              <a:buClr>
                <a:srgbClr val="000000"/>
              </a:buClr>
              <a:buSzPct val="45000"/>
              <a:buFont typeface="Wingdings" charset="2"/>
              <a:buChar char=""/>
            </a:pPr>
            <a:r>
              <a:rPr lang="en-PH" sz="1800" b="0" strike="noStrike" spc="-1" dirty="0">
                <a:solidFill>
                  <a:srgbClr val="000000"/>
                </a:solidFill>
                <a:uFill>
                  <a:solidFill>
                    <a:srgbClr val="FFFFFF"/>
                  </a:solidFill>
                </a:uFill>
                <a:latin typeface="Arial"/>
              </a:rPr>
              <a:t>Sixth Outline Level</a:t>
            </a:r>
          </a:p>
          <a:p>
            <a:pPr marL="2743070" lvl="6" indent="-195934">
              <a:buClr>
                <a:srgbClr val="000000"/>
              </a:buClr>
              <a:buSzPct val="45000"/>
              <a:buFont typeface="Wingdings" charset="2"/>
              <a:buChar char=""/>
            </a:pPr>
            <a:r>
              <a:rPr lang="en-PH" sz="1800" b="0" strike="noStrike" spc="-1" dirty="0">
                <a:solidFill>
                  <a:srgbClr val="000000"/>
                </a:solidFill>
                <a:uFill>
                  <a:solidFill>
                    <a:srgbClr val="FFFFFF"/>
                  </a:solidFill>
                </a:uFill>
                <a:latin typeface="Arial"/>
              </a:rPr>
              <a:t>Seventh Outline Level</a:t>
            </a:r>
          </a:p>
        </p:txBody>
      </p:sp>
      <p:sp>
        <p:nvSpPr>
          <p:cNvPr id="2" name="PlaceHolder 3"/>
          <p:cNvSpPr>
            <a:spLocks noGrp="1"/>
          </p:cNvSpPr>
          <p:nvPr>
            <p:ph type="dt"/>
          </p:nvPr>
        </p:nvSpPr>
        <p:spPr>
          <a:xfrm>
            <a:off x="457172" y="6247906"/>
            <a:ext cx="2130093" cy="472896"/>
          </a:xfrm>
          <a:prstGeom prst="rect">
            <a:avLst/>
          </a:prstGeom>
        </p:spPr>
        <p:txBody>
          <a:bodyPr lIns="0" tIns="0" rIns="0" bIns="0"/>
          <a:lstStyle/>
          <a:p>
            <a:r>
              <a:rPr lang="en-PH" sz="1300" b="0" strike="noStrike" spc="-1" dirty="0">
                <a:solidFill>
                  <a:srgbClr val="000000"/>
                </a:solidFill>
                <a:uFill>
                  <a:solidFill>
                    <a:srgbClr val="FFFFFF"/>
                  </a:solidFill>
                </a:uFill>
                <a:latin typeface="Times New Roman"/>
              </a:rPr>
              <a:t>&lt;date/time&gt;</a:t>
            </a:r>
          </a:p>
        </p:txBody>
      </p:sp>
      <p:sp>
        <p:nvSpPr>
          <p:cNvPr id="3" name="PlaceHolder 4"/>
          <p:cNvSpPr>
            <a:spLocks noGrp="1"/>
          </p:cNvSpPr>
          <p:nvPr>
            <p:ph type="ftr"/>
          </p:nvPr>
        </p:nvSpPr>
        <p:spPr>
          <a:xfrm>
            <a:off x="3127054" y="6247906"/>
            <a:ext cx="2898142" cy="472896"/>
          </a:xfrm>
          <a:prstGeom prst="rect">
            <a:avLst/>
          </a:prstGeom>
        </p:spPr>
        <p:txBody>
          <a:bodyPr lIns="0" tIns="0" rIns="0" bIns="0"/>
          <a:lstStyle/>
          <a:p>
            <a:pPr algn="ctr"/>
            <a:r>
              <a:rPr lang="en-PH" sz="1300" b="0" strike="noStrike" spc="-1" dirty="0">
                <a:solidFill>
                  <a:srgbClr val="000000"/>
                </a:solidFill>
                <a:uFill>
                  <a:solidFill>
                    <a:srgbClr val="FFFFFF"/>
                  </a:solidFill>
                </a:uFill>
                <a:latin typeface="Times New Roman"/>
              </a:rPr>
              <a:t>&lt;footer&gt;</a:t>
            </a:r>
          </a:p>
        </p:txBody>
      </p:sp>
      <p:sp>
        <p:nvSpPr>
          <p:cNvPr id="4" name="PlaceHolder 5"/>
          <p:cNvSpPr>
            <a:spLocks noGrp="1"/>
          </p:cNvSpPr>
          <p:nvPr>
            <p:ph type="sldNum"/>
          </p:nvPr>
        </p:nvSpPr>
        <p:spPr>
          <a:xfrm>
            <a:off x="6555842" y="6247906"/>
            <a:ext cx="2130093" cy="472896"/>
          </a:xfrm>
          <a:prstGeom prst="rect">
            <a:avLst/>
          </a:prstGeom>
        </p:spPr>
        <p:txBody>
          <a:bodyPr lIns="0" tIns="0" rIns="0" bIns="0"/>
          <a:lstStyle/>
          <a:p>
            <a:pPr algn="r"/>
            <a:fld id="{76C5AE1D-3E6A-485F-A4D8-BF0EE36092C8}" type="slidenum">
              <a:rPr lang="en-PH" sz="1300" b="0" strike="noStrike" spc="-1">
                <a:solidFill>
                  <a:srgbClr val="000000"/>
                </a:solidFill>
                <a:uFill>
                  <a:solidFill>
                    <a:srgbClr val="FFFFFF"/>
                  </a:solidFill>
                </a:uFill>
                <a:latin typeface="Times New Roman"/>
              </a:rPr>
              <a:pPr algn="r"/>
              <a:t>‹#›</a:t>
            </a:fld>
            <a:endParaRPr lang="en-PH" sz="1300" b="0" strike="noStrike" spc="-1" dirty="0">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a:lvl1pPr marL="391867" indent="-293900">
        <a:buClr>
          <a:srgbClr val="000000"/>
        </a:buClr>
        <a:buSzPct val="45000"/>
        <a:buFont typeface="Wingdings" charset="2"/>
        <a:buChar char=""/>
        <a:defRPr/>
      </a:lvl1pPr>
    </p:bodyStyle>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OY SAQUING\Downloads\image00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6060" y1="19340" x2="9272" y2="47170"/>
                        <a14:foregroundMark x1="22848" y1="4009" x2="8609" y2="33255"/>
                        <a14:foregroundMark x1="18377" y1="7075" x2="6954" y2="34670"/>
                        <a14:foregroundMark x1="18212" y1="6368" x2="7285" y2="32311"/>
                        <a14:foregroundMark x1="21192" y1="2830" x2="9106" y2="23113"/>
                        <a14:foregroundMark x1="9603" y1="23821" x2="6954" y2="41745"/>
                        <a14:foregroundMark x1="6126" y1="43396" x2="8940" y2="72877"/>
                        <a14:foregroundMark x1="8940" y1="72877" x2="8940" y2="72877"/>
                        <a14:foregroundMark x1="71854" y1="3066" x2="93709" y2="58962"/>
                        <a14:foregroundMark x1="76325" y1="3066" x2="96192" y2="40094"/>
                        <a14:foregroundMark x1="77649" y1="708" x2="92384" y2="28302"/>
                        <a14:foregroundMark x1="82119" y1="1179" x2="92550" y2="29717"/>
                        <a14:foregroundMark x1="93046" y1="29009" x2="91887" y2="68160"/>
                        <a14:foregroundMark x1="11093" y1="70519" x2="15728" y2="91038"/>
                        <a14:foregroundMark x1="10927" y1="68632" x2="11589" y2="80189"/>
                        <a14:foregroundMark x1="8940" y1="69104" x2="11424" y2="80896"/>
                        <a14:foregroundMark x1="8940" y1="69340" x2="22682" y2="98113"/>
                        <a14:foregroundMark x1="12417" y1="73349" x2="20695" y2="93632"/>
                        <a14:foregroundMark x1="11424" y1="72406" x2="21523" y2="98113"/>
                        <a14:foregroundMark x1="11093" y1="72406" x2="17715" y2="96226"/>
                        <a14:foregroundMark x1="14901" y1="84434" x2="18874" y2="92925"/>
                        <a14:foregroundMark x1="16060" y1="92925" x2="27483" y2="99292"/>
                        <a14:foregroundMark x1="16887" y1="90566" x2="23344" y2="96934"/>
                        <a14:foregroundMark x1="10430" y1="70519" x2="20364" y2="91981"/>
                        <a14:foregroundMark x1="9437" y1="75236" x2="20033" y2="90566"/>
                        <a14:foregroundMark x1="10596" y1="73585" x2="18377" y2="94340"/>
                        <a14:foregroundMark x1="10265" y1="69811" x2="17715" y2="92925"/>
                        <a14:foregroundMark x1="7947" y1="70991" x2="17715" y2="98349"/>
                        <a14:foregroundMark x1="10430" y1="66509" x2="16556" y2="90802"/>
                        <a14:foregroundMark x1="16556" y1="90802" x2="16556" y2="90802"/>
                        <a14:foregroundMark x1="8444" y1="67925" x2="19040" y2="93396"/>
                        <a14:foregroundMark x1="9106" y1="70991" x2="18709" y2="98821"/>
                        <a14:backgroundMark x1="32781" y1="12264" x2="60265" y2="91509"/>
                        <a14:backgroundMark x1="64073" y1="8491" x2="71523" y2="23585"/>
                        <a14:backgroundMark x1="69040" y1="10849" x2="71689" y2="20283"/>
                        <a14:backgroundMark x1="9768" y1="71462" x2="23344" y2="97642"/>
                        <a14:backgroundMark x1="8609" y1="70519" x2="19702" y2="96462"/>
                        <a14:backgroundMark x1="12252" y1="73821" x2="20695" y2="95755"/>
                        <a14:backgroundMark x1="9437" y1="71462" x2="17219" y2="92217"/>
                        <a14:backgroundMark x1="10927" y1="71934" x2="16556" y2="90802"/>
                      </a14:backgroundRemoval>
                    </a14:imgEffect>
                  </a14:imgLayer>
                </a14:imgProps>
              </a:ext>
              <a:ext uri="{28A0092B-C50C-407E-A947-70E740481C1C}">
                <a14:useLocalDpi xmlns:a14="http://schemas.microsoft.com/office/drawing/2010/main" val="0"/>
              </a:ext>
            </a:extLst>
          </a:blip>
          <a:srcRect/>
          <a:stretch>
            <a:fillRect/>
          </a:stretch>
        </p:blipFill>
        <p:spPr bwMode="auto">
          <a:xfrm>
            <a:off x="0" y="300253"/>
            <a:ext cx="9147744" cy="63086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Shape 1"/>
          <p:cNvSpPr txBox="1"/>
          <p:nvPr/>
        </p:nvSpPr>
        <p:spPr>
          <a:xfrm>
            <a:off x="1447800" y="2842218"/>
            <a:ext cx="6289921" cy="967782"/>
          </a:xfrm>
          <a:prstGeom prst="rect">
            <a:avLst/>
          </a:prstGeom>
          <a:noFill/>
          <a:ln>
            <a:noFill/>
          </a:ln>
        </p:spPr>
        <p:txBody>
          <a:bodyPr lIns="81639" tIns="40820" rIns="81639" bIns="40820" anchor="ctr"/>
          <a:lstStyle/>
          <a:p>
            <a:pPr algn="ctr"/>
            <a:r>
              <a:rPr lang="en-US" sz="4400" b="1" spc="-1" dirty="0">
                <a:solidFill>
                  <a:srgbClr val="003366"/>
                </a:solidFill>
                <a:uFill>
                  <a:solidFill>
                    <a:srgbClr val="FFFFFF"/>
                  </a:solidFill>
                </a:uFill>
                <a:latin typeface="Calibri" pitchFamily="34" charset="0"/>
                <a:cs typeface="Calibri" pitchFamily="34" charset="0"/>
              </a:rPr>
              <a:t>Philippine EITI Validation:</a:t>
            </a:r>
          </a:p>
          <a:p>
            <a:pPr algn="ctr"/>
            <a:r>
              <a:rPr lang="en-US" sz="4400" b="1" spc="-1" dirty="0">
                <a:solidFill>
                  <a:srgbClr val="003366"/>
                </a:solidFill>
                <a:uFill>
                  <a:solidFill>
                    <a:srgbClr val="FFFFFF"/>
                  </a:solidFill>
                </a:uFill>
                <a:latin typeface="Calibri" pitchFamily="34" charset="0"/>
                <a:cs typeface="Calibri" pitchFamily="34" charset="0"/>
              </a:rPr>
              <a:t>Experience and Lessons</a:t>
            </a:r>
          </a:p>
          <a:p>
            <a:pPr algn="ctr"/>
            <a:endParaRPr lang="en-PH" sz="1100" b="1" spc="-1" dirty="0">
              <a:solidFill>
                <a:srgbClr val="000000"/>
              </a:solidFill>
              <a:uFill>
                <a:solidFill>
                  <a:srgbClr val="FFFFFF"/>
                </a:solidFill>
              </a:uFill>
              <a:latin typeface="Arial"/>
            </a:endParaRPr>
          </a:p>
        </p:txBody>
      </p:sp>
      <p:pic>
        <p:nvPicPr>
          <p:cNvPr id="1026" name="Picture 1" descr="Description: C:\Users\mttuba\Downloads\Letterhead - Selected - HighRes.png"/>
          <p:cNvPicPr>
            <a:picLocks noChangeAspect="1" noChangeArrowheads="1"/>
          </p:cNvPicPr>
          <p:nvPr/>
        </p:nvPicPr>
        <p:blipFill>
          <a:blip r:embed="rId4" cstate="print"/>
          <a:srcRect t="13133" r="50911" b="21204"/>
          <a:stretch>
            <a:fillRect/>
          </a:stretch>
        </p:blipFill>
        <p:spPr bwMode="auto">
          <a:xfrm>
            <a:off x="2743200" y="914400"/>
            <a:ext cx="3635375" cy="762000"/>
          </a:xfrm>
          <a:prstGeom prst="rect">
            <a:avLst/>
          </a:prstGeom>
          <a:noFill/>
          <a:ln w="9525">
            <a:noFill/>
            <a:miter lim="800000"/>
            <a:headEnd/>
            <a:tailEnd/>
          </a:ln>
        </p:spPr>
      </p:pic>
      <p:sp>
        <p:nvSpPr>
          <p:cNvPr id="5" name="TextBox 4"/>
          <p:cNvSpPr txBox="1"/>
          <p:nvPr/>
        </p:nvSpPr>
        <p:spPr>
          <a:xfrm>
            <a:off x="3200400" y="4648200"/>
            <a:ext cx="2895600" cy="830997"/>
          </a:xfrm>
          <a:prstGeom prst="rect">
            <a:avLst/>
          </a:prstGeom>
          <a:noFill/>
        </p:spPr>
        <p:txBody>
          <a:bodyPr wrap="square" rtlCol="0">
            <a:spAutoFit/>
          </a:bodyPr>
          <a:lstStyle/>
          <a:p>
            <a:pPr algn="ctr"/>
            <a:r>
              <a:rPr lang="en-US" b="1" dirty="0"/>
              <a:t>MARIA KARLA ESPINOSA</a:t>
            </a:r>
          </a:p>
          <a:p>
            <a:pPr algn="ctr"/>
            <a:r>
              <a:rPr lang="en-US" dirty="0"/>
              <a:t>National Coordinator</a:t>
            </a:r>
          </a:p>
          <a:p>
            <a:pPr algn="ctr"/>
            <a:r>
              <a:rPr lang="en-US" dirty="0"/>
              <a:t>PH-EITI Secretariat</a:t>
            </a:r>
          </a:p>
        </p:txBody>
      </p:sp>
    </p:spTree>
    <p:extLst>
      <p:ext uri="{BB962C8B-B14F-4D97-AF65-F5344CB8AC3E}">
        <p14:creationId xmlns:p14="http://schemas.microsoft.com/office/powerpoint/2010/main" val="3853925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sp>
        <p:nvSpPr>
          <p:cNvPr id="3" name="Subtitle 4"/>
          <p:cNvSpPr txBox="1">
            <a:spLocks/>
          </p:cNvSpPr>
          <p:nvPr/>
        </p:nvSpPr>
        <p:spPr bwMode="auto">
          <a:xfrm>
            <a:off x="826743" y="709830"/>
            <a:ext cx="8164857" cy="907302"/>
          </a:xfrm>
          <a:prstGeom prst="rect">
            <a:avLst/>
          </a:prstGeom>
          <a:noFill/>
          <a:ln w="9525">
            <a:noFill/>
            <a:miter lim="800000"/>
            <a:headEnd/>
            <a:tailEnd/>
          </a:ln>
        </p:spPr>
        <p:txBody>
          <a:bodyPr vert="horz" wrap="square" lIns="82945" tIns="41473" rIns="82945" bIns="41473" numCol="1" anchor="t" anchorCtr="0" compatLnSpc="1">
            <a:prstTxWarp prst="textNoShape">
              <a:avLst/>
            </a:prstTxWarp>
          </a:bodyPr>
          <a:lstStyle/>
          <a:p>
            <a:pPr fontAlgn="base">
              <a:spcBef>
                <a:spcPct val="20000"/>
              </a:spcBef>
              <a:spcAft>
                <a:spcPct val="0"/>
              </a:spcAft>
              <a:defRPr/>
            </a:pPr>
            <a:r>
              <a:rPr lang="en-PH" sz="2500" dirty="0">
                <a:solidFill>
                  <a:schemeClr val="tx1">
                    <a:lumMod val="50000"/>
                    <a:lumOff val="50000"/>
                  </a:schemeClr>
                </a:solidFill>
                <a:latin typeface="Calibri" pitchFamily="34" charset="0"/>
                <a:cs typeface="Calibri" pitchFamily="34" charset="0"/>
              </a:rPr>
              <a:t>STAKEHOLDERS IDENTIFIED    &gt;    </a:t>
            </a:r>
            <a:r>
              <a:rPr lang="en-PH" sz="2500" b="1" dirty="0">
                <a:latin typeface="Calibri" pitchFamily="34" charset="0"/>
                <a:cs typeface="Calibri" pitchFamily="34" charset="0"/>
              </a:rPr>
              <a:t>Non-MSG Stakeholders</a:t>
            </a:r>
            <a:endParaRPr lang="en-US" sz="2500" dirty="0">
              <a:solidFill>
                <a:schemeClr val="tx1">
                  <a:lumMod val="50000"/>
                  <a:lumOff val="50000"/>
                </a:schemeClr>
              </a:solidFill>
              <a:latin typeface="Calibri" pitchFamily="34" charset="0"/>
              <a:cs typeface="Calibri" pitchFamily="34" charset="0"/>
            </a:endParaRPr>
          </a:p>
        </p:txBody>
      </p:sp>
      <p:graphicFrame>
        <p:nvGraphicFramePr>
          <p:cNvPr id="5" name="Table 4"/>
          <p:cNvGraphicFramePr>
            <a:graphicFrameLocks noGrp="1"/>
          </p:cNvGraphicFramePr>
          <p:nvPr/>
        </p:nvGraphicFramePr>
        <p:xfrm>
          <a:off x="1738079" y="1493436"/>
          <a:ext cx="5961642" cy="3967092"/>
        </p:xfrm>
        <a:graphic>
          <a:graphicData uri="http://schemas.openxmlformats.org/drawingml/2006/table">
            <a:tbl>
              <a:tblPr/>
              <a:tblGrid>
                <a:gridCol w="5961642">
                  <a:extLst>
                    <a:ext uri="{9D8B030D-6E8A-4147-A177-3AD203B41FA5}">
                      <a16:colId xmlns:a16="http://schemas.microsoft.com/office/drawing/2014/main" val="20000"/>
                    </a:ext>
                  </a:extLst>
                </a:gridCol>
              </a:tblGrid>
              <a:tr h="243169">
                <a:tc>
                  <a:txBody>
                    <a:bodyPr/>
                    <a:lstStyle/>
                    <a:p>
                      <a:pPr marL="342900" lvl="0" indent="-342900">
                        <a:lnSpc>
                          <a:spcPct val="107000"/>
                        </a:lnSpc>
                        <a:spcBef>
                          <a:spcPts val="1200"/>
                        </a:spcBef>
                        <a:spcAft>
                          <a:spcPts val="800"/>
                        </a:spcAft>
                        <a:buFont typeface="+mj-lt"/>
                        <a:buNone/>
                      </a:pPr>
                      <a:r>
                        <a:rPr lang="en-PH" sz="1800" b="1" dirty="0">
                          <a:latin typeface="Calibri" pitchFamily="34" charset="0"/>
                          <a:ea typeface="Yu Mincho"/>
                          <a:cs typeface="Calibri" pitchFamily="34" charset="0"/>
                        </a:rPr>
                        <a:t>Industry Sector</a:t>
                      </a:r>
                      <a:endParaRPr lang="en-PH" sz="1800" dirty="0">
                        <a:latin typeface="Calibri" pitchFamily="34" charset="0"/>
                        <a:ea typeface="Calibri"/>
                        <a:cs typeface="Calibri" pitchFamily="34" charset="0"/>
                      </a:endParaRPr>
                    </a:p>
                  </a:txBody>
                  <a:tcPr marL="62208" marR="6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673595">
                <a:tc>
                  <a:txBody>
                    <a:bodyPr/>
                    <a:lstStyle/>
                    <a:p>
                      <a:pPr marL="342900" lvl="0" indent="-342900">
                        <a:lnSpc>
                          <a:spcPct val="107000"/>
                        </a:lnSpc>
                        <a:spcAft>
                          <a:spcPts val="0"/>
                        </a:spcAft>
                        <a:buFont typeface="+mj-lt"/>
                        <a:buNone/>
                      </a:pPr>
                      <a:endParaRPr lang="en-PH" sz="1800" dirty="0">
                        <a:latin typeface="Calibri" pitchFamily="34" charset="0"/>
                        <a:ea typeface="Yu Mincho"/>
                        <a:cs typeface="Calibri" pitchFamily="34" charset="0"/>
                      </a:endParaRPr>
                    </a:p>
                    <a:p>
                      <a:pPr marL="342900" lvl="0" indent="-342900">
                        <a:lnSpc>
                          <a:spcPct val="107000"/>
                        </a:lnSpc>
                        <a:spcAft>
                          <a:spcPts val="0"/>
                        </a:spcAft>
                        <a:buFont typeface="+mj-lt"/>
                        <a:buNone/>
                      </a:pPr>
                      <a:r>
                        <a:rPr lang="en-PH" sz="1800" u="sng" dirty="0">
                          <a:latin typeface="Calibri" pitchFamily="34" charset="0"/>
                          <a:ea typeface="Yu Mincho"/>
                          <a:cs typeface="Calibri" pitchFamily="34" charset="0"/>
                        </a:rPr>
                        <a:t>Mining</a:t>
                      </a:r>
                    </a:p>
                    <a:p>
                      <a:pPr marL="342900" lvl="0" indent="-342900">
                        <a:lnSpc>
                          <a:spcPct val="107000"/>
                        </a:lnSpc>
                        <a:spcAft>
                          <a:spcPts val="0"/>
                        </a:spcAft>
                        <a:buFont typeface="Arial" pitchFamily="34" charset="0"/>
                        <a:buChar char="•"/>
                      </a:pPr>
                      <a:r>
                        <a:rPr lang="en-PH" sz="1800" dirty="0">
                          <a:latin typeface="Calibri" pitchFamily="34" charset="0"/>
                          <a:ea typeface="Calibri"/>
                          <a:cs typeface="Calibri" pitchFamily="34" charset="0"/>
                        </a:rPr>
                        <a:t>CTP</a:t>
                      </a:r>
                      <a:r>
                        <a:rPr lang="en-PH" sz="1800" baseline="0" dirty="0">
                          <a:latin typeface="Calibri" pitchFamily="34" charset="0"/>
                          <a:ea typeface="Calibri"/>
                          <a:cs typeface="Calibri" pitchFamily="34" charset="0"/>
                        </a:rPr>
                        <a:t> Construction and Mining Corporation</a:t>
                      </a:r>
                    </a:p>
                    <a:p>
                      <a:pPr marL="342900" lvl="0" indent="-342900">
                        <a:lnSpc>
                          <a:spcPct val="107000"/>
                        </a:lnSpc>
                        <a:spcAft>
                          <a:spcPts val="0"/>
                        </a:spcAft>
                        <a:buFont typeface="Arial" pitchFamily="34" charset="0"/>
                        <a:buChar char="•"/>
                      </a:pPr>
                      <a:r>
                        <a:rPr lang="en-PH" sz="1800" baseline="0" dirty="0">
                          <a:latin typeface="Calibri" pitchFamily="34" charset="0"/>
                          <a:ea typeface="Calibri"/>
                          <a:cs typeface="Calibri" pitchFamily="34" charset="0"/>
                        </a:rPr>
                        <a:t>Lepanto Consolidated Mining Company</a:t>
                      </a:r>
                    </a:p>
                    <a:p>
                      <a:pPr marL="342900" lvl="0" indent="-342900">
                        <a:lnSpc>
                          <a:spcPct val="107000"/>
                        </a:lnSpc>
                        <a:spcAft>
                          <a:spcPts val="0"/>
                        </a:spcAft>
                        <a:buFont typeface="Arial" pitchFamily="34" charset="0"/>
                        <a:buChar char="•"/>
                      </a:pPr>
                      <a:r>
                        <a:rPr lang="en-PH" sz="1800" baseline="0" dirty="0">
                          <a:latin typeface="Calibri" pitchFamily="34" charset="0"/>
                          <a:ea typeface="Calibri"/>
                          <a:cs typeface="Calibri" pitchFamily="34" charset="0"/>
                        </a:rPr>
                        <a:t>Philippine Mining Development Corporation</a:t>
                      </a:r>
                    </a:p>
                    <a:p>
                      <a:pPr marL="342900" lvl="0" indent="-342900">
                        <a:lnSpc>
                          <a:spcPct val="107000"/>
                        </a:lnSpc>
                        <a:spcAft>
                          <a:spcPts val="0"/>
                        </a:spcAft>
                        <a:buFont typeface="Arial" pitchFamily="34" charset="0"/>
                        <a:buChar char="•"/>
                      </a:pPr>
                      <a:endParaRPr lang="en-PH" sz="1800" baseline="0" dirty="0">
                        <a:latin typeface="Calibri" pitchFamily="34" charset="0"/>
                        <a:ea typeface="Calibri"/>
                        <a:cs typeface="Calibri" pitchFamily="34" charset="0"/>
                      </a:endParaRPr>
                    </a:p>
                    <a:p>
                      <a:pPr marL="342900" lvl="0" indent="-342900">
                        <a:lnSpc>
                          <a:spcPct val="107000"/>
                        </a:lnSpc>
                        <a:spcAft>
                          <a:spcPts val="0"/>
                        </a:spcAft>
                        <a:buFont typeface="Arial" pitchFamily="34" charset="0"/>
                        <a:buNone/>
                      </a:pPr>
                      <a:r>
                        <a:rPr lang="en-PH" sz="1800" u="sng" baseline="0" dirty="0">
                          <a:latin typeface="Calibri" pitchFamily="34" charset="0"/>
                          <a:ea typeface="Calibri"/>
                          <a:cs typeface="Calibri" pitchFamily="34" charset="0"/>
                        </a:rPr>
                        <a:t>Oil and gas</a:t>
                      </a:r>
                    </a:p>
                    <a:p>
                      <a:pPr marL="342900" lvl="0" indent="-342900">
                        <a:lnSpc>
                          <a:spcPct val="107000"/>
                        </a:lnSpc>
                        <a:spcAft>
                          <a:spcPts val="0"/>
                        </a:spcAft>
                        <a:buFont typeface="Arial" pitchFamily="34" charset="0"/>
                        <a:buChar char="•"/>
                      </a:pPr>
                      <a:r>
                        <a:rPr lang="en-PH" sz="1800" u="none" baseline="0" dirty="0">
                          <a:latin typeface="Calibri" pitchFamily="34" charset="0"/>
                          <a:ea typeface="Calibri"/>
                          <a:cs typeface="Calibri" pitchFamily="34" charset="0"/>
                        </a:rPr>
                        <a:t>Philippine National Oil Company-Exploration Corporation </a:t>
                      </a:r>
                    </a:p>
                    <a:p>
                      <a:pPr marL="342900" lvl="0" indent="-342900">
                        <a:lnSpc>
                          <a:spcPct val="107000"/>
                        </a:lnSpc>
                        <a:spcAft>
                          <a:spcPts val="0"/>
                        </a:spcAft>
                        <a:buFont typeface="Arial" pitchFamily="34" charset="0"/>
                        <a:buNone/>
                      </a:pPr>
                      <a:endParaRPr lang="en-PH" sz="1800" u="none" baseline="0" dirty="0">
                        <a:latin typeface="Calibri" pitchFamily="34" charset="0"/>
                        <a:ea typeface="Calibri"/>
                        <a:cs typeface="Calibri" pitchFamily="34" charset="0"/>
                      </a:endParaRPr>
                    </a:p>
                    <a:p>
                      <a:pPr marL="342900" lvl="0" indent="-342900">
                        <a:lnSpc>
                          <a:spcPct val="107000"/>
                        </a:lnSpc>
                        <a:spcAft>
                          <a:spcPts val="0"/>
                        </a:spcAft>
                        <a:buFont typeface="Arial" pitchFamily="34" charset="0"/>
                        <a:buNone/>
                      </a:pPr>
                      <a:r>
                        <a:rPr lang="en-PH" sz="1800" u="sng" baseline="0" dirty="0">
                          <a:latin typeface="Calibri" pitchFamily="34" charset="0"/>
                          <a:ea typeface="Calibri"/>
                          <a:cs typeface="Calibri" pitchFamily="34" charset="0"/>
                        </a:rPr>
                        <a:t>Coal</a:t>
                      </a:r>
                    </a:p>
                    <a:p>
                      <a:pPr marL="342900" lvl="0" indent="-342900">
                        <a:lnSpc>
                          <a:spcPct val="107000"/>
                        </a:lnSpc>
                        <a:spcAft>
                          <a:spcPts val="0"/>
                        </a:spcAft>
                        <a:buFont typeface="Arial" pitchFamily="34" charset="0"/>
                        <a:buChar char="•"/>
                      </a:pPr>
                      <a:r>
                        <a:rPr lang="en-PH" sz="1800" u="none" baseline="0" dirty="0" err="1">
                          <a:latin typeface="Calibri" pitchFamily="34" charset="0"/>
                          <a:ea typeface="Calibri"/>
                          <a:cs typeface="Calibri" pitchFamily="34" charset="0"/>
                        </a:rPr>
                        <a:t>Semirara</a:t>
                      </a:r>
                      <a:r>
                        <a:rPr lang="en-PH" sz="1800" u="none" baseline="0" dirty="0">
                          <a:latin typeface="Calibri" pitchFamily="34" charset="0"/>
                          <a:ea typeface="Calibri"/>
                          <a:cs typeface="Calibri" pitchFamily="34" charset="0"/>
                        </a:rPr>
                        <a:t> Mining and Power Corporation</a:t>
                      </a: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130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graphicFrame>
        <p:nvGraphicFramePr>
          <p:cNvPr id="5" name="Table 4"/>
          <p:cNvGraphicFramePr>
            <a:graphicFrameLocks noGrp="1"/>
          </p:cNvGraphicFramePr>
          <p:nvPr/>
        </p:nvGraphicFramePr>
        <p:xfrm>
          <a:off x="2173165" y="1543240"/>
          <a:ext cx="4989635" cy="3283395"/>
        </p:xfrm>
        <a:graphic>
          <a:graphicData uri="http://schemas.openxmlformats.org/drawingml/2006/table">
            <a:tbl>
              <a:tblPr/>
              <a:tblGrid>
                <a:gridCol w="4989635">
                  <a:extLst>
                    <a:ext uri="{9D8B030D-6E8A-4147-A177-3AD203B41FA5}">
                      <a16:colId xmlns:a16="http://schemas.microsoft.com/office/drawing/2014/main" val="20000"/>
                    </a:ext>
                  </a:extLst>
                </a:gridCol>
              </a:tblGrid>
              <a:tr h="520702">
                <a:tc>
                  <a:txBody>
                    <a:bodyPr/>
                    <a:lstStyle/>
                    <a:p>
                      <a:pPr marL="342900" lvl="0" indent="-342900">
                        <a:lnSpc>
                          <a:spcPct val="107000"/>
                        </a:lnSpc>
                        <a:spcBef>
                          <a:spcPts val="1200"/>
                        </a:spcBef>
                        <a:spcAft>
                          <a:spcPts val="800"/>
                        </a:spcAft>
                        <a:buFont typeface="+mj-lt"/>
                        <a:buNone/>
                      </a:pPr>
                      <a:r>
                        <a:rPr lang="en-PH" sz="1800" b="1" dirty="0">
                          <a:latin typeface="Calibri" pitchFamily="34" charset="0"/>
                          <a:ea typeface="Yu Mincho"/>
                          <a:cs typeface="Calibri" pitchFamily="34" charset="0"/>
                        </a:rPr>
                        <a:t>Civil Society Organizations - </a:t>
                      </a:r>
                      <a:r>
                        <a:rPr lang="en-PH" sz="1800" dirty="0" err="1">
                          <a:latin typeface="Calibri" pitchFamily="34" charset="0"/>
                          <a:ea typeface="Yu Mincho"/>
                          <a:cs typeface="Calibri" pitchFamily="34" charset="0"/>
                        </a:rPr>
                        <a:t>Bantay</a:t>
                      </a:r>
                      <a:r>
                        <a:rPr lang="en-PH" sz="1800" dirty="0">
                          <a:latin typeface="Calibri" pitchFamily="34" charset="0"/>
                          <a:ea typeface="Yu Mincho"/>
                          <a:cs typeface="Calibri" pitchFamily="34" charset="0"/>
                        </a:rPr>
                        <a:t> Kita – Publish What You Pay Philippines</a:t>
                      </a:r>
                      <a:endParaRPr lang="en-PH" sz="1800" dirty="0">
                        <a:latin typeface="Calibri" pitchFamily="34" charset="0"/>
                        <a:ea typeface="Calibri"/>
                        <a:cs typeface="Calibri" pitchFamily="34" charset="0"/>
                      </a:endParaRPr>
                    </a:p>
                  </a:txBody>
                  <a:tcPr marL="62208" marR="6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560982">
                <a:tc>
                  <a:txBody>
                    <a:bodyPr/>
                    <a:lstStyle/>
                    <a:p>
                      <a:pPr marL="342900" lvl="0" indent="-342900">
                        <a:lnSpc>
                          <a:spcPct val="107000"/>
                        </a:lnSpc>
                        <a:spcAft>
                          <a:spcPts val="0"/>
                        </a:spcAft>
                        <a:buFont typeface="+mj-lt"/>
                        <a:buNone/>
                      </a:pPr>
                      <a:endParaRPr lang="en-PH" sz="1600" dirty="0">
                        <a:latin typeface="Calibri" pitchFamily="34" charset="0"/>
                        <a:ea typeface="Yu Mincho"/>
                        <a:cs typeface="Calibri" pitchFamily="34" charset="0"/>
                      </a:endParaRPr>
                    </a:p>
                    <a:p>
                      <a:pPr marL="342900" lvl="0" indent="-342900">
                        <a:lnSpc>
                          <a:spcPct val="107000"/>
                        </a:lnSpc>
                        <a:spcAft>
                          <a:spcPts val="600"/>
                        </a:spcAft>
                        <a:buFont typeface="Arial" pitchFamily="34" charset="0"/>
                        <a:buChar char="•"/>
                      </a:pPr>
                      <a:r>
                        <a:rPr lang="en-PH" sz="1800" dirty="0">
                          <a:latin typeface="Calibri" pitchFamily="34" charset="0"/>
                          <a:ea typeface="Calibri"/>
                          <a:cs typeface="Calibri" pitchFamily="34" charset="0"/>
                        </a:rPr>
                        <a:t>Ancestral</a:t>
                      </a:r>
                      <a:r>
                        <a:rPr lang="en-PH" sz="1800" baseline="0" dirty="0">
                          <a:latin typeface="Calibri" pitchFamily="34" charset="0"/>
                          <a:ea typeface="Calibri"/>
                          <a:cs typeface="Calibri" pitchFamily="34" charset="0"/>
                        </a:rPr>
                        <a:t> Land / Domain Watch</a:t>
                      </a:r>
                    </a:p>
                    <a:p>
                      <a:pPr marL="342900" lvl="0" indent="-342900">
                        <a:lnSpc>
                          <a:spcPct val="107000"/>
                        </a:lnSpc>
                        <a:spcAft>
                          <a:spcPts val="600"/>
                        </a:spcAft>
                        <a:buFont typeface="Arial" pitchFamily="34" charset="0"/>
                        <a:buChar char="•"/>
                      </a:pPr>
                      <a:r>
                        <a:rPr lang="en-PH" sz="1800" baseline="0" dirty="0">
                          <a:latin typeface="Calibri" pitchFamily="34" charset="0"/>
                          <a:ea typeface="Calibri"/>
                          <a:cs typeface="Calibri" pitchFamily="34" charset="0"/>
                        </a:rPr>
                        <a:t>Environmental Legal Assistance </a:t>
                      </a:r>
                      <a:r>
                        <a:rPr lang="en-PH" sz="1800" baseline="0" dirty="0" err="1">
                          <a:latin typeface="Calibri" pitchFamily="34" charset="0"/>
                          <a:ea typeface="Calibri"/>
                          <a:cs typeface="Calibri" pitchFamily="34" charset="0"/>
                        </a:rPr>
                        <a:t>Center</a:t>
                      </a:r>
                      <a:r>
                        <a:rPr lang="en-PH" sz="1800" baseline="0" dirty="0">
                          <a:latin typeface="Calibri" pitchFamily="34" charset="0"/>
                          <a:ea typeface="Calibri"/>
                          <a:cs typeface="Calibri" pitchFamily="34" charset="0"/>
                        </a:rPr>
                        <a:t>, Inc. – </a:t>
                      </a:r>
                      <a:r>
                        <a:rPr lang="en-PH" sz="1800" baseline="0" dirty="0" err="1">
                          <a:latin typeface="Calibri" pitchFamily="34" charset="0"/>
                          <a:ea typeface="Calibri"/>
                          <a:cs typeface="Calibri" pitchFamily="34" charset="0"/>
                        </a:rPr>
                        <a:t>Palwan</a:t>
                      </a:r>
                      <a:endParaRPr lang="en-PH" sz="1800" baseline="0" dirty="0">
                        <a:latin typeface="Calibri" pitchFamily="34" charset="0"/>
                        <a:ea typeface="Calibri"/>
                        <a:cs typeface="Calibri" pitchFamily="34" charset="0"/>
                      </a:endParaRPr>
                    </a:p>
                    <a:p>
                      <a:pPr marL="342900" lvl="0" indent="-342900">
                        <a:lnSpc>
                          <a:spcPct val="107000"/>
                        </a:lnSpc>
                        <a:spcAft>
                          <a:spcPts val="600"/>
                        </a:spcAft>
                        <a:buFont typeface="Arial" pitchFamily="34" charset="0"/>
                        <a:buChar char="•"/>
                      </a:pPr>
                      <a:r>
                        <a:rPr lang="en-PH" sz="1800" baseline="0" dirty="0" err="1">
                          <a:latin typeface="Calibri" pitchFamily="34" charset="0"/>
                          <a:ea typeface="Calibri"/>
                          <a:cs typeface="Calibri" pitchFamily="34" charset="0"/>
                        </a:rPr>
                        <a:t>Ang</a:t>
                      </a:r>
                      <a:r>
                        <a:rPr lang="en-PH" sz="1800" baseline="0" dirty="0">
                          <a:latin typeface="Calibri" pitchFamily="34" charset="0"/>
                          <a:ea typeface="Calibri"/>
                          <a:cs typeface="Calibri" pitchFamily="34" charset="0"/>
                        </a:rPr>
                        <a:t> </a:t>
                      </a:r>
                      <a:r>
                        <a:rPr lang="en-PH" sz="1800" baseline="0" dirty="0" err="1">
                          <a:latin typeface="Calibri" pitchFamily="34" charset="0"/>
                          <a:ea typeface="Calibri"/>
                          <a:cs typeface="Calibri" pitchFamily="34" charset="0"/>
                        </a:rPr>
                        <a:t>Aroroy</a:t>
                      </a:r>
                      <a:r>
                        <a:rPr lang="en-PH" sz="1800" baseline="0" dirty="0">
                          <a:latin typeface="Calibri" pitchFamily="34" charset="0"/>
                          <a:ea typeface="Calibri"/>
                          <a:cs typeface="Calibri" pitchFamily="34" charset="0"/>
                        </a:rPr>
                        <a:t> ay </a:t>
                      </a:r>
                      <a:r>
                        <a:rPr lang="en-PH" sz="1800" baseline="0" dirty="0" err="1">
                          <a:latin typeface="Calibri" pitchFamily="34" charset="0"/>
                          <a:ea typeface="Calibri"/>
                          <a:cs typeface="Calibri" pitchFamily="34" charset="0"/>
                        </a:rPr>
                        <a:t>Alagaan</a:t>
                      </a:r>
                      <a:r>
                        <a:rPr lang="en-PH" sz="1800" baseline="0" dirty="0">
                          <a:latin typeface="Calibri" pitchFamily="34" charset="0"/>
                          <a:ea typeface="Calibri"/>
                          <a:cs typeface="Calibri" pitchFamily="34" charset="0"/>
                        </a:rPr>
                        <a:t>, Inc.</a:t>
                      </a:r>
                    </a:p>
                    <a:p>
                      <a:pPr marL="342900" lvl="0" indent="-342900">
                        <a:lnSpc>
                          <a:spcPct val="107000"/>
                        </a:lnSpc>
                        <a:spcAft>
                          <a:spcPts val="600"/>
                        </a:spcAft>
                        <a:buFont typeface="Arial" pitchFamily="34" charset="0"/>
                        <a:buChar char="•"/>
                      </a:pPr>
                      <a:r>
                        <a:rPr lang="en-PH" sz="1800" baseline="0" dirty="0">
                          <a:latin typeface="Calibri" pitchFamily="34" charset="0"/>
                          <a:ea typeface="Calibri"/>
                          <a:cs typeface="Calibri" pitchFamily="34" charset="0"/>
                        </a:rPr>
                        <a:t>BAYWATCH, Inc. </a:t>
                      </a:r>
                    </a:p>
                    <a:p>
                      <a:pPr marL="342900" lvl="0" indent="-342900">
                        <a:lnSpc>
                          <a:spcPct val="107000"/>
                        </a:lnSpc>
                        <a:spcAft>
                          <a:spcPts val="600"/>
                        </a:spcAft>
                        <a:buFont typeface="Arial" pitchFamily="34" charset="0"/>
                        <a:buChar char="•"/>
                      </a:pPr>
                      <a:r>
                        <a:rPr lang="en-PH" sz="1800" baseline="0" dirty="0">
                          <a:latin typeface="Calibri" pitchFamily="34" charset="0"/>
                          <a:ea typeface="Calibri"/>
                          <a:cs typeface="Calibri" pitchFamily="34" charset="0"/>
                        </a:rPr>
                        <a:t>MAPORAC EYTA Organization</a:t>
                      </a:r>
                    </a:p>
                    <a:p>
                      <a:pPr marL="342900" lvl="0" indent="-342900">
                        <a:lnSpc>
                          <a:spcPct val="107000"/>
                        </a:lnSpc>
                        <a:spcAft>
                          <a:spcPts val="600"/>
                        </a:spcAft>
                        <a:buFont typeface="Arial" pitchFamily="34" charset="0"/>
                        <a:buChar char="•"/>
                      </a:pPr>
                      <a:r>
                        <a:rPr lang="en-PH" sz="1800" baseline="0" dirty="0">
                          <a:latin typeface="Calibri" pitchFamily="34" charset="0"/>
                          <a:ea typeface="Calibri"/>
                          <a:cs typeface="Calibri" pitchFamily="34" charset="0"/>
                        </a:rPr>
                        <a:t>Unified Civilian Society, Inc.</a:t>
                      </a:r>
                      <a:endParaRPr lang="en-PH" sz="16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Subtitle 4"/>
          <p:cNvSpPr txBox="1">
            <a:spLocks/>
          </p:cNvSpPr>
          <p:nvPr/>
        </p:nvSpPr>
        <p:spPr bwMode="auto">
          <a:xfrm>
            <a:off x="826743" y="709830"/>
            <a:ext cx="8164857" cy="907302"/>
          </a:xfrm>
          <a:prstGeom prst="rect">
            <a:avLst/>
          </a:prstGeom>
          <a:noFill/>
          <a:ln w="9525">
            <a:noFill/>
            <a:miter lim="800000"/>
            <a:headEnd/>
            <a:tailEnd/>
          </a:ln>
        </p:spPr>
        <p:txBody>
          <a:bodyPr vert="horz" wrap="square" lIns="82945" tIns="41473" rIns="82945" bIns="41473" numCol="1" anchor="t" anchorCtr="0" compatLnSpc="1">
            <a:prstTxWarp prst="textNoShape">
              <a:avLst/>
            </a:prstTxWarp>
          </a:bodyPr>
          <a:lstStyle/>
          <a:p>
            <a:pPr fontAlgn="base">
              <a:spcBef>
                <a:spcPct val="20000"/>
              </a:spcBef>
              <a:spcAft>
                <a:spcPct val="0"/>
              </a:spcAft>
              <a:defRPr/>
            </a:pPr>
            <a:r>
              <a:rPr lang="en-PH" sz="2500" dirty="0">
                <a:solidFill>
                  <a:schemeClr val="tx1">
                    <a:lumMod val="50000"/>
                    <a:lumOff val="50000"/>
                  </a:schemeClr>
                </a:solidFill>
                <a:latin typeface="Calibri" pitchFamily="34" charset="0"/>
                <a:cs typeface="Calibri" pitchFamily="34" charset="0"/>
              </a:rPr>
              <a:t>STAKEHOLDERS IDENTIFIED    &gt;    </a:t>
            </a:r>
            <a:r>
              <a:rPr lang="en-PH" sz="2500" b="1" dirty="0">
                <a:latin typeface="Calibri" pitchFamily="34" charset="0"/>
                <a:cs typeface="Calibri" pitchFamily="34" charset="0"/>
              </a:rPr>
              <a:t>Non-MSG Stakeholders</a:t>
            </a:r>
            <a:endParaRPr lang="en-US" sz="2500" dirty="0">
              <a:solidFill>
                <a:schemeClr val="tx1">
                  <a:lumMod val="50000"/>
                  <a:lumOff val="50000"/>
                </a:schemeClr>
              </a:solidFill>
              <a:latin typeface="Calibri" pitchFamily="34" charset="0"/>
              <a:cs typeface="Calibri" pitchFamily="34" charset="0"/>
            </a:endParaRPr>
          </a:p>
        </p:txBody>
      </p:sp>
    </p:spTree>
    <p:extLst>
      <p:ext uri="{BB962C8B-B14F-4D97-AF65-F5344CB8AC3E}">
        <p14:creationId xmlns:p14="http://schemas.microsoft.com/office/powerpoint/2010/main" val="335130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sp>
        <p:nvSpPr>
          <p:cNvPr id="3" name="Subtitle 4"/>
          <p:cNvSpPr txBox="1">
            <a:spLocks/>
          </p:cNvSpPr>
          <p:nvPr/>
        </p:nvSpPr>
        <p:spPr bwMode="auto">
          <a:xfrm>
            <a:off x="826743" y="464298"/>
            <a:ext cx="8164857" cy="907302"/>
          </a:xfrm>
          <a:prstGeom prst="rect">
            <a:avLst/>
          </a:prstGeom>
          <a:noFill/>
          <a:ln w="9525">
            <a:noFill/>
            <a:miter lim="800000"/>
            <a:headEnd/>
            <a:tailEnd/>
          </a:ln>
        </p:spPr>
        <p:txBody>
          <a:bodyPr vert="horz" wrap="square" lIns="82945" tIns="41473" rIns="82945" bIns="41473" numCol="1" anchor="t" anchorCtr="0" compatLnSpc="1">
            <a:prstTxWarp prst="textNoShape">
              <a:avLst/>
            </a:prstTxWarp>
          </a:bodyPr>
          <a:lstStyle/>
          <a:p>
            <a:pPr fontAlgn="base">
              <a:spcBef>
                <a:spcPct val="20000"/>
              </a:spcBef>
              <a:spcAft>
                <a:spcPct val="0"/>
              </a:spcAft>
              <a:defRPr/>
            </a:pPr>
            <a:r>
              <a:rPr lang="en-PH" sz="2500" dirty="0">
                <a:solidFill>
                  <a:schemeClr val="tx1">
                    <a:lumMod val="50000"/>
                    <a:lumOff val="50000"/>
                  </a:schemeClr>
                </a:solidFill>
                <a:latin typeface="Calibri" pitchFamily="34" charset="0"/>
                <a:cs typeface="Calibri" pitchFamily="34" charset="0"/>
              </a:rPr>
              <a:t>STAKEHOLDERS IDENTIFIED    &gt;    </a:t>
            </a:r>
            <a:r>
              <a:rPr lang="en-PH" sz="2500" b="1" dirty="0">
                <a:latin typeface="Calibri" pitchFamily="34" charset="0"/>
                <a:cs typeface="Calibri" pitchFamily="34" charset="0"/>
              </a:rPr>
              <a:t>Non-MSG Stakeholders</a:t>
            </a:r>
            <a:endParaRPr lang="en-US" sz="2500" dirty="0">
              <a:solidFill>
                <a:schemeClr val="tx1">
                  <a:lumMod val="50000"/>
                  <a:lumOff val="50000"/>
                </a:schemeClr>
              </a:solidFill>
              <a:latin typeface="Calibri" pitchFamily="34" charset="0"/>
              <a:cs typeface="Calibri" pitchFamily="34" charset="0"/>
            </a:endParaRPr>
          </a:p>
        </p:txBody>
      </p:sp>
      <p:graphicFrame>
        <p:nvGraphicFramePr>
          <p:cNvPr id="7" name="Table 6"/>
          <p:cNvGraphicFramePr>
            <a:graphicFrameLocks noGrp="1"/>
          </p:cNvGraphicFramePr>
          <p:nvPr/>
        </p:nvGraphicFramePr>
        <p:xfrm>
          <a:off x="838200" y="1052474"/>
          <a:ext cx="7629556" cy="5500726"/>
        </p:xfrm>
        <a:graphic>
          <a:graphicData uri="http://schemas.openxmlformats.org/drawingml/2006/table">
            <a:tbl>
              <a:tblPr/>
              <a:tblGrid>
                <a:gridCol w="7629556">
                  <a:extLst>
                    <a:ext uri="{9D8B030D-6E8A-4147-A177-3AD203B41FA5}">
                      <a16:colId xmlns:a16="http://schemas.microsoft.com/office/drawing/2014/main" val="20000"/>
                    </a:ext>
                  </a:extLst>
                </a:gridCol>
              </a:tblGrid>
              <a:tr h="325212">
                <a:tc>
                  <a:txBody>
                    <a:bodyPr/>
                    <a:lstStyle>
                      <a:lvl1pPr>
                        <a:defRPr>
                          <a:solidFill>
                            <a:schemeClr val="tx1"/>
                          </a:solidFill>
                          <a:latin typeface="Calibri"/>
                        </a:defRPr>
                      </a:lvl1pPr>
                      <a:lvl2pPr>
                        <a:defRPr>
                          <a:solidFill>
                            <a:schemeClr val="tx1"/>
                          </a:solidFill>
                          <a:latin typeface="Calibri"/>
                        </a:defRPr>
                      </a:lvl2pPr>
                      <a:lvl3pPr>
                        <a:defRPr>
                          <a:solidFill>
                            <a:schemeClr val="tx1"/>
                          </a:solidFill>
                          <a:latin typeface="Calibri"/>
                        </a:defRPr>
                      </a:lvl3pPr>
                      <a:lvl4pPr>
                        <a:defRPr>
                          <a:solidFill>
                            <a:schemeClr val="tx1"/>
                          </a:solidFill>
                          <a:latin typeface="Calibri"/>
                        </a:defRPr>
                      </a:lvl4pPr>
                      <a:lvl5pPr>
                        <a:defRPr>
                          <a:solidFill>
                            <a:schemeClr val="tx1"/>
                          </a:solidFill>
                          <a:latin typeface="Calibri"/>
                        </a:defRPr>
                      </a:lvl5pPr>
                      <a:lvl6pPr>
                        <a:defRPr>
                          <a:solidFill>
                            <a:schemeClr val="tx1"/>
                          </a:solidFill>
                          <a:latin typeface="Calibri"/>
                        </a:defRPr>
                      </a:lvl6pPr>
                      <a:lvl7pPr>
                        <a:defRPr>
                          <a:solidFill>
                            <a:schemeClr val="tx1"/>
                          </a:solidFill>
                          <a:latin typeface="Calibri"/>
                        </a:defRPr>
                      </a:lvl7pPr>
                      <a:lvl8pPr>
                        <a:defRPr>
                          <a:solidFill>
                            <a:schemeClr val="tx1"/>
                          </a:solidFill>
                          <a:latin typeface="Calibri"/>
                        </a:defRPr>
                      </a:lvl8pPr>
                      <a:lvl9pPr>
                        <a:defRPr>
                          <a:solidFill>
                            <a:schemeClr val="tx1"/>
                          </a:solidFill>
                          <a:latin typeface="Calibri"/>
                        </a:defRPr>
                      </a:lvl9pPr>
                    </a:lstStyle>
                    <a:p>
                      <a:pPr marL="342900" lvl="0" indent="-342900" algn="ctr">
                        <a:lnSpc>
                          <a:spcPct val="107000"/>
                        </a:lnSpc>
                        <a:spcBef>
                          <a:spcPts val="1200"/>
                        </a:spcBef>
                        <a:spcAft>
                          <a:spcPts val="800"/>
                        </a:spcAft>
                        <a:buFont typeface="+mj-lt"/>
                        <a:buNone/>
                      </a:pPr>
                      <a:r>
                        <a:rPr lang="en-PH" sz="1800" b="1" dirty="0">
                          <a:latin typeface="Calibri" pitchFamily="34" charset="0"/>
                          <a:ea typeface="Yu Mincho"/>
                          <a:cs typeface="Calibri" pitchFamily="34" charset="0"/>
                        </a:rPr>
                        <a:t>Other Stakeholders</a:t>
                      </a:r>
                      <a:endParaRPr lang="en-PH" sz="1800" dirty="0">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5175514">
                <a:tc>
                  <a:txBody>
                    <a:bodyPr/>
                    <a:lstStyle>
                      <a:lvl1pPr>
                        <a:defRPr>
                          <a:solidFill>
                            <a:schemeClr val="tx1"/>
                          </a:solidFill>
                          <a:latin typeface="Calibri"/>
                        </a:defRPr>
                      </a:lvl1pPr>
                      <a:lvl2pPr>
                        <a:defRPr>
                          <a:solidFill>
                            <a:schemeClr val="tx1"/>
                          </a:solidFill>
                          <a:latin typeface="Calibri"/>
                        </a:defRPr>
                      </a:lvl2pPr>
                      <a:lvl3pPr>
                        <a:defRPr>
                          <a:solidFill>
                            <a:schemeClr val="tx1"/>
                          </a:solidFill>
                          <a:latin typeface="Calibri"/>
                        </a:defRPr>
                      </a:lvl3pPr>
                      <a:lvl4pPr>
                        <a:defRPr>
                          <a:solidFill>
                            <a:schemeClr val="tx1"/>
                          </a:solidFill>
                          <a:latin typeface="Calibri"/>
                        </a:defRPr>
                      </a:lvl4pPr>
                      <a:lvl5pPr>
                        <a:defRPr>
                          <a:solidFill>
                            <a:schemeClr val="tx1"/>
                          </a:solidFill>
                          <a:latin typeface="Calibri"/>
                        </a:defRPr>
                      </a:lvl5pPr>
                      <a:lvl6pPr>
                        <a:defRPr>
                          <a:solidFill>
                            <a:schemeClr val="tx1"/>
                          </a:solidFill>
                          <a:latin typeface="Calibri"/>
                        </a:defRPr>
                      </a:lvl6pPr>
                      <a:lvl7pPr>
                        <a:defRPr>
                          <a:solidFill>
                            <a:schemeClr val="tx1"/>
                          </a:solidFill>
                          <a:latin typeface="Calibri"/>
                        </a:defRPr>
                      </a:lvl7pPr>
                      <a:lvl8pPr>
                        <a:defRPr>
                          <a:solidFill>
                            <a:schemeClr val="tx1"/>
                          </a:solidFill>
                          <a:latin typeface="Calibri"/>
                        </a:defRPr>
                      </a:lvl8pPr>
                      <a:lvl9pPr>
                        <a:defRPr>
                          <a:solidFill>
                            <a:schemeClr val="tx1"/>
                          </a:solidFill>
                          <a:latin typeface="Calibri"/>
                        </a:defRPr>
                      </a:lvl9pPr>
                    </a:lstStyle>
                    <a:p>
                      <a:pPr marL="342900" lvl="0" indent="-342900">
                        <a:lnSpc>
                          <a:spcPct val="107000"/>
                        </a:lnSpc>
                        <a:spcAft>
                          <a:spcPts val="0"/>
                        </a:spcAft>
                        <a:buFont typeface="+mj-lt"/>
                        <a:buNone/>
                      </a:pPr>
                      <a:r>
                        <a:rPr lang="en-PH" sz="2000" u="sng" dirty="0">
                          <a:latin typeface="Calibri" pitchFamily="34" charset="0"/>
                          <a:ea typeface="Yu Mincho"/>
                          <a:cs typeface="Calibri" pitchFamily="34" charset="0"/>
                        </a:rPr>
                        <a:t>Parliamentarians</a:t>
                      </a:r>
                    </a:p>
                    <a:p>
                      <a:pPr marL="342900" lvl="0" indent="-342900">
                        <a:lnSpc>
                          <a:spcPct val="107000"/>
                        </a:lnSpc>
                        <a:spcAft>
                          <a:spcPts val="0"/>
                        </a:spcAft>
                        <a:buFont typeface="Arial" pitchFamily="34" charset="0"/>
                        <a:buChar char="•"/>
                      </a:pPr>
                      <a:r>
                        <a:rPr lang="en-PH" sz="2000" baseline="0" dirty="0">
                          <a:latin typeface="Calibri" pitchFamily="34" charset="0"/>
                          <a:ea typeface="Calibri"/>
                          <a:cs typeface="Calibri" pitchFamily="34" charset="0"/>
                        </a:rPr>
                        <a:t>Office of Senator Joel Villanueva</a:t>
                      </a:r>
                    </a:p>
                    <a:p>
                      <a:pPr marL="342900" lvl="0" indent="-342900">
                        <a:lnSpc>
                          <a:spcPct val="107000"/>
                        </a:lnSpc>
                        <a:spcAft>
                          <a:spcPts val="0"/>
                        </a:spcAft>
                        <a:buFont typeface="Arial" pitchFamily="34" charset="0"/>
                        <a:buChar char="•"/>
                      </a:pPr>
                      <a:r>
                        <a:rPr lang="en-PH" sz="2000" baseline="0" dirty="0">
                          <a:latin typeface="Calibri" pitchFamily="34" charset="0"/>
                          <a:ea typeface="Calibri"/>
                          <a:cs typeface="Calibri" pitchFamily="34" charset="0"/>
                        </a:rPr>
                        <a:t>Congressman Ramon V.A. </a:t>
                      </a:r>
                      <a:r>
                        <a:rPr lang="en-PH" sz="2000" baseline="0" dirty="0" err="1">
                          <a:latin typeface="Calibri" pitchFamily="34" charset="0"/>
                          <a:ea typeface="Calibri"/>
                          <a:cs typeface="Calibri" pitchFamily="34" charset="0"/>
                        </a:rPr>
                        <a:t>Rocamora</a:t>
                      </a:r>
                      <a:endParaRPr lang="en-PH" sz="2000" baseline="0" dirty="0">
                        <a:latin typeface="Calibri" pitchFamily="34" charset="0"/>
                        <a:ea typeface="Calibri"/>
                        <a:cs typeface="Calibri" pitchFamily="34" charset="0"/>
                      </a:endParaRPr>
                    </a:p>
                    <a:p>
                      <a:pPr marL="342900" lvl="0" indent="-342900">
                        <a:lnSpc>
                          <a:spcPct val="107000"/>
                        </a:lnSpc>
                        <a:spcAft>
                          <a:spcPts val="0"/>
                        </a:spcAft>
                        <a:buFont typeface="Arial" pitchFamily="34" charset="0"/>
                        <a:buChar char="•"/>
                      </a:pPr>
                      <a:r>
                        <a:rPr lang="en-PH" sz="2000" baseline="0" dirty="0">
                          <a:latin typeface="Calibri" pitchFamily="34" charset="0"/>
                          <a:ea typeface="Calibri"/>
                          <a:cs typeface="Calibri" pitchFamily="34" charset="0"/>
                        </a:rPr>
                        <a:t>Congressman Carlos </a:t>
                      </a:r>
                      <a:r>
                        <a:rPr lang="en-PH" sz="2000" baseline="0" dirty="0" err="1">
                          <a:latin typeface="Calibri" pitchFamily="34" charset="0"/>
                          <a:ea typeface="Calibri"/>
                          <a:cs typeface="Calibri" pitchFamily="34" charset="0"/>
                        </a:rPr>
                        <a:t>Isagani</a:t>
                      </a:r>
                      <a:r>
                        <a:rPr lang="en-PH" sz="2000" baseline="0" dirty="0">
                          <a:latin typeface="Calibri" pitchFamily="34" charset="0"/>
                          <a:ea typeface="Calibri"/>
                          <a:cs typeface="Calibri" pitchFamily="34" charset="0"/>
                        </a:rPr>
                        <a:t> </a:t>
                      </a:r>
                      <a:r>
                        <a:rPr lang="en-PH" sz="2000" baseline="0" dirty="0" err="1">
                          <a:latin typeface="Calibri" pitchFamily="34" charset="0"/>
                          <a:ea typeface="Calibri"/>
                          <a:cs typeface="Calibri" pitchFamily="34" charset="0"/>
                        </a:rPr>
                        <a:t>Zarate</a:t>
                      </a:r>
                      <a:endParaRPr lang="en-PH" sz="2000" baseline="0" dirty="0">
                        <a:latin typeface="Calibri" pitchFamily="34" charset="0"/>
                        <a:ea typeface="Calibri"/>
                        <a:cs typeface="Calibri" pitchFamily="34" charset="0"/>
                      </a:endParaRPr>
                    </a:p>
                    <a:p>
                      <a:pPr marL="342900" lvl="0" indent="-342900">
                        <a:lnSpc>
                          <a:spcPct val="107000"/>
                        </a:lnSpc>
                        <a:spcAft>
                          <a:spcPts val="0"/>
                        </a:spcAft>
                        <a:buFont typeface="Arial" pitchFamily="34" charset="0"/>
                        <a:buNone/>
                      </a:pPr>
                      <a:endParaRPr lang="en-PH" sz="1400" baseline="0" dirty="0">
                        <a:latin typeface="Calibri" pitchFamily="34" charset="0"/>
                        <a:ea typeface="Calibri"/>
                        <a:cs typeface="Calibri" pitchFamily="34" charset="0"/>
                      </a:endParaRPr>
                    </a:p>
                    <a:p>
                      <a:pPr marL="342900" lvl="0" indent="-342900">
                        <a:lnSpc>
                          <a:spcPct val="107000"/>
                        </a:lnSpc>
                        <a:spcAft>
                          <a:spcPts val="0"/>
                        </a:spcAft>
                        <a:buFont typeface="Arial" pitchFamily="34" charset="0"/>
                        <a:buNone/>
                      </a:pPr>
                      <a:r>
                        <a:rPr lang="en-PH" sz="2000" u="sng" baseline="0" dirty="0">
                          <a:latin typeface="Calibri" pitchFamily="34" charset="0"/>
                          <a:ea typeface="Calibri"/>
                          <a:cs typeface="Calibri" pitchFamily="34" charset="0"/>
                        </a:rPr>
                        <a:t>Media</a:t>
                      </a:r>
                    </a:p>
                    <a:p>
                      <a:pPr marL="342900" lvl="0" indent="-342900">
                        <a:lnSpc>
                          <a:spcPct val="107000"/>
                        </a:lnSpc>
                        <a:spcAft>
                          <a:spcPts val="0"/>
                        </a:spcAft>
                        <a:buFont typeface="Arial" pitchFamily="34" charset="0"/>
                        <a:buChar char="•"/>
                      </a:pPr>
                      <a:r>
                        <a:rPr lang="en-PH" sz="2000" u="none" baseline="0" dirty="0">
                          <a:latin typeface="Calibri" pitchFamily="34" charset="0"/>
                          <a:ea typeface="Calibri"/>
                          <a:cs typeface="Calibri" pitchFamily="34" charset="0"/>
                        </a:rPr>
                        <a:t>Philippine Star</a:t>
                      </a:r>
                    </a:p>
                    <a:p>
                      <a:pPr marL="342900" lvl="0" indent="-342900">
                        <a:lnSpc>
                          <a:spcPct val="107000"/>
                        </a:lnSpc>
                        <a:spcAft>
                          <a:spcPts val="0"/>
                        </a:spcAft>
                        <a:buFont typeface="Arial" pitchFamily="34" charset="0"/>
                        <a:buChar char="•"/>
                      </a:pPr>
                      <a:r>
                        <a:rPr lang="en-PH" sz="2000" u="none" baseline="0" dirty="0">
                          <a:latin typeface="Calibri" pitchFamily="34" charset="0"/>
                          <a:ea typeface="Calibri"/>
                          <a:cs typeface="Calibri" pitchFamily="34" charset="0"/>
                        </a:rPr>
                        <a:t>Manila Standard</a:t>
                      </a:r>
                    </a:p>
                    <a:p>
                      <a:pPr marL="342900" lvl="0" indent="-342900">
                        <a:lnSpc>
                          <a:spcPct val="107000"/>
                        </a:lnSpc>
                        <a:spcAft>
                          <a:spcPts val="0"/>
                        </a:spcAft>
                        <a:buFont typeface="Arial" pitchFamily="34" charset="0"/>
                        <a:buNone/>
                      </a:pPr>
                      <a:endParaRPr lang="en-PH" sz="1400" u="none" baseline="0" dirty="0">
                        <a:latin typeface="Calibri" pitchFamily="34" charset="0"/>
                        <a:ea typeface="Calibri"/>
                        <a:cs typeface="Calibri" pitchFamily="34" charset="0"/>
                      </a:endParaRPr>
                    </a:p>
                    <a:p>
                      <a:pPr marL="342900" lvl="0" indent="-342900">
                        <a:lnSpc>
                          <a:spcPct val="107000"/>
                        </a:lnSpc>
                        <a:spcAft>
                          <a:spcPts val="0"/>
                        </a:spcAft>
                        <a:buFont typeface="Arial" pitchFamily="34" charset="0"/>
                        <a:buNone/>
                      </a:pPr>
                      <a:r>
                        <a:rPr lang="en-PH" sz="2000" u="sng" baseline="0" dirty="0">
                          <a:latin typeface="Calibri" pitchFamily="34" charset="0"/>
                          <a:ea typeface="Calibri"/>
                          <a:cs typeface="Calibri" pitchFamily="34" charset="0"/>
                        </a:rPr>
                        <a:t>Development Partner</a:t>
                      </a:r>
                    </a:p>
                    <a:p>
                      <a:pPr marL="342900" lvl="0" indent="-342900">
                        <a:lnSpc>
                          <a:spcPct val="107000"/>
                        </a:lnSpc>
                        <a:spcAft>
                          <a:spcPts val="0"/>
                        </a:spcAft>
                        <a:buFont typeface="Arial" pitchFamily="34" charset="0"/>
                        <a:buChar char="•"/>
                      </a:pPr>
                      <a:r>
                        <a:rPr lang="en-PH" sz="2000" u="none" baseline="0" dirty="0">
                          <a:latin typeface="Calibri" pitchFamily="34" charset="0"/>
                          <a:ea typeface="Calibri"/>
                          <a:cs typeface="Calibri" pitchFamily="34" charset="0"/>
                        </a:rPr>
                        <a:t>USAID</a:t>
                      </a:r>
                    </a:p>
                    <a:p>
                      <a:pPr marL="342900" lvl="0" indent="-342900">
                        <a:lnSpc>
                          <a:spcPct val="107000"/>
                        </a:lnSpc>
                        <a:spcAft>
                          <a:spcPts val="0"/>
                        </a:spcAft>
                        <a:buFont typeface="Arial" pitchFamily="34" charset="0"/>
                        <a:buChar char="•"/>
                      </a:pPr>
                      <a:endParaRPr lang="en-PH" sz="1400" u="none" baseline="0" dirty="0">
                        <a:latin typeface="Calibri" pitchFamily="34" charset="0"/>
                        <a:ea typeface="Calibri"/>
                        <a:cs typeface="Calibri" pitchFamily="34" charset="0"/>
                      </a:endParaRPr>
                    </a:p>
                    <a:p>
                      <a:pPr marL="342900" lvl="0" indent="-342900">
                        <a:lnSpc>
                          <a:spcPct val="107000"/>
                        </a:lnSpc>
                        <a:spcAft>
                          <a:spcPts val="0"/>
                        </a:spcAft>
                        <a:buFont typeface="Arial" pitchFamily="34" charset="0"/>
                        <a:buNone/>
                      </a:pPr>
                      <a:r>
                        <a:rPr lang="en-PH" sz="2000" u="sng" baseline="0" dirty="0">
                          <a:latin typeface="Calibri" pitchFamily="34" charset="0"/>
                          <a:ea typeface="Calibri"/>
                          <a:cs typeface="Calibri" pitchFamily="34" charset="0"/>
                        </a:rPr>
                        <a:t>Independent Analyst</a:t>
                      </a:r>
                    </a:p>
                    <a:p>
                      <a:pPr marL="342900" lvl="0" indent="-342900">
                        <a:lnSpc>
                          <a:spcPct val="107000"/>
                        </a:lnSpc>
                        <a:spcAft>
                          <a:spcPts val="0"/>
                        </a:spcAft>
                        <a:buFont typeface="Arial" pitchFamily="34" charset="0"/>
                        <a:buChar char="•"/>
                      </a:pPr>
                      <a:r>
                        <a:rPr lang="en-PH" sz="2000" u="none" baseline="0" dirty="0">
                          <a:latin typeface="Calibri" pitchFamily="34" charset="0"/>
                          <a:ea typeface="Calibri"/>
                          <a:cs typeface="Calibri" pitchFamily="34" charset="0"/>
                        </a:rPr>
                        <a:t>Financial Management Department - De La Salle University</a:t>
                      </a:r>
                    </a:p>
                    <a:p>
                      <a:pPr marL="342900" lvl="0" indent="-342900">
                        <a:lnSpc>
                          <a:spcPct val="107000"/>
                        </a:lnSpc>
                        <a:spcAft>
                          <a:spcPts val="0"/>
                        </a:spcAft>
                        <a:buFont typeface="Arial" pitchFamily="34" charset="0"/>
                        <a:buChar char="•"/>
                      </a:pPr>
                      <a:endParaRPr lang="en-PH" sz="1400" u="none" baseline="0" dirty="0">
                        <a:latin typeface="Calibri" pitchFamily="34" charset="0"/>
                        <a:ea typeface="Calibri"/>
                        <a:cs typeface="Calibri"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itchFamily="34" charset="0"/>
                        <a:buNone/>
                        <a:tabLst/>
                        <a:defRPr/>
                      </a:pPr>
                      <a:r>
                        <a:rPr lang="en-PH" sz="2000" u="sng" baseline="0" dirty="0">
                          <a:latin typeface="Calibri" pitchFamily="34" charset="0"/>
                          <a:ea typeface="Calibri"/>
                          <a:cs typeface="Calibri" pitchFamily="34" charset="0"/>
                        </a:rPr>
                        <a:t>Independent Administrator</a:t>
                      </a:r>
                      <a:r>
                        <a:rPr lang="en-PH" sz="2000" u="none" baseline="0" dirty="0">
                          <a:latin typeface="Calibri" pitchFamily="34" charset="0"/>
                          <a:ea typeface="Calibri"/>
                          <a:cs typeface="Calibri" pitchFamily="34" charset="0"/>
                        </a:rPr>
                        <a:t> – Isla </a:t>
                      </a:r>
                      <a:r>
                        <a:rPr lang="en-PH" sz="2000" u="none" baseline="0" dirty="0" err="1">
                          <a:latin typeface="Calibri" pitchFamily="34" charset="0"/>
                          <a:ea typeface="Calibri"/>
                          <a:cs typeface="Calibri" pitchFamily="34" charset="0"/>
                        </a:rPr>
                        <a:t>Lipana</a:t>
                      </a:r>
                      <a:endParaRPr lang="en-PH" sz="2000" u="none" baseline="0" dirty="0">
                        <a:latin typeface="Calibri" pitchFamily="34" charset="0"/>
                        <a:ea typeface="Calibri"/>
                        <a:cs typeface="Calibri" pitchFamily="34" charset="0"/>
                      </a:endParaRPr>
                    </a:p>
                    <a:p>
                      <a:pPr marL="342900" lvl="0" indent="-342900">
                        <a:lnSpc>
                          <a:spcPct val="107000"/>
                        </a:lnSpc>
                        <a:spcAft>
                          <a:spcPts val="0"/>
                        </a:spcAft>
                        <a:buFont typeface="Arial" pitchFamily="34" charset="0"/>
                        <a:buNone/>
                      </a:pPr>
                      <a:endParaRPr lang="en-PH" sz="2000" u="none" baseline="0" dirty="0">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130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sp>
        <p:nvSpPr>
          <p:cNvPr id="2" name="Rectangle 1"/>
          <p:cNvSpPr/>
          <p:nvPr/>
        </p:nvSpPr>
        <p:spPr>
          <a:xfrm>
            <a:off x="533400" y="228600"/>
            <a:ext cx="8192880" cy="6270065"/>
          </a:xfrm>
          <a:prstGeom prst="rect">
            <a:avLst/>
          </a:prstGeom>
        </p:spPr>
        <p:txBody>
          <a:bodyPr wrap="square" lIns="82945" tIns="41473" rIns="82945" bIns="41473">
            <a:spAutoFit/>
          </a:bodyPr>
          <a:lstStyle/>
          <a:p>
            <a:pPr algn="ctr"/>
            <a:r>
              <a:rPr lang="en-US" sz="2800" b="1" spc="-1" dirty="0">
                <a:solidFill>
                  <a:schemeClr val="tx2"/>
                </a:solidFill>
                <a:uFill>
                  <a:solidFill>
                    <a:srgbClr val="FFFFFF"/>
                  </a:solidFill>
                </a:uFill>
                <a:latin typeface="Calibri" pitchFamily="34" charset="0"/>
                <a:cs typeface="Calibri" pitchFamily="34" charset="0"/>
              </a:rPr>
              <a:t>List of reference documents provided to the IS</a:t>
            </a:r>
          </a:p>
          <a:p>
            <a:endParaRPr lang="en-US" sz="1800" b="1" spc="-1" dirty="0">
              <a:uFill>
                <a:solidFill>
                  <a:srgbClr val="FFFFFF"/>
                </a:solidFill>
              </a:uFill>
              <a:latin typeface="Calibri" pitchFamily="34" charset="0"/>
              <a:cs typeface="Calibri" pitchFamily="34" charset="0"/>
            </a:endParaRPr>
          </a:p>
          <a:p>
            <a:pPr marL="414726" indent="-414726">
              <a:buFont typeface="Arial" pitchFamily="34" charset="0"/>
              <a:buChar char="•"/>
            </a:pPr>
            <a:r>
              <a:rPr lang="en-US" sz="1800" spc="-1" dirty="0">
                <a:uFill>
                  <a:solidFill>
                    <a:srgbClr val="FFFFFF"/>
                  </a:solidFill>
                </a:uFill>
                <a:latin typeface="Calibri" pitchFamily="34" charset="0"/>
                <a:cs typeface="Calibri" pitchFamily="34" charset="0"/>
              </a:rPr>
              <a:t>2013-2016 PH- EITI work plans and other planning documents such as budget and communication plan</a:t>
            </a:r>
          </a:p>
          <a:p>
            <a:pPr marL="414726" indent="-414726"/>
            <a:endParaRPr lang="en-US" sz="1100" spc="-1" dirty="0">
              <a:uFill>
                <a:solidFill>
                  <a:srgbClr val="FFFFFF"/>
                </a:solidFill>
              </a:uFill>
              <a:latin typeface="Calibri" pitchFamily="34" charset="0"/>
              <a:cs typeface="Calibri" pitchFamily="34" charset="0"/>
            </a:endParaRPr>
          </a:p>
          <a:p>
            <a:pPr marL="414726" indent="-414726">
              <a:buFont typeface="Arial" pitchFamily="34" charset="0"/>
              <a:buChar char="•"/>
            </a:pPr>
            <a:r>
              <a:rPr lang="en-US" sz="1800" spc="-1" dirty="0">
                <a:uFill>
                  <a:solidFill>
                    <a:srgbClr val="FFFFFF"/>
                  </a:solidFill>
                </a:uFill>
                <a:latin typeface="Calibri" pitchFamily="34" charset="0"/>
                <a:cs typeface="Calibri" pitchFamily="34" charset="0"/>
              </a:rPr>
              <a:t>MSG documents</a:t>
            </a:r>
          </a:p>
          <a:p>
            <a:pPr marL="829452" lvl="1" indent="-414726">
              <a:buFont typeface="Courier New" pitchFamily="49" charset="0"/>
              <a:buChar char="o"/>
            </a:pPr>
            <a:r>
              <a:rPr lang="en-US" sz="1200" spc="-1" dirty="0">
                <a:uFill>
                  <a:solidFill>
                    <a:srgbClr val="FFFFFF"/>
                  </a:solidFill>
                </a:uFill>
                <a:latin typeface="Calibri" pitchFamily="34" charset="0"/>
                <a:cs typeface="Calibri" pitchFamily="34" charset="0"/>
              </a:rPr>
              <a:t>Terms of Reference</a:t>
            </a:r>
          </a:p>
          <a:p>
            <a:pPr marL="829452" lvl="1" indent="-414726">
              <a:buFont typeface="Courier New" pitchFamily="49" charset="0"/>
              <a:buChar char="o"/>
            </a:pPr>
            <a:r>
              <a:rPr lang="en-US" sz="1200" spc="-1" dirty="0">
                <a:uFill>
                  <a:solidFill>
                    <a:srgbClr val="FFFFFF"/>
                  </a:solidFill>
                </a:uFill>
                <a:latin typeface="Calibri" pitchFamily="34" charset="0"/>
                <a:cs typeface="Calibri" pitchFamily="34" charset="0"/>
              </a:rPr>
              <a:t>Internal rules</a:t>
            </a:r>
          </a:p>
          <a:p>
            <a:pPr marL="829452" lvl="1" indent="-414726">
              <a:buFont typeface="Courier New" pitchFamily="49" charset="0"/>
              <a:buChar char="o"/>
            </a:pPr>
            <a:r>
              <a:rPr lang="en-US" sz="1200" spc="-1" dirty="0">
                <a:uFill>
                  <a:solidFill>
                    <a:srgbClr val="FFFFFF"/>
                  </a:solidFill>
                </a:uFill>
                <a:latin typeface="Calibri" pitchFamily="34" charset="0"/>
                <a:cs typeface="Calibri" pitchFamily="34" charset="0"/>
              </a:rPr>
              <a:t>Statement of commitment</a:t>
            </a:r>
          </a:p>
          <a:p>
            <a:pPr marL="829452" lvl="1" indent="-414726">
              <a:buFont typeface="Courier New" pitchFamily="49" charset="0"/>
              <a:buChar char="o"/>
            </a:pPr>
            <a:r>
              <a:rPr lang="en-US" sz="1200" spc="-1" dirty="0">
                <a:uFill>
                  <a:solidFill>
                    <a:srgbClr val="FFFFFF"/>
                  </a:solidFill>
                </a:uFill>
                <a:latin typeface="Calibri" pitchFamily="34" charset="0"/>
                <a:cs typeface="Calibri" pitchFamily="34" charset="0"/>
              </a:rPr>
              <a:t>Minutes of meetings</a:t>
            </a:r>
          </a:p>
          <a:p>
            <a:pPr marL="829452" lvl="1" indent="-414726">
              <a:buFont typeface="Courier New" pitchFamily="49" charset="0"/>
              <a:buChar char="o"/>
            </a:pPr>
            <a:r>
              <a:rPr lang="en-US" sz="1200" spc="-1" dirty="0">
                <a:uFill>
                  <a:solidFill>
                    <a:srgbClr val="FFFFFF"/>
                  </a:solidFill>
                </a:uFill>
                <a:latin typeface="Calibri" pitchFamily="34" charset="0"/>
                <a:cs typeface="Calibri" pitchFamily="34" charset="0"/>
              </a:rPr>
              <a:t>MSG selection process</a:t>
            </a:r>
          </a:p>
          <a:p>
            <a:pPr marL="829452" lvl="1" indent="-414726">
              <a:buFont typeface="Courier New" pitchFamily="49" charset="0"/>
              <a:buChar char="o"/>
            </a:pPr>
            <a:r>
              <a:rPr lang="en-US" sz="1200" spc="-1" dirty="0">
                <a:uFill>
                  <a:solidFill>
                    <a:srgbClr val="FFFFFF"/>
                  </a:solidFill>
                </a:uFill>
                <a:latin typeface="Calibri" pitchFamily="34" charset="0"/>
                <a:cs typeface="Calibri" pitchFamily="34" charset="0"/>
              </a:rPr>
              <a:t>Attendance of MSG members</a:t>
            </a:r>
          </a:p>
          <a:p>
            <a:pPr marL="829452" lvl="1" indent="-414726"/>
            <a:endParaRPr lang="en-US" sz="1100" spc="-1" dirty="0">
              <a:uFill>
                <a:solidFill>
                  <a:srgbClr val="FFFFFF"/>
                </a:solidFill>
              </a:uFill>
              <a:latin typeface="Calibri" pitchFamily="34" charset="0"/>
              <a:cs typeface="Calibri" pitchFamily="34" charset="0"/>
            </a:endParaRPr>
          </a:p>
          <a:p>
            <a:pPr marL="414726" indent="-414726">
              <a:buFont typeface="Arial" pitchFamily="34" charset="0"/>
              <a:buChar char="•"/>
            </a:pPr>
            <a:r>
              <a:rPr lang="en-US" sz="1800" spc="-1" dirty="0">
                <a:uFill>
                  <a:solidFill>
                    <a:srgbClr val="FFFFFF"/>
                  </a:solidFill>
                </a:uFill>
                <a:latin typeface="Calibri" pitchFamily="34" charset="0"/>
                <a:cs typeface="Calibri" pitchFamily="34" charset="0"/>
              </a:rPr>
              <a:t>PH-EITI Reports, and supplementary information such as addendum to the reports and scoping studies</a:t>
            </a:r>
          </a:p>
          <a:p>
            <a:pPr marL="414726" indent="-414726"/>
            <a:endParaRPr lang="en-US" sz="1100" spc="-1" dirty="0">
              <a:uFill>
                <a:solidFill>
                  <a:srgbClr val="FFFFFF"/>
                </a:solidFill>
              </a:uFill>
              <a:latin typeface="Calibri" pitchFamily="34" charset="0"/>
              <a:cs typeface="Calibri" pitchFamily="34" charset="0"/>
            </a:endParaRPr>
          </a:p>
          <a:p>
            <a:pPr marL="414726" indent="-414726">
              <a:buFont typeface="Arial" pitchFamily="34" charset="0"/>
              <a:buChar char="•"/>
            </a:pPr>
            <a:r>
              <a:rPr lang="en-US" sz="1800" spc="-1" dirty="0">
                <a:uFill>
                  <a:solidFill>
                    <a:srgbClr val="FFFFFF"/>
                  </a:solidFill>
                </a:uFill>
                <a:latin typeface="Calibri" pitchFamily="34" charset="0"/>
                <a:cs typeface="Calibri" pitchFamily="34" charset="0"/>
              </a:rPr>
              <a:t>Communication materials including published press releases</a:t>
            </a:r>
          </a:p>
          <a:p>
            <a:pPr marL="414726" indent="-414726"/>
            <a:endParaRPr lang="en-US" sz="1100" spc="-1" dirty="0">
              <a:uFill>
                <a:solidFill>
                  <a:srgbClr val="FFFFFF"/>
                </a:solidFill>
              </a:uFill>
              <a:latin typeface="Calibri" pitchFamily="34" charset="0"/>
              <a:cs typeface="Calibri" pitchFamily="34" charset="0"/>
            </a:endParaRPr>
          </a:p>
          <a:p>
            <a:pPr marL="414726" indent="-414726">
              <a:buFont typeface="Arial" pitchFamily="34" charset="0"/>
              <a:buChar char="•"/>
            </a:pPr>
            <a:r>
              <a:rPr lang="en-US" sz="1800" spc="-1" dirty="0">
                <a:uFill>
                  <a:solidFill>
                    <a:srgbClr val="FFFFFF"/>
                  </a:solidFill>
                </a:uFill>
                <a:latin typeface="Calibri" pitchFamily="34" charset="0"/>
                <a:cs typeface="Calibri" pitchFamily="34" charset="0"/>
              </a:rPr>
              <a:t>Annual progress reports</a:t>
            </a:r>
          </a:p>
          <a:p>
            <a:pPr marL="414726" indent="-414726">
              <a:buFont typeface="Arial" pitchFamily="34" charset="0"/>
              <a:buChar char="•"/>
            </a:pPr>
            <a:endParaRPr lang="en-US" sz="1100" spc="-1" dirty="0">
              <a:uFill>
                <a:solidFill>
                  <a:srgbClr val="FFFFFF"/>
                </a:solidFill>
              </a:uFill>
              <a:latin typeface="Calibri" pitchFamily="34" charset="0"/>
              <a:cs typeface="Calibri" pitchFamily="34" charset="0"/>
            </a:endParaRPr>
          </a:p>
          <a:p>
            <a:pPr marL="414726" indent="-414726">
              <a:buFont typeface="Arial" pitchFamily="34" charset="0"/>
              <a:buChar char="•"/>
            </a:pPr>
            <a:r>
              <a:rPr lang="en-US" sz="1800" spc="-1" dirty="0">
                <a:uFill>
                  <a:solidFill>
                    <a:srgbClr val="FFFFFF"/>
                  </a:solidFill>
                </a:uFill>
                <a:latin typeface="Calibri" pitchFamily="34" charset="0"/>
                <a:cs typeface="Calibri" pitchFamily="34" charset="0"/>
              </a:rPr>
              <a:t>Open Data Policy and BO Roadmap</a:t>
            </a:r>
          </a:p>
          <a:p>
            <a:pPr marL="414726" indent="-414726">
              <a:buFont typeface="Arial" pitchFamily="34" charset="0"/>
              <a:buChar char="•"/>
            </a:pPr>
            <a:endParaRPr lang="en-US" sz="1100" spc="-1" dirty="0">
              <a:uFill>
                <a:solidFill>
                  <a:srgbClr val="FFFFFF"/>
                </a:solidFill>
              </a:uFill>
              <a:latin typeface="Calibri" pitchFamily="34" charset="0"/>
              <a:cs typeface="Calibri" pitchFamily="34" charset="0"/>
            </a:endParaRPr>
          </a:p>
          <a:p>
            <a:pPr marL="414726" indent="-414726">
              <a:buFont typeface="Arial" pitchFamily="34" charset="0"/>
              <a:buChar char="•"/>
            </a:pPr>
            <a:r>
              <a:rPr lang="en-US" sz="1800" spc="-1" dirty="0">
                <a:uFill>
                  <a:solidFill>
                    <a:srgbClr val="FFFFFF"/>
                  </a:solidFill>
                </a:uFill>
                <a:latin typeface="Calibri" pitchFamily="34" charset="0"/>
                <a:cs typeface="Calibri" pitchFamily="34" charset="0"/>
              </a:rPr>
              <a:t>Any other information of relevance to Validation</a:t>
            </a:r>
          </a:p>
          <a:p>
            <a:pPr marL="829452" lvl="1" indent="-414726">
              <a:buFont typeface="Courier New" pitchFamily="49" charset="0"/>
              <a:buChar char="o"/>
            </a:pPr>
            <a:r>
              <a:rPr lang="en-US" sz="1400" spc="-1" dirty="0">
                <a:uFill>
                  <a:solidFill>
                    <a:srgbClr val="FFFFFF"/>
                  </a:solidFill>
                </a:uFill>
                <a:latin typeface="Calibri" pitchFamily="34" charset="0"/>
                <a:cs typeface="Calibri" pitchFamily="34" charset="0"/>
              </a:rPr>
              <a:t>Filed PH-EITI bills</a:t>
            </a:r>
          </a:p>
          <a:p>
            <a:pPr marL="829452" lvl="1" indent="-414726">
              <a:buFont typeface="Courier New" pitchFamily="49" charset="0"/>
              <a:buChar char="o"/>
            </a:pPr>
            <a:r>
              <a:rPr lang="en-US" sz="1400" spc="-1" dirty="0">
                <a:uFill>
                  <a:solidFill>
                    <a:srgbClr val="FFFFFF"/>
                  </a:solidFill>
                </a:uFill>
                <a:latin typeface="Calibri" pitchFamily="34" charset="0"/>
                <a:cs typeface="Calibri" pitchFamily="34" charset="0"/>
              </a:rPr>
              <a:t>Documentation of outreach activities (i.e. national conference, LGU </a:t>
            </a:r>
            <a:r>
              <a:rPr lang="en-US" sz="1400" spc="-1" dirty="0" err="1">
                <a:uFill>
                  <a:solidFill>
                    <a:srgbClr val="FFFFFF"/>
                  </a:solidFill>
                </a:uFill>
                <a:latin typeface="Calibri" pitchFamily="34" charset="0"/>
                <a:cs typeface="Calibri" pitchFamily="34" charset="0"/>
              </a:rPr>
              <a:t>roadshows</a:t>
            </a:r>
            <a:r>
              <a:rPr lang="en-US" sz="1400" spc="-1" dirty="0">
                <a:uFill>
                  <a:solidFill>
                    <a:srgbClr val="FFFFFF"/>
                  </a:solidFill>
                </a:uFill>
                <a:latin typeface="Calibri" pitchFamily="34" charset="0"/>
                <a:cs typeface="Calibri" pitchFamily="34" charset="0"/>
              </a:rPr>
              <a:t>)</a:t>
            </a:r>
          </a:p>
          <a:p>
            <a:pPr marL="829452" lvl="1" indent="-414726">
              <a:buFont typeface="Courier New" pitchFamily="49" charset="0"/>
              <a:buChar char="o"/>
            </a:pPr>
            <a:r>
              <a:rPr lang="en-US" sz="1400" spc="-1" dirty="0">
                <a:uFill>
                  <a:solidFill>
                    <a:srgbClr val="FFFFFF"/>
                  </a:solidFill>
                </a:uFill>
                <a:latin typeface="Calibri" pitchFamily="34" charset="0"/>
                <a:cs typeface="Calibri" pitchFamily="34" charset="0"/>
              </a:rPr>
              <a:t>Timeline for IA procurement</a:t>
            </a:r>
          </a:p>
          <a:p>
            <a:pPr marL="829452" lvl="1" indent="-414726">
              <a:buFont typeface="Courier New" pitchFamily="49" charset="0"/>
              <a:buChar char="o"/>
            </a:pPr>
            <a:r>
              <a:rPr lang="en-US" sz="1400" spc="-1" dirty="0">
                <a:uFill>
                  <a:solidFill>
                    <a:srgbClr val="FFFFFF"/>
                  </a:solidFill>
                </a:uFill>
                <a:latin typeface="Calibri" pitchFamily="34" charset="0"/>
                <a:cs typeface="Calibri" pitchFamily="34" charset="0"/>
              </a:rPr>
              <a:t>Website statistics from 2013 to 2016</a:t>
            </a:r>
            <a:endParaRPr lang="en-US" sz="2200" spc="-1" dirty="0">
              <a:uFill>
                <a:solidFill>
                  <a:srgbClr val="FFFFFF"/>
                </a:solidFill>
              </a:uFill>
              <a:latin typeface="Calibri" pitchFamily="34" charset="0"/>
              <a:cs typeface="Calibri" pitchFamily="34" charset="0"/>
            </a:endParaRPr>
          </a:p>
        </p:txBody>
      </p:sp>
    </p:spTree>
    <p:extLst>
      <p:ext uri="{BB962C8B-B14F-4D97-AF65-F5344CB8AC3E}">
        <p14:creationId xmlns:p14="http://schemas.microsoft.com/office/powerpoint/2010/main" val="335130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sp>
        <p:nvSpPr>
          <p:cNvPr id="2" name="Rectangle 1"/>
          <p:cNvSpPr/>
          <p:nvPr/>
        </p:nvSpPr>
        <p:spPr>
          <a:xfrm>
            <a:off x="770400" y="757394"/>
            <a:ext cx="7879680" cy="422310"/>
          </a:xfrm>
          <a:prstGeom prst="rect">
            <a:avLst/>
          </a:prstGeom>
        </p:spPr>
        <p:txBody>
          <a:bodyPr wrap="square" lIns="82945" tIns="41473" rIns="82945" bIns="41473">
            <a:spAutoFit/>
          </a:bodyPr>
          <a:lstStyle/>
          <a:p>
            <a:pPr>
              <a:spcBef>
                <a:spcPts val="544"/>
              </a:spcBef>
            </a:pPr>
            <a:endParaRPr lang="en-US" sz="2200" spc="-1" dirty="0">
              <a:uFill>
                <a:solidFill>
                  <a:srgbClr val="FFFFFF"/>
                </a:solidFill>
              </a:uFill>
            </a:endParaRPr>
          </a:p>
        </p:txBody>
      </p:sp>
      <p:sp>
        <p:nvSpPr>
          <p:cNvPr id="34" name="Rectangle 33"/>
          <p:cNvSpPr/>
          <p:nvPr/>
        </p:nvSpPr>
        <p:spPr>
          <a:xfrm>
            <a:off x="798720" y="552157"/>
            <a:ext cx="8192880" cy="514643"/>
          </a:xfrm>
          <a:prstGeom prst="rect">
            <a:avLst/>
          </a:prstGeom>
        </p:spPr>
        <p:txBody>
          <a:bodyPr wrap="square" lIns="82945" tIns="41473" rIns="82945" bIns="41473">
            <a:spAutoFit/>
          </a:bodyPr>
          <a:lstStyle/>
          <a:p>
            <a:pPr algn="ctr"/>
            <a:r>
              <a:rPr lang="en-US" sz="2800" b="1" spc="-1" dirty="0">
                <a:solidFill>
                  <a:schemeClr val="tx2"/>
                </a:solidFill>
                <a:uFill>
                  <a:solidFill>
                    <a:srgbClr val="FFFFFF"/>
                  </a:solidFill>
                </a:uFill>
              </a:rPr>
              <a:t>Validation Results</a:t>
            </a:r>
          </a:p>
        </p:txBody>
      </p:sp>
      <p:pic>
        <p:nvPicPr>
          <p:cNvPr id="2077" name="Picture 29"/>
          <p:cNvPicPr>
            <a:picLocks noChangeAspect="1" noChangeArrowheads="1"/>
          </p:cNvPicPr>
          <p:nvPr/>
        </p:nvPicPr>
        <p:blipFill>
          <a:blip r:embed="rId2" cstate="print"/>
          <a:srcRect l="15625" t="27778" r="22500" b="7778"/>
          <a:stretch>
            <a:fillRect/>
          </a:stretch>
        </p:blipFill>
        <p:spPr bwMode="auto">
          <a:xfrm>
            <a:off x="990600" y="1295400"/>
            <a:ext cx="7543800" cy="4419600"/>
          </a:xfrm>
          <a:prstGeom prst="rect">
            <a:avLst/>
          </a:prstGeom>
          <a:noFill/>
          <a:ln w="9525">
            <a:noFill/>
            <a:miter lim="800000"/>
            <a:headEnd/>
            <a:tailEnd/>
          </a:ln>
        </p:spPr>
      </p:pic>
    </p:spTree>
    <p:extLst>
      <p:ext uri="{BB962C8B-B14F-4D97-AF65-F5344CB8AC3E}">
        <p14:creationId xmlns:p14="http://schemas.microsoft.com/office/powerpoint/2010/main" val="3351304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sp>
        <p:nvSpPr>
          <p:cNvPr id="2" name="Rectangle 1"/>
          <p:cNvSpPr/>
          <p:nvPr/>
        </p:nvSpPr>
        <p:spPr>
          <a:xfrm>
            <a:off x="770400" y="757394"/>
            <a:ext cx="7879680" cy="422310"/>
          </a:xfrm>
          <a:prstGeom prst="rect">
            <a:avLst/>
          </a:prstGeom>
        </p:spPr>
        <p:txBody>
          <a:bodyPr wrap="square" lIns="82945" tIns="41473" rIns="82945" bIns="41473">
            <a:spAutoFit/>
          </a:bodyPr>
          <a:lstStyle/>
          <a:p>
            <a:pPr>
              <a:spcBef>
                <a:spcPts val="544"/>
              </a:spcBef>
            </a:pPr>
            <a:endParaRPr lang="en-US" sz="2200" spc="-1" dirty="0">
              <a:uFill>
                <a:solidFill>
                  <a:srgbClr val="FFFFFF"/>
                </a:solidFill>
              </a:uFill>
            </a:endParaRPr>
          </a:p>
        </p:txBody>
      </p:sp>
      <p:pic>
        <p:nvPicPr>
          <p:cNvPr id="29698" name="Picture 2"/>
          <p:cNvPicPr>
            <a:picLocks noChangeAspect="1" noChangeArrowheads="1"/>
          </p:cNvPicPr>
          <p:nvPr/>
        </p:nvPicPr>
        <p:blipFill>
          <a:blip r:embed="rId2" cstate="print"/>
          <a:srcRect l="15625" t="17778" r="22500" b="5556"/>
          <a:stretch>
            <a:fillRect/>
          </a:stretch>
        </p:blipFill>
        <p:spPr bwMode="auto">
          <a:xfrm>
            <a:off x="914400" y="1219200"/>
            <a:ext cx="7543800" cy="5257800"/>
          </a:xfrm>
          <a:prstGeom prst="rect">
            <a:avLst/>
          </a:prstGeom>
          <a:noFill/>
          <a:ln w="9525">
            <a:noFill/>
            <a:miter lim="800000"/>
            <a:headEnd/>
            <a:tailEnd/>
          </a:ln>
        </p:spPr>
      </p:pic>
      <p:pic>
        <p:nvPicPr>
          <p:cNvPr id="7" name="Picture 29"/>
          <p:cNvPicPr>
            <a:picLocks noChangeAspect="1" noChangeArrowheads="1"/>
          </p:cNvPicPr>
          <p:nvPr/>
        </p:nvPicPr>
        <p:blipFill>
          <a:blip r:embed="rId3" cstate="print"/>
          <a:srcRect l="15625" t="27778" r="22500" b="57776"/>
          <a:stretch>
            <a:fillRect/>
          </a:stretch>
        </p:blipFill>
        <p:spPr bwMode="auto">
          <a:xfrm>
            <a:off x="914400" y="304800"/>
            <a:ext cx="7543800" cy="990600"/>
          </a:xfrm>
          <a:prstGeom prst="rect">
            <a:avLst/>
          </a:prstGeom>
          <a:noFill/>
          <a:ln w="9525">
            <a:noFill/>
            <a:miter lim="800000"/>
            <a:headEnd/>
            <a:tailEnd/>
          </a:ln>
        </p:spPr>
      </p:pic>
    </p:spTree>
    <p:extLst>
      <p:ext uri="{BB962C8B-B14F-4D97-AF65-F5344CB8AC3E}">
        <p14:creationId xmlns:p14="http://schemas.microsoft.com/office/powerpoint/2010/main" val="3351304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just"/>
            <a:endParaRPr lang="en-US" spc="-1" dirty="0">
              <a:uFill>
                <a:solidFill>
                  <a:srgbClr val="FFFFFF"/>
                </a:solidFill>
              </a:uFill>
              <a:latin typeface="Calibri" pitchFamily="34" charset="0"/>
              <a:cs typeface="Calibri" pitchFamily="34" charset="0"/>
            </a:endParaRPr>
          </a:p>
          <a:p>
            <a:pPr algn="just"/>
            <a:r>
              <a:rPr lang="en-US" spc="-1" dirty="0">
                <a:uFill>
                  <a:solidFill>
                    <a:srgbClr val="FFFFFF"/>
                  </a:solidFill>
                </a:uFill>
                <a:latin typeface="Calibri" pitchFamily="34" charset="0"/>
                <a:cs typeface="Calibri" pitchFamily="34" charset="0"/>
              </a:rPr>
              <a:t>Satisfactory to meaningful progress:</a:t>
            </a:r>
          </a:p>
          <a:p>
            <a:pPr marL="457200" indent="-457200" algn="just">
              <a:buAutoNum type="arabicPeriod"/>
            </a:pPr>
            <a:r>
              <a:rPr lang="en-US" spc="-1" dirty="0">
                <a:uFill>
                  <a:solidFill>
                    <a:srgbClr val="FFFFFF"/>
                  </a:solidFill>
                </a:uFill>
                <a:latin typeface="Calibri" pitchFamily="34" charset="0"/>
                <a:cs typeface="Calibri" pitchFamily="34" charset="0"/>
              </a:rPr>
              <a:t>state participation (2.6)</a:t>
            </a:r>
          </a:p>
          <a:p>
            <a:pPr marL="457200" indent="-457200" algn="just">
              <a:buAutoNum type="arabicPeriod"/>
            </a:pPr>
            <a:r>
              <a:rPr lang="en-US" spc="-1" dirty="0">
                <a:uFill>
                  <a:solidFill>
                    <a:srgbClr val="FFFFFF"/>
                  </a:solidFill>
                </a:uFill>
                <a:latin typeface="Calibri" pitchFamily="34" charset="0"/>
                <a:cs typeface="Calibri" pitchFamily="34" charset="0"/>
              </a:rPr>
              <a:t>comprehensiveness (4.1)</a:t>
            </a:r>
          </a:p>
          <a:p>
            <a:pPr marL="457200" indent="-457200" algn="just">
              <a:buAutoNum type="arabicPeriod"/>
            </a:pPr>
            <a:r>
              <a:rPr lang="en-US" spc="-1" dirty="0">
                <a:uFill>
                  <a:solidFill>
                    <a:srgbClr val="FFFFFF"/>
                  </a:solidFill>
                </a:uFill>
                <a:latin typeface="Calibri" pitchFamily="34" charset="0"/>
                <a:cs typeface="Calibri" pitchFamily="34" charset="0"/>
              </a:rPr>
              <a:t>sub-national transfers (5.2)</a:t>
            </a:r>
          </a:p>
        </p:txBody>
      </p:sp>
      <p:sp>
        <p:nvSpPr>
          <p:cNvPr id="2" name="Rectangle 1"/>
          <p:cNvSpPr/>
          <p:nvPr/>
        </p:nvSpPr>
        <p:spPr>
          <a:xfrm>
            <a:off x="570120" y="609600"/>
            <a:ext cx="8192880" cy="1437973"/>
          </a:xfrm>
          <a:prstGeom prst="rect">
            <a:avLst/>
          </a:prstGeom>
        </p:spPr>
        <p:txBody>
          <a:bodyPr wrap="square" lIns="82945" tIns="41473" rIns="82945" bIns="41473">
            <a:spAutoFit/>
          </a:bodyPr>
          <a:lstStyle/>
          <a:p>
            <a:pPr algn="just"/>
            <a:r>
              <a:rPr lang="en-US" sz="2200" spc="-1" dirty="0">
                <a:uFill>
                  <a:solidFill>
                    <a:srgbClr val="FFFFFF"/>
                  </a:solidFill>
                </a:uFill>
                <a:latin typeface="Calibri" pitchFamily="34" charset="0"/>
                <a:cs typeface="Calibri" pitchFamily="34" charset="0"/>
              </a:rPr>
              <a:t>The </a:t>
            </a:r>
            <a:r>
              <a:rPr lang="en-US" sz="2200" spc="-1" dirty="0" err="1">
                <a:uFill>
                  <a:solidFill>
                    <a:srgbClr val="FFFFFF"/>
                  </a:solidFill>
                </a:uFill>
                <a:latin typeface="Calibri" pitchFamily="34" charset="0"/>
                <a:cs typeface="Calibri" pitchFamily="34" charset="0"/>
              </a:rPr>
              <a:t>Validator</a:t>
            </a:r>
            <a:r>
              <a:rPr lang="en-US" sz="2200" spc="-1" dirty="0">
                <a:uFill>
                  <a:solidFill>
                    <a:srgbClr val="FFFFFF"/>
                  </a:solidFill>
                </a:uFill>
                <a:latin typeface="Calibri" pitchFamily="34" charset="0"/>
                <a:cs typeface="Calibri" pitchFamily="34" charset="0"/>
              </a:rPr>
              <a:t> for the most part agreed with the International Secretariat’s preliminary assessment that the Philippines has met the requirements of the EITI Standard. However</a:t>
            </a:r>
            <a:r>
              <a:rPr lang="en-US" sz="2200" b="1" spc="-1" dirty="0">
                <a:uFill>
                  <a:solidFill>
                    <a:srgbClr val="FFFFFF"/>
                  </a:solidFill>
                </a:uFill>
                <a:latin typeface="Calibri" pitchFamily="34" charset="0"/>
                <a:cs typeface="Calibri" pitchFamily="34" charset="0"/>
              </a:rPr>
              <a:t>, eight requirements were suggested to be downgraded</a:t>
            </a:r>
            <a:r>
              <a:rPr lang="en-US" sz="2200" spc="-1" dirty="0">
                <a:uFill>
                  <a:solidFill>
                    <a:srgbClr val="FFFFFF"/>
                  </a:solidFill>
                </a:uFill>
                <a:latin typeface="Calibri" pitchFamily="34" charset="0"/>
                <a:cs typeface="Calibri" pitchFamily="34" charset="0"/>
              </a:rPr>
              <a:t>.</a:t>
            </a:r>
          </a:p>
        </p:txBody>
      </p:sp>
      <p:sp>
        <p:nvSpPr>
          <p:cNvPr id="6" name="Rectangle 5"/>
          <p:cNvSpPr/>
          <p:nvPr/>
        </p:nvSpPr>
        <p:spPr>
          <a:xfrm>
            <a:off x="609600" y="2286000"/>
            <a:ext cx="8192880" cy="3807852"/>
          </a:xfrm>
          <a:prstGeom prst="rect">
            <a:avLst/>
          </a:prstGeom>
        </p:spPr>
        <p:txBody>
          <a:bodyPr wrap="square" lIns="82945" tIns="41473" rIns="82945" bIns="41473">
            <a:spAutoFit/>
          </a:bodyPr>
          <a:lstStyle/>
          <a:p>
            <a:pPr algn="just"/>
            <a:r>
              <a:rPr lang="en-US" sz="2200" b="1" i="1" spc="-1" dirty="0">
                <a:uFill>
                  <a:solidFill>
                    <a:srgbClr val="FFFFFF"/>
                  </a:solidFill>
                </a:uFill>
                <a:latin typeface="Calibri" pitchFamily="34" charset="0"/>
                <a:cs typeface="Calibri" pitchFamily="34" charset="0"/>
              </a:rPr>
              <a:t>Beyond</a:t>
            </a:r>
            <a:r>
              <a:rPr lang="en-US" sz="2200" b="1" spc="-1" dirty="0">
                <a:uFill>
                  <a:solidFill>
                    <a:srgbClr val="FFFFFF"/>
                  </a:solidFill>
                </a:uFill>
                <a:latin typeface="Calibri" pitchFamily="34" charset="0"/>
                <a:cs typeface="Calibri" pitchFamily="34" charset="0"/>
              </a:rPr>
              <a:t> to </a:t>
            </a:r>
            <a:r>
              <a:rPr lang="en-US" sz="2200" b="1" i="1" spc="-1" dirty="0">
                <a:uFill>
                  <a:solidFill>
                    <a:srgbClr val="FFFFFF"/>
                  </a:solidFill>
                </a:uFill>
                <a:latin typeface="Calibri" pitchFamily="34" charset="0"/>
                <a:cs typeface="Calibri" pitchFamily="34" charset="0"/>
              </a:rPr>
              <a:t>Satisfactory</a:t>
            </a:r>
          </a:p>
          <a:p>
            <a:pPr marL="457200" indent="-457200" algn="just">
              <a:buAutoNum type="arabicPeriod"/>
            </a:pPr>
            <a:r>
              <a:rPr lang="en-US" sz="2200" spc="-1" dirty="0">
                <a:uFill>
                  <a:solidFill>
                    <a:srgbClr val="FFFFFF"/>
                  </a:solidFill>
                </a:uFill>
                <a:latin typeface="Calibri" pitchFamily="34" charset="0"/>
                <a:cs typeface="Calibri" pitchFamily="34" charset="0"/>
              </a:rPr>
              <a:t>MSG governance (1.4)</a:t>
            </a:r>
          </a:p>
          <a:p>
            <a:pPr marL="457200" indent="-457200" algn="just">
              <a:buFontTx/>
              <a:buAutoNum type="arabicPeriod"/>
            </a:pPr>
            <a:r>
              <a:rPr lang="en-US" sz="2200" spc="-1" dirty="0">
                <a:uFill>
                  <a:solidFill>
                    <a:srgbClr val="FFFFFF"/>
                  </a:solidFill>
                </a:uFill>
                <a:latin typeface="Calibri" pitchFamily="34" charset="0"/>
                <a:cs typeface="Calibri" pitchFamily="34" charset="0"/>
              </a:rPr>
              <a:t>License allocations (2.2)</a:t>
            </a:r>
          </a:p>
          <a:p>
            <a:pPr marL="457200" indent="-457200" algn="just">
              <a:buFontTx/>
              <a:buAutoNum type="arabicPeriod"/>
            </a:pPr>
            <a:r>
              <a:rPr lang="en-US" sz="2200" spc="-1" dirty="0">
                <a:uFill>
                  <a:solidFill>
                    <a:srgbClr val="FFFFFF"/>
                  </a:solidFill>
                </a:uFill>
                <a:latin typeface="Calibri" pitchFamily="34" charset="0"/>
                <a:cs typeface="Calibri" pitchFamily="34" charset="0"/>
              </a:rPr>
              <a:t>Social expenditures (6.1)</a:t>
            </a:r>
          </a:p>
          <a:p>
            <a:pPr marL="457200" indent="-457200" algn="just">
              <a:buFontTx/>
              <a:buAutoNum type="arabicPeriod"/>
            </a:pPr>
            <a:r>
              <a:rPr lang="en-US" sz="2200" spc="-1" dirty="0">
                <a:uFill>
                  <a:solidFill>
                    <a:srgbClr val="FFFFFF"/>
                  </a:solidFill>
                </a:uFill>
                <a:latin typeface="Calibri" pitchFamily="34" charset="0"/>
                <a:cs typeface="Calibri" pitchFamily="34" charset="0"/>
              </a:rPr>
              <a:t>Public debate (7.1)</a:t>
            </a:r>
          </a:p>
          <a:p>
            <a:pPr marL="457200" indent="-457200" algn="just">
              <a:buFontTx/>
              <a:buAutoNum type="arabicPeriod"/>
            </a:pPr>
            <a:r>
              <a:rPr lang="en-US" sz="2200" spc="-1" dirty="0">
                <a:uFill>
                  <a:solidFill>
                    <a:srgbClr val="FFFFFF"/>
                  </a:solidFill>
                </a:uFill>
                <a:latin typeface="Calibri" pitchFamily="34" charset="0"/>
                <a:cs typeface="Calibri" pitchFamily="34" charset="0"/>
              </a:rPr>
              <a:t>Outcomes and impact of implementation (7.4)</a:t>
            </a:r>
          </a:p>
          <a:p>
            <a:pPr algn="just"/>
            <a:endParaRPr lang="en-US" sz="2200" spc="-1" dirty="0">
              <a:uFill>
                <a:solidFill>
                  <a:srgbClr val="FFFFFF"/>
                </a:solidFill>
              </a:uFill>
              <a:latin typeface="Calibri" pitchFamily="34" charset="0"/>
              <a:cs typeface="Calibri" pitchFamily="34" charset="0"/>
            </a:endParaRPr>
          </a:p>
          <a:p>
            <a:pPr algn="just"/>
            <a:r>
              <a:rPr lang="en-US" sz="2200" b="1" i="1" spc="-1" dirty="0">
                <a:uFill>
                  <a:solidFill>
                    <a:srgbClr val="FFFFFF"/>
                  </a:solidFill>
                </a:uFill>
                <a:latin typeface="Calibri" pitchFamily="34" charset="0"/>
                <a:cs typeface="Calibri" pitchFamily="34" charset="0"/>
              </a:rPr>
              <a:t>Satisfactory</a:t>
            </a:r>
            <a:r>
              <a:rPr lang="en-US" sz="2200" b="1" spc="-1" dirty="0">
                <a:uFill>
                  <a:solidFill>
                    <a:srgbClr val="FFFFFF"/>
                  </a:solidFill>
                </a:uFill>
                <a:latin typeface="Calibri" pitchFamily="34" charset="0"/>
                <a:cs typeface="Calibri" pitchFamily="34" charset="0"/>
              </a:rPr>
              <a:t> to </a:t>
            </a:r>
            <a:r>
              <a:rPr lang="en-US" sz="2200" b="1" i="1" spc="-1" dirty="0">
                <a:uFill>
                  <a:solidFill>
                    <a:srgbClr val="FFFFFF"/>
                  </a:solidFill>
                </a:uFill>
                <a:latin typeface="Calibri" pitchFamily="34" charset="0"/>
                <a:cs typeface="Calibri" pitchFamily="34" charset="0"/>
              </a:rPr>
              <a:t>Meaningful Progress</a:t>
            </a:r>
          </a:p>
          <a:p>
            <a:pPr marL="457200" indent="-457200" algn="just">
              <a:buFont typeface="+mj-lt"/>
              <a:buAutoNum type="arabicPeriod" startAt="6"/>
            </a:pPr>
            <a:r>
              <a:rPr lang="en-US" sz="2200" spc="-1" dirty="0">
                <a:uFill>
                  <a:solidFill>
                    <a:srgbClr val="FFFFFF"/>
                  </a:solidFill>
                </a:uFill>
                <a:latin typeface="Calibri" pitchFamily="34" charset="0"/>
                <a:cs typeface="Calibri" pitchFamily="34" charset="0"/>
              </a:rPr>
              <a:t>State participation (2.6)</a:t>
            </a:r>
          </a:p>
          <a:p>
            <a:pPr marL="457200" indent="-457200" algn="just">
              <a:buAutoNum type="arabicPeriod" startAt="6"/>
            </a:pPr>
            <a:r>
              <a:rPr lang="en-US" sz="2200" spc="-1" dirty="0">
                <a:uFill>
                  <a:solidFill>
                    <a:srgbClr val="FFFFFF"/>
                  </a:solidFill>
                </a:uFill>
                <a:latin typeface="Calibri" pitchFamily="34" charset="0"/>
                <a:cs typeface="Calibri" pitchFamily="34" charset="0"/>
              </a:rPr>
              <a:t>Comprehensiveness (4.1)</a:t>
            </a:r>
          </a:p>
          <a:p>
            <a:pPr marL="457200" indent="-457200" algn="just">
              <a:buAutoNum type="arabicPeriod" startAt="6"/>
            </a:pPr>
            <a:r>
              <a:rPr lang="en-US" sz="2200" spc="-1" dirty="0">
                <a:uFill>
                  <a:solidFill>
                    <a:srgbClr val="FFFFFF"/>
                  </a:solidFill>
                </a:uFill>
                <a:latin typeface="Calibri" pitchFamily="34" charset="0"/>
                <a:cs typeface="Calibri" pitchFamily="34" charset="0"/>
              </a:rPr>
              <a:t>Sub-national transfers (5.2)</a:t>
            </a:r>
          </a:p>
        </p:txBody>
      </p:sp>
    </p:spTree>
    <p:extLst>
      <p:ext uri="{BB962C8B-B14F-4D97-AF65-F5344CB8AC3E}">
        <p14:creationId xmlns:p14="http://schemas.microsoft.com/office/powerpoint/2010/main" val="3351304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just"/>
            <a:endParaRPr lang="en-US" spc="-1" dirty="0">
              <a:uFill>
                <a:solidFill>
                  <a:srgbClr val="FFFFFF"/>
                </a:solidFill>
              </a:uFill>
              <a:latin typeface="Calibri" pitchFamily="34" charset="0"/>
              <a:cs typeface="Calibri" pitchFamily="34" charset="0"/>
            </a:endParaRPr>
          </a:p>
          <a:p>
            <a:pPr algn="just"/>
            <a:r>
              <a:rPr lang="en-US" spc="-1" dirty="0">
                <a:uFill>
                  <a:solidFill>
                    <a:srgbClr val="FFFFFF"/>
                  </a:solidFill>
                </a:uFill>
                <a:latin typeface="Calibri" pitchFamily="34" charset="0"/>
                <a:cs typeface="Calibri" pitchFamily="34" charset="0"/>
              </a:rPr>
              <a:t>Satisfactory to meaningful progress:</a:t>
            </a:r>
          </a:p>
          <a:p>
            <a:pPr marL="457200" indent="-457200" algn="just">
              <a:buAutoNum type="arabicPeriod"/>
            </a:pPr>
            <a:r>
              <a:rPr lang="en-US" spc="-1" dirty="0">
                <a:uFill>
                  <a:solidFill>
                    <a:srgbClr val="FFFFFF"/>
                  </a:solidFill>
                </a:uFill>
                <a:latin typeface="Calibri" pitchFamily="34" charset="0"/>
                <a:cs typeface="Calibri" pitchFamily="34" charset="0"/>
              </a:rPr>
              <a:t>state participation (2.6)</a:t>
            </a:r>
          </a:p>
          <a:p>
            <a:pPr marL="457200" indent="-457200" algn="just">
              <a:buAutoNum type="arabicPeriod"/>
            </a:pPr>
            <a:r>
              <a:rPr lang="en-US" spc="-1" dirty="0">
                <a:uFill>
                  <a:solidFill>
                    <a:srgbClr val="FFFFFF"/>
                  </a:solidFill>
                </a:uFill>
                <a:latin typeface="Calibri" pitchFamily="34" charset="0"/>
                <a:cs typeface="Calibri" pitchFamily="34" charset="0"/>
              </a:rPr>
              <a:t>comprehensiveness (4.1)</a:t>
            </a:r>
          </a:p>
          <a:p>
            <a:pPr marL="457200" indent="-457200" algn="just">
              <a:buAutoNum type="arabicPeriod"/>
            </a:pPr>
            <a:r>
              <a:rPr lang="en-US" spc="-1" dirty="0">
                <a:uFill>
                  <a:solidFill>
                    <a:srgbClr val="FFFFFF"/>
                  </a:solidFill>
                </a:uFill>
                <a:latin typeface="Calibri" pitchFamily="34" charset="0"/>
                <a:cs typeface="Calibri" pitchFamily="34" charset="0"/>
              </a:rPr>
              <a:t>sub-national transfers (5.2)</a:t>
            </a:r>
          </a:p>
        </p:txBody>
      </p:sp>
      <p:sp>
        <p:nvSpPr>
          <p:cNvPr id="2" name="Rectangle 1"/>
          <p:cNvSpPr/>
          <p:nvPr/>
        </p:nvSpPr>
        <p:spPr>
          <a:xfrm>
            <a:off x="570120" y="789210"/>
            <a:ext cx="8192880" cy="3807852"/>
          </a:xfrm>
          <a:prstGeom prst="rect">
            <a:avLst/>
          </a:prstGeom>
        </p:spPr>
        <p:txBody>
          <a:bodyPr wrap="square" lIns="82945" tIns="41473" rIns="82945" bIns="41473">
            <a:spAutoFit/>
          </a:bodyPr>
          <a:lstStyle/>
          <a:p>
            <a:pPr algn="just"/>
            <a:r>
              <a:rPr lang="en-US" sz="2200" spc="-1" dirty="0">
                <a:uFill>
                  <a:solidFill>
                    <a:srgbClr val="FFFFFF"/>
                  </a:solidFill>
                </a:uFill>
                <a:latin typeface="Calibri" pitchFamily="34" charset="0"/>
                <a:cs typeface="Calibri" pitchFamily="34" charset="0"/>
              </a:rPr>
              <a:t>The Secretariat submitted consolidated comments of the MSG on the draft validation report.</a:t>
            </a:r>
          </a:p>
          <a:p>
            <a:pPr algn="just"/>
            <a:endParaRPr lang="en-US" sz="2200" spc="-1" dirty="0">
              <a:uFill>
                <a:solidFill>
                  <a:srgbClr val="FFFFFF"/>
                </a:solidFill>
              </a:uFill>
              <a:latin typeface="Calibri" pitchFamily="34" charset="0"/>
              <a:cs typeface="Calibri" pitchFamily="34" charset="0"/>
            </a:endParaRPr>
          </a:p>
          <a:p>
            <a:pPr algn="just"/>
            <a:r>
              <a:rPr lang="en-US" sz="2200" spc="-1" dirty="0">
                <a:uFill>
                  <a:solidFill>
                    <a:srgbClr val="FFFFFF"/>
                  </a:solidFill>
                </a:uFill>
                <a:latin typeface="Calibri" pitchFamily="34" charset="0"/>
                <a:cs typeface="Calibri" pitchFamily="34" charset="0"/>
              </a:rPr>
              <a:t>In light of the MSG’s comments and additional information provided by the International Secretariat, the Validator revised his assessment and agreed with the International Secretariat’s initial assessment on requirements 1.4, 2.6, 5.2, 6.1, 7.1 and 7.4. </a:t>
            </a:r>
          </a:p>
          <a:p>
            <a:pPr algn="just"/>
            <a:endParaRPr lang="en-US" sz="2200" spc="-1" dirty="0">
              <a:uFill>
                <a:solidFill>
                  <a:srgbClr val="FFFFFF"/>
                </a:solidFill>
              </a:uFill>
              <a:latin typeface="Calibri" pitchFamily="34" charset="0"/>
              <a:cs typeface="Calibri" pitchFamily="34" charset="0"/>
            </a:endParaRPr>
          </a:p>
          <a:p>
            <a:pPr algn="just"/>
            <a:r>
              <a:rPr lang="en-US" sz="2200" spc="-1" dirty="0">
                <a:uFill>
                  <a:solidFill>
                    <a:srgbClr val="FFFFFF"/>
                  </a:solidFill>
                </a:uFill>
                <a:latin typeface="Calibri" pitchFamily="34" charset="0"/>
                <a:cs typeface="Calibri" pitchFamily="34" charset="0"/>
              </a:rPr>
              <a:t>However, the </a:t>
            </a:r>
            <a:r>
              <a:rPr lang="en-US" sz="2200" spc="-1" dirty="0" err="1">
                <a:uFill>
                  <a:solidFill>
                    <a:srgbClr val="FFFFFF"/>
                  </a:solidFill>
                </a:uFill>
                <a:latin typeface="Calibri" pitchFamily="34" charset="0"/>
                <a:cs typeface="Calibri" pitchFamily="34" charset="0"/>
              </a:rPr>
              <a:t>Validator</a:t>
            </a:r>
            <a:r>
              <a:rPr lang="en-US" sz="2200" spc="-1" dirty="0">
                <a:uFill>
                  <a:solidFill>
                    <a:srgbClr val="FFFFFF"/>
                  </a:solidFill>
                </a:uFill>
                <a:latin typeface="Calibri" pitchFamily="34" charset="0"/>
                <a:cs typeface="Calibri" pitchFamily="34" charset="0"/>
              </a:rPr>
              <a:t> maintained his assessments of “satisfactory progress” for </a:t>
            </a:r>
            <a:r>
              <a:rPr lang="en-US" sz="2200" b="1" spc="-1" dirty="0">
                <a:uFill>
                  <a:solidFill>
                    <a:srgbClr val="FFFFFF"/>
                  </a:solidFill>
                </a:uFill>
                <a:latin typeface="Calibri" pitchFamily="34" charset="0"/>
                <a:cs typeface="Calibri" pitchFamily="34" charset="0"/>
              </a:rPr>
              <a:t>requirement 2.2 (License allocations) </a:t>
            </a:r>
            <a:r>
              <a:rPr lang="en-US" sz="2200" spc="-1" dirty="0">
                <a:uFill>
                  <a:solidFill>
                    <a:srgbClr val="FFFFFF"/>
                  </a:solidFill>
                </a:uFill>
                <a:latin typeface="Calibri" pitchFamily="34" charset="0"/>
                <a:cs typeface="Calibri" pitchFamily="34" charset="0"/>
              </a:rPr>
              <a:t>and “meaningful progress” for </a:t>
            </a:r>
            <a:r>
              <a:rPr lang="en-US" sz="2200" b="1" spc="-1" dirty="0">
                <a:uFill>
                  <a:solidFill>
                    <a:srgbClr val="FFFFFF"/>
                  </a:solidFill>
                </a:uFill>
                <a:latin typeface="Calibri" pitchFamily="34" charset="0"/>
                <a:cs typeface="Calibri" pitchFamily="34" charset="0"/>
              </a:rPr>
              <a:t>requirement 4.1 (Comprehensiveness)</a:t>
            </a:r>
            <a:r>
              <a:rPr lang="en-US" sz="2200" spc="-1" dirty="0">
                <a:uFill>
                  <a:solidFill>
                    <a:srgbClr val="FFFFFF"/>
                  </a:solidFill>
                </a:uFill>
                <a:latin typeface="Calibri" pitchFamily="34" charset="0"/>
                <a:cs typeface="Calibri" pitchFamily="34" charset="0"/>
              </a:rPr>
              <a:t>.</a:t>
            </a:r>
          </a:p>
        </p:txBody>
      </p:sp>
    </p:spTree>
    <p:extLst>
      <p:ext uri="{BB962C8B-B14F-4D97-AF65-F5344CB8AC3E}">
        <p14:creationId xmlns:p14="http://schemas.microsoft.com/office/powerpoint/2010/main" val="335130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sp>
        <p:nvSpPr>
          <p:cNvPr id="2" name="Rectangle 1"/>
          <p:cNvSpPr/>
          <p:nvPr/>
        </p:nvSpPr>
        <p:spPr>
          <a:xfrm>
            <a:off x="770400" y="757394"/>
            <a:ext cx="7879680" cy="422310"/>
          </a:xfrm>
          <a:prstGeom prst="rect">
            <a:avLst/>
          </a:prstGeom>
        </p:spPr>
        <p:txBody>
          <a:bodyPr wrap="square" lIns="82945" tIns="41473" rIns="82945" bIns="41473">
            <a:spAutoFit/>
          </a:bodyPr>
          <a:lstStyle/>
          <a:p>
            <a:pPr>
              <a:spcBef>
                <a:spcPts val="544"/>
              </a:spcBef>
            </a:pPr>
            <a:endParaRPr lang="en-US" sz="2200" spc="-1" dirty="0">
              <a:uFill>
                <a:solidFill>
                  <a:srgbClr val="FFFFFF"/>
                </a:solidFill>
              </a:uFill>
            </a:endParaRPr>
          </a:p>
        </p:txBody>
      </p:sp>
      <p:sp>
        <p:nvSpPr>
          <p:cNvPr id="34" name="Rectangle 33"/>
          <p:cNvSpPr/>
          <p:nvPr/>
        </p:nvSpPr>
        <p:spPr>
          <a:xfrm>
            <a:off x="646320" y="704557"/>
            <a:ext cx="8192880" cy="514643"/>
          </a:xfrm>
          <a:prstGeom prst="rect">
            <a:avLst/>
          </a:prstGeom>
        </p:spPr>
        <p:txBody>
          <a:bodyPr wrap="square" lIns="82945" tIns="41473" rIns="82945" bIns="41473">
            <a:spAutoFit/>
          </a:bodyPr>
          <a:lstStyle/>
          <a:p>
            <a:pPr algn="ctr"/>
            <a:r>
              <a:rPr lang="en-US" sz="2800" b="1" spc="-1" dirty="0" err="1">
                <a:solidFill>
                  <a:schemeClr val="tx2"/>
                </a:solidFill>
                <a:uFill>
                  <a:solidFill>
                    <a:srgbClr val="FFFFFF"/>
                  </a:solidFill>
                </a:uFill>
              </a:rPr>
              <a:t>Validator’s</a:t>
            </a:r>
            <a:r>
              <a:rPr lang="en-US" sz="2800" b="1" spc="-1" dirty="0">
                <a:solidFill>
                  <a:schemeClr val="tx2"/>
                </a:solidFill>
                <a:uFill>
                  <a:solidFill>
                    <a:srgbClr val="FFFFFF"/>
                  </a:solidFill>
                </a:uFill>
              </a:rPr>
              <a:t> Response to MSG Feedback</a:t>
            </a:r>
          </a:p>
        </p:txBody>
      </p:sp>
      <p:pic>
        <p:nvPicPr>
          <p:cNvPr id="30723" name="Picture 3"/>
          <p:cNvPicPr>
            <a:picLocks noChangeAspect="1" noChangeArrowheads="1"/>
          </p:cNvPicPr>
          <p:nvPr/>
        </p:nvPicPr>
        <p:blipFill>
          <a:blip r:embed="rId3" cstate="print"/>
          <a:srcRect l="15625" t="24444" r="22500" b="11111"/>
          <a:stretch>
            <a:fillRect/>
          </a:stretch>
        </p:blipFill>
        <p:spPr bwMode="auto">
          <a:xfrm>
            <a:off x="914400" y="1447800"/>
            <a:ext cx="7543800" cy="4419600"/>
          </a:xfrm>
          <a:prstGeom prst="rect">
            <a:avLst/>
          </a:prstGeom>
          <a:noFill/>
          <a:ln w="9525">
            <a:noFill/>
            <a:miter lim="800000"/>
            <a:headEnd/>
            <a:tailEnd/>
          </a:ln>
        </p:spPr>
      </p:pic>
    </p:spTree>
    <p:extLst>
      <p:ext uri="{BB962C8B-B14F-4D97-AF65-F5344CB8AC3E}">
        <p14:creationId xmlns:p14="http://schemas.microsoft.com/office/powerpoint/2010/main" val="335130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sp>
        <p:nvSpPr>
          <p:cNvPr id="2" name="Rectangle 1"/>
          <p:cNvSpPr/>
          <p:nvPr/>
        </p:nvSpPr>
        <p:spPr>
          <a:xfrm>
            <a:off x="770400" y="757394"/>
            <a:ext cx="7879680" cy="422310"/>
          </a:xfrm>
          <a:prstGeom prst="rect">
            <a:avLst/>
          </a:prstGeom>
        </p:spPr>
        <p:txBody>
          <a:bodyPr wrap="square" lIns="82945" tIns="41473" rIns="82945" bIns="41473">
            <a:spAutoFit/>
          </a:bodyPr>
          <a:lstStyle/>
          <a:p>
            <a:pPr>
              <a:spcBef>
                <a:spcPts val="544"/>
              </a:spcBef>
            </a:pPr>
            <a:endParaRPr lang="en-US" sz="2200" spc="-1" dirty="0">
              <a:uFill>
                <a:solidFill>
                  <a:srgbClr val="FFFFFF"/>
                </a:solidFill>
              </a:uFill>
            </a:endParaRPr>
          </a:p>
        </p:txBody>
      </p:sp>
      <p:pic>
        <p:nvPicPr>
          <p:cNvPr id="31746" name="Picture 2"/>
          <p:cNvPicPr>
            <a:picLocks noChangeAspect="1" noChangeArrowheads="1"/>
          </p:cNvPicPr>
          <p:nvPr/>
        </p:nvPicPr>
        <p:blipFill>
          <a:blip r:embed="rId2" cstate="print"/>
          <a:srcRect l="15625" t="17778" r="22500" b="5556"/>
          <a:stretch>
            <a:fillRect/>
          </a:stretch>
        </p:blipFill>
        <p:spPr bwMode="auto">
          <a:xfrm>
            <a:off x="762000" y="1219200"/>
            <a:ext cx="7543800" cy="52578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l="15625" t="24444" r="22500" b="61111"/>
          <a:stretch>
            <a:fillRect/>
          </a:stretch>
        </p:blipFill>
        <p:spPr bwMode="auto">
          <a:xfrm>
            <a:off x="762000" y="304800"/>
            <a:ext cx="7543800" cy="990600"/>
          </a:xfrm>
          <a:prstGeom prst="rect">
            <a:avLst/>
          </a:prstGeom>
          <a:noFill/>
          <a:ln w="9525">
            <a:noFill/>
            <a:miter lim="800000"/>
            <a:headEnd/>
            <a:tailEnd/>
          </a:ln>
        </p:spPr>
      </p:pic>
    </p:spTree>
    <p:extLst>
      <p:ext uri="{BB962C8B-B14F-4D97-AF65-F5344CB8AC3E}">
        <p14:creationId xmlns:p14="http://schemas.microsoft.com/office/powerpoint/2010/main" val="335130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dirty="0"/>
          </a:p>
        </p:txBody>
      </p:sp>
      <p:sp>
        <p:nvSpPr>
          <p:cNvPr id="5" name="TextBox 4"/>
          <p:cNvSpPr txBox="1"/>
          <p:nvPr/>
        </p:nvSpPr>
        <p:spPr>
          <a:xfrm>
            <a:off x="601865" y="719201"/>
            <a:ext cx="7840855" cy="699309"/>
          </a:xfrm>
          <a:prstGeom prst="rect">
            <a:avLst/>
          </a:prstGeom>
          <a:noFill/>
          <a:ln w="12700">
            <a:noFill/>
          </a:ln>
        </p:spPr>
        <p:txBody>
          <a:bodyPr wrap="square" lIns="82945" tIns="41473" rIns="82945" bIns="41473" rtlCol="0">
            <a:spAutoFit/>
          </a:bodyPr>
          <a:lstStyle/>
          <a:p>
            <a:pPr marL="0" lvl="1"/>
            <a:r>
              <a:rPr lang="en-PH" sz="4000" b="1" dirty="0">
                <a:solidFill>
                  <a:schemeClr val="tx2"/>
                </a:solidFill>
                <a:latin typeface="Calibri" pitchFamily="34" charset="0"/>
                <a:cs typeface="Calibri" pitchFamily="34" charset="0"/>
              </a:rPr>
              <a:t>KEY MESSAGES</a:t>
            </a:r>
          </a:p>
        </p:txBody>
      </p:sp>
      <p:sp>
        <p:nvSpPr>
          <p:cNvPr id="7" name="Rectangle 6"/>
          <p:cNvSpPr/>
          <p:nvPr/>
        </p:nvSpPr>
        <p:spPr>
          <a:xfrm>
            <a:off x="1931008" y="6066420"/>
            <a:ext cx="6778112" cy="335051"/>
          </a:xfrm>
          <a:prstGeom prst="rect">
            <a:avLst/>
          </a:prstGeom>
        </p:spPr>
        <p:txBody>
          <a:bodyPr wrap="square" lIns="82945" tIns="41473" rIns="82945" bIns="41473">
            <a:spAutoFit/>
          </a:bodyPr>
          <a:lstStyle/>
          <a:p>
            <a:pPr marL="2931883" lvl="8" indent="156963"/>
            <a:endParaRPr lang="en-PH" dirty="0"/>
          </a:p>
        </p:txBody>
      </p:sp>
      <p:sp>
        <p:nvSpPr>
          <p:cNvPr id="3" name="TextBox 2"/>
          <p:cNvSpPr txBox="1"/>
          <p:nvPr/>
        </p:nvSpPr>
        <p:spPr>
          <a:xfrm>
            <a:off x="685800" y="1804988"/>
            <a:ext cx="8001000" cy="2616101"/>
          </a:xfrm>
          <a:prstGeom prst="rect">
            <a:avLst/>
          </a:prstGeom>
          <a:noFill/>
        </p:spPr>
        <p:txBody>
          <a:bodyPr wrap="square" rtlCol="0">
            <a:spAutoFit/>
          </a:bodyPr>
          <a:lstStyle/>
          <a:p>
            <a:pPr marL="457200" indent="-457200">
              <a:spcAft>
                <a:spcPts val="1200"/>
              </a:spcAft>
              <a:buAutoNum type="arabicPeriod"/>
            </a:pPr>
            <a:r>
              <a:rPr lang="en-US" sz="2800" b="1" dirty="0"/>
              <a:t>The standards and requirements are already laid out.</a:t>
            </a:r>
          </a:p>
          <a:p>
            <a:pPr marL="457200" indent="-457200">
              <a:spcAft>
                <a:spcPts val="1200"/>
              </a:spcAft>
              <a:buAutoNum type="arabicPeriod"/>
            </a:pPr>
            <a:r>
              <a:rPr lang="en-US" sz="2800" b="1" dirty="0"/>
              <a:t>The key is </a:t>
            </a:r>
            <a:r>
              <a:rPr lang="en-US" sz="3200" b="1" dirty="0">
                <a:solidFill>
                  <a:srgbClr val="1F497D"/>
                </a:solidFill>
              </a:rPr>
              <a:t>H O P E</a:t>
            </a:r>
            <a:r>
              <a:rPr lang="en-US" sz="2800" b="1" dirty="0"/>
              <a:t>.</a:t>
            </a:r>
          </a:p>
          <a:p>
            <a:pPr marL="457200" indent="-457200">
              <a:buAutoNum type="arabicPeriod"/>
            </a:pPr>
            <a:r>
              <a:rPr lang="en-US" sz="2800" b="1" dirty="0"/>
              <a:t>‘Satisfactory progress’ is possible.</a:t>
            </a:r>
          </a:p>
          <a:p>
            <a:pPr marL="457200" indent="-457200">
              <a:buAutoNum type="arabicPeriod"/>
            </a:pPr>
            <a:endParaRPr lang="en-US" sz="2800" b="1" dirty="0"/>
          </a:p>
        </p:txBody>
      </p:sp>
    </p:spTree>
    <p:extLst>
      <p:ext uri="{BB962C8B-B14F-4D97-AF65-F5344CB8AC3E}">
        <p14:creationId xmlns:p14="http://schemas.microsoft.com/office/powerpoint/2010/main" val="3749879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dirty="0"/>
          </a:p>
        </p:txBody>
      </p:sp>
      <p:sp>
        <p:nvSpPr>
          <p:cNvPr id="7" name="Rectangle 6"/>
          <p:cNvSpPr/>
          <p:nvPr/>
        </p:nvSpPr>
        <p:spPr>
          <a:xfrm>
            <a:off x="1931008" y="6066420"/>
            <a:ext cx="6778112" cy="335051"/>
          </a:xfrm>
          <a:prstGeom prst="rect">
            <a:avLst/>
          </a:prstGeom>
        </p:spPr>
        <p:txBody>
          <a:bodyPr wrap="square" lIns="82945" tIns="41473" rIns="82945" bIns="41473">
            <a:spAutoFit/>
          </a:bodyPr>
          <a:lstStyle/>
          <a:p>
            <a:pPr marL="2931883" lvl="8" indent="156963"/>
            <a:endParaRPr lang="en-PH" dirty="0"/>
          </a:p>
        </p:txBody>
      </p:sp>
      <p:sp>
        <p:nvSpPr>
          <p:cNvPr id="3" name="TextBox 2"/>
          <p:cNvSpPr txBox="1"/>
          <p:nvPr/>
        </p:nvSpPr>
        <p:spPr>
          <a:xfrm>
            <a:off x="3124200" y="1524000"/>
            <a:ext cx="4114800" cy="769441"/>
          </a:xfrm>
          <a:prstGeom prst="rect">
            <a:avLst/>
          </a:prstGeom>
          <a:noFill/>
        </p:spPr>
        <p:txBody>
          <a:bodyPr wrap="square" rtlCol="0">
            <a:spAutoFit/>
          </a:bodyPr>
          <a:lstStyle/>
          <a:p>
            <a:r>
              <a:rPr lang="en-US" sz="4400" b="1" dirty="0">
                <a:solidFill>
                  <a:schemeClr val="tx2"/>
                </a:solidFill>
              </a:rPr>
              <a:t>H</a:t>
            </a:r>
            <a:r>
              <a:rPr lang="en-US" sz="2400" dirty="0"/>
              <a:t>  </a:t>
            </a:r>
            <a:r>
              <a:rPr lang="en-US" sz="2400" b="1" dirty="0"/>
              <a:t>Heart </a:t>
            </a:r>
          </a:p>
        </p:txBody>
      </p:sp>
      <p:sp>
        <p:nvSpPr>
          <p:cNvPr id="8" name="TextBox 7"/>
          <p:cNvSpPr txBox="1"/>
          <p:nvPr/>
        </p:nvSpPr>
        <p:spPr>
          <a:xfrm>
            <a:off x="609600" y="609600"/>
            <a:ext cx="5715000" cy="646331"/>
          </a:xfrm>
          <a:prstGeom prst="rect">
            <a:avLst/>
          </a:prstGeom>
          <a:noFill/>
        </p:spPr>
        <p:txBody>
          <a:bodyPr wrap="square" rtlCol="0">
            <a:spAutoFit/>
          </a:bodyPr>
          <a:lstStyle/>
          <a:p>
            <a:r>
              <a:rPr lang="en-US" sz="3600" b="1" dirty="0"/>
              <a:t>The key is</a:t>
            </a:r>
          </a:p>
        </p:txBody>
      </p:sp>
      <p:sp>
        <p:nvSpPr>
          <p:cNvPr id="2050" name="AutoShape 2" descr="Resultado de imagen para ownership cli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Resultado de imagen para ownership cli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cstate="print"/>
          <a:srcRect t="10000" r="51250" b="26667"/>
          <a:stretch>
            <a:fillRect/>
          </a:stretch>
        </p:blipFill>
        <p:spPr bwMode="auto">
          <a:xfrm>
            <a:off x="6477000" y="1711569"/>
            <a:ext cx="1828800" cy="1336431"/>
          </a:xfrm>
          <a:prstGeom prst="rect">
            <a:avLst/>
          </a:prstGeom>
          <a:noFill/>
          <a:ln w="9525">
            <a:noFill/>
            <a:miter lim="800000"/>
            <a:headEnd/>
            <a:tailEnd/>
          </a:ln>
        </p:spPr>
      </p:pic>
      <p:sp>
        <p:nvSpPr>
          <p:cNvPr id="11" name="TextBox 10"/>
          <p:cNvSpPr txBox="1"/>
          <p:nvPr/>
        </p:nvSpPr>
        <p:spPr>
          <a:xfrm>
            <a:off x="3886200" y="2514600"/>
            <a:ext cx="4114800" cy="769441"/>
          </a:xfrm>
          <a:prstGeom prst="rect">
            <a:avLst/>
          </a:prstGeom>
          <a:noFill/>
        </p:spPr>
        <p:txBody>
          <a:bodyPr wrap="square" rtlCol="0">
            <a:spAutoFit/>
          </a:bodyPr>
          <a:lstStyle/>
          <a:p>
            <a:r>
              <a:rPr lang="en-US" sz="4400" b="1" dirty="0">
                <a:solidFill>
                  <a:srgbClr val="1F497D"/>
                </a:solidFill>
              </a:rPr>
              <a:t>O</a:t>
            </a:r>
            <a:r>
              <a:rPr lang="en-US" sz="2400" dirty="0"/>
              <a:t> </a:t>
            </a:r>
            <a:r>
              <a:rPr lang="en-US" sz="2400" b="1" dirty="0"/>
              <a:t> Ownership</a:t>
            </a:r>
          </a:p>
        </p:txBody>
      </p:sp>
      <p:pic>
        <p:nvPicPr>
          <p:cNvPr id="2055" name="Picture 7" descr="Imagen relacionada"/>
          <p:cNvPicPr>
            <a:picLocks noChangeAspect="1" noChangeArrowheads="1"/>
          </p:cNvPicPr>
          <p:nvPr/>
        </p:nvPicPr>
        <p:blipFill>
          <a:blip r:embed="rId3" cstate="print"/>
          <a:srcRect/>
          <a:stretch>
            <a:fillRect/>
          </a:stretch>
        </p:blipFill>
        <p:spPr bwMode="auto">
          <a:xfrm>
            <a:off x="1447800" y="3505200"/>
            <a:ext cx="2597727" cy="1143000"/>
          </a:xfrm>
          <a:prstGeom prst="rect">
            <a:avLst/>
          </a:prstGeom>
          <a:noFill/>
        </p:spPr>
      </p:pic>
      <p:sp>
        <p:nvSpPr>
          <p:cNvPr id="14" name="TextBox 13"/>
          <p:cNvSpPr txBox="1"/>
          <p:nvPr/>
        </p:nvSpPr>
        <p:spPr>
          <a:xfrm>
            <a:off x="5029200" y="5021759"/>
            <a:ext cx="4114800" cy="769441"/>
          </a:xfrm>
          <a:prstGeom prst="rect">
            <a:avLst/>
          </a:prstGeom>
          <a:noFill/>
        </p:spPr>
        <p:txBody>
          <a:bodyPr wrap="square" rtlCol="0">
            <a:spAutoFit/>
          </a:bodyPr>
          <a:lstStyle/>
          <a:p>
            <a:r>
              <a:rPr lang="en-US" sz="4400" b="1" dirty="0">
                <a:solidFill>
                  <a:srgbClr val="1F497D"/>
                </a:solidFill>
              </a:rPr>
              <a:t>E</a:t>
            </a:r>
            <a:r>
              <a:rPr lang="en-US" sz="2400" dirty="0"/>
              <a:t>  </a:t>
            </a:r>
            <a:r>
              <a:rPr lang="en-US" sz="2400" b="1" dirty="0"/>
              <a:t>Excellence</a:t>
            </a:r>
          </a:p>
        </p:txBody>
      </p:sp>
      <p:sp>
        <p:nvSpPr>
          <p:cNvPr id="16" name="TextBox 15"/>
          <p:cNvSpPr txBox="1"/>
          <p:nvPr/>
        </p:nvSpPr>
        <p:spPr>
          <a:xfrm>
            <a:off x="4495800" y="3810000"/>
            <a:ext cx="4114800" cy="769441"/>
          </a:xfrm>
          <a:prstGeom prst="rect">
            <a:avLst/>
          </a:prstGeom>
          <a:noFill/>
        </p:spPr>
        <p:txBody>
          <a:bodyPr wrap="square" rtlCol="0">
            <a:spAutoFit/>
          </a:bodyPr>
          <a:lstStyle/>
          <a:p>
            <a:r>
              <a:rPr lang="en-US" sz="4400" b="1" dirty="0">
                <a:solidFill>
                  <a:srgbClr val="1F497D"/>
                </a:solidFill>
              </a:rPr>
              <a:t>P</a:t>
            </a:r>
            <a:r>
              <a:rPr lang="en-US" sz="2400" dirty="0"/>
              <a:t>  </a:t>
            </a:r>
            <a:r>
              <a:rPr lang="en-US" sz="2400" b="1" dirty="0"/>
              <a:t>People</a:t>
            </a:r>
          </a:p>
        </p:txBody>
      </p:sp>
      <p:pic>
        <p:nvPicPr>
          <p:cNvPr id="2057" name="Picture 9" descr="Resultado de imagen para medal clip art"/>
          <p:cNvPicPr>
            <a:picLocks noChangeAspect="1" noChangeArrowheads="1"/>
          </p:cNvPicPr>
          <p:nvPr/>
        </p:nvPicPr>
        <p:blipFill>
          <a:blip r:embed="rId4" cstate="print"/>
          <a:srcRect/>
          <a:stretch>
            <a:fillRect/>
          </a:stretch>
        </p:blipFill>
        <p:spPr bwMode="auto">
          <a:xfrm>
            <a:off x="7239000" y="4876800"/>
            <a:ext cx="1600200" cy="1600200"/>
          </a:xfrm>
          <a:prstGeom prst="rect">
            <a:avLst/>
          </a:prstGeom>
          <a:noFill/>
        </p:spPr>
      </p:pic>
      <p:sp>
        <p:nvSpPr>
          <p:cNvPr id="2059" name="AutoShape 11" descr="Resultado de imagen para heart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Resultado de imagen para heart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Resultado de imagen para heart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4" name="Picture 16"/>
          <p:cNvPicPr>
            <a:picLocks noChangeAspect="1" noChangeArrowheads="1"/>
          </p:cNvPicPr>
          <p:nvPr/>
        </p:nvPicPr>
        <p:blipFill>
          <a:blip r:embed="rId5" cstate="print"/>
          <a:srcRect t="21111" r="76875" b="48889"/>
          <a:stretch>
            <a:fillRect/>
          </a:stretch>
        </p:blipFill>
        <p:spPr bwMode="auto">
          <a:xfrm>
            <a:off x="1447800" y="1371600"/>
            <a:ext cx="1566333" cy="1143000"/>
          </a:xfrm>
          <a:prstGeom prst="rect">
            <a:avLst/>
          </a:prstGeom>
          <a:noFill/>
          <a:ln w="9525">
            <a:noFill/>
            <a:miter lim="800000"/>
            <a:headEnd/>
            <a:tailEnd/>
          </a:ln>
        </p:spPr>
      </p:pic>
    </p:spTree>
    <p:extLst>
      <p:ext uri="{BB962C8B-B14F-4D97-AF65-F5344CB8AC3E}">
        <p14:creationId xmlns:p14="http://schemas.microsoft.com/office/powerpoint/2010/main" val="335130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dirty="0"/>
          </a:p>
        </p:txBody>
      </p:sp>
      <p:sp>
        <p:nvSpPr>
          <p:cNvPr id="7" name="Rectangle 6"/>
          <p:cNvSpPr/>
          <p:nvPr/>
        </p:nvSpPr>
        <p:spPr>
          <a:xfrm>
            <a:off x="1931008" y="6066420"/>
            <a:ext cx="6778112" cy="335051"/>
          </a:xfrm>
          <a:prstGeom prst="rect">
            <a:avLst/>
          </a:prstGeom>
        </p:spPr>
        <p:txBody>
          <a:bodyPr wrap="square" lIns="82945" tIns="41473" rIns="82945" bIns="41473">
            <a:spAutoFit/>
          </a:bodyPr>
          <a:lstStyle/>
          <a:p>
            <a:pPr marL="2931883" lvl="8" indent="156963"/>
            <a:endParaRPr lang="en-PH" dirty="0"/>
          </a:p>
        </p:txBody>
      </p:sp>
      <p:pic>
        <p:nvPicPr>
          <p:cNvPr id="9" name="Picture 1" descr="Description: C:\Users\mttuba\Downloads\Letterhead - Selected - HighRes.png"/>
          <p:cNvPicPr>
            <a:picLocks noChangeAspect="1" noChangeArrowheads="1"/>
          </p:cNvPicPr>
          <p:nvPr/>
        </p:nvPicPr>
        <p:blipFill>
          <a:blip r:embed="rId2" cstate="print"/>
          <a:srcRect t="13133" r="50911" b="21204"/>
          <a:stretch>
            <a:fillRect/>
          </a:stretch>
        </p:blipFill>
        <p:spPr bwMode="auto">
          <a:xfrm>
            <a:off x="5432425" y="5638800"/>
            <a:ext cx="3635375" cy="7620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32500" t="20000" r="18125" b="13333"/>
          <a:stretch>
            <a:fillRect/>
          </a:stretch>
        </p:blipFill>
        <p:spPr bwMode="auto">
          <a:xfrm>
            <a:off x="0" y="0"/>
            <a:ext cx="9144000" cy="6944810"/>
          </a:xfrm>
          <a:prstGeom prst="rect">
            <a:avLst/>
          </a:prstGeom>
          <a:noFill/>
          <a:ln w="9525">
            <a:noFill/>
            <a:miter lim="800000"/>
            <a:headEnd/>
            <a:tailEnd/>
          </a:ln>
        </p:spPr>
      </p:pic>
    </p:spTree>
    <p:extLst>
      <p:ext uri="{BB962C8B-B14F-4D97-AF65-F5344CB8AC3E}">
        <p14:creationId xmlns:p14="http://schemas.microsoft.com/office/powerpoint/2010/main" val="335130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sp>
        <p:nvSpPr>
          <p:cNvPr id="5" name="TextBox 4"/>
          <p:cNvSpPr txBox="1"/>
          <p:nvPr/>
        </p:nvSpPr>
        <p:spPr>
          <a:xfrm>
            <a:off x="1517710" y="4440542"/>
            <a:ext cx="7063249" cy="753865"/>
          </a:xfrm>
          <a:prstGeom prst="rect">
            <a:avLst/>
          </a:prstGeom>
          <a:noFill/>
          <a:ln w="12700">
            <a:solidFill>
              <a:schemeClr val="bg1">
                <a:lumMod val="65000"/>
              </a:schemeClr>
            </a:solidFill>
          </a:ln>
        </p:spPr>
        <p:txBody>
          <a:bodyPr wrap="square" lIns="82945" tIns="41473" rIns="82945" bIns="41473" rtlCol="0">
            <a:spAutoFit/>
          </a:bodyPr>
          <a:lstStyle/>
          <a:p>
            <a:pPr lvl="1"/>
            <a:r>
              <a:rPr lang="en-PH" sz="2200" dirty="0">
                <a:latin typeface="Calibri" pitchFamily="34" charset="0"/>
                <a:cs typeface="Calibri" pitchFamily="34" charset="0"/>
              </a:rPr>
              <a:t>Validation of the Philippines commenced on 1 January 2017. </a:t>
            </a:r>
          </a:p>
        </p:txBody>
      </p:sp>
      <p:sp>
        <p:nvSpPr>
          <p:cNvPr id="6" name="TextBox 5"/>
          <p:cNvSpPr txBox="1"/>
          <p:nvPr/>
        </p:nvSpPr>
        <p:spPr>
          <a:xfrm>
            <a:off x="1517710" y="2937168"/>
            <a:ext cx="7063249" cy="753865"/>
          </a:xfrm>
          <a:prstGeom prst="rect">
            <a:avLst/>
          </a:prstGeom>
          <a:noFill/>
          <a:ln w="12700">
            <a:solidFill>
              <a:schemeClr val="bg1">
                <a:lumMod val="65000"/>
              </a:schemeClr>
            </a:solidFill>
          </a:ln>
        </p:spPr>
        <p:txBody>
          <a:bodyPr wrap="square" lIns="82945" tIns="41473" rIns="82945" bIns="41473" rtlCol="0">
            <a:spAutoFit/>
          </a:bodyPr>
          <a:lstStyle/>
          <a:p>
            <a:pPr lvl="1"/>
            <a:r>
              <a:rPr lang="en-PH" sz="2200" dirty="0">
                <a:latin typeface="Calibri" pitchFamily="34" charset="0"/>
                <a:cs typeface="Calibri" pitchFamily="34" charset="0"/>
              </a:rPr>
              <a:t>The Philippines submitted its third Report to the EITI Board last 31 December 2016</a:t>
            </a:r>
          </a:p>
        </p:txBody>
      </p:sp>
      <p:sp>
        <p:nvSpPr>
          <p:cNvPr id="7" name="TextBox 6"/>
          <p:cNvSpPr txBox="1"/>
          <p:nvPr/>
        </p:nvSpPr>
        <p:spPr>
          <a:xfrm>
            <a:off x="1517710" y="1124357"/>
            <a:ext cx="7063249" cy="1437973"/>
          </a:xfrm>
          <a:prstGeom prst="rect">
            <a:avLst/>
          </a:prstGeom>
          <a:noFill/>
          <a:ln w="12700">
            <a:solidFill>
              <a:schemeClr val="bg1">
                <a:lumMod val="65000"/>
              </a:schemeClr>
            </a:solidFill>
          </a:ln>
        </p:spPr>
        <p:txBody>
          <a:bodyPr wrap="square" lIns="82945" tIns="41473" rIns="82945" bIns="41473" rtlCol="0">
            <a:spAutoFit/>
          </a:bodyPr>
          <a:lstStyle/>
          <a:p>
            <a:pPr lvl="1"/>
            <a:r>
              <a:rPr lang="en-PH" sz="2200" dirty="0">
                <a:latin typeface="Calibri" pitchFamily="34" charset="0"/>
                <a:cs typeface="Calibri" pitchFamily="34" charset="0"/>
              </a:rPr>
              <a:t>The EITI Board decided to include the Philippines  in the list of countries that will undergo validation starting </a:t>
            </a:r>
          </a:p>
          <a:p>
            <a:pPr lvl="1"/>
            <a:r>
              <a:rPr lang="en-PH" sz="2200" dirty="0">
                <a:latin typeface="Calibri" pitchFamily="34" charset="0"/>
                <a:cs typeface="Calibri" pitchFamily="34" charset="0"/>
              </a:rPr>
              <a:t>1 January 2017, along with Honduras, Iraq, Mozambique, Tanzania and Zambia </a:t>
            </a:r>
          </a:p>
        </p:txBody>
      </p:sp>
      <p:cxnSp>
        <p:nvCxnSpPr>
          <p:cNvPr id="8" name="Straight Connector 7"/>
          <p:cNvCxnSpPr/>
          <p:nvPr/>
        </p:nvCxnSpPr>
        <p:spPr>
          <a:xfrm rot="5400000">
            <a:off x="-1366186" y="3292887"/>
            <a:ext cx="5248668" cy="72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9" name="Group 21"/>
          <p:cNvGrpSpPr/>
          <p:nvPr/>
        </p:nvGrpSpPr>
        <p:grpSpPr>
          <a:xfrm>
            <a:off x="740105" y="2742745"/>
            <a:ext cx="1101608" cy="1166531"/>
            <a:chOff x="228568" y="2428868"/>
            <a:chExt cx="1214446" cy="1285884"/>
          </a:xfrm>
        </p:grpSpPr>
        <p:sp>
          <p:nvSpPr>
            <p:cNvPr id="10" name="Oval 9"/>
            <p:cNvSpPr/>
            <p:nvPr/>
          </p:nvSpPr>
          <p:spPr>
            <a:xfrm>
              <a:off x="228568" y="2428868"/>
              <a:ext cx="1214446" cy="1285884"/>
            </a:xfrm>
            <a:prstGeom prst="ellipse">
              <a:avLst/>
            </a:prstGeom>
            <a:solidFill>
              <a:srgbClr val="33669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TextBox 10"/>
            <p:cNvSpPr txBox="1"/>
            <p:nvPr/>
          </p:nvSpPr>
          <p:spPr>
            <a:xfrm>
              <a:off x="228568" y="2782669"/>
              <a:ext cx="1214446" cy="646331"/>
            </a:xfrm>
            <a:prstGeom prst="rect">
              <a:avLst/>
            </a:prstGeom>
            <a:noFill/>
          </p:spPr>
          <p:txBody>
            <a:bodyPr wrap="square" rtlCol="0">
              <a:spAutoFit/>
            </a:bodyPr>
            <a:lstStyle/>
            <a:p>
              <a:pPr algn="ctr"/>
              <a:r>
                <a:rPr lang="en-PH" b="1" dirty="0">
                  <a:solidFill>
                    <a:schemeClr val="bg1"/>
                  </a:solidFill>
                  <a:latin typeface="Calibri" pitchFamily="34" charset="0"/>
                  <a:cs typeface="Calibri" pitchFamily="34" charset="0"/>
                </a:rPr>
                <a:t>December 2016 </a:t>
              </a:r>
            </a:p>
          </p:txBody>
        </p:sp>
      </p:grpSp>
      <p:grpSp>
        <p:nvGrpSpPr>
          <p:cNvPr id="12" name="Group 20"/>
          <p:cNvGrpSpPr/>
          <p:nvPr/>
        </p:nvGrpSpPr>
        <p:grpSpPr>
          <a:xfrm>
            <a:off x="740105" y="1057757"/>
            <a:ext cx="1101608" cy="1166531"/>
            <a:chOff x="228568" y="785794"/>
            <a:chExt cx="1214446" cy="1285884"/>
          </a:xfrm>
        </p:grpSpPr>
        <p:sp>
          <p:nvSpPr>
            <p:cNvPr id="13" name="Oval 12"/>
            <p:cNvSpPr/>
            <p:nvPr/>
          </p:nvSpPr>
          <p:spPr>
            <a:xfrm>
              <a:off x="228568" y="785794"/>
              <a:ext cx="1214446" cy="1285884"/>
            </a:xfrm>
            <a:prstGeom prst="ellipse">
              <a:avLst/>
            </a:prstGeom>
            <a:solidFill>
              <a:schemeClr val="bg1">
                <a:lumMod val="5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TextBox 13"/>
            <p:cNvSpPr txBox="1"/>
            <p:nvPr/>
          </p:nvSpPr>
          <p:spPr>
            <a:xfrm>
              <a:off x="228568" y="1142984"/>
              <a:ext cx="1214446" cy="646331"/>
            </a:xfrm>
            <a:prstGeom prst="rect">
              <a:avLst/>
            </a:prstGeom>
            <a:noFill/>
          </p:spPr>
          <p:txBody>
            <a:bodyPr wrap="square" rtlCol="0">
              <a:spAutoFit/>
            </a:bodyPr>
            <a:lstStyle/>
            <a:p>
              <a:pPr algn="ctr"/>
              <a:r>
                <a:rPr lang="en-PH" b="1" dirty="0">
                  <a:solidFill>
                    <a:schemeClr val="bg1"/>
                  </a:solidFill>
                  <a:latin typeface="Calibri" pitchFamily="34" charset="0"/>
                  <a:cs typeface="Calibri" pitchFamily="34" charset="0"/>
                </a:rPr>
                <a:t>June    2016 </a:t>
              </a:r>
            </a:p>
          </p:txBody>
        </p:sp>
      </p:grpSp>
      <p:grpSp>
        <p:nvGrpSpPr>
          <p:cNvPr id="15" name="Group 25"/>
          <p:cNvGrpSpPr/>
          <p:nvPr/>
        </p:nvGrpSpPr>
        <p:grpSpPr>
          <a:xfrm>
            <a:off x="740105" y="4362927"/>
            <a:ext cx="1101608" cy="1166531"/>
            <a:chOff x="228568" y="785794"/>
            <a:chExt cx="1214446" cy="1285884"/>
          </a:xfrm>
        </p:grpSpPr>
        <p:sp>
          <p:nvSpPr>
            <p:cNvPr id="16" name="Oval 15"/>
            <p:cNvSpPr/>
            <p:nvPr/>
          </p:nvSpPr>
          <p:spPr>
            <a:xfrm>
              <a:off x="228568" y="785794"/>
              <a:ext cx="1214446" cy="1285884"/>
            </a:xfrm>
            <a:prstGeom prst="ellipse">
              <a:avLst/>
            </a:prstGeom>
            <a:solidFill>
              <a:schemeClr val="bg1">
                <a:lumMod val="5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TextBox 16"/>
            <p:cNvSpPr txBox="1"/>
            <p:nvPr/>
          </p:nvSpPr>
          <p:spPr>
            <a:xfrm>
              <a:off x="228568" y="1142984"/>
              <a:ext cx="1214446" cy="646331"/>
            </a:xfrm>
            <a:prstGeom prst="rect">
              <a:avLst/>
            </a:prstGeom>
            <a:noFill/>
          </p:spPr>
          <p:txBody>
            <a:bodyPr wrap="square" rtlCol="0">
              <a:spAutoFit/>
            </a:bodyPr>
            <a:lstStyle/>
            <a:p>
              <a:pPr algn="ctr"/>
              <a:r>
                <a:rPr lang="en-PH" b="1" dirty="0">
                  <a:solidFill>
                    <a:schemeClr val="bg1"/>
                  </a:solidFill>
                  <a:latin typeface="Calibri" pitchFamily="34" charset="0"/>
                  <a:cs typeface="Calibri" pitchFamily="34" charset="0"/>
                </a:rPr>
                <a:t>January 2017 </a:t>
              </a:r>
            </a:p>
          </p:txBody>
        </p:sp>
      </p:grpSp>
      <p:sp>
        <p:nvSpPr>
          <p:cNvPr id="2" name="TextBox 1"/>
          <p:cNvSpPr txBox="1"/>
          <p:nvPr/>
        </p:nvSpPr>
        <p:spPr>
          <a:xfrm>
            <a:off x="304800" y="228600"/>
            <a:ext cx="2209800" cy="523220"/>
          </a:xfrm>
          <a:prstGeom prst="rect">
            <a:avLst/>
          </a:prstGeom>
          <a:noFill/>
        </p:spPr>
        <p:txBody>
          <a:bodyPr wrap="square" rtlCol="0">
            <a:spAutoFit/>
          </a:bodyPr>
          <a:lstStyle/>
          <a:p>
            <a:r>
              <a:rPr lang="en-US" sz="2800" b="1" dirty="0"/>
              <a:t>TIMELINE</a:t>
            </a:r>
          </a:p>
        </p:txBody>
      </p:sp>
    </p:spTree>
    <p:extLst>
      <p:ext uri="{BB962C8B-B14F-4D97-AF65-F5344CB8AC3E}">
        <p14:creationId xmlns:p14="http://schemas.microsoft.com/office/powerpoint/2010/main" val="335130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sp>
        <p:nvSpPr>
          <p:cNvPr id="5" name="TextBox 4"/>
          <p:cNvSpPr txBox="1"/>
          <p:nvPr/>
        </p:nvSpPr>
        <p:spPr>
          <a:xfrm>
            <a:off x="1409765" y="1701509"/>
            <a:ext cx="7063249" cy="3223077"/>
          </a:xfrm>
          <a:prstGeom prst="rect">
            <a:avLst/>
          </a:prstGeom>
          <a:noFill/>
          <a:ln w="12700">
            <a:solidFill>
              <a:schemeClr val="bg1">
                <a:lumMod val="65000"/>
              </a:schemeClr>
            </a:solidFill>
          </a:ln>
        </p:spPr>
        <p:txBody>
          <a:bodyPr wrap="square" lIns="82945" tIns="41473" rIns="82945" bIns="41473" rtlCol="0">
            <a:spAutoFit/>
          </a:bodyPr>
          <a:lstStyle/>
          <a:p>
            <a:pPr lvl="1"/>
            <a:r>
              <a:rPr lang="en-PH" sz="2200" dirty="0">
                <a:latin typeface="Calibri" pitchFamily="34" charset="0"/>
                <a:cs typeface="Calibri" pitchFamily="34" charset="0"/>
              </a:rPr>
              <a:t>PH-EITI MSG agreed on </a:t>
            </a:r>
            <a:r>
              <a:rPr lang="en-PH" sz="2200" dirty="0">
                <a:solidFill>
                  <a:prstClr val="black"/>
                </a:solidFill>
                <a:latin typeface="Calibri" pitchFamily="34" charset="0"/>
                <a:cs typeface="Calibri" pitchFamily="34" charset="0"/>
              </a:rPr>
              <a:t>the week of February 20-28 for the </a:t>
            </a:r>
            <a:r>
              <a:rPr lang="en-PH" sz="2200" dirty="0">
                <a:latin typeface="Calibri" pitchFamily="34" charset="0"/>
                <a:cs typeface="Calibri" pitchFamily="34" charset="0"/>
              </a:rPr>
              <a:t>conduct of stakeholder consultations.</a:t>
            </a:r>
          </a:p>
          <a:p>
            <a:pPr lvl="1"/>
            <a:endParaRPr lang="en-PH" sz="2200" dirty="0">
              <a:latin typeface="Calibri" pitchFamily="34" charset="0"/>
              <a:cs typeface="Calibri" pitchFamily="34" charset="0"/>
            </a:endParaRPr>
          </a:p>
          <a:p>
            <a:pPr lvl="1"/>
            <a:r>
              <a:rPr lang="en-PH" sz="2200" dirty="0">
                <a:latin typeface="Calibri" pitchFamily="34" charset="0"/>
                <a:cs typeface="Calibri" pitchFamily="34" charset="0"/>
              </a:rPr>
              <a:t>Mission team from the International Secretariat conducted stakeholder consultations on Feb 20-24 and 27-28. </a:t>
            </a:r>
          </a:p>
          <a:p>
            <a:pPr lvl="1"/>
            <a:endParaRPr lang="en-PH" sz="2200" dirty="0">
              <a:latin typeface="Calibri" pitchFamily="34" charset="0"/>
              <a:cs typeface="Calibri" pitchFamily="34" charset="0"/>
            </a:endParaRPr>
          </a:p>
          <a:p>
            <a:pPr lvl="1"/>
            <a:r>
              <a:rPr lang="en-PH" sz="2200" dirty="0">
                <a:latin typeface="Calibri" pitchFamily="34" charset="0"/>
                <a:cs typeface="Calibri" pitchFamily="34" charset="0"/>
              </a:rPr>
              <a:t>There were 25 separate consultative meetings with over 80 individual stakeholders.</a:t>
            </a:r>
          </a:p>
        </p:txBody>
      </p:sp>
      <p:cxnSp>
        <p:nvCxnSpPr>
          <p:cNvPr id="6" name="Straight Connector 5"/>
          <p:cNvCxnSpPr/>
          <p:nvPr/>
        </p:nvCxnSpPr>
        <p:spPr>
          <a:xfrm rot="5400000">
            <a:off x="-1474131" y="3223760"/>
            <a:ext cx="5248668" cy="72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32159" y="2155160"/>
            <a:ext cx="1101608" cy="1166531"/>
            <a:chOff x="228568" y="2428868"/>
            <a:chExt cx="1214446" cy="1285884"/>
          </a:xfrm>
        </p:grpSpPr>
        <p:sp>
          <p:nvSpPr>
            <p:cNvPr id="8" name="Oval 7"/>
            <p:cNvSpPr/>
            <p:nvPr/>
          </p:nvSpPr>
          <p:spPr>
            <a:xfrm>
              <a:off x="228568" y="2428868"/>
              <a:ext cx="1214446" cy="1285884"/>
            </a:xfrm>
            <a:prstGeom prst="ellipse">
              <a:avLst/>
            </a:prstGeom>
            <a:solidFill>
              <a:srgbClr val="33669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228568" y="2782669"/>
              <a:ext cx="1214446" cy="646331"/>
            </a:xfrm>
            <a:prstGeom prst="rect">
              <a:avLst/>
            </a:prstGeom>
            <a:noFill/>
          </p:spPr>
          <p:txBody>
            <a:bodyPr wrap="square" rtlCol="0">
              <a:spAutoFit/>
            </a:bodyPr>
            <a:lstStyle/>
            <a:p>
              <a:pPr algn="ctr"/>
              <a:r>
                <a:rPr lang="en-PH" b="1" dirty="0">
                  <a:solidFill>
                    <a:schemeClr val="bg1"/>
                  </a:solidFill>
                  <a:latin typeface="Calibri" pitchFamily="34" charset="0"/>
                  <a:cs typeface="Calibri" pitchFamily="34" charset="0"/>
                </a:rPr>
                <a:t>February 2017</a:t>
              </a:r>
            </a:p>
          </p:txBody>
        </p:sp>
      </p:grpSp>
    </p:spTree>
    <p:extLst>
      <p:ext uri="{BB962C8B-B14F-4D97-AF65-F5344CB8AC3E}">
        <p14:creationId xmlns:p14="http://schemas.microsoft.com/office/powerpoint/2010/main" val="335130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sp>
        <p:nvSpPr>
          <p:cNvPr id="5" name="TextBox 4"/>
          <p:cNvSpPr txBox="1"/>
          <p:nvPr/>
        </p:nvSpPr>
        <p:spPr>
          <a:xfrm>
            <a:off x="601865" y="499728"/>
            <a:ext cx="7840855" cy="530497"/>
          </a:xfrm>
          <a:prstGeom prst="rect">
            <a:avLst/>
          </a:prstGeom>
          <a:noFill/>
          <a:ln w="12700">
            <a:noFill/>
          </a:ln>
        </p:spPr>
        <p:txBody>
          <a:bodyPr wrap="square" lIns="82945" tIns="41473" rIns="82945" bIns="41473" rtlCol="0">
            <a:spAutoFit/>
          </a:bodyPr>
          <a:lstStyle/>
          <a:p>
            <a:pPr marL="0" lvl="1"/>
            <a:r>
              <a:rPr lang="en-PH" sz="2900" b="1" dirty="0">
                <a:latin typeface="Calibri" pitchFamily="34" charset="0"/>
                <a:cs typeface="Calibri" pitchFamily="34" charset="0"/>
              </a:rPr>
              <a:t>Stakeholder Categories</a:t>
            </a:r>
          </a:p>
        </p:txBody>
      </p:sp>
      <p:graphicFrame>
        <p:nvGraphicFramePr>
          <p:cNvPr id="6" name="Table 5"/>
          <p:cNvGraphicFramePr>
            <a:graphicFrameLocks noGrp="1"/>
          </p:cNvGraphicFramePr>
          <p:nvPr/>
        </p:nvGraphicFramePr>
        <p:xfrm>
          <a:off x="666665" y="1216927"/>
          <a:ext cx="7322451" cy="4690448"/>
        </p:xfrm>
        <a:graphic>
          <a:graphicData uri="http://schemas.openxmlformats.org/drawingml/2006/table">
            <a:tbl>
              <a:tblPr firstRow="1" bandRow="1">
                <a:tableStyleId>{5940675A-B579-460E-94D1-54222C63F5DA}</a:tableStyleId>
              </a:tblPr>
              <a:tblGrid>
                <a:gridCol w="7322451">
                  <a:extLst>
                    <a:ext uri="{9D8B030D-6E8A-4147-A177-3AD203B41FA5}">
                      <a16:colId xmlns:a16="http://schemas.microsoft.com/office/drawing/2014/main" val="20000"/>
                    </a:ext>
                  </a:extLst>
                </a:gridCol>
              </a:tblGrid>
              <a:tr h="1410196">
                <a:tc>
                  <a:txBody>
                    <a:bodyPr/>
                    <a:lstStyle/>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National government agencies (including regional offices)*</a:t>
                      </a:r>
                    </a:p>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Local government units</a:t>
                      </a:r>
                    </a:p>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Parliamentarians</a:t>
                      </a:r>
                    </a:p>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SOE – mining</a:t>
                      </a:r>
                    </a:p>
                  </a:txBody>
                  <a:tcPr marL="82944" marR="82944" marT="41476" marB="41476"/>
                </a:tc>
                <a:extLst>
                  <a:ext uri="{0D108BD9-81ED-4DB2-BD59-A6C34878D82A}">
                    <a16:rowId xmlns:a16="http://schemas.microsoft.com/office/drawing/2014/main" val="10000"/>
                  </a:ext>
                </a:extLst>
              </a:tr>
              <a:tr h="1078385">
                <a:tc>
                  <a:txBody>
                    <a:bodyPr/>
                    <a:lstStyle/>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Large-scale metallic mining companies*</a:t>
                      </a:r>
                    </a:p>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Oil and gas companies*</a:t>
                      </a:r>
                    </a:p>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Coal company</a:t>
                      </a:r>
                    </a:p>
                  </a:txBody>
                  <a:tcPr marL="82944" marR="82944" marT="41476" marB="41476"/>
                </a:tc>
                <a:extLst>
                  <a:ext uri="{0D108BD9-81ED-4DB2-BD59-A6C34878D82A}">
                    <a16:rowId xmlns:a16="http://schemas.microsoft.com/office/drawing/2014/main" val="10001"/>
                  </a:ext>
                </a:extLst>
              </a:tr>
              <a:tr h="414764">
                <a:tc>
                  <a:txBody>
                    <a:bodyPr/>
                    <a:lstStyle/>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Civil society organizations (Luzon, </a:t>
                      </a:r>
                      <a:r>
                        <a:rPr lang="en-PH" sz="2200" kern="1200" dirty="0" err="1">
                          <a:solidFill>
                            <a:schemeClr val="tx1"/>
                          </a:solidFill>
                          <a:latin typeface="Calibri" pitchFamily="34" charset="0"/>
                          <a:ea typeface="+mn-ea"/>
                          <a:cs typeface="Calibri" pitchFamily="34" charset="0"/>
                        </a:rPr>
                        <a:t>Visayas</a:t>
                      </a:r>
                      <a:r>
                        <a:rPr lang="en-PH" sz="2200" kern="1200" dirty="0">
                          <a:solidFill>
                            <a:schemeClr val="tx1"/>
                          </a:solidFill>
                          <a:latin typeface="Calibri" pitchFamily="34" charset="0"/>
                          <a:ea typeface="+mn-ea"/>
                          <a:cs typeface="Calibri" pitchFamily="34" charset="0"/>
                        </a:rPr>
                        <a:t>, Mindanao)*</a:t>
                      </a:r>
                    </a:p>
                  </a:txBody>
                  <a:tcPr marL="82944" marR="82944" marT="41476" marB="41476"/>
                </a:tc>
                <a:extLst>
                  <a:ext uri="{0D108BD9-81ED-4DB2-BD59-A6C34878D82A}">
                    <a16:rowId xmlns:a16="http://schemas.microsoft.com/office/drawing/2014/main" val="10002"/>
                  </a:ext>
                </a:extLst>
              </a:tr>
              <a:tr h="1742007">
                <a:tc>
                  <a:txBody>
                    <a:bodyPr/>
                    <a:lstStyle/>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Media </a:t>
                      </a:r>
                    </a:p>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Independent expert</a:t>
                      </a:r>
                    </a:p>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Development partners</a:t>
                      </a:r>
                    </a:p>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Independent administrator</a:t>
                      </a:r>
                    </a:p>
                    <a:p>
                      <a:pPr marL="0" lvl="1" indent="173038">
                        <a:buFont typeface="Arial" pitchFamily="34" charset="0"/>
                        <a:buChar char="•"/>
                      </a:pPr>
                      <a:r>
                        <a:rPr lang="en-PH" sz="2200" kern="1200" dirty="0">
                          <a:solidFill>
                            <a:schemeClr val="tx1"/>
                          </a:solidFill>
                          <a:latin typeface="Calibri" pitchFamily="34" charset="0"/>
                          <a:ea typeface="+mn-ea"/>
                          <a:cs typeface="Calibri" pitchFamily="34" charset="0"/>
                        </a:rPr>
                        <a:t> Secretariat</a:t>
                      </a:r>
                    </a:p>
                  </a:txBody>
                  <a:tcPr marL="82944" marR="82944" marT="41476" marB="41476"/>
                </a:tc>
                <a:extLst>
                  <a:ext uri="{0D108BD9-81ED-4DB2-BD59-A6C34878D82A}">
                    <a16:rowId xmlns:a16="http://schemas.microsoft.com/office/drawing/2014/main" val="10003"/>
                  </a:ext>
                </a:extLst>
              </a:tr>
            </a:tbl>
          </a:graphicData>
        </a:graphic>
      </p:graphicFrame>
      <p:sp>
        <p:nvSpPr>
          <p:cNvPr id="7" name="Rectangle 6"/>
          <p:cNvSpPr/>
          <p:nvPr/>
        </p:nvSpPr>
        <p:spPr>
          <a:xfrm>
            <a:off x="1931008" y="6066420"/>
            <a:ext cx="6778112" cy="335051"/>
          </a:xfrm>
          <a:prstGeom prst="rect">
            <a:avLst/>
          </a:prstGeom>
        </p:spPr>
        <p:txBody>
          <a:bodyPr wrap="square" lIns="82945" tIns="41473" rIns="82945" bIns="41473">
            <a:spAutoFit/>
          </a:bodyPr>
          <a:lstStyle/>
          <a:p>
            <a:pPr marL="2931883" lvl="8" indent="156963"/>
            <a:r>
              <a:rPr lang="en-PH" dirty="0"/>
              <a:t>* Both MSG members and non-MSG </a:t>
            </a:r>
          </a:p>
        </p:txBody>
      </p:sp>
    </p:spTree>
    <p:extLst>
      <p:ext uri="{BB962C8B-B14F-4D97-AF65-F5344CB8AC3E}">
        <p14:creationId xmlns:p14="http://schemas.microsoft.com/office/powerpoint/2010/main" val="335528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graphicFrame>
        <p:nvGraphicFramePr>
          <p:cNvPr id="6" name="Table 5"/>
          <p:cNvGraphicFramePr>
            <a:graphicFrameLocks noGrp="1"/>
          </p:cNvGraphicFramePr>
          <p:nvPr/>
        </p:nvGraphicFramePr>
        <p:xfrm>
          <a:off x="558662" y="949043"/>
          <a:ext cx="8229657" cy="5329056"/>
        </p:xfrm>
        <a:graphic>
          <a:graphicData uri="http://schemas.openxmlformats.org/drawingml/2006/table">
            <a:tbl>
              <a:tblPr/>
              <a:tblGrid>
                <a:gridCol w="3045621">
                  <a:extLst>
                    <a:ext uri="{9D8B030D-6E8A-4147-A177-3AD203B41FA5}">
                      <a16:colId xmlns:a16="http://schemas.microsoft.com/office/drawing/2014/main" val="20000"/>
                    </a:ext>
                  </a:extLst>
                </a:gridCol>
                <a:gridCol w="5184036">
                  <a:extLst>
                    <a:ext uri="{9D8B030D-6E8A-4147-A177-3AD203B41FA5}">
                      <a16:colId xmlns:a16="http://schemas.microsoft.com/office/drawing/2014/main" val="20001"/>
                    </a:ext>
                  </a:extLst>
                </a:gridCol>
              </a:tblGrid>
              <a:tr h="278615">
                <a:tc gridSpan="2">
                  <a:txBody>
                    <a:bodyPr/>
                    <a:lstStyle/>
                    <a:p>
                      <a:pPr marL="342900" lvl="0" indent="-342900">
                        <a:lnSpc>
                          <a:spcPct val="107000"/>
                        </a:lnSpc>
                        <a:spcBef>
                          <a:spcPts val="1200"/>
                        </a:spcBef>
                        <a:spcAft>
                          <a:spcPts val="800"/>
                        </a:spcAft>
                        <a:buFont typeface="+mj-lt"/>
                        <a:buNone/>
                      </a:pPr>
                      <a:r>
                        <a:rPr lang="en-PH" sz="1800" b="1" dirty="0">
                          <a:latin typeface="Calibri" pitchFamily="34" charset="0"/>
                          <a:ea typeface="Yu Mincho"/>
                          <a:cs typeface="Calibri" pitchFamily="34" charset="0"/>
                        </a:rPr>
                        <a:t>Government Sector</a:t>
                      </a:r>
                      <a:endParaRPr lang="en-PH" sz="1800" dirty="0">
                        <a:latin typeface="Calibri" pitchFamily="34" charset="0"/>
                        <a:ea typeface="Calibri"/>
                        <a:cs typeface="Calibri" pitchFamily="34" charset="0"/>
                      </a:endParaRPr>
                    </a:p>
                  </a:txBody>
                  <a:tcPr marL="62208" marR="6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PH"/>
                    </a:p>
                  </a:txBody>
                  <a:tcPr/>
                </a:tc>
                <a:extLst>
                  <a:ext uri="{0D108BD9-81ED-4DB2-BD59-A6C34878D82A}">
                    <a16:rowId xmlns:a16="http://schemas.microsoft.com/office/drawing/2014/main" val="10000"/>
                  </a:ext>
                </a:extLst>
              </a:tr>
              <a:tr h="2039044">
                <a:tc>
                  <a:txBody>
                    <a:bodyPr/>
                    <a:lstStyle/>
                    <a:p>
                      <a:pPr marL="342900" lvl="0" indent="-342900">
                        <a:lnSpc>
                          <a:spcPct val="107000"/>
                        </a:lnSpc>
                        <a:spcAft>
                          <a:spcPts val="0"/>
                        </a:spcAft>
                        <a:buFont typeface="+mj-lt"/>
                        <a:buNone/>
                      </a:pPr>
                      <a:r>
                        <a:rPr lang="en-PH" sz="1600" dirty="0">
                          <a:latin typeface="Calibri" pitchFamily="34" charset="0"/>
                          <a:ea typeface="Yu Mincho"/>
                          <a:cs typeface="Calibri" pitchFamily="34" charset="0"/>
                        </a:rPr>
                        <a:t>Department of Finance </a:t>
                      </a:r>
                      <a:endParaRPr lang="en-PH" sz="16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PH" sz="1600" b="1" dirty="0">
                          <a:latin typeface="Calibri" pitchFamily="34" charset="0"/>
                          <a:ea typeface="Yu Mincho"/>
                          <a:cs typeface="Calibri" pitchFamily="34" charset="0"/>
                        </a:rPr>
                        <a:t>MS. MARIA TERESA S. HABITAN</a:t>
                      </a:r>
                      <a:endParaRPr lang="en-PH" sz="1600" dirty="0">
                        <a:latin typeface="Calibri" pitchFamily="34" charset="0"/>
                        <a:ea typeface="Calibri"/>
                        <a:cs typeface="Calibri" pitchFamily="34" charset="0"/>
                      </a:endParaRPr>
                    </a:p>
                    <a:p>
                      <a:pPr>
                        <a:lnSpc>
                          <a:spcPct val="107000"/>
                        </a:lnSpc>
                        <a:spcAft>
                          <a:spcPts val="0"/>
                        </a:spcAft>
                      </a:pPr>
                      <a:r>
                        <a:rPr lang="en-PH" sz="1600" dirty="0">
                          <a:latin typeface="Calibri" pitchFamily="34" charset="0"/>
                          <a:ea typeface="Yu Mincho"/>
                          <a:cs typeface="Calibri" pitchFamily="34" charset="0"/>
                        </a:rPr>
                        <a:t>Focal Person, PH-EITI</a:t>
                      </a:r>
                      <a:endParaRPr lang="en-PH" sz="1600" dirty="0">
                        <a:latin typeface="Calibri" pitchFamily="34" charset="0"/>
                        <a:ea typeface="Calibri"/>
                        <a:cs typeface="Calibri" pitchFamily="34" charset="0"/>
                      </a:endParaRPr>
                    </a:p>
                    <a:p>
                      <a:pPr>
                        <a:lnSpc>
                          <a:spcPct val="107000"/>
                        </a:lnSpc>
                        <a:spcAft>
                          <a:spcPts val="0"/>
                        </a:spcAft>
                      </a:pPr>
                      <a:r>
                        <a:rPr lang="en-PH" sz="1600" dirty="0">
                          <a:latin typeface="Calibri" pitchFamily="34" charset="0"/>
                          <a:ea typeface="Yu Mincho"/>
                          <a:cs typeface="Calibri" pitchFamily="34" charset="0"/>
                        </a:rPr>
                        <a:t>Assistant Secretary, Department of Finance</a:t>
                      </a:r>
                      <a:endParaRPr lang="en-PH" sz="1600" dirty="0">
                        <a:latin typeface="Calibri" pitchFamily="34" charset="0"/>
                        <a:ea typeface="Calibri"/>
                        <a:cs typeface="Calibri" pitchFamily="34" charset="0"/>
                      </a:endParaRPr>
                    </a:p>
                    <a:p>
                      <a:pPr>
                        <a:lnSpc>
                          <a:spcPct val="107000"/>
                        </a:lnSpc>
                        <a:spcAft>
                          <a:spcPts val="0"/>
                        </a:spcAft>
                      </a:pPr>
                      <a:r>
                        <a:rPr lang="en-PH" sz="1600" b="1" dirty="0">
                          <a:latin typeface="Calibri" pitchFamily="34" charset="0"/>
                          <a:ea typeface="Yu Mincho"/>
                          <a:cs typeface="Calibri" pitchFamily="34" charset="0"/>
                        </a:rPr>
                        <a:t>MS. ELSA P. AGUSTIN</a:t>
                      </a:r>
                      <a:endParaRPr lang="en-PH" sz="1600" dirty="0">
                        <a:latin typeface="Calibri" pitchFamily="34" charset="0"/>
                        <a:ea typeface="Calibri"/>
                        <a:cs typeface="Calibri" pitchFamily="34" charset="0"/>
                      </a:endParaRPr>
                    </a:p>
                    <a:p>
                      <a:pPr>
                        <a:lnSpc>
                          <a:spcPct val="107000"/>
                        </a:lnSpc>
                        <a:spcAft>
                          <a:spcPts val="0"/>
                        </a:spcAft>
                      </a:pPr>
                      <a:r>
                        <a:rPr lang="en-PH" sz="1600" dirty="0">
                          <a:latin typeface="Calibri" pitchFamily="34" charset="0"/>
                          <a:ea typeface="Yu Mincho"/>
                          <a:cs typeface="Calibri" pitchFamily="34" charset="0"/>
                        </a:rPr>
                        <a:t>Director, Fiscal Policy and Planning Office</a:t>
                      </a:r>
                      <a:endParaRPr lang="en-PH" sz="1600" dirty="0">
                        <a:latin typeface="Calibri" pitchFamily="34" charset="0"/>
                        <a:ea typeface="Calibri"/>
                        <a:cs typeface="Calibri" pitchFamily="34" charset="0"/>
                      </a:endParaRPr>
                    </a:p>
                    <a:p>
                      <a:pPr>
                        <a:lnSpc>
                          <a:spcPct val="107000"/>
                        </a:lnSpc>
                        <a:spcAft>
                          <a:spcPts val="0"/>
                        </a:spcAft>
                      </a:pPr>
                      <a:r>
                        <a:rPr lang="en-PH" sz="1600" b="1" dirty="0">
                          <a:latin typeface="Calibri" pitchFamily="34" charset="0"/>
                          <a:ea typeface="Yu Mincho"/>
                          <a:cs typeface="Calibri" pitchFamily="34" charset="0"/>
                        </a:rPr>
                        <a:t>MS. FEBE J. LIM</a:t>
                      </a:r>
                      <a:endParaRPr lang="en-PH" sz="1600" dirty="0">
                        <a:latin typeface="Calibri" pitchFamily="34" charset="0"/>
                        <a:ea typeface="Calibri"/>
                        <a:cs typeface="Calibri" pitchFamily="34" charset="0"/>
                      </a:endParaRPr>
                    </a:p>
                    <a:p>
                      <a:pPr>
                        <a:lnSpc>
                          <a:spcPct val="107000"/>
                        </a:lnSpc>
                        <a:spcAft>
                          <a:spcPts val="0"/>
                        </a:spcAft>
                      </a:pPr>
                      <a:r>
                        <a:rPr lang="en-PH" sz="1600" dirty="0">
                          <a:latin typeface="Calibri" pitchFamily="34" charset="0"/>
                          <a:ea typeface="Yu Mincho"/>
                          <a:cs typeface="Calibri" pitchFamily="34" charset="0"/>
                        </a:rPr>
                        <a:t>Fiscal Policy and Planning Office</a:t>
                      </a:r>
                      <a:endParaRPr lang="en-PH" sz="16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3648">
                <a:tc>
                  <a:txBody>
                    <a:bodyPr/>
                    <a:lstStyle/>
                    <a:p>
                      <a:pPr marL="342900" lvl="0" indent="-342900">
                        <a:lnSpc>
                          <a:spcPct val="107000"/>
                        </a:lnSpc>
                        <a:spcAft>
                          <a:spcPts val="0"/>
                        </a:spcAft>
                        <a:buFont typeface="+mj-lt"/>
                        <a:buNone/>
                      </a:pPr>
                      <a:r>
                        <a:rPr lang="en-PH" sz="1600" dirty="0">
                          <a:latin typeface="Calibri" pitchFamily="34" charset="0"/>
                          <a:ea typeface="Yu Mincho"/>
                          <a:cs typeface="Calibri" pitchFamily="34" charset="0"/>
                        </a:rPr>
                        <a:t>Department of Energy </a:t>
                      </a:r>
                      <a:endParaRPr lang="en-PH" sz="16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PH" sz="1600" b="1" dirty="0">
                          <a:latin typeface="Calibri" pitchFamily="34" charset="0"/>
                          <a:ea typeface="Yu Mincho"/>
                          <a:cs typeface="Calibri" pitchFamily="34" charset="0"/>
                        </a:rPr>
                        <a:t>ATTY. RINO ABAD</a:t>
                      </a:r>
                      <a:endParaRPr lang="en-PH" sz="1600" dirty="0">
                        <a:latin typeface="Calibri" pitchFamily="34" charset="0"/>
                        <a:ea typeface="Calibri"/>
                        <a:cs typeface="Calibri" pitchFamily="34" charset="0"/>
                      </a:endParaRPr>
                    </a:p>
                    <a:p>
                      <a:pPr>
                        <a:lnSpc>
                          <a:spcPct val="107000"/>
                        </a:lnSpc>
                        <a:spcAft>
                          <a:spcPts val="0"/>
                        </a:spcAft>
                      </a:pPr>
                      <a:r>
                        <a:rPr lang="en-PH" sz="1600" dirty="0">
                          <a:latin typeface="Calibri" pitchFamily="34" charset="0"/>
                          <a:ea typeface="Yu Mincho"/>
                          <a:cs typeface="Calibri" pitchFamily="34" charset="0"/>
                        </a:rPr>
                        <a:t>Director, Energy Resource Development Bureau</a:t>
                      </a:r>
                      <a:endParaRPr lang="en-PH" sz="16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2019">
                <a:tc>
                  <a:txBody>
                    <a:bodyPr/>
                    <a:lstStyle/>
                    <a:p>
                      <a:pPr marL="342900" lvl="0" indent="-342900">
                        <a:lnSpc>
                          <a:spcPct val="107000"/>
                        </a:lnSpc>
                        <a:spcAft>
                          <a:spcPts val="0"/>
                        </a:spcAft>
                        <a:buFont typeface="+mj-lt"/>
                        <a:buNone/>
                      </a:pPr>
                      <a:r>
                        <a:rPr lang="en-PH" sz="1600" dirty="0">
                          <a:latin typeface="Calibri" pitchFamily="34" charset="0"/>
                          <a:ea typeface="Yu Mincho"/>
                          <a:cs typeface="Calibri" pitchFamily="34" charset="0"/>
                        </a:rPr>
                        <a:t>Department of Environment and</a:t>
                      </a:r>
                      <a:r>
                        <a:rPr lang="en-PH" sz="1600" baseline="0" dirty="0">
                          <a:latin typeface="Calibri" pitchFamily="34" charset="0"/>
                          <a:ea typeface="Yu Mincho"/>
                          <a:cs typeface="Calibri" pitchFamily="34" charset="0"/>
                        </a:rPr>
                        <a:t> </a:t>
                      </a:r>
                      <a:r>
                        <a:rPr lang="en-PH" sz="1600" dirty="0">
                          <a:latin typeface="Calibri" pitchFamily="34" charset="0"/>
                          <a:ea typeface="Yu Mincho"/>
                          <a:cs typeface="Calibri" pitchFamily="34" charset="0"/>
                        </a:rPr>
                        <a:t>Natural Resources</a:t>
                      </a:r>
                      <a:endParaRPr lang="en-PH" sz="16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PH" sz="1600" b="1" dirty="0">
                          <a:latin typeface="Calibri" pitchFamily="34" charset="0"/>
                          <a:ea typeface="Yu Mincho"/>
                          <a:cs typeface="Calibri" pitchFamily="34" charset="0"/>
                        </a:rPr>
                        <a:t>ENGR. ROMUALDO AGUILOS</a:t>
                      </a:r>
                      <a:endParaRPr lang="en-PH" sz="1600" dirty="0">
                        <a:latin typeface="Calibri" pitchFamily="34" charset="0"/>
                        <a:ea typeface="Calibri"/>
                        <a:cs typeface="Calibri" pitchFamily="34" charset="0"/>
                      </a:endParaRPr>
                    </a:p>
                    <a:p>
                      <a:pPr>
                        <a:lnSpc>
                          <a:spcPct val="107000"/>
                        </a:lnSpc>
                        <a:spcAft>
                          <a:spcPts val="0"/>
                        </a:spcAft>
                      </a:pPr>
                      <a:r>
                        <a:rPr lang="en-PH" sz="1600" dirty="0">
                          <a:latin typeface="Calibri" pitchFamily="34" charset="0"/>
                          <a:ea typeface="Yu Mincho"/>
                          <a:cs typeface="Calibri" pitchFamily="34" charset="0"/>
                        </a:rPr>
                        <a:t>Engineer IV, Mines and Geosciences Bureau</a:t>
                      </a:r>
                      <a:endParaRPr lang="en-PH" sz="16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5424">
                <a:tc>
                  <a:txBody>
                    <a:bodyPr/>
                    <a:lstStyle/>
                    <a:p>
                      <a:pPr marL="342900" lvl="0" indent="-342900">
                        <a:lnSpc>
                          <a:spcPct val="107000"/>
                        </a:lnSpc>
                        <a:spcAft>
                          <a:spcPts val="0"/>
                        </a:spcAft>
                        <a:buFont typeface="+mj-lt"/>
                        <a:buNone/>
                      </a:pPr>
                      <a:r>
                        <a:rPr lang="en-PH" sz="1600" dirty="0">
                          <a:latin typeface="Calibri" pitchFamily="34" charset="0"/>
                          <a:ea typeface="Yu Mincho"/>
                          <a:cs typeface="Calibri" pitchFamily="34" charset="0"/>
                        </a:rPr>
                        <a:t>Department of the Interior and Local Government</a:t>
                      </a:r>
                      <a:endParaRPr lang="en-PH" sz="16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PH" sz="1600" b="1">
                          <a:latin typeface="Calibri" pitchFamily="34" charset="0"/>
                          <a:ea typeface="Yu Mincho"/>
                          <a:cs typeface="Calibri" pitchFamily="34" charset="0"/>
                        </a:rPr>
                        <a:t>MS. ANNA LIZA BONAGUA</a:t>
                      </a:r>
                      <a:endParaRPr lang="en-PH" sz="1600">
                        <a:latin typeface="Calibri" pitchFamily="34" charset="0"/>
                        <a:ea typeface="Calibri"/>
                        <a:cs typeface="Calibri" pitchFamily="34" charset="0"/>
                      </a:endParaRPr>
                    </a:p>
                    <a:p>
                      <a:pPr>
                        <a:lnSpc>
                          <a:spcPct val="107000"/>
                        </a:lnSpc>
                        <a:spcAft>
                          <a:spcPts val="0"/>
                        </a:spcAft>
                      </a:pPr>
                      <a:r>
                        <a:rPr lang="en-PH" sz="1600">
                          <a:latin typeface="Calibri" pitchFamily="34" charset="0"/>
                          <a:ea typeface="Yu Mincho"/>
                          <a:cs typeface="Calibri" pitchFamily="34" charset="0"/>
                        </a:rPr>
                        <a:t>Director, Bureau of Local Government Development</a:t>
                      </a:r>
                      <a:endParaRPr lang="en-PH" sz="160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65424">
                <a:tc>
                  <a:txBody>
                    <a:bodyPr/>
                    <a:lstStyle/>
                    <a:p>
                      <a:pPr marL="342900" lvl="0" indent="-342900">
                        <a:lnSpc>
                          <a:spcPct val="107000"/>
                        </a:lnSpc>
                        <a:spcAft>
                          <a:spcPts val="0"/>
                        </a:spcAft>
                        <a:buFont typeface="+mj-lt"/>
                        <a:buNone/>
                      </a:pPr>
                      <a:r>
                        <a:rPr lang="en-PH" sz="1600" dirty="0">
                          <a:latin typeface="Calibri" pitchFamily="34" charset="0"/>
                          <a:ea typeface="Yu Mincho"/>
                          <a:cs typeface="Calibri" pitchFamily="34" charset="0"/>
                        </a:rPr>
                        <a:t>Local Government </a:t>
                      </a:r>
                      <a:endParaRPr lang="en-PH" sz="16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PH" sz="1600" b="1" dirty="0">
                          <a:latin typeface="Calibri" pitchFamily="34" charset="0"/>
                          <a:ea typeface="Yu Mincho"/>
                          <a:cs typeface="Calibri" pitchFamily="34" charset="0"/>
                        </a:rPr>
                        <a:t>MS. SANDRA T. PAREDES</a:t>
                      </a:r>
                      <a:endParaRPr lang="en-PH" sz="1600" dirty="0">
                        <a:latin typeface="Calibri" pitchFamily="34" charset="0"/>
                        <a:ea typeface="Calibri"/>
                        <a:cs typeface="Calibri" pitchFamily="34" charset="0"/>
                      </a:endParaRPr>
                    </a:p>
                    <a:p>
                      <a:pPr>
                        <a:lnSpc>
                          <a:spcPct val="107000"/>
                        </a:lnSpc>
                        <a:spcAft>
                          <a:spcPts val="0"/>
                        </a:spcAft>
                      </a:pPr>
                      <a:r>
                        <a:rPr lang="en-PH" sz="1600" dirty="0">
                          <a:latin typeface="Calibri" pitchFamily="34" charset="0"/>
                          <a:ea typeface="Yu Mincho"/>
                          <a:cs typeface="Calibri" pitchFamily="34" charset="0"/>
                        </a:rPr>
                        <a:t>Interim Executive Director</a:t>
                      </a:r>
                      <a:endParaRPr lang="en-PH" sz="1600" dirty="0">
                        <a:latin typeface="Calibri" pitchFamily="34" charset="0"/>
                        <a:ea typeface="Calibri"/>
                        <a:cs typeface="Calibri" pitchFamily="34" charset="0"/>
                      </a:endParaRPr>
                    </a:p>
                    <a:p>
                      <a:pPr>
                        <a:lnSpc>
                          <a:spcPct val="107000"/>
                        </a:lnSpc>
                        <a:spcAft>
                          <a:spcPts val="0"/>
                        </a:spcAft>
                      </a:pPr>
                      <a:r>
                        <a:rPr lang="en-PH" sz="1600" dirty="0">
                          <a:latin typeface="Calibri" pitchFamily="34" charset="0"/>
                          <a:ea typeface="Yu Mincho"/>
                          <a:cs typeface="Calibri" pitchFamily="34" charset="0"/>
                        </a:rPr>
                        <a:t>Union of Local Authorities of the Philippines</a:t>
                      </a:r>
                      <a:endParaRPr lang="en-PH" sz="16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Subtitle 4"/>
          <p:cNvSpPr>
            <a:spLocks noGrp="1"/>
          </p:cNvSpPr>
          <p:nvPr>
            <p:ph type="subTitle" idx="4294967295"/>
          </p:nvPr>
        </p:nvSpPr>
        <p:spPr>
          <a:xfrm>
            <a:off x="598143" y="381000"/>
            <a:ext cx="8164857" cy="907302"/>
          </a:xfrm>
          <a:prstGeom prst="rect">
            <a:avLst/>
          </a:prstGeom>
        </p:spPr>
        <p:txBody>
          <a:bodyPr lIns="82945" tIns="41473" rIns="82945" bIns="41473"/>
          <a:lstStyle/>
          <a:p>
            <a:pPr lvl="0" algn="ctr">
              <a:buNone/>
            </a:pPr>
            <a:r>
              <a:rPr lang="en-PH" sz="2500" dirty="0">
                <a:solidFill>
                  <a:schemeClr val="tx1">
                    <a:lumMod val="50000"/>
                    <a:lumOff val="50000"/>
                  </a:schemeClr>
                </a:solidFill>
                <a:latin typeface="Calibri" pitchFamily="34" charset="0"/>
                <a:cs typeface="Calibri" pitchFamily="34" charset="0"/>
              </a:rPr>
              <a:t>STAKEHOLDERS IDENTIFIED    &gt;    </a:t>
            </a:r>
            <a:r>
              <a:rPr lang="en-PH" sz="2500" b="1" dirty="0">
                <a:solidFill>
                  <a:schemeClr val="tx1"/>
                </a:solidFill>
                <a:latin typeface="Calibri" pitchFamily="34" charset="0"/>
                <a:cs typeface="Calibri" pitchFamily="34" charset="0"/>
              </a:rPr>
              <a:t>MSG Members</a:t>
            </a:r>
            <a:endParaRPr lang="en-US" sz="2500" b="1" dirty="0">
              <a:solidFill>
                <a:schemeClr val="tx1"/>
              </a:solidFill>
              <a:latin typeface="Calibri" pitchFamily="34" charset="0"/>
              <a:cs typeface="Calibri" pitchFamily="34" charset="0"/>
            </a:endParaRPr>
          </a:p>
          <a:p>
            <a:pPr algn="ctr"/>
            <a:endParaRPr lang="en-US" sz="2500" dirty="0">
              <a:solidFill>
                <a:schemeClr val="tx1">
                  <a:lumMod val="50000"/>
                  <a:lumOff val="50000"/>
                </a:schemeClr>
              </a:solidFill>
              <a:latin typeface="Calibri" pitchFamily="34" charset="0"/>
              <a:cs typeface="Calibri" pitchFamily="34" charset="0"/>
            </a:endParaRPr>
          </a:p>
        </p:txBody>
      </p:sp>
    </p:spTree>
    <p:extLst>
      <p:ext uri="{BB962C8B-B14F-4D97-AF65-F5344CB8AC3E}">
        <p14:creationId xmlns:p14="http://schemas.microsoft.com/office/powerpoint/2010/main" val="335130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graphicFrame>
        <p:nvGraphicFramePr>
          <p:cNvPr id="5" name="Table 4"/>
          <p:cNvGraphicFramePr>
            <a:graphicFrameLocks noGrp="1"/>
          </p:cNvGraphicFramePr>
          <p:nvPr/>
        </p:nvGraphicFramePr>
        <p:xfrm>
          <a:off x="609542" y="1384770"/>
          <a:ext cx="8229658" cy="4711230"/>
        </p:xfrm>
        <a:graphic>
          <a:graphicData uri="http://schemas.openxmlformats.org/drawingml/2006/table">
            <a:tbl>
              <a:tblPr/>
              <a:tblGrid>
                <a:gridCol w="3524255">
                  <a:extLst>
                    <a:ext uri="{9D8B030D-6E8A-4147-A177-3AD203B41FA5}">
                      <a16:colId xmlns:a16="http://schemas.microsoft.com/office/drawing/2014/main" val="20000"/>
                    </a:ext>
                  </a:extLst>
                </a:gridCol>
                <a:gridCol w="4705403">
                  <a:extLst>
                    <a:ext uri="{9D8B030D-6E8A-4147-A177-3AD203B41FA5}">
                      <a16:colId xmlns:a16="http://schemas.microsoft.com/office/drawing/2014/main" val="20001"/>
                    </a:ext>
                  </a:extLst>
                </a:gridCol>
              </a:tblGrid>
              <a:tr h="282730">
                <a:tc gridSpan="2">
                  <a:txBody>
                    <a:bodyPr/>
                    <a:lstStyle/>
                    <a:p>
                      <a:pPr marL="342900" lvl="0" indent="-342900">
                        <a:lnSpc>
                          <a:spcPct val="107000"/>
                        </a:lnSpc>
                        <a:spcBef>
                          <a:spcPts val="1200"/>
                        </a:spcBef>
                        <a:spcAft>
                          <a:spcPts val="800"/>
                        </a:spcAft>
                        <a:buFont typeface="+mj-lt"/>
                        <a:buNone/>
                      </a:pPr>
                      <a:r>
                        <a:rPr lang="en-PH" sz="1800" b="1" dirty="0">
                          <a:latin typeface="Calibri" pitchFamily="34" charset="0"/>
                          <a:ea typeface="Yu Mincho"/>
                          <a:cs typeface="Calibri" pitchFamily="34" charset="0"/>
                        </a:rPr>
                        <a:t>Industry Sector</a:t>
                      </a:r>
                      <a:endParaRPr lang="en-PH" sz="1800" dirty="0">
                        <a:latin typeface="Calibri" pitchFamily="34" charset="0"/>
                        <a:ea typeface="Calibri"/>
                        <a:cs typeface="Calibri" pitchFamily="34" charset="0"/>
                      </a:endParaRPr>
                    </a:p>
                  </a:txBody>
                  <a:tcPr marL="62208" marR="6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PH"/>
                    </a:p>
                  </a:txBody>
                  <a:tcPr/>
                </a:tc>
                <a:extLst>
                  <a:ext uri="{0D108BD9-81ED-4DB2-BD59-A6C34878D82A}">
                    <a16:rowId xmlns:a16="http://schemas.microsoft.com/office/drawing/2014/main" val="10000"/>
                  </a:ext>
                </a:extLst>
              </a:tr>
              <a:tr h="874460">
                <a:tc>
                  <a:txBody>
                    <a:bodyPr/>
                    <a:lstStyle/>
                    <a:p>
                      <a:pPr marL="342900" lvl="0" indent="-342900">
                        <a:lnSpc>
                          <a:spcPct val="107000"/>
                        </a:lnSpc>
                        <a:spcAft>
                          <a:spcPts val="0"/>
                        </a:spcAft>
                        <a:buFont typeface="+mj-lt"/>
                        <a:buNone/>
                      </a:pPr>
                      <a:r>
                        <a:rPr lang="en-PH" sz="1800" dirty="0">
                          <a:latin typeface="Calibri" pitchFamily="34" charset="0"/>
                          <a:ea typeface="Yu Mincho"/>
                          <a:cs typeface="Calibri" pitchFamily="34" charset="0"/>
                        </a:rPr>
                        <a:t>Petroleum Association of the Philippines</a:t>
                      </a:r>
                      <a:endParaRPr lang="en-PH" sz="18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PH" sz="1800" b="1" dirty="0">
                          <a:latin typeface="Calibri" pitchFamily="34" charset="0"/>
                          <a:ea typeface="Yu Mincho"/>
                          <a:cs typeface="Calibri" pitchFamily="34" charset="0"/>
                        </a:rPr>
                        <a:t>MR. ANTHONY FERRER </a:t>
                      </a:r>
                      <a:endParaRPr lang="en-PH" sz="1800" dirty="0">
                        <a:latin typeface="Calibri" pitchFamily="34" charset="0"/>
                        <a:ea typeface="Calibri"/>
                        <a:cs typeface="Calibri" pitchFamily="34" charset="0"/>
                      </a:endParaRPr>
                    </a:p>
                    <a:p>
                      <a:pPr>
                        <a:lnSpc>
                          <a:spcPct val="107000"/>
                        </a:lnSpc>
                        <a:spcAft>
                          <a:spcPts val="0"/>
                        </a:spcAft>
                      </a:pPr>
                      <a:r>
                        <a:rPr lang="en-PH" sz="1800" dirty="0">
                          <a:latin typeface="Calibri" pitchFamily="34" charset="0"/>
                          <a:ea typeface="Yu Mincho"/>
                          <a:cs typeface="Calibri" pitchFamily="34" charset="0"/>
                        </a:rPr>
                        <a:t>President, Petroleum Association of the Philippines</a:t>
                      </a:r>
                      <a:endParaRPr lang="en-PH" sz="18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37242">
                <a:tc>
                  <a:txBody>
                    <a:bodyPr/>
                    <a:lstStyle/>
                    <a:p>
                      <a:pPr marL="342900" lvl="0" indent="-342900">
                        <a:lnSpc>
                          <a:spcPct val="107000"/>
                        </a:lnSpc>
                        <a:spcAft>
                          <a:spcPts val="0"/>
                        </a:spcAft>
                        <a:buFont typeface="+mj-lt"/>
                        <a:buNone/>
                      </a:pPr>
                      <a:r>
                        <a:rPr lang="en-PH" sz="1800" dirty="0">
                          <a:latin typeface="Calibri" pitchFamily="34" charset="0"/>
                          <a:ea typeface="Yu Mincho"/>
                          <a:cs typeface="Calibri" pitchFamily="34" charset="0"/>
                        </a:rPr>
                        <a:t>Chamber of Mines of the Philippines</a:t>
                      </a:r>
                      <a:endParaRPr lang="en-PH" sz="18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PH" sz="1800" b="1" dirty="0">
                          <a:latin typeface="Calibri" pitchFamily="34" charset="0"/>
                          <a:ea typeface="Yu Mincho"/>
                          <a:cs typeface="Calibri" pitchFamily="34" charset="0"/>
                        </a:rPr>
                        <a:t>MS. NELIA C. HALCON</a:t>
                      </a:r>
                      <a:endParaRPr lang="en-PH" sz="1800" dirty="0">
                        <a:latin typeface="Calibri" pitchFamily="34" charset="0"/>
                        <a:ea typeface="Calibri"/>
                        <a:cs typeface="Calibri" pitchFamily="34" charset="0"/>
                      </a:endParaRPr>
                    </a:p>
                    <a:p>
                      <a:pPr>
                        <a:lnSpc>
                          <a:spcPct val="107000"/>
                        </a:lnSpc>
                        <a:spcAft>
                          <a:spcPts val="0"/>
                        </a:spcAft>
                      </a:pPr>
                      <a:r>
                        <a:rPr lang="en-PH" sz="1800" dirty="0">
                          <a:latin typeface="Calibri" pitchFamily="34" charset="0"/>
                          <a:ea typeface="Yu Mincho"/>
                          <a:cs typeface="Calibri" pitchFamily="34" charset="0"/>
                        </a:rPr>
                        <a:t>Executive Vice President, Chamber of Mines of the Philippines</a:t>
                      </a:r>
                      <a:endParaRPr lang="en-PH" sz="1800" dirty="0">
                        <a:latin typeface="Calibri" pitchFamily="34" charset="0"/>
                        <a:ea typeface="Calibri"/>
                        <a:cs typeface="Calibri" pitchFamily="34" charset="0"/>
                      </a:endParaRPr>
                    </a:p>
                    <a:p>
                      <a:pPr>
                        <a:lnSpc>
                          <a:spcPct val="107000"/>
                        </a:lnSpc>
                        <a:spcAft>
                          <a:spcPts val="0"/>
                        </a:spcAft>
                        <a:tabLst>
                          <a:tab pos="1219200" algn="l"/>
                        </a:tabLst>
                      </a:pPr>
                      <a:r>
                        <a:rPr lang="en-PH" sz="1800" b="1" dirty="0">
                          <a:latin typeface="Calibri" pitchFamily="34" charset="0"/>
                          <a:ea typeface="Yu Mincho"/>
                          <a:cs typeface="Calibri" pitchFamily="34" charset="0"/>
                        </a:rPr>
                        <a:t>	</a:t>
                      </a:r>
                      <a:endParaRPr lang="en-PH" sz="1800" dirty="0">
                        <a:latin typeface="Calibri" pitchFamily="34" charset="0"/>
                        <a:ea typeface="Calibri"/>
                        <a:cs typeface="Calibri" pitchFamily="34" charset="0"/>
                      </a:endParaRPr>
                    </a:p>
                    <a:p>
                      <a:pPr>
                        <a:lnSpc>
                          <a:spcPct val="107000"/>
                        </a:lnSpc>
                        <a:spcAft>
                          <a:spcPts val="0"/>
                        </a:spcAft>
                      </a:pPr>
                      <a:r>
                        <a:rPr lang="en-PH" sz="1800" b="1" dirty="0">
                          <a:latin typeface="Calibri" pitchFamily="34" charset="0"/>
                          <a:ea typeface="Yu Mincho"/>
                          <a:cs typeface="Calibri" pitchFamily="34" charset="0"/>
                        </a:rPr>
                        <a:t>MR. GERARD BRIMO</a:t>
                      </a:r>
                      <a:endParaRPr lang="en-PH" sz="1800" dirty="0">
                        <a:latin typeface="Calibri" pitchFamily="34" charset="0"/>
                        <a:ea typeface="Calibri"/>
                        <a:cs typeface="Calibri" pitchFamily="34" charset="0"/>
                      </a:endParaRPr>
                    </a:p>
                    <a:p>
                      <a:pPr>
                        <a:lnSpc>
                          <a:spcPct val="107000"/>
                        </a:lnSpc>
                        <a:spcAft>
                          <a:spcPts val="0"/>
                        </a:spcAft>
                      </a:pPr>
                      <a:r>
                        <a:rPr lang="en-PH" sz="1800" dirty="0">
                          <a:latin typeface="Calibri" pitchFamily="34" charset="0"/>
                          <a:ea typeface="Yu Mincho"/>
                          <a:cs typeface="Calibri" pitchFamily="34" charset="0"/>
                        </a:rPr>
                        <a:t>President and CEO, Nickel Asia Corporation</a:t>
                      </a:r>
                      <a:endParaRPr lang="en-PH" sz="1800" dirty="0">
                        <a:latin typeface="Calibri" pitchFamily="34" charset="0"/>
                        <a:ea typeface="Calibri"/>
                        <a:cs typeface="Calibri" pitchFamily="34" charset="0"/>
                      </a:endParaRPr>
                    </a:p>
                    <a:p>
                      <a:pPr>
                        <a:lnSpc>
                          <a:spcPct val="107000"/>
                        </a:lnSpc>
                        <a:spcAft>
                          <a:spcPts val="0"/>
                        </a:spcAft>
                      </a:pPr>
                      <a:r>
                        <a:rPr lang="en-PH" sz="1800" dirty="0">
                          <a:latin typeface="Calibri" pitchFamily="34" charset="0"/>
                          <a:ea typeface="Yu Mincho"/>
                          <a:cs typeface="Calibri" pitchFamily="34" charset="0"/>
                        </a:rPr>
                        <a:t>Board Director, Chamber of Mines of the Philippines</a:t>
                      </a:r>
                    </a:p>
                    <a:p>
                      <a:pPr>
                        <a:lnSpc>
                          <a:spcPct val="107000"/>
                        </a:lnSpc>
                        <a:spcAft>
                          <a:spcPts val="0"/>
                        </a:spcAft>
                      </a:pPr>
                      <a:endParaRPr lang="en-PH" sz="1800" dirty="0">
                        <a:latin typeface="Calibri" pitchFamily="34" charset="0"/>
                        <a:ea typeface="Calibri"/>
                        <a:cs typeface="Calibri" pitchFamily="34" charset="0"/>
                      </a:endParaRPr>
                    </a:p>
                    <a:p>
                      <a:pPr>
                        <a:lnSpc>
                          <a:spcPct val="107000"/>
                        </a:lnSpc>
                        <a:spcAft>
                          <a:spcPts val="0"/>
                        </a:spcAft>
                      </a:pPr>
                      <a:r>
                        <a:rPr lang="en-PH" sz="1800" b="1" dirty="0">
                          <a:latin typeface="Calibri" pitchFamily="34" charset="0"/>
                          <a:ea typeface="Yu Mincho"/>
                          <a:cs typeface="Calibri" pitchFamily="34" charset="0"/>
                        </a:rPr>
                        <a:t>ATTY. FRANCIS JOSEPH BALLESTEROS</a:t>
                      </a:r>
                      <a:endParaRPr lang="en-PH" sz="1800" dirty="0">
                        <a:latin typeface="Calibri" pitchFamily="34" charset="0"/>
                        <a:ea typeface="Calibri"/>
                        <a:cs typeface="Calibri" pitchFamily="34" charset="0"/>
                      </a:endParaRPr>
                    </a:p>
                    <a:p>
                      <a:pPr>
                        <a:lnSpc>
                          <a:spcPct val="107000"/>
                        </a:lnSpc>
                        <a:spcAft>
                          <a:spcPts val="0"/>
                        </a:spcAft>
                      </a:pPr>
                      <a:r>
                        <a:rPr lang="en-PH" sz="1800" dirty="0">
                          <a:latin typeface="Calibri" pitchFamily="34" charset="0"/>
                          <a:ea typeface="Yu Mincho"/>
                          <a:cs typeface="Calibri" pitchFamily="34" charset="0"/>
                        </a:rPr>
                        <a:t>Manager, Public and Regulatory Affairs, </a:t>
                      </a:r>
                      <a:r>
                        <a:rPr lang="en-PH" sz="1800" dirty="0" err="1">
                          <a:latin typeface="Calibri" pitchFamily="34" charset="0"/>
                          <a:ea typeface="Yu Mincho"/>
                          <a:cs typeface="Calibri" pitchFamily="34" charset="0"/>
                        </a:rPr>
                        <a:t>Philex</a:t>
                      </a:r>
                      <a:r>
                        <a:rPr lang="en-PH" sz="1800" dirty="0">
                          <a:latin typeface="Calibri" pitchFamily="34" charset="0"/>
                          <a:ea typeface="Yu Mincho"/>
                          <a:cs typeface="Calibri" pitchFamily="34" charset="0"/>
                        </a:rPr>
                        <a:t> Mining Corporation</a:t>
                      </a:r>
                      <a:endParaRPr lang="en-PH" sz="18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Subtitle 4"/>
          <p:cNvSpPr>
            <a:spLocks noGrp="1"/>
          </p:cNvSpPr>
          <p:nvPr>
            <p:ph type="subTitle" idx="4294967295"/>
          </p:nvPr>
        </p:nvSpPr>
        <p:spPr>
          <a:xfrm>
            <a:off x="598143" y="692898"/>
            <a:ext cx="8164857" cy="907302"/>
          </a:xfrm>
          <a:prstGeom prst="rect">
            <a:avLst/>
          </a:prstGeom>
        </p:spPr>
        <p:txBody>
          <a:bodyPr lIns="82945" tIns="41473" rIns="82945" bIns="41473"/>
          <a:lstStyle/>
          <a:p>
            <a:pPr lvl="0" algn="ctr">
              <a:buNone/>
            </a:pPr>
            <a:r>
              <a:rPr lang="en-PH" sz="2500" dirty="0">
                <a:solidFill>
                  <a:schemeClr val="tx1">
                    <a:lumMod val="50000"/>
                    <a:lumOff val="50000"/>
                  </a:schemeClr>
                </a:solidFill>
                <a:latin typeface="Calibri" pitchFamily="34" charset="0"/>
                <a:cs typeface="Calibri" pitchFamily="34" charset="0"/>
              </a:rPr>
              <a:t>STAKEHOLDERS IDENTIFIED    &gt;    </a:t>
            </a:r>
            <a:r>
              <a:rPr lang="en-PH" sz="2500" b="1" dirty="0">
                <a:solidFill>
                  <a:schemeClr val="tx1"/>
                </a:solidFill>
                <a:latin typeface="Calibri" pitchFamily="34" charset="0"/>
                <a:cs typeface="Calibri" pitchFamily="34" charset="0"/>
              </a:rPr>
              <a:t>MSG Members</a:t>
            </a:r>
            <a:endParaRPr lang="en-US" sz="2500" b="1" dirty="0">
              <a:solidFill>
                <a:schemeClr val="tx1"/>
              </a:solidFill>
              <a:latin typeface="Calibri" pitchFamily="34" charset="0"/>
              <a:cs typeface="Calibri" pitchFamily="34" charset="0"/>
            </a:endParaRPr>
          </a:p>
          <a:p>
            <a:pPr algn="ctr"/>
            <a:endParaRPr lang="en-US" sz="2500" dirty="0">
              <a:solidFill>
                <a:schemeClr val="tx1">
                  <a:lumMod val="50000"/>
                  <a:lumOff val="50000"/>
                </a:schemeClr>
              </a:solidFill>
              <a:latin typeface="Calibri" pitchFamily="34" charset="0"/>
              <a:cs typeface="Calibri" pitchFamily="34" charset="0"/>
            </a:endParaRPr>
          </a:p>
        </p:txBody>
      </p:sp>
    </p:spTree>
    <p:extLst>
      <p:ext uri="{BB962C8B-B14F-4D97-AF65-F5344CB8AC3E}">
        <p14:creationId xmlns:p14="http://schemas.microsoft.com/office/powerpoint/2010/main" val="335130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PH"/>
          </a:p>
        </p:txBody>
      </p:sp>
      <p:sp>
        <p:nvSpPr>
          <p:cNvPr id="3" name="Subtitle 4"/>
          <p:cNvSpPr>
            <a:spLocks noGrp="1"/>
          </p:cNvSpPr>
          <p:nvPr>
            <p:ph type="subTitle" idx="4294967295"/>
          </p:nvPr>
        </p:nvSpPr>
        <p:spPr>
          <a:xfrm>
            <a:off x="598143" y="443966"/>
            <a:ext cx="8164857" cy="907302"/>
          </a:xfrm>
          <a:prstGeom prst="rect">
            <a:avLst/>
          </a:prstGeom>
        </p:spPr>
        <p:txBody>
          <a:bodyPr lIns="82945" tIns="41473" rIns="82945" bIns="41473"/>
          <a:lstStyle/>
          <a:p>
            <a:pPr lvl="0" algn="ctr">
              <a:buNone/>
            </a:pPr>
            <a:r>
              <a:rPr lang="en-PH" sz="2500" dirty="0">
                <a:solidFill>
                  <a:schemeClr val="tx1">
                    <a:lumMod val="50000"/>
                    <a:lumOff val="50000"/>
                  </a:schemeClr>
                </a:solidFill>
                <a:latin typeface="Calibri" pitchFamily="34" charset="0"/>
                <a:cs typeface="Calibri" pitchFamily="34" charset="0"/>
              </a:rPr>
              <a:t>STAKEHOLDERS IDENTIFIED    &gt;    </a:t>
            </a:r>
            <a:r>
              <a:rPr lang="en-PH" sz="2500" b="1" dirty="0">
                <a:solidFill>
                  <a:schemeClr val="tx1"/>
                </a:solidFill>
                <a:latin typeface="Calibri" pitchFamily="34" charset="0"/>
                <a:cs typeface="Calibri" pitchFamily="34" charset="0"/>
              </a:rPr>
              <a:t>MSG Members</a:t>
            </a:r>
            <a:endParaRPr lang="en-US" sz="2500" b="1" dirty="0">
              <a:solidFill>
                <a:schemeClr val="tx1"/>
              </a:solidFill>
              <a:latin typeface="Calibri" pitchFamily="34" charset="0"/>
              <a:cs typeface="Calibri" pitchFamily="34" charset="0"/>
            </a:endParaRPr>
          </a:p>
          <a:p>
            <a:pPr algn="ctr"/>
            <a:endParaRPr lang="en-US" sz="2500" dirty="0">
              <a:solidFill>
                <a:schemeClr val="tx1">
                  <a:lumMod val="50000"/>
                  <a:lumOff val="50000"/>
                </a:schemeClr>
              </a:solidFill>
              <a:latin typeface="Calibri" pitchFamily="34" charset="0"/>
              <a:cs typeface="Calibri" pitchFamily="34" charset="0"/>
            </a:endParaRPr>
          </a:p>
        </p:txBody>
      </p:sp>
      <p:graphicFrame>
        <p:nvGraphicFramePr>
          <p:cNvPr id="5" name="Table 4"/>
          <p:cNvGraphicFramePr>
            <a:graphicFrameLocks noGrp="1"/>
          </p:cNvGraphicFramePr>
          <p:nvPr/>
        </p:nvGraphicFramePr>
        <p:xfrm>
          <a:off x="1066800" y="962424"/>
          <a:ext cx="7322451" cy="5543995"/>
        </p:xfrm>
        <a:graphic>
          <a:graphicData uri="http://schemas.openxmlformats.org/drawingml/2006/table">
            <a:tbl>
              <a:tblPr/>
              <a:tblGrid>
                <a:gridCol w="7322451">
                  <a:extLst>
                    <a:ext uri="{9D8B030D-6E8A-4147-A177-3AD203B41FA5}">
                      <a16:colId xmlns:a16="http://schemas.microsoft.com/office/drawing/2014/main" val="20000"/>
                    </a:ext>
                  </a:extLst>
                </a:gridCol>
              </a:tblGrid>
              <a:tr h="254446">
                <a:tc>
                  <a:txBody>
                    <a:bodyPr/>
                    <a:lstStyle/>
                    <a:p>
                      <a:pPr marL="342900" marR="0" lvl="0" indent="-342900" algn="l" defTabSz="914400" rtl="0" eaLnBrk="1" fontAlgn="auto" latinLnBrk="0" hangingPunct="1">
                        <a:lnSpc>
                          <a:spcPct val="107000"/>
                        </a:lnSpc>
                        <a:spcBef>
                          <a:spcPts val="1200"/>
                        </a:spcBef>
                        <a:spcAft>
                          <a:spcPts val="800"/>
                        </a:spcAft>
                        <a:buClrTx/>
                        <a:buSzTx/>
                        <a:buFont typeface="+mj-lt"/>
                        <a:buNone/>
                        <a:tabLst/>
                        <a:defRPr/>
                      </a:pPr>
                      <a:r>
                        <a:rPr lang="en-PH" sz="1800" b="1" dirty="0">
                          <a:latin typeface="Calibri" pitchFamily="34" charset="0"/>
                          <a:ea typeface="Yu Mincho"/>
                          <a:cs typeface="Calibri" pitchFamily="34" charset="0"/>
                        </a:rPr>
                        <a:t>Civil Society Sector - </a:t>
                      </a:r>
                      <a:r>
                        <a:rPr lang="en-PH" sz="1800" dirty="0" err="1">
                          <a:latin typeface="Calibri" pitchFamily="34" charset="0"/>
                          <a:ea typeface="Yu Mincho"/>
                          <a:cs typeface="Calibri" pitchFamily="34" charset="0"/>
                        </a:rPr>
                        <a:t>Bantay</a:t>
                      </a:r>
                      <a:r>
                        <a:rPr lang="en-PH" sz="1800" dirty="0">
                          <a:latin typeface="Calibri" pitchFamily="34" charset="0"/>
                          <a:ea typeface="Yu Mincho"/>
                          <a:cs typeface="Calibri" pitchFamily="34" charset="0"/>
                        </a:rPr>
                        <a:t> Kita – Publish What You Pay Philippines</a:t>
                      </a:r>
                      <a:endParaRPr lang="en-PH" sz="1800" dirty="0">
                        <a:latin typeface="Calibri" pitchFamily="34" charset="0"/>
                        <a:ea typeface="Calibri"/>
                        <a:cs typeface="Calibri" pitchFamily="34" charset="0"/>
                      </a:endParaRPr>
                    </a:p>
                  </a:txBody>
                  <a:tcPr marL="62208" marR="6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5093815">
                <a:tc>
                  <a:txBody>
                    <a:bodyPr/>
                    <a:lstStyle/>
                    <a:p>
                      <a:pPr>
                        <a:lnSpc>
                          <a:spcPct val="107000"/>
                        </a:lnSpc>
                        <a:spcAft>
                          <a:spcPts val="0"/>
                        </a:spcAft>
                      </a:pPr>
                      <a:endParaRPr lang="en-PH" sz="1400" b="1" dirty="0">
                        <a:latin typeface="Calibri" pitchFamily="34" charset="0"/>
                        <a:ea typeface="Yu Mincho"/>
                        <a:cs typeface="Calibri" pitchFamily="34" charset="0"/>
                      </a:endParaRPr>
                    </a:p>
                    <a:p>
                      <a:pPr>
                        <a:lnSpc>
                          <a:spcPct val="107000"/>
                        </a:lnSpc>
                        <a:spcAft>
                          <a:spcPts val="0"/>
                        </a:spcAft>
                      </a:pPr>
                      <a:r>
                        <a:rPr lang="en-PH" sz="1400" b="1" dirty="0">
                          <a:latin typeface="Calibri" pitchFamily="34" charset="0"/>
                          <a:ea typeface="Yu Mincho"/>
                          <a:cs typeface="Calibri" pitchFamily="34" charset="0"/>
                        </a:rPr>
                        <a:t>DR. CIELO MAGNO</a:t>
                      </a:r>
                      <a:endParaRPr lang="en-PH" sz="1400" dirty="0">
                        <a:latin typeface="Calibri" pitchFamily="34" charset="0"/>
                        <a:ea typeface="Calibri"/>
                        <a:cs typeface="Calibri" pitchFamily="34" charset="0"/>
                      </a:endParaRPr>
                    </a:p>
                    <a:p>
                      <a:pPr>
                        <a:lnSpc>
                          <a:spcPct val="107000"/>
                        </a:lnSpc>
                        <a:spcAft>
                          <a:spcPts val="0"/>
                        </a:spcAft>
                      </a:pPr>
                      <a:r>
                        <a:rPr lang="en-PH" sz="1400" dirty="0">
                          <a:latin typeface="Calibri" pitchFamily="34" charset="0"/>
                          <a:ea typeface="Yu Mincho"/>
                          <a:cs typeface="Calibri" pitchFamily="34" charset="0"/>
                        </a:rPr>
                        <a:t>Assistant Professor</a:t>
                      </a:r>
                      <a:endParaRPr lang="en-PH" sz="1400" dirty="0">
                        <a:latin typeface="Calibri" pitchFamily="34" charset="0"/>
                        <a:ea typeface="Calibri"/>
                        <a:cs typeface="Calibri" pitchFamily="34" charset="0"/>
                      </a:endParaRPr>
                    </a:p>
                    <a:p>
                      <a:pPr>
                        <a:lnSpc>
                          <a:spcPct val="107000"/>
                        </a:lnSpc>
                        <a:spcAft>
                          <a:spcPts val="0"/>
                        </a:spcAft>
                      </a:pPr>
                      <a:r>
                        <a:rPr lang="en-PH" sz="1400" dirty="0">
                          <a:latin typeface="Calibri" pitchFamily="34" charset="0"/>
                          <a:ea typeface="Yu Mincho"/>
                          <a:cs typeface="Calibri" pitchFamily="34" charset="0"/>
                        </a:rPr>
                        <a:t>School of Economics, University of the Philippines </a:t>
                      </a:r>
                      <a:endParaRPr lang="en-PH" sz="1400" dirty="0">
                        <a:latin typeface="Calibri" pitchFamily="34" charset="0"/>
                        <a:ea typeface="Calibri"/>
                        <a:cs typeface="Calibri" pitchFamily="34" charset="0"/>
                      </a:endParaRPr>
                    </a:p>
                    <a:p>
                      <a:pPr>
                        <a:lnSpc>
                          <a:spcPct val="107000"/>
                        </a:lnSpc>
                        <a:spcAft>
                          <a:spcPts val="0"/>
                        </a:spcAft>
                      </a:pPr>
                      <a:endParaRPr lang="en-US" sz="1400" b="1" dirty="0">
                        <a:latin typeface="Calibri" pitchFamily="34" charset="0"/>
                        <a:ea typeface="Yu Mincho"/>
                        <a:cs typeface="Calibri" pitchFamily="34" charset="0"/>
                      </a:endParaRPr>
                    </a:p>
                    <a:p>
                      <a:pPr>
                        <a:lnSpc>
                          <a:spcPct val="107000"/>
                        </a:lnSpc>
                        <a:spcAft>
                          <a:spcPts val="0"/>
                        </a:spcAft>
                      </a:pPr>
                      <a:r>
                        <a:rPr lang="en-US" sz="1400" b="1" dirty="0">
                          <a:latin typeface="Calibri" pitchFamily="34" charset="0"/>
                          <a:ea typeface="Yu Mincho"/>
                          <a:cs typeface="Calibri" pitchFamily="34" charset="0"/>
                        </a:rPr>
                        <a:t>MS. STARJOAN VILLANUEVA</a:t>
                      </a:r>
                      <a:endParaRPr lang="en-PH" sz="1400" dirty="0">
                        <a:latin typeface="Calibri" pitchFamily="34" charset="0"/>
                        <a:ea typeface="Calibri"/>
                        <a:cs typeface="Calibri" pitchFamily="34" charset="0"/>
                      </a:endParaRPr>
                    </a:p>
                    <a:p>
                      <a:pPr>
                        <a:lnSpc>
                          <a:spcPct val="107000"/>
                        </a:lnSpc>
                        <a:spcAft>
                          <a:spcPts val="0"/>
                        </a:spcAft>
                      </a:pPr>
                      <a:r>
                        <a:rPr lang="en-US" sz="1400" dirty="0">
                          <a:latin typeface="Calibri" pitchFamily="34" charset="0"/>
                          <a:ea typeface="Yu Mincho"/>
                          <a:cs typeface="Calibri" pitchFamily="34" charset="0"/>
                        </a:rPr>
                        <a:t>Executive Director, Alternate Forum for Research in Mindanao, Inc.</a:t>
                      </a:r>
                      <a:endParaRPr lang="en-PH" sz="1400" dirty="0">
                        <a:latin typeface="Calibri" pitchFamily="34" charset="0"/>
                        <a:ea typeface="Calibri"/>
                        <a:cs typeface="Calibri" pitchFamily="34" charset="0"/>
                      </a:endParaRPr>
                    </a:p>
                    <a:p>
                      <a:pPr>
                        <a:lnSpc>
                          <a:spcPct val="107000"/>
                        </a:lnSpc>
                        <a:spcAft>
                          <a:spcPts val="0"/>
                        </a:spcAft>
                      </a:pPr>
                      <a:endParaRPr lang="en-US" sz="1400" b="1" dirty="0">
                        <a:latin typeface="Calibri" pitchFamily="34" charset="0"/>
                        <a:ea typeface="Yu Mincho"/>
                        <a:cs typeface="Calibri" pitchFamily="34" charset="0"/>
                      </a:endParaRPr>
                    </a:p>
                    <a:p>
                      <a:pPr>
                        <a:lnSpc>
                          <a:spcPct val="107000"/>
                        </a:lnSpc>
                        <a:spcAft>
                          <a:spcPts val="0"/>
                        </a:spcAft>
                      </a:pPr>
                      <a:r>
                        <a:rPr lang="en-US" sz="1400" b="1" dirty="0">
                          <a:latin typeface="Calibri" pitchFamily="34" charset="0"/>
                          <a:ea typeface="Yu Mincho"/>
                          <a:cs typeface="Calibri" pitchFamily="34" charset="0"/>
                        </a:rPr>
                        <a:t>DR. MERIAN MANI</a:t>
                      </a:r>
                      <a:endParaRPr lang="en-PH" sz="1400" dirty="0">
                        <a:latin typeface="Calibri" pitchFamily="34" charset="0"/>
                        <a:ea typeface="Calibri"/>
                        <a:cs typeface="Calibri" pitchFamily="34" charset="0"/>
                      </a:endParaRPr>
                    </a:p>
                    <a:p>
                      <a:pPr>
                        <a:lnSpc>
                          <a:spcPct val="107000"/>
                        </a:lnSpc>
                        <a:spcAft>
                          <a:spcPts val="0"/>
                        </a:spcAft>
                      </a:pPr>
                      <a:r>
                        <a:rPr lang="en-US" sz="1400" dirty="0">
                          <a:latin typeface="Calibri" pitchFamily="34" charset="0"/>
                          <a:ea typeface="Yu Mincho"/>
                          <a:cs typeface="Calibri" pitchFamily="34" charset="0"/>
                        </a:rPr>
                        <a:t>President, </a:t>
                      </a:r>
                      <a:r>
                        <a:rPr lang="en-US" sz="1400" dirty="0" err="1">
                          <a:latin typeface="Calibri" pitchFamily="34" charset="0"/>
                          <a:ea typeface="Yu Mincho"/>
                          <a:cs typeface="Calibri" pitchFamily="34" charset="0"/>
                        </a:rPr>
                        <a:t>Marinduque</a:t>
                      </a:r>
                      <a:r>
                        <a:rPr lang="en-US" sz="1400" dirty="0">
                          <a:latin typeface="Calibri" pitchFamily="34" charset="0"/>
                          <a:ea typeface="Yu Mincho"/>
                          <a:cs typeface="Calibri" pitchFamily="34" charset="0"/>
                        </a:rPr>
                        <a:t> State College</a:t>
                      </a:r>
                      <a:endParaRPr lang="en-PH" sz="1400" dirty="0">
                        <a:latin typeface="Calibri" pitchFamily="34" charset="0"/>
                        <a:ea typeface="Calibri"/>
                        <a:cs typeface="Calibri" pitchFamily="34" charset="0"/>
                      </a:endParaRPr>
                    </a:p>
                    <a:p>
                      <a:pPr>
                        <a:lnSpc>
                          <a:spcPct val="107000"/>
                        </a:lnSpc>
                        <a:spcAft>
                          <a:spcPts val="0"/>
                        </a:spcAft>
                      </a:pPr>
                      <a:endParaRPr lang="en-US" sz="1400" b="1" dirty="0">
                        <a:latin typeface="Calibri" pitchFamily="34" charset="0"/>
                        <a:ea typeface="Yu Mincho"/>
                        <a:cs typeface="Calibri" pitchFamily="34" charset="0"/>
                      </a:endParaRPr>
                    </a:p>
                    <a:p>
                      <a:pPr>
                        <a:lnSpc>
                          <a:spcPct val="107000"/>
                        </a:lnSpc>
                        <a:spcAft>
                          <a:spcPts val="0"/>
                        </a:spcAft>
                      </a:pPr>
                      <a:r>
                        <a:rPr lang="en-US" sz="1400" b="1" dirty="0">
                          <a:latin typeface="Calibri" pitchFamily="34" charset="0"/>
                          <a:ea typeface="Yu Mincho"/>
                          <a:cs typeface="Calibri" pitchFamily="34" charset="0"/>
                        </a:rPr>
                        <a:t>MR. CHADWICK LLANOS</a:t>
                      </a:r>
                      <a:endParaRPr lang="en-PH" sz="1400" dirty="0">
                        <a:latin typeface="Calibri" pitchFamily="34" charset="0"/>
                        <a:ea typeface="Calibri"/>
                        <a:cs typeface="Calibri" pitchFamily="34" charset="0"/>
                      </a:endParaRPr>
                    </a:p>
                    <a:p>
                      <a:pPr>
                        <a:lnSpc>
                          <a:spcPct val="107000"/>
                        </a:lnSpc>
                        <a:spcAft>
                          <a:spcPts val="0"/>
                        </a:spcAft>
                      </a:pPr>
                      <a:r>
                        <a:rPr lang="en-US" sz="1400" dirty="0">
                          <a:latin typeface="Calibri" pitchFamily="34" charset="0"/>
                          <a:ea typeface="Yu Mincho"/>
                          <a:cs typeface="Calibri" pitchFamily="34" charset="0"/>
                        </a:rPr>
                        <a:t>Chairperson, United </a:t>
                      </a:r>
                      <a:r>
                        <a:rPr lang="en-US" sz="1400" dirty="0" err="1">
                          <a:latin typeface="Calibri" pitchFamily="34" charset="0"/>
                          <a:ea typeface="Yu Mincho"/>
                          <a:cs typeface="Calibri" pitchFamily="34" charset="0"/>
                        </a:rPr>
                        <a:t>Sibonga</a:t>
                      </a:r>
                      <a:r>
                        <a:rPr lang="en-US" sz="1400" dirty="0">
                          <a:latin typeface="Calibri" pitchFamily="34" charset="0"/>
                          <a:ea typeface="Yu Mincho"/>
                          <a:cs typeface="Calibri" pitchFamily="34" charset="0"/>
                        </a:rPr>
                        <a:t> Residents for Environmental Protection and Development </a:t>
                      </a:r>
                      <a:endParaRPr lang="en-PH" sz="1400" dirty="0">
                        <a:latin typeface="Calibri" pitchFamily="34" charset="0"/>
                        <a:ea typeface="Calibri"/>
                        <a:cs typeface="Calibri" pitchFamily="34" charset="0"/>
                      </a:endParaRPr>
                    </a:p>
                    <a:p>
                      <a:pPr>
                        <a:lnSpc>
                          <a:spcPct val="107000"/>
                        </a:lnSpc>
                        <a:spcAft>
                          <a:spcPts val="0"/>
                        </a:spcAft>
                      </a:pPr>
                      <a:endParaRPr lang="en-US" sz="1400" b="1" dirty="0">
                        <a:latin typeface="Calibri" pitchFamily="34" charset="0"/>
                        <a:ea typeface="Yu Mincho"/>
                        <a:cs typeface="Calibri" pitchFamily="34" charset="0"/>
                      </a:endParaRPr>
                    </a:p>
                    <a:p>
                      <a:pPr>
                        <a:lnSpc>
                          <a:spcPct val="107000"/>
                        </a:lnSpc>
                        <a:spcAft>
                          <a:spcPts val="0"/>
                        </a:spcAft>
                      </a:pPr>
                      <a:r>
                        <a:rPr lang="en-US" sz="1400" b="1" dirty="0">
                          <a:latin typeface="Calibri" pitchFamily="34" charset="0"/>
                          <a:ea typeface="Yu Mincho"/>
                          <a:cs typeface="Calibri" pitchFamily="34" charset="0"/>
                        </a:rPr>
                        <a:t>ATTY. GOLDA BENJAMIN</a:t>
                      </a:r>
                      <a:endParaRPr lang="en-PH" sz="1400" dirty="0">
                        <a:latin typeface="Calibri" pitchFamily="34" charset="0"/>
                        <a:ea typeface="Calibri"/>
                        <a:cs typeface="Calibri" pitchFamily="34" charset="0"/>
                      </a:endParaRPr>
                    </a:p>
                    <a:p>
                      <a:pPr>
                        <a:lnSpc>
                          <a:spcPct val="107000"/>
                        </a:lnSpc>
                        <a:spcAft>
                          <a:spcPts val="0"/>
                        </a:spcAft>
                      </a:pPr>
                      <a:r>
                        <a:rPr lang="en-US" sz="1400" dirty="0">
                          <a:latin typeface="Calibri" pitchFamily="34" charset="0"/>
                          <a:ea typeface="Yu Mincho"/>
                          <a:cs typeface="Calibri" pitchFamily="34" charset="0"/>
                        </a:rPr>
                        <a:t>Lecturer, Silliman University</a:t>
                      </a:r>
                      <a:endParaRPr lang="en-PH" sz="1400" dirty="0">
                        <a:latin typeface="Calibri" pitchFamily="34" charset="0"/>
                        <a:ea typeface="Calibri"/>
                        <a:cs typeface="Calibri" pitchFamily="34" charset="0"/>
                      </a:endParaRPr>
                    </a:p>
                    <a:p>
                      <a:pPr>
                        <a:lnSpc>
                          <a:spcPct val="107000"/>
                        </a:lnSpc>
                        <a:spcAft>
                          <a:spcPts val="0"/>
                        </a:spcAft>
                      </a:pPr>
                      <a:endParaRPr lang="en-US" sz="1400" b="1" dirty="0">
                        <a:latin typeface="Calibri" pitchFamily="34" charset="0"/>
                        <a:ea typeface="Yu Mincho"/>
                        <a:cs typeface="Calibri" pitchFamily="34" charset="0"/>
                      </a:endParaRPr>
                    </a:p>
                    <a:p>
                      <a:pPr>
                        <a:lnSpc>
                          <a:spcPct val="107000"/>
                        </a:lnSpc>
                        <a:spcAft>
                          <a:spcPts val="0"/>
                        </a:spcAft>
                      </a:pPr>
                      <a:r>
                        <a:rPr lang="en-US" sz="1400" b="1" dirty="0">
                          <a:latin typeface="Calibri" pitchFamily="34" charset="0"/>
                          <a:ea typeface="Yu Mincho"/>
                          <a:cs typeface="Calibri" pitchFamily="34" charset="0"/>
                        </a:rPr>
                        <a:t>MR. BUENAVENTURA MAATA, JR.</a:t>
                      </a:r>
                      <a:endParaRPr lang="en-PH" sz="1400" dirty="0">
                        <a:latin typeface="Calibri" pitchFamily="34" charset="0"/>
                        <a:ea typeface="Calibri"/>
                        <a:cs typeface="Calibri" pitchFamily="34" charset="0"/>
                      </a:endParaRPr>
                    </a:p>
                    <a:p>
                      <a:pPr>
                        <a:lnSpc>
                          <a:spcPct val="107000"/>
                        </a:lnSpc>
                        <a:spcAft>
                          <a:spcPts val="0"/>
                        </a:spcAft>
                      </a:pPr>
                      <a:r>
                        <a:rPr lang="en-US" sz="1400" dirty="0">
                          <a:latin typeface="Calibri" pitchFamily="34" charset="0"/>
                          <a:ea typeface="Yu Mincho"/>
                          <a:cs typeface="Calibri" pitchFamily="34" charset="0"/>
                        </a:rPr>
                        <a:t>Executive Director, Philippine Grassroots Engagement in Rural</a:t>
                      </a:r>
                      <a:endParaRPr lang="en-PH" sz="1400" dirty="0">
                        <a:latin typeface="Calibri" pitchFamily="34" charset="0"/>
                        <a:ea typeface="Calibri"/>
                        <a:cs typeface="Calibri" pitchFamily="34" charset="0"/>
                      </a:endParaRPr>
                    </a:p>
                    <a:p>
                      <a:pPr>
                        <a:lnSpc>
                          <a:spcPct val="107000"/>
                        </a:lnSpc>
                        <a:spcAft>
                          <a:spcPts val="0"/>
                        </a:spcAft>
                      </a:pPr>
                      <a:r>
                        <a:rPr lang="en-US" sz="1400" dirty="0">
                          <a:latin typeface="Calibri" pitchFamily="34" charset="0"/>
                          <a:ea typeface="Yu Mincho"/>
                          <a:cs typeface="Calibri" pitchFamily="34" charset="0"/>
                        </a:rPr>
                        <a:t>Development Foundation, Inc. </a:t>
                      </a:r>
                      <a:endParaRPr lang="en-PH" sz="1400" dirty="0">
                        <a:latin typeface="Calibri" pitchFamily="34" charset="0"/>
                        <a:ea typeface="Calibri"/>
                        <a:cs typeface="Calibri" pitchFamily="34" charset="0"/>
                      </a:endParaRPr>
                    </a:p>
                    <a:p>
                      <a:pPr>
                        <a:lnSpc>
                          <a:spcPct val="107000"/>
                        </a:lnSpc>
                        <a:spcAft>
                          <a:spcPts val="0"/>
                        </a:spcAft>
                      </a:pPr>
                      <a:endParaRPr lang="en-US" sz="1400" b="1" dirty="0">
                        <a:latin typeface="Calibri" pitchFamily="34" charset="0"/>
                        <a:ea typeface="Yu Mincho"/>
                        <a:cs typeface="Calibri" pitchFamily="34" charset="0"/>
                      </a:endParaRPr>
                    </a:p>
                    <a:p>
                      <a:pPr>
                        <a:lnSpc>
                          <a:spcPct val="107000"/>
                        </a:lnSpc>
                        <a:spcAft>
                          <a:spcPts val="0"/>
                        </a:spcAft>
                      </a:pPr>
                      <a:r>
                        <a:rPr lang="en-US" sz="1400" b="1" dirty="0">
                          <a:latin typeface="Calibri" pitchFamily="34" charset="0"/>
                          <a:ea typeface="Yu Mincho"/>
                          <a:cs typeface="Calibri" pitchFamily="34" charset="0"/>
                        </a:rPr>
                        <a:t>ENGR. MARIA ROSARIO AYNON GONZALES</a:t>
                      </a:r>
                      <a:endParaRPr lang="en-PH" sz="1400" dirty="0">
                        <a:latin typeface="Calibri" pitchFamily="34" charset="0"/>
                        <a:ea typeface="Calibri"/>
                        <a:cs typeface="Calibri" pitchFamily="34" charset="0"/>
                      </a:endParaRPr>
                    </a:p>
                    <a:p>
                      <a:pPr>
                        <a:lnSpc>
                          <a:spcPct val="107000"/>
                        </a:lnSpc>
                        <a:spcAft>
                          <a:spcPts val="0"/>
                        </a:spcAft>
                      </a:pPr>
                      <a:r>
                        <a:rPr lang="en-US" sz="1400" dirty="0">
                          <a:latin typeface="Calibri" pitchFamily="34" charset="0"/>
                          <a:ea typeface="Yu Mincho"/>
                          <a:cs typeface="Calibri" pitchFamily="34" charset="0"/>
                        </a:rPr>
                        <a:t>Director, Center for Strategic Policy and Governance, Palawan State University</a:t>
                      </a:r>
                      <a:endParaRPr lang="en-PH" sz="14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130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146"/>
            <a:ext cx="9144000" cy="635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PH" dirty="0"/>
              <a:t>v</a:t>
            </a:r>
          </a:p>
        </p:txBody>
      </p:sp>
      <p:graphicFrame>
        <p:nvGraphicFramePr>
          <p:cNvPr id="5" name="Table 4"/>
          <p:cNvGraphicFramePr>
            <a:graphicFrameLocks noGrp="1"/>
          </p:cNvGraphicFramePr>
          <p:nvPr/>
        </p:nvGraphicFramePr>
        <p:xfrm>
          <a:off x="1789870" y="1305113"/>
          <a:ext cx="5961642" cy="4956304"/>
        </p:xfrm>
        <a:graphic>
          <a:graphicData uri="http://schemas.openxmlformats.org/drawingml/2006/table">
            <a:tbl>
              <a:tblPr/>
              <a:tblGrid>
                <a:gridCol w="5961642">
                  <a:extLst>
                    <a:ext uri="{9D8B030D-6E8A-4147-A177-3AD203B41FA5}">
                      <a16:colId xmlns:a16="http://schemas.microsoft.com/office/drawing/2014/main" val="20000"/>
                    </a:ext>
                  </a:extLst>
                </a:gridCol>
              </a:tblGrid>
              <a:tr h="254446">
                <a:tc>
                  <a:txBody>
                    <a:bodyPr/>
                    <a:lstStyle/>
                    <a:p>
                      <a:pPr marL="342900" lvl="0" indent="-342900">
                        <a:lnSpc>
                          <a:spcPct val="107000"/>
                        </a:lnSpc>
                        <a:spcBef>
                          <a:spcPts val="1200"/>
                        </a:spcBef>
                        <a:spcAft>
                          <a:spcPts val="800"/>
                        </a:spcAft>
                        <a:buFont typeface="+mj-lt"/>
                        <a:buNone/>
                      </a:pPr>
                      <a:r>
                        <a:rPr lang="en-PH" sz="1800" b="1" dirty="0">
                          <a:latin typeface="Calibri" pitchFamily="34" charset="0"/>
                          <a:ea typeface="Yu Mincho"/>
                          <a:cs typeface="Calibri" pitchFamily="34" charset="0"/>
                        </a:rPr>
                        <a:t>Government Sector</a:t>
                      </a:r>
                      <a:endParaRPr lang="en-PH" sz="1800" dirty="0">
                        <a:latin typeface="Calibri" pitchFamily="34" charset="0"/>
                        <a:ea typeface="Calibri"/>
                        <a:cs typeface="Calibri" pitchFamily="34" charset="0"/>
                      </a:endParaRPr>
                    </a:p>
                  </a:txBody>
                  <a:tcPr marL="62208" marR="6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662807">
                <a:tc>
                  <a:txBody>
                    <a:bodyPr/>
                    <a:lstStyle/>
                    <a:p>
                      <a:pPr marL="342900" lvl="0" indent="-342900">
                        <a:lnSpc>
                          <a:spcPct val="107000"/>
                        </a:lnSpc>
                        <a:spcAft>
                          <a:spcPts val="0"/>
                        </a:spcAft>
                        <a:buFont typeface="+mj-lt"/>
                        <a:buNone/>
                      </a:pPr>
                      <a:endParaRPr lang="en-PH" sz="1600" dirty="0">
                        <a:latin typeface="Calibri" pitchFamily="34" charset="0"/>
                        <a:ea typeface="Yu Mincho"/>
                        <a:cs typeface="Calibri" pitchFamily="34" charset="0"/>
                      </a:endParaRPr>
                    </a:p>
                    <a:p>
                      <a:pPr marL="342900" lvl="0" indent="-342900">
                        <a:lnSpc>
                          <a:spcPct val="107000"/>
                        </a:lnSpc>
                        <a:spcAft>
                          <a:spcPts val="0"/>
                        </a:spcAft>
                        <a:buFont typeface="Arial" pitchFamily="34" charset="0"/>
                        <a:buChar char="•"/>
                      </a:pPr>
                      <a:r>
                        <a:rPr lang="en-PH" sz="1800" dirty="0">
                          <a:latin typeface="Calibri" pitchFamily="34" charset="0"/>
                          <a:ea typeface="Yu Mincho"/>
                          <a:cs typeface="Calibri" pitchFamily="34" charset="0"/>
                        </a:rPr>
                        <a:t>Department of Finance </a:t>
                      </a:r>
                      <a:endParaRPr lang="en-PH" sz="1800" dirty="0">
                        <a:latin typeface="Calibri" pitchFamily="34" charset="0"/>
                        <a:ea typeface="Calibri"/>
                        <a:cs typeface="Calibri" pitchFamily="34" charset="0"/>
                      </a:endParaRPr>
                    </a:p>
                    <a:p>
                      <a:pPr marL="342900" lvl="0" indent="-342900">
                        <a:lnSpc>
                          <a:spcPct val="107000"/>
                        </a:lnSpc>
                        <a:spcAft>
                          <a:spcPts val="0"/>
                        </a:spcAft>
                        <a:buFont typeface="Arial" pitchFamily="34" charset="0"/>
                        <a:buChar char="•"/>
                      </a:pPr>
                      <a:r>
                        <a:rPr lang="en-PH" sz="1800" dirty="0">
                          <a:latin typeface="Calibri" pitchFamily="34" charset="0"/>
                          <a:ea typeface="Yu Mincho"/>
                          <a:cs typeface="Calibri" pitchFamily="34" charset="0"/>
                        </a:rPr>
                        <a:t>Department of Energy </a:t>
                      </a:r>
                      <a:endParaRPr lang="en-PH" sz="1800" dirty="0">
                        <a:latin typeface="Calibri" pitchFamily="34" charset="0"/>
                        <a:ea typeface="Calibri"/>
                        <a:cs typeface="Calibri" pitchFamily="34" charset="0"/>
                      </a:endParaRPr>
                    </a:p>
                    <a:p>
                      <a:pPr marL="342900" lvl="0" indent="-342900">
                        <a:lnSpc>
                          <a:spcPct val="107000"/>
                        </a:lnSpc>
                        <a:spcAft>
                          <a:spcPts val="0"/>
                        </a:spcAft>
                        <a:buFont typeface="Arial" pitchFamily="34" charset="0"/>
                        <a:buChar char="•"/>
                      </a:pPr>
                      <a:r>
                        <a:rPr lang="en-PH" sz="1800" dirty="0">
                          <a:latin typeface="Calibri" pitchFamily="34" charset="0"/>
                          <a:ea typeface="Yu Mincho"/>
                          <a:cs typeface="Calibri" pitchFamily="34" charset="0"/>
                        </a:rPr>
                        <a:t>Department of Environment and Natural Resources</a:t>
                      </a:r>
                      <a:endParaRPr lang="en-PH" sz="1800" dirty="0">
                        <a:latin typeface="Calibri" pitchFamily="34" charset="0"/>
                        <a:ea typeface="Calibri"/>
                        <a:cs typeface="Calibri" pitchFamily="34" charset="0"/>
                      </a:endParaRPr>
                    </a:p>
                    <a:p>
                      <a:pPr marL="342900" lvl="0" indent="-342900">
                        <a:lnSpc>
                          <a:spcPct val="107000"/>
                        </a:lnSpc>
                        <a:spcAft>
                          <a:spcPts val="0"/>
                        </a:spcAft>
                        <a:buFont typeface="Arial" pitchFamily="34" charset="0"/>
                        <a:buChar char="•"/>
                      </a:pPr>
                      <a:r>
                        <a:rPr lang="en-PH" sz="1800" dirty="0">
                          <a:latin typeface="Calibri" pitchFamily="34" charset="0"/>
                          <a:ea typeface="Yu Mincho"/>
                          <a:cs typeface="Calibri" pitchFamily="34" charset="0"/>
                        </a:rPr>
                        <a:t>Department of the Interior and Local Government</a:t>
                      </a:r>
                      <a:endParaRPr lang="en-PH" sz="1800" dirty="0">
                        <a:latin typeface="Calibri" pitchFamily="34" charset="0"/>
                        <a:ea typeface="Calibri"/>
                        <a:cs typeface="Calibri" pitchFamily="34" charset="0"/>
                      </a:endParaRPr>
                    </a:p>
                    <a:p>
                      <a:pPr marL="342900" lvl="0" indent="-342900">
                        <a:lnSpc>
                          <a:spcPct val="107000"/>
                        </a:lnSpc>
                        <a:spcAft>
                          <a:spcPts val="0"/>
                        </a:spcAft>
                        <a:buFont typeface="Arial" pitchFamily="34" charset="0"/>
                        <a:buChar char="•"/>
                      </a:pPr>
                      <a:r>
                        <a:rPr lang="en-PH" sz="1800" dirty="0">
                          <a:latin typeface="Calibri" pitchFamily="34" charset="0"/>
                          <a:ea typeface="Yu Mincho"/>
                          <a:cs typeface="Calibri" pitchFamily="34" charset="0"/>
                        </a:rPr>
                        <a:t>Local Government  Units</a:t>
                      </a:r>
                    </a:p>
                    <a:p>
                      <a:pPr marL="342900" lvl="0" indent="-342900">
                        <a:lnSpc>
                          <a:spcPct val="107000"/>
                        </a:lnSpc>
                        <a:spcAft>
                          <a:spcPts val="0"/>
                        </a:spcAft>
                        <a:buFont typeface="Arial" pitchFamily="34" charset="0"/>
                        <a:buChar char="•"/>
                      </a:pPr>
                      <a:endParaRPr lang="en-PH" sz="1800" dirty="0">
                        <a:latin typeface="Calibri" pitchFamily="34" charset="0"/>
                        <a:ea typeface="Yu Mincho"/>
                        <a:cs typeface="Calibri" pitchFamily="34" charset="0"/>
                      </a:endParaRPr>
                    </a:p>
                    <a:p>
                      <a:pPr marL="342900" lvl="0" indent="-342900">
                        <a:lnSpc>
                          <a:spcPct val="107000"/>
                        </a:lnSpc>
                        <a:spcAft>
                          <a:spcPts val="0"/>
                        </a:spcAft>
                        <a:buFont typeface="Arial" pitchFamily="34" charset="0"/>
                        <a:buChar char="•"/>
                      </a:pPr>
                      <a:r>
                        <a:rPr lang="en-PH" sz="1800" dirty="0">
                          <a:latin typeface="Calibri" pitchFamily="34" charset="0"/>
                          <a:ea typeface="Yu Mincho"/>
                          <a:cs typeface="Calibri" pitchFamily="34" charset="0"/>
                        </a:rPr>
                        <a:t>National Commission on Indigenous Peoples</a:t>
                      </a:r>
                    </a:p>
                    <a:p>
                      <a:pPr marL="342900" lvl="0" indent="-342900">
                        <a:lnSpc>
                          <a:spcPct val="107000"/>
                        </a:lnSpc>
                        <a:spcAft>
                          <a:spcPts val="0"/>
                        </a:spcAft>
                        <a:buFont typeface="Arial" pitchFamily="34" charset="0"/>
                        <a:buChar char="•"/>
                      </a:pPr>
                      <a:r>
                        <a:rPr lang="en-PH" sz="1800" dirty="0">
                          <a:latin typeface="Calibri" pitchFamily="34" charset="0"/>
                          <a:ea typeface="Yu Mincho"/>
                          <a:cs typeface="Calibri" pitchFamily="34" charset="0"/>
                        </a:rPr>
                        <a:t>Department</a:t>
                      </a:r>
                      <a:r>
                        <a:rPr lang="en-PH" sz="1800" baseline="0" dirty="0">
                          <a:latin typeface="Calibri" pitchFamily="34" charset="0"/>
                          <a:ea typeface="Yu Mincho"/>
                          <a:cs typeface="Calibri" pitchFamily="34" charset="0"/>
                        </a:rPr>
                        <a:t> of Budget and Management</a:t>
                      </a:r>
                    </a:p>
                    <a:p>
                      <a:pPr marL="342900" lvl="0" indent="-342900">
                        <a:lnSpc>
                          <a:spcPct val="107000"/>
                        </a:lnSpc>
                        <a:spcAft>
                          <a:spcPts val="0"/>
                        </a:spcAft>
                        <a:buFont typeface="Arial" pitchFamily="34" charset="0"/>
                        <a:buChar char="•"/>
                      </a:pPr>
                      <a:r>
                        <a:rPr lang="en-PH" sz="1800" dirty="0">
                          <a:latin typeface="Calibri" pitchFamily="34" charset="0"/>
                          <a:ea typeface="Yu Mincho"/>
                          <a:cs typeface="Calibri" pitchFamily="34" charset="0"/>
                        </a:rPr>
                        <a:t>Bureau of Local Government Finance</a:t>
                      </a:r>
                    </a:p>
                    <a:p>
                      <a:pPr marL="342900" lvl="0" indent="-342900">
                        <a:lnSpc>
                          <a:spcPct val="107000"/>
                        </a:lnSpc>
                        <a:spcAft>
                          <a:spcPts val="0"/>
                        </a:spcAft>
                        <a:buFont typeface="Arial" pitchFamily="34" charset="0"/>
                        <a:buChar char="•"/>
                      </a:pPr>
                      <a:r>
                        <a:rPr lang="en-PH" sz="1800" dirty="0">
                          <a:latin typeface="Calibri" pitchFamily="34" charset="0"/>
                          <a:ea typeface="Yu Mincho"/>
                          <a:cs typeface="Calibri" pitchFamily="34" charset="0"/>
                        </a:rPr>
                        <a:t>Bureau</a:t>
                      </a:r>
                      <a:r>
                        <a:rPr lang="en-PH" sz="1800" baseline="0" dirty="0">
                          <a:latin typeface="Calibri" pitchFamily="34" charset="0"/>
                          <a:ea typeface="Yu Mincho"/>
                          <a:cs typeface="Calibri" pitchFamily="34" charset="0"/>
                        </a:rPr>
                        <a:t> of Internal Revenue</a:t>
                      </a:r>
                    </a:p>
                    <a:p>
                      <a:pPr marL="342900" lvl="0" indent="-342900">
                        <a:lnSpc>
                          <a:spcPct val="107000"/>
                        </a:lnSpc>
                        <a:spcAft>
                          <a:spcPts val="0"/>
                        </a:spcAft>
                        <a:buFont typeface="Arial" pitchFamily="34" charset="0"/>
                        <a:buChar char="•"/>
                      </a:pPr>
                      <a:r>
                        <a:rPr lang="en-PH" sz="1800" baseline="0" dirty="0">
                          <a:latin typeface="Calibri" pitchFamily="34" charset="0"/>
                          <a:ea typeface="Yu Mincho"/>
                          <a:cs typeface="Calibri" pitchFamily="34" charset="0"/>
                        </a:rPr>
                        <a:t>Securities and Exchange Commission</a:t>
                      </a:r>
                    </a:p>
                    <a:p>
                      <a:pPr marL="342900" lvl="0" indent="-342900">
                        <a:lnSpc>
                          <a:spcPct val="107000"/>
                        </a:lnSpc>
                        <a:spcAft>
                          <a:spcPts val="0"/>
                        </a:spcAft>
                        <a:buFont typeface="Arial" pitchFamily="34" charset="0"/>
                        <a:buChar char="•"/>
                      </a:pPr>
                      <a:r>
                        <a:rPr lang="en-PH" sz="1800" baseline="0" dirty="0">
                          <a:latin typeface="Calibri" pitchFamily="34" charset="0"/>
                          <a:ea typeface="Yu Mincho"/>
                          <a:cs typeface="Calibri" pitchFamily="34" charset="0"/>
                        </a:rPr>
                        <a:t>Commission on Audit</a:t>
                      </a:r>
                    </a:p>
                    <a:p>
                      <a:pPr marL="342900" lvl="0" indent="-342900">
                        <a:lnSpc>
                          <a:spcPct val="107000"/>
                        </a:lnSpc>
                        <a:spcAft>
                          <a:spcPts val="0"/>
                        </a:spcAft>
                        <a:buFont typeface="Arial" pitchFamily="34" charset="0"/>
                        <a:buChar char="•"/>
                      </a:pPr>
                      <a:r>
                        <a:rPr lang="en-PH" sz="1800" baseline="0" dirty="0">
                          <a:latin typeface="Calibri" pitchFamily="34" charset="0"/>
                          <a:ea typeface="Yu Mincho"/>
                          <a:cs typeface="Calibri" pitchFamily="34" charset="0"/>
                        </a:rPr>
                        <a:t>Bureau of Customs</a:t>
                      </a:r>
                    </a:p>
                    <a:p>
                      <a:pPr marL="342900" lvl="0" indent="-342900">
                        <a:lnSpc>
                          <a:spcPct val="107000"/>
                        </a:lnSpc>
                        <a:spcAft>
                          <a:spcPts val="0"/>
                        </a:spcAft>
                        <a:buFont typeface="Arial" pitchFamily="34" charset="0"/>
                        <a:buChar char="•"/>
                      </a:pPr>
                      <a:r>
                        <a:rPr lang="en-PH" sz="1800" baseline="0" dirty="0">
                          <a:latin typeface="Calibri" pitchFamily="34" charset="0"/>
                          <a:ea typeface="Yu Mincho"/>
                          <a:cs typeface="Calibri" pitchFamily="34" charset="0"/>
                        </a:rPr>
                        <a:t>Philippine Ports Authority</a:t>
                      </a:r>
                      <a:endParaRPr lang="en-PH" sz="1800" dirty="0">
                        <a:latin typeface="Calibri" pitchFamily="34" charset="0"/>
                        <a:ea typeface="Yu Mincho"/>
                        <a:cs typeface="Calibri" pitchFamily="34" charset="0"/>
                      </a:endParaRPr>
                    </a:p>
                    <a:p>
                      <a:pPr marL="342900" lvl="0" indent="-342900">
                        <a:lnSpc>
                          <a:spcPct val="107000"/>
                        </a:lnSpc>
                        <a:spcAft>
                          <a:spcPts val="0"/>
                        </a:spcAft>
                        <a:buFont typeface="+mj-lt"/>
                        <a:buNone/>
                      </a:pPr>
                      <a:endParaRPr lang="en-PH" sz="1600" dirty="0">
                        <a:latin typeface="Calibri" pitchFamily="34" charset="0"/>
                        <a:ea typeface="Calibri"/>
                        <a:cs typeface="Calibri" pitchFamily="34" charset="0"/>
                      </a:endParaRPr>
                    </a:p>
                  </a:txBody>
                  <a:tcPr marL="62208" marR="6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Subtitle 4"/>
          <p:cNvSpPr txBox="1">
            <a:spLocks/>
          </p:cNvSpPr>
          <p:nvPr/>
        </p:nvSpPr>
        <p:spPr bwMode="auto">
          <a:xfrm>
            <a:off x="826743" y="709830"/>
            <a:ext cx="8164857" cy="907302"/>
          </a:xfrm>
          <a:prstGeom prst="rect">
            <a:avLst/>
          </a:prstGeom>
          <a:noFill/>
          <a:ln w="9525">
            <a:noFill/>
            <a:miter lim="800000"/>
            <a:headEnd/>
            <a:tailEnd/>
          </a:ln>
        </p:spPr>
        <p:txBody>
          <a:bodyPr vert="horz" wrap="square" lIns="82945" tIns="41473" rIns="82945" bIns="41473" numCol="1" anchor="t" anchorCtr="0" compatLnSpc="1">
            <a:prstTxWarp prst="textNoShape">
              <a:avLst/>
            </a:prstTxWarp>
          </a:bodyPr>
          <a:lstStyle/>
          <a:p>
            <a:pPr fontAlgn="base">
              <a:spcBef>
                <a:spcPct val="20000"/>
              </a:spcBef>
              <a:spcAft>
                <a:spcPct val="0"/>
              </a:spcAft>
              <a:defRPr/>
            </a:pPr>
            <a:r>
              <a:rPr lang="en-PH" sz="2500" dirty="0">
                <a:solidFill>
                  <a:schemeClr val="tx1">
                    <a:lumMod val="50000"/>
                    <a:lumOff val="50000"/>
                  </a:schemeClr>
                </a:solidFill>
                <a:latin typeface="Calibri" pitchFamily="34" charset="0"/>
                <a:cs typeface="Calibri" pitchFamily="34" charset="0"/>
              </a:rPr>
              <a:t>STAKEHOLDERS IDENTIFIED    &gt;    </a:t>
            </a:r>
            <a:r>
              <a:rPr lang="en-PH" sz="2500" b="1" dirty="0">
                <a:latin typeface="Calibri" pitchFamily="34" charset="0"/>
                <a:cs typeface="Calibri" pitchFamily="34" charset="0"/>
              </a:rPr>
              <a:t>Non-MSG Stakeholders</a:t>
            </a:r>
            <a:endParaRPr lang="en-US" sz="2500" dirty="0">
              <a:solidFill>
                <a:schemeClr val="tx1">
                  <a:lumMod val="50000"/>
                  <a:lumOff val="50000"/>
                </a:schemeClr>
              </a:solidFill>
              <a:latin typeface="Calibri" pitchFamily="34" charset="0"/>
              <a:cs typeface="Calibri" pitchFamily="34" charset="0"/>
            </a:endParaRPr>
          </a:p>
        </p:txBody>
      </p:sp>
    </p:spTree>
    <p:extLst>
      <p:ext uri="{BB962C8B-B14F-4D97-AF65-F5344CB8AC3E}">
        <p14:creationId xmlns:p14="http://schemas.microsoft.com/office/powerpoint/2010/main" val="3351304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6725</TotalTime>
  <Words>1429</Words>
  <Application>Microsoft Office PowerPoint</Application>
  <PresentationFormat>Letter Paper (8.5x11 in)</PresentationFormat>
  <Paragraphs>234</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Courier New</vt:lpstr>
      <vt:lpstr>DejaVu Sans</vt:lpstr>
      <vt:lpstr>Symbol</vt:lpstr>
      <vt:lpstr>Times New Roman</vt:lpstr>
      <vt:lpstr>Wingdings</vt:lpstr>
      <vt:lpstr>Yu Mincho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dc:creator>
  <cp:lastModifiedBy>Jaqueline Terrel Taquiri</cp:lastModifiedBy>
  <cp:revision>215</cp:revision>
  <dcterms:created xsi:type="dcterms:W3CDTF">2017-08-01T16:29:02Z</dcterms:created>
  <dcterms:modified xsi:type="dcterms:W3CDTF">2017-12-04T12:34:12Z</dcterms:modified>
  <dc:language>en-PH</dc:language>
</cp:coreProperties>
</file>