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7" r:id="rId2"/>
    <p:sldId id="265" r:id="rId3"/>
    <p:sldId id="283" r:id="rId4"/>
    <p:sldId id="280" r:id="rId5"/>
    <p:sldId id="281" r:id="rId6"/>
    <p:sldId id="257" r:id="rId7"/>
    <p:sldId id="277" r:id="rId8"/>
    <p:sldId id="289" r:id="rId9"/>
    <p:sldId id="285" r:id="rId10"/>
    <p:sldId id="286" r:id="rId11"/>
    <p:sldId id="291" r:id="rId12"/>
    <p:sldId id="287" r:id="rId13"/>
    <p:sldId id="288" r:id="rId14"/>
    <p:sldId id="275" r:id="rId15"/>
    <p:sldId id="290"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945A"/>
    <a:srgbClr val="691B31"/>
    <a:srgbClr val="A42145"/>
    <a:srgbClr val="6E152E"/>
    <a:srgbClr val="245C4F"/>
    <a:srgbClr val="404040"/>
    <a:srgbClr val="DEC9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78"/>
    <p:restoredTop sz="94434" autoAdjust="0"/>
  </p:normalViewPr>
  <p:slideViewPr>
    <p:cSldViewPr snapToGrid="0" snapToObjects="1">
      <p:cViewPr varScale="1">
        <p:scale>
          <a:sx n="82" d="100"/>
          <a:sy n="82" d="100"/>
        </p:scale>
        <p:origin x="122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ury.camargo\AppData\Local\Microsoft\Windows\INetCache\Content.Outlook\SFIVZ6MJ\Empleo%20Octubre%20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ZACE\Respaldo%20DPAI\Disco%20Local\2020\Espa&#241;ol\Produccion%20Mineral%20201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MX" sz="1200" b="1" i="0" u="none" strike="noStrike" kern="1200" cap="small" spc="0" baseline="0" noProof="0" dirty="0">
                <a:solidFill>
                  <a:prstClr val="black">
                    <a:lumMod val="65000"/>
                    <a:lumOff val="35000"/>
                  </a:prstClr>
                </a:solidFill>
                <a:latin typeface="Montserrat" panose="00000500000000000000" pitchFamily="50" charset="0"/>
                <a:ea typeface="+mn-ea"/>
                <a:cs typeface="+mn-cs"/>
              </a:defRPr>
            </a:pPr>
            <a:r>
              <a:rPr lang="es-MX" sz="1200" b="1" i="0" u="none" strike="noStrike" kern="1200" cap="small" baseline="0" noProof="0" dirty="0">
                <a:solidFill>
                  <a:prstClr val="black">
                    <a:lumMod val="65000"/>
                    <a:lumOff val="35000"/>
                  </a:prstClr>
                </a:solidFill>
                <a:latin typeface="Montserrat" panose="00000500000000000000" pitchFamily="50" charset="0"/>
                <a:ea typeface="+mn-ea"/>
                <a:cs typeface="+mn-cs"/>
              </a:rPr>
              <a:t>Empleo a</a:t>
            </a:r>
          </a:p>
          <a:p>
            <a:pPr algn="ctr" rtl="0">
              <a:defRPr lang="es-MX" sz="1200" b="1" cap="small" noProof="0" dirty="0">
                <a:solidFill>
                  <a:prstClr val="black">
                    <a:lumMod val="65000"/>
                    <a:lumOff val="35000"/>
                  </a:prstClr>
                </a:solidFill>
                <a:latin typeface="Montserrat" panose="00000500000000000000" pitchFamily="50" charset="0"/>
              </a:defRPr>
            </a:pPr>
            <a:r>
              <a:rPr lang="es-MX" sz="1200" b="1" i="0" u="none" strike="noStrike" kern="1200" cap="small" baseline="0" noProof="0" dirty="0">
                <a:solidFill>
                  <a:prstClr val="black">
                    <a:lumMod val="65000"/>
                    <a:lumOff val="35000"/>
                  </a:prstClr>
                </a:solidFill>
                <a:latin typeface="Montserrat" panose="00000500000000000000" pitchFamily="50" charset="0"/>
                <a:ea typeface="+mn-ea"/>
                <a:cs typeface="+mn-cs"/>
              </a:rPr>
              <a:t>Octubre 2020</a:t>
            </a:r>
          </a:p>
        </c:rich>
      </c:tx>
      <c:layout/>
      <c:overlay val="0"/>
      <c:spPr>
        <a:noFill/>
        <a:ln>
          <a:noFill/>
        </a:ln>
        <a:effectLst/>
      </c:spPr>
      <c:txPr>
        <a:bodyPr rot="0" spcFirstLastPara="1" vertOverflow="ellipsis" vert="horz" wrap="square" anchor="ctr" anchorCtr="1"/>
        <a:lstStyle/>
        <a:p>
          <a:pPr algn="ctr" rtl="0">
            <a:defRPr lang="es-MX" sz="1200" b="1" i="0" u="none" strike="noStrike" kern="1200" cap="small" spc="0" baseline="0" noProof="0" dirty="0">
              <a:solidFill>
                <a:prstClr val="black">
                  <a:lumMod val="65000"/>
                  <a:lumOff val="35000"/>
                </a:prstClr>
              </a:solidFill>
              <a:latin typeface="Montserrat" panose="00000500000000000000" pitchFamily="50" charset="0"/>
              <a:ea typeface="+mn-ea"/>
              <a:cs typeface="+mn-cs"/>
            </a:defRPr>
          </a:pPr>
          <a:endParaRPr lang="es-MX"/>
        </a:p>
      </c:txPr>
    </c:title>
    <c:autoTitleDeleted val="0"/>
    <c:plotArea>
      <c:layout/>
      <c:barChart>
        <c:barDir val="col"/>
        <c:grouping val="clustered"/>
        <c:varyColors val="0"/>
        <c:ser>
          <c:idx val="0"/>
          <c:order val="0"/>
          <c:tx>
            <c:strRef>
              <c:f>'[Empleo Octubre 2020.xlsx]Hoja1'!$D$3</c:f>
              <c:strCache>
                <c:ptCount val="1"/>
                <c:pt idx="0">
                  <c:v>No. Trabajadores</c:v>
                </c:pt>
              </c:strCache>
            </c:strRef>
          </c:tx>
          <c:spPr>
            <a:solidFill>
              <a:srgbClr val="BC945A"/>
            </a:solidFill>
            <a:ln w="19050">
              <a:solidFill>
                <a:srgbClr val="BC945A"/>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ontserrat" panose="00000500000000000000" pitchFamily="50"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'[Empleo Octubre 2020.xlsx]Hoja1'!$C$4:$C$8</c:f>
              <c:strCache>
                <c:ptCount val="5"/>
                <c:pt idx="0">
                  <c:v>EXPLOTACION DE SAL</c:v>
                </c:pt>
                <c:pt idx="1">
                  <c:v>EXTRACCION BENEF. DE CARBON MINERAL GRAFITO EXCEPT</c:v>
                </c:pt>
                <c:pt idx="2">
                  <c:v>EXTRACCION Y BENEFICIO DE MINERALES METALICOS</c:v>
                </c:pt>
                <c:pt idx="3">
                  <c:v>FAB.DE PROD.DE MINERALES NO METALICOS;EXCEPTO PETR</c:v>
                </c:pt>
                <c:pt idx="4">
                  <c:v>INDUSTRIAS METALICAS BASICAS</c:v>
                </c:pt>
              </c:strCache>
            </c:strRef>
          </c:cat>
          <c:val>
            <c:numRef>
              <c:f>'[Empleo Octubre 2020.xlsx]Hoja1'!$D$4:$D$8</c:f>
              <c:numCache>
                <c:formatCode>_-* #,##0_-;\-* #,##0_-;_-* "-"??_-;_-@_-</c:formatCode>
                <c:ptCount val="5"/>
                <c:pt idx="0">
                  <c:v>2209</c:v>
                </c:pt>
                <c:pt idx="1">
                  <c:v>34629</c:v>
                </c:pt>
                <c:pt idx="2">
                  <c:v>71150</c:v>
                </c:pt>
                <c:pt idx="3">
                  <c:v>147073</c:v>
                </c:pt>
                <c:pt idx="4">
                  <c:v>116587</c:v>
                </c:pt>
              </c:numCache>
            </c:numRef>
          </c:val>
          <c:extLst>
            <c:ext xmlns:c16="http://schemas.microsoft.com/office/drawing/2014/chart" uri="{C3380CC4-5D6E-409C-BE32-E72D297353CC}">
              <c16:uniqueId val="{00000000-63A5-48C6-8658-8C7F2C331FE3}"/>
            </c:ext>
          </c:extLst>
        </c:ser>
        <c:dLbls>
          <c:dLblPos val="outEnd"/>
          <c:showLegendKey val="0"/>
          <c:showVal val="1"/>
          <c:showCatName val="0"/>
          <c:showSerName val="0"/>
          <c:showPercent val="0"/>
          <c:showBubbleSize val="0"/>
        </c:dLbls>
        <c:gapWidth val="150"/>
        <c:axId val="-1823884800"/>
        <c:axId val="-1571393376"/>
      </c:barChart>
      <c:catAx>
        <c:axId val="-1823884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Montserrat" panose="00000500000000000000" pitchFamily="50" charset="0"/>
                <a:ea typeface="+mn-ea"/>
                <a:cs typeface="+mn-cs"/>
              </a:defRPr>
            </a:pPr>
            <a:endParaRPr lang="es-MX"/>
          </a:p>
        </c:txPr>
        <c:crossAx val="-1571393376"/>
        <c:crosses val="autoZero"/>
        <c:auto val="1"/>
        <c:lblAlgn val="ctr"/>
        <c:lblOffset val="100"/>
        <c:noMultiLvlLbl val="0"/>
      </c:catAx>
      <c:valAx>
        <c:axId val="-1571393376"/>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ontserrat" panose="00000500000000000000" pitchFamily="50" charset="0"/>
                <a:ea typeface="+mn-ea"/>
                <a:cs typeface="+mn-cs"/>
              </a:defRPr>
            </a:pPr>
            <a:endParaRPr lang="es-MX"/>
          </a:p>
        </c:txPr>
        <c:crossAx val="-1823884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small" baseline="0">
                <a:solidFill>
                  <a:schemeClr val="tx1">
                    <a:lumMod val="65000"/>
                    <a:lumOff val="35000"/>
                  </a:schemeClr>
                </a:solidFill>
                <a:latin typeface="Montserrat" panose="00000500000000000000" pitchFamily="50" charset="0"/>
                <a:ea typeface="+mn-ea"/>
                <a:cs typeface="+mn-cs"/>
              </a:defRPr>
            </a:pPr>
            <a:r>
              <a:rPr lang="es-MX" sz="1400" cap="small" baseline="0" dirty="0">
                <a:latin typeface="Montserrat" panose="00000500000000000000" pitchFamily="50" charset="0"/>
              </a:rPr>
              <a:t>Participación en el PIB Industrial</a:t>
            </a:r>
          </a:p>
        </c:rich>
      </c:tx>
      <c:layout>
        <c:manualLayout>
          <c:xMode val="edge"/>
          <c:yMode val="edge"/>
          <c:x val="0.33967605361283193"/>
          <c:y val="2.2283272149375127E-2"/>
        </c:manualLayout>
      </c:layout>
      <c:overlay val="0"/>
      <c:spPr>
        <a:noFill/>
        <a:ln>
          <a:noFill/>
        </a:ln>
        <a:effectLst/>
      </c:spPr>
      <c:txPr>
        <a:bodyPr rot="0" spcFirstLastPara="1" vertOverflow="ellipsis" vert="horz" wrap="square" anchor="ctr" anchorCtr="1"/>
        <a:lstStyle/>
        <a:p>
          <a:pPr>
            <a:defRPr sz="1400" b="1" i="0" u="none" strike="noStrike" kern="1200" cap="small" baseline="0">
              <a:solidFill>
                <a:schemeClr val="tx1">
                  <a:lumMod val="65000"/>
                  <a:lumOff val="35000"/>
                </a:schemeClr>
              </a:solidFill>
              <a:latin typeface="Montserrat" panose="00000500000000000000" pitchFamily="50" charset="0"/>
              <a:ea typeface="+mn-ea"/>
              <a:cs typeface="+mn-cs"/>
            </a:defRPr>
          </a:pPr>
          <a:endParaRPr lang="es-MX"/>
        </a:p>
      </c:txPr>
    </c:title>
    <c:autoTitleDeleted val="0"/>
    <c:plotArea>
      <c:layout/>
      <c:pieChart>
        <c:varyColors val="1"/>
        <c:ser>
          <c:idx val="0"/>
          <c:order val="0"/>
          <c:dPt>
            <c:idx val="0"/>
            <c:bubble3D val="0"/>
            <c:spPr>
              <a:solidFill>
                <a:srgbClr val="285C4D"/>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86A-4173-8E6A-EB66C96ACD2C}"/>
              </c:ext>
            </c:extLst>
          </c:dPt>
          <c:dPt>
            <c:idx val="1"/>
            <c:bubble3D val="0"/>
            <c:spPr>
              <a:solidFill>
                <a:srgbClr val="E3D7B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86A-4173-8E6A-EB66C96ACD2C}"/>
              </c:ext>
            </c:extLst>
          </c:dPt>
          <c:dPt>
            <c:idx val="2"/>
            <c:bubble3D val="0"/>
            <c:spPr>
              <a:solidFill>
                <a:srgbClr val="4AA88D"/>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86A-4173-8E6A-EB66C96ACD2C}"/>
              </c:ext>
            </c:extLst>
          </c:dPt>
          <c:dPt>
            <c:idx val="3"/>
            <c:bubble3D val="0"/>
            <c:spPr>
              <a:solidFill>
                <a:srgbClr val="C3A67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86A-4173-8E6A-EB66C96ACD2C}"/>
              </c:ext>
            </c:extLst>
          </c:dPt>
          <c:dPt>
            <c:idx val="4"/>
            <c:bubble3D val="0"/>
            <c:spPr>
              <a:solidFill>
                <a:srgbClr val="7FC7B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86A-4173-8E6A-EB66C96ACD2C}"/>
              </c:ext>
            </c:extLst>
          </c:dPt>
          <c:dPt>
            <c:idx val="5"/>
            <c:bubble3D val="0"/>
            <c:spPr>
              <a:solidFill>
                <a:srgbClr val="94734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86A-4173-8E6A-EB66C96ACD2C}"/>
              </c:ext>
            </c:extLst>
          </c:dPt>
          <c:dLbls>
            <c:dLbl>
              <c:idx val="0"/>
              <c:layout>
                <c:manualLayout>
                  <c:x val="5.545927209705364E-2"/>
                  <c:y val="1.7338532526677431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rgbClr val="FF0000"/>
                      </a:solidFill>
                      <a:latin typeface="Montserrat" panose="00000500000000000000" pitchFamily="50"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86A-4173-8E6A-EB66C96ACD2C}"/>
                </c:ext>
              </c:extLst>
            </c:dLbl>
            <c:dLbl>
              <c:idx val="1"/>
              <c:layout>
                <c:manualLayout>
                  <c:x val="4.8526863084921927E-2"/>
                  <c:y val="-3.1786942426770588E-1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Montserrat" panose="00000500000000000000" pitchFamily="50"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D86A-4173-8E6A-EB66C96ACD2C}"/>
                </c:ext>
              </c:extLst>
            </c:dLbl>
            <c:dLbl>
              <c:idx val="2"/>
              <c:layout>
                <c:manualLayout>
                  <c:x val="4.852686308492201E-2"/>
                  <c:y val="0"/>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Montserrat" panose="00000500000000000000" pitchFamily="50"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D86A-4173-8E6A-EB66C96ACD2C}"/>
                </c:ext>
              </c:extLst>
            </c:dLbl>
            <c:dLbl>
              <c:idx val="3"/>
              <c:layout>
                <c:manualLayout>
                  <c:x val="4.1594454072790298E-2"/>
                  <c:y val="0.14724018345532638"/>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Montserrat" panose="00000500000000000000" pitchFamily="50"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D86A-4173-8E6A-EB66C96ACD2C}"/>
                </c:ext>
              </c:extLst>
            </c:dLbl>
            <c:dLbl>
              <c:idx val="4"/>
              <c:layout>
                <c:manualLayout>
                  <c:x val="-0.17102536016817141"/>
                  <c:y val="-0.16724297583449318"/>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Montserrat" panose="00000500000000000000" pitchFamily="50"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D86A-4173-8E6A-EB66C96ACD2C}"/>
                </c:ext>
              </c:extLst>
            </c:dLbl>
            <c:dLbl>
              <c:idx val="5"/>
              <c:layout>
                <c:manualLayout>
                  <c:x val="0.23724514391969226"/>
                  <c:y val="-2.4054748420541491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chemeClr val="bg1"/>
                      </a:solidFill>
                      <a:latin typeface="Montserrat" panose="00000500000000000000" pitchFamily="50"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D86A-4173-8E6A-EB66C96ACD2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Montserrat" panose="00000500000000000000" pitchFamily="50" charset="0"/>
                    <a:ea typeface="+mn-ea"/>
                    <a:cs typeface="+mn-cs"/>
                  </a:defRPr>
                </a:pPr>
                <a:endParaRPr lang="es-MX"/>
              </a:p>
            </c:txPr>
            <c:dLblPos val="outEnd"/>
            <c:showLegendKey val="0"/>
            <c:showVal val="0"/>
            <c:showCatName val="1"/>
            <c:showSerName val="0"/>
            <c:showPercent val="1"/>
            <c:showBubbleSize val="0"/>
            <c:showLeaderLines val="1"/>
            <c:leaderLines>
              <c:spPr>
                <a:ln w="6350" cap="flat" cmpd="sng" algn="ctr">
                  <a:solidFill>
                    <a:schemeClr val="dk1"/>
                  </a:solidFill>
                  <a:prstDash val="solid"/>
                  <a:miter lim="800000"/>
                </a:ln>
                <a:effectLst/>
              </c:spPr>
            </c:leaderLines>
            <c:extLst>
              <c:ext xmlns:c15="http://schemas.microsoft.com/office/drawing/2012/chart" uri="{CE6537A1-D6FC-4f65-9D91-7224C49458BB}"/>
            </c:extLst>
          </c:dLbls>
          <c:cat>
            <c:strRef>
              <c:f>Hoja1!$D$119:$D$124</c:f>
              <c:strCache>
                <c:ptCount val="6"/>
                <c:pt idx="0">
                  <c:v>Minería</c:v>
                </c:pt>
                <c:pt idx="1">
                  <c:v>Petróleo y Gas</c:v>
                </c:pt>
                <c:pt idx="2">
                  <c:v>Servicios rel. Min. </c:v>
                </c:pt>
                <c:pt idx="3">
                  <c:v>Electricidad y agua</c:v>
                </c:pt>
                <c:pt idx="4">
                  <c:v>Construcción</c:v>
                </c:pt>
                <c:pt idx="5">
                  <c:v>Manufacturas</c:v>
                </c:pt>
              </c:strCache>
            </c:strRef>
          </c:cat>
          <c:val>
            <c:numRef>
              <c:f>Hoja1!$E$119:$E$124</c:f>
              <c:numCache>
                <c:formatCode>0%</c:formatCode>
                <c:ptCount val="6"/>
                <c:pt idx="0">
                  <c:v>0.08</c:v>
                </c:pt>
                <c:pt idx="1">
                  <c:v>0.11</c:v>
                </c:pt>
                <c:pt idx="2">
                  <c:v>0.01</c:v>
                </c:pt>
                <c:pt idx="3">
                  <c:v>0.05</c:v>
                </c:pt>
                <c:pt idx="4">
                  <c:v>0.22</c:v>
                </c:pt>
                <c:pt idx="5">
                  <c:v>0.53</c:v>
                </c:pt>
              </c:numCache>
            </c:numRef>
          </c:val>
          <c:extLst>
            <c:ext xmlns:c16="http://schemas.microsoft.com/office/drawing/2014/chart" uri="{C3380CC4-5D6E-409C-BE32-E72D297353CC}">
              <c16:uniqueId val="{0000000C-D86A-4173-8E6A-EB66C96ACD2C}"/>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C0021-6495-4FC4-B138-661E129F2B18}" type="datetimeFigureOut">
              <a:rPr lang="es-MX" smtClean="0"/>
              <a:t>08/12/2020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670D4-55C1-45B4-BD4F-E083653CE5C4}" type="slidenum">
              <a:rPr lang="es-MX" smtClean="0"/>
              <a:t>‹Nº›</a:t>
            </a:fld>
            <a:endParaRPr lang="es-MX"/>
          </a:p>
        </p:txBody>
      </p:sp>
    </p:spTree>
    <p:extLst>
      <p:ext uri="{BB962C8B-B14F-4D97-AF65-F5344CB8AC3E}">
        <p14:creationId xmlns:p14="http://schemas.microsoft.com/office/powerpoint/2010/main" val="215102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DD7670D4-55C1-45B4-BD4F-E083653CE5C4}" type="slidenum">
              <a:rPr lang="es-MX" smtClean="0"/>
              <a:t>7</a:t>
            </a:fld>
            <a:endParaRPr lang="es-MX"/>
          </a:p>
        </p:txBody>
      </p:sp>
    </p:spTree>
    <p:extLst>
      <p:ext uri="{BB962C8B-B14F-4D97-AF65-F5344CB8AC3E}">
        <p14:creationId xmlns:p14="http://schemas.microsoft.com/office/powerpoint/2010/main" val="266286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DD7670D4-55C1-45B4-BD4F-E083653CE5C4}" type="slidenum">
              <a:rPr lang="es-MX" smtClean="0"/>
              <a:t>10</a:t>
            </a:fld>
            <a:endParaRPr lang="es-MX"/>
          </a:p>
        </p:txBody>
      </p:sp>
    </p:spTree>
    <p:extLst>
      <p:ext uri="{BB962C8B-B14F-4D97-AF65-F5344CB8AC3E}">
        <p14:creationId xmlns:p14="http://schemas.microsoft.com/office/powerpoint/2010/main" val="373910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DD7670D4-55C1-45B4-BD4F-E083653CE5C4}" type="slidenum">
              <a:rPr lang="es-MX" smtClean="0"/>
              <a:t>11</a:t>
            </a:fld>
            <a:endParaRPr lang="es-MX"/>
          </a:p>
        </p:txBody>
      </p:sp>
    </p:spTree>
    <p:extLst>
      <p:ext uri="{BB962C8B-B14F-4D97-AF65-F5344CB8AC3E}">
        <p14:creationId xmlns:p14="http://schemas.microsoft.com/office/powerpoint/2010/main" val="3825298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t>08/12/2020</a:t>
            </a:fld>
            <a:endParaRPr lang="es-MX"/>
          </a:p>
        </p:txBody>
      </p:sp>
      <p:sp>
        <p:nvSpPr>
          <p:cNvPr id="5" name="Marcador de pie de página 4">
            <a:extLst>
              <a:ext uri="{FF2B5EF4-FFF2-40B4-BE49-F238E27FC236}">
                <a16:creationId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cxnSp>
        <p:nvCxnSpPr>
          <p:cNvPr id="7" name="Straight Connector 6"/>
          <p:cNvCxnSpPr/>
          <p:nvPr userDrawn="1"/>
        </p:nvCxnSpPr>
        <p:spPr>
          <a:xfrm>
            <a:off x="3524473" y="3343609"/>
            <a:ext cx="5029200" cy="0"/>
          </a:xfrm>
          <a:prstGeom prst="line">
            <a:avLst/>
          </a:prstGeom>
          <a:ln w="19050">
            <a:solidFill>
              <a:srgbClr val="DEC9A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9513" y="5205162"/>
            <a:ext cx="4019120" cy="990594"/>
          </a:xfrm>
          <a:prstGeom prst="rect">
            <a:avLst/>
          </a:prstGeom>
        </p:spPr>
      </p:pic>
      <p:sp>
        <p:nvSpPr>
          <p:cNvPr id="14" name="Text Placeholder 13"/>
          <p:cNvSpPr>
            <a:spLocks noGrp="1"/>
          </p:cNvSpPr>
          <p:nvPr>
            <p:ph type="body" sz="quarter" idx="13" hasCustomPrompt="1"/>
          </p:nvPr>
        </p:nvSpPr>
        <p:spPr>
          <a:xfrm>
            <a:off x="1524000" y="2072021"/>
            <a:ext cx="9144000" cy="946813"/>
          </a:xfrm>
        </p:spPr>
        <p:txBody>
          <a:bodyPr>
            <a:normAutofit/>
          </a:bodyPr>
          <a:lstStyle>
            <a:lvl1pPr marL="0" indent="0" algn="ctr">
              <a:buNone/>
              <a:defRPr sz="4000">
                <a:solidFill>
                  <a:schemeClr val="bg1"/>
                </a:solidFill>
                <a:latin typeface="Montserrat SemiBold" panose="00000700000000000000" pitchFamily="2" charset="0"/>
              </a:defRPr>
            </a:lvl1pPr>
          </a:lstStyle>
          <a:p>
            <a:pPr lvl="0"/>
            <a:r>
              <a:rPr lang="en-US" dirty="0" smtClean="0"/>
              <a:t>CLICK TO EDIT MASTER TEXT STYLES</a:t>
            </a:r>
          </a:p>
        </p:txBody>
      </p:sp>
      <p:sp>
        <p:nvSpPr>
          <p:cNvPr id="18" name="Text Placeholder 17"/>
          <p:cNvSpPr>
            <a:spLocks noGrp="1"/>
          </p:cNvSpPr>
          <p:nvPr>
            <p:ph type="body" sz="quarter" idx="14"/>
          </p:nvPr>
        </p:nvSpPr>
        <p:spPr>
          <a:xfrm>
            <a:off x="1452563" y="3606800"/>
            <a:ext cx="9215437" cy="1144588"/>
          </a:xfrm>
        </p:spPr>
        <p:txBody>
          <a:bodyPr/>
          <a:lstStyle>
            <a:lvl1pPr marL="0" indent="0" algn="ctr">
              <a:buNone/>
              <a:defRPr>
                <a:solidFill>
                  <a:srgbClr val="DEC9A2"/>
                </a:solidFill>
                <a:latin typeface="Montserrat SemiBold" panose="00000700000000000000" pitchFamily="2" charset="0"/>
              </a:defRPr>
            </a:lvl1pPr>
          </a:lstStyle>
          <a:p>
            <a:pPr lvl="0"/>
            <a:r>
              <a:rPr lang="en-US" dirty="0" smtClean="0"/>
              <a:t>Click to edit Master text styles</a:t>
            </a:r>
          </a:p>
        </p:txBody>
      </p:sp>
    </p:spTree>
    <p:extLst>
      <p:ext uri="{BB962C8B-B14F-4D97-AF65-F5344CB8AC3E}">
        <p14:creationId xmlns:p14="http://schemas.microsoft.com/office/powerpoint/2010/main" val="30323056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6B0B0-52A6-6C41-A530-1440610AF806}"/>
              </a:ext>
            </a:extLst>
          </p:cNvPr>
          <p:cNvSpPr>
            <a:spLocks noGrp="1"/>
          </p:cNvSpPr>
          <p:nvPr>
            <p:ph type="title"/>
          </p:nvPr>
        </p:nvSpPr>
        <p:spPr/>
        <p:txBody>
          <a:bodyPr/>
          <a:lstStyle>
            <a:lvl1pPr>
              <a:defRPr>
                <a:latin typeface="Montserrat Medium" panose="00000600000000000000" pitchFamily="2" charset="0"/>
              </a:defRPr>
            </a:lvl1pPr>
          </a:lstStyle>
          <a:p>
            <a:r>
              <a:rPr lang="es-ES" dirty="0"/>
              <a:t>Haga clic para modificar el estilo de título del patrón</a:t>
            </a:r>
            <a:endParaRPr lang="es-MX" dirty="0"/>
          </a:p>
        </p:txBody>
      </p:sp>
      <p:sp>
        <p:nvSpPr>
          <p:cNvPr id="3" name="Marcador de texto vertical 2">
            <a:extLst>
              <a:ext uri="{FF2B5EF4-FFF2-40B4-BE49-F238E27FC236}">
                <a16:creationId xmlns:a16="http://schemas.microsoft.com/office/drawing/2014/main" id="{F80BC0CB-2C47-194B-B1F8-75F083E3F699}"/>
              </a:ext>
            </a:extLst>
          </p:cNvPr>
          <p:cNvSpPr>
            <a:spLocks noGrp="1"/>
          </p:cNvSpPr>
          <p:nvPr>
            <p:ph type="body" orient="vert" idx="1"/>
          </p:nvPr>
        </p:nvSpPr>
        <p:spPr>
          <a:xfrm>
            <a:off x="838200" y="1921653"/>
            <a:ext cx="10515600" cy="4255310"/>
          </a:xfrm>
        </p:spPr>
        <p:txBody>
          <a:bodyPr vert="eaVert"/>
          <a:lstStyle/>
          <a:p>
            <a:r>
              <a:rPr lang="es-ES" dirty="0"/>
              <a:t>Editar los estilos de texto del patrón
Segundo nivel
Tercer nivel
Cuarto nivel
Quinto nivel</a:t>
            </a:r>
            <a:endParaRPr lang="es-MX" dirty="0"/>
          </a:p>
        </p:txBody>
      </p:sp>
      <p:sp>
        <p:nvSpPr>
          <p:cNvPr id="4" name="Marcador de fecha 3">
            <a:extLst>
              <a:ext uri="{FF2B5EF4-FFF2-40B4-BE49-F238E27FC236}">
                <a16:creationId xmlns:a16="http://schemas.microsoft.com/office/drawing/2014/main" id="{215AD14C-2138-6F4F-B03D-F9ED9A34D6FA}"/>
              </a:ext>
            </a:extLst>
          </p:cNvPr>
          <p:cNvSpPr>
            <a:spLocks noGrp="1"/>
          </p:cNvSpPr>
          <p:nvPr>
            <p:ph type="dt" sz="half" idx="10"/>
          </p:nvPr>
        </p:nvSpPr>
        <p:spPr/>
        <p:txBody>
          <a:bodyPr/>
          <a:lstStyle/>
          <a:p>
            <a:fld id="{62B8DF0E-90BF-EC4E-8934-156187A1162F}" type="datetimeFigureOut">
              <a:rPr lang="es-MX" smtClean="0"/>
              <a:t>08/12/2020</a:t>
            </a:fld>
            <a:endParaRPr lang="es-MX"/>
          </a:p>
        </p:txBody>
      </p:sp>
      <p:sp>
        <p:nvSpPr>
          <p:cNvPr id="5" name="Marcador de pie de página 4">
            <a:extLst>
              <a:ext uri="{FF2B5EF4-FFF2-40B4-BE49-F238E27FC236}">
                <a16:creationId xmlns:a16="http://schemas.microsoft.com/office/drawing/2014/main" id="{33128441-9A13-2B4D-81D4-40E3DD80F28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2F6E4CD-0587-474C-88E0-76CAAC9259AE}"/>
              </a:ext>
            </a:extLst>
          </p:cNvPr>
          <p:cNvSpPr>
            <a:spLocks noGrp="1"/>
          </p:cNvSpPr>
          <p:nvPr>
            <p:ph type="sldNum" sz="quarter" idx="12"/>
          </p:nvPr>
        </p:nvSpPr>
        <p:spPr/>
        <p:txBody>
          <a:bodyPr/>
          <a:lstStyle/>
          <a:p>
            <a:fld id="{C119739B-ACC7-1A4E-906B-A9546BA1AB75}" type="slidenum">
              <a:rPr lang="es-MX" smtClean="0"/>
              <a:t>‹Nº›</a:t>
            </a:fld>
            <a:endParaRPr lang="es-MX"/>
          </a:p>
        </p:txBody>
      </p:sp>
      <p:cxnSp>
        <p:nvCxnSpPr>
          <p:cNvPr id="8" name="Straight Connector 7"/>
          <p:cNvCxnSpPr/>
          <p:nvPr userDrawn="1"/>
        </p:nvCxnSpPr>
        <p:spPr>
          <a:xfrm>
            <a:off x="838200" y="1806170"/>
            <a:ext cx="10512000" cy="0"/>
          </a:xfrm>
          <a:prstGeom prst="line">
            <a:avLst/>
          </a:prstGeom>
          <a:ln w="19050">
            <a:solidFill>
              <a:srgbClr val="BC9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6989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4FE01591-7198-0F4D-9D55-9B412361687A}"/>
              </a:ext>
            </a:extLst>
          </p:cNvPr>
          <p:cNvSpPr>
            <a:spLocks noGrp="1"/>
          </p:cNvSpPr>
          <p:nvPr>
            <p:ph type="dt" sz="half" idx="10"/>
          </p:nvPr>
        </p:nvSpPr>
        <p:spPr/>
        <p:txBody>
          <a:bodyPr/>
          <a:lstStyle/>
          <a:p>
            <a:fld id="{62B8DF0E-90BF-EC4E-8934-156187A1162F}" type="datetimeFigureOut">
              <a:rPr lang="es-MX" smtClean="0"/>
              <a:t>08/12/2020</a:t>
            </a:fld>
            <a:endParaRPr lang="es-MX"/>
          </a:p>
        </p:txBody>
      </p:sp>
      <p:sp>
        <p:nvSpPr>
          <p:cNvPr id="5" name="Marcador de pie de página 4">
            <a:extLst>
              <a:ext uri="{FF2B5EF4-FFF2-40B4-BE49-F238E27FC236}">
                <a16:creationId xmlns:a16="http://schemas.microsoft.com/office/drawing/2014/main" id="{887B0F64-10CB-1B4E-A94E-BA986C03A94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C424527-C05A-DB4D-84EE-018127D9BB6B}"/>
              </a:ext>
            </a:extLst>
          </p:cNvPr>
          <p:cNvSpPr>
            <a:spLocks noGrp="1"/>
          </p:cNvSpPr>
          <p:nvPr>
            <p:ph type="sldNum" sz="quarter" idx="12"/>
          </p:nvPr>
        </p:nvSpPr>
        <p:spPr/>
        <p:txBody>
          <a:bodyPr/>
          <a:lstStyle/>
          <a:p>
            <a:fld id="{C119739B-ACC7-1A4E-906B-A9546BA1AB75}" type="slidenum">
              <a:rPr lang="es-MX" smtClean="0"/>
              <a:t>‹Nº›</a:t>
            </a:fld>
            <a:endParaRPr lang="es-MX"/>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0599" y="5488668"/>
            <a:ext cx="2790391" cy="687749"/>
          </a:xfrm>
          <a:prstGeom prst="rect">
            <a:avLst/>
          </a:prstGeom>
        </p:spPr>
      </p:pic>
      <p:sp>
        <p:nvSpPr>
          <p:cNvPr id="8" name="Rectangle 7"/>
          <p:cNvSpPr/>
          <p:nvPr userDrawn="1"/>
        </p:nvSpPr>
        <p:spPr>
          <a:xfrm>
            <a:off x="4917782" y="2589519"/>
            <a:ext cx="7274218" cy="1006609"/>
          </a:xfrm>
          <a:prstGeom prst="rect">
            <a:avLst/>
          </a:prstGeom>
          <a:gradFill>
            <a:gsLst>
              <a:gs pos="0">
                <a:srgbClr val="6E152E">
                  <a:shade val="67500"/>
                  <a:satMod val="115000"/>
                  <a:alpha val="0"/>
                </a:srgbClr>
              </a:gs>
              <a:gs pos="100000">
                <a:srgbClr val="6E152E">
                  <a:shade val="100000"/>
                  <a:satMod val="11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ext Placeholder 9"/>
          <p:cNvSpPr>
            <a:spLocks noGrp="1"/>
          </p:cNvSpPr>
          <p:nvPr>
            <p:ph type="body" sz="quarter" idx="13" hasCustomPrompt="1"/>
          </p:nvPr>
        </p:nvSpPr>
        <p:spPr>
          <a:xfrm>
            <a:off x="1498408" y="2811857"/>
            <a:ext cx="10126721" cy="561931"/>
          </a:xfrm>
        </p:spPr>
        <p:txBody>
          <a:bodyPr>
            <a:normAutofit/>
          </a:bodyPr>
          <a:lstStyle>
            <a:lvl1pPr marL="0" indent="0" algn="ctr">
              <a:buNone/>
              <a:defRPr sz="4000">
                <a:solidFill>
                  <a:schemeClr val="bg1"/>
                </a:solidFill>
                <a:latin typeface="Montserrat SemiBold" panose="00000700000000000000" pitchFamily="2" charset="0"/>
              </a:defRPr>
            </a:lvl1pPr>
          </a:lstStyle>
          <a:p>
            <a:pPr lvl="0"/>
            <a:r>
              <a:rPr lang="en-US" dirty="0" smtClean="0"/>
              <a:t>CLICK TO EDIT MASTER TEXT STYLES</a:t>
            </a:r>
          </a:p>
        </p:txBody>
      </p:sp>
    </p:spTree>
    <p:extLst>
      <p:ext uri="{BB962C8B-B14F-4D97-AF65-F5344CB8AC3E}">
        <p14:creationId xmlns:p14="http://schemas.microsoft.com/office/powerpoint/2010/main" val="15475972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p:txBody>
          <a:bodyPr/>
          <a:lstStyle>
            <a:lvl1pPr algn="r">
              <a:defRPr b="0" i="0">
                <a:solidFill>
                  <a:srgbClr val="A42145"/>
                </a:solidFill>
                <a:latin typeface="Montserrat SemiBold" panose="00000700000000000000" pitchFamily="2" charset="0"/>
              </a:defRPr>
            </a:lvl1pPr>
          </a:lstStyle>
          <a:p>
            <a:r>
              <a:rPr lang="es-ES" dirty="0" smtClean="0"/>
              <a:t>Lorem ipsum</a:t>
            </a:r>
            <a:br>
              <a:rPr lang="es-ES" dirty="0" smtClean="0"/>
            </a:br>
            <a:r>
              <a:rPr lang="es-ES" dirty="0" smtClean="0"/>
              <a:t>Lorem ipsum</a:t>
            </a:r>
            <a:endParaRPr lang="es-MX" dirty="0"/>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838200" y="1825625"/>
            <a:ext cx="10515600" cy="4351338"/>
          </a:xfrm>
        </p:spPr>
        <p:txBody>
          <a:bodyPr>
            <a:normAutofit/>
          </a:bodyPr>
          <a:lstStyle>
            <a:lvl1pPr marL="0" indent="0" algn="r">
              <a:buNone/>
              <a:defRPr sz="2400" b="0" i="0">
                <a:solidFill>
                  <a:srgbClr val="404040"/>
                </a:solidFill>
                <a:latin typeface="Montserrat SemiBold" panose="00000700000000000000" pitchFamily="2" charset="0"/>
              </a:defRPr>
            </a:lvl1pPr>
          </a:lstStyle>
          <a:p>
            <a:r>
              <a:rPr lang="es-ES" dirty="0" smtClean="0"/>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08/12/2020</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Rectangle 6"/>
          <p:cNvSpPr/>
          <p:nvPr userDrawn="1"/>
        </p:nvSpPr>
        <p:spPr>
          <a:xfrm>
            <a:off x="11488189" y="239784"/>
            <a:ext cx="257695" cy="1576243"/>
          </a:xfrm>
          <a:prstGeom prst="rect">
            <a:avLst/>
          </a:prstGeom>
          <a:solidFill>
            <a:srgbClr val="A42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p>
        </p:txBody>
      </p:sp>
    </p:spTree>
    <p:extLst>
      <p:ext uri="{BB962C8B-B14F-4D97-AF65-F5344CB8AC3E}">
        <p14:creationId xmlns:p14="http://schemas.microsoft.com/office/powerpoint/2010/main" val="26746473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634A7-9004-D440-86C3-4AB48AA775E9}"/>
              </a:ext>
            </a:extLst>
          </p:cNvPr>
          <p:cNvSpPr>
            <a:spLocks noGrp="1"/>
          </p:cNvSpPr>
          <p:nvPr>
            <p:ph type="title"/>
          </p:nvPr>
        </p:nvSpPr>
        <p:spPr>
          <a:xfrm>
            <a:off x="831850" y="784706"/>
            <a:ext cx="10515600" cy="2852737"/>
          </a:xfrm>
        </p:spPr>
        <p:txBody>
          <a:bodyPr anchor="b"/>
          <a:lstStyle>
            <a:lvl1pPr>
              <a:defRPr sz="6000" b="0" i="0">
                <a:latin typeface="Montserrat" pitchFamily="2" charset="77"/>
              </a:defRPr>
            </a:lvl1pPr>
          </a:lstStyle>
          <a:p>
            <a:r>
              <a:rPr lang="es-ES" dirty="0"/>
              <a:t>Haga clic para modificar el estilo de título del patrón</a:t>
            </a:r>
            <a:endParaRPr lang="es-MX" dirty="0"/>
          </a:p>
        </p:txBody>
      </p:sp>
      <p:sp>
        <p:nvSpPr>
          <p:cNvPr id="3" name="Marcador de texto 2">
            <a:extLst>
              <a:ext uri="{FF2B5EF4-FFF2-40B4-BE49-F238E27FC236}">
                <a16:creationId xmlns:a16="http://schemas.microsoft.com/office/drawing/2014/main" id="{013C5C9E-DB6F-504B-93BB-66CF3497ABDA}"/>
              </a:ext>
            </a:extLst>
          </p:cNvPr>
          <p:cNvSpPr>
            <a:spLocks noGrp="1"/>
          </p:cNvSpPr>
          <p:nvPr>
            <p:ph type="body" idx="1"/>
          </p:nvPr>
        </p:nvSpPr>
        <p:spPr>
          <a:xfrm>
            <a:off x="831850" y="3664431"/>
            <a:ext cx="10515600" cy="1500187"/>
          </a:xfrm>
        </p:spPr>
        <p:txBody>
          <a:bodyPr/>
          <a:lstStyle>
            <a:lvl1pPr marL="0" indent="0">
              <a:buNone/>
              <a:defRPr sz="2400" b="0" i="0">
                <a:solidFill>
                  <a:schemeClr val="tx1">
                    <a:tint val="75000"/>
                  </a:schemeClr>
                </a:solidFill>
                <a:latin typeface="Montserra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52AFEB7-75D0-BE47-81B9-4E56BC16D87C}"/>
              </a:ext>
            </a:extLst>
          </p:cNvPr>
          <p:cNvSpPr>
            <a:spLocks noGrp="1"/>
          </p:cNvSpPr>
          <p:nvPr>
            <p:ph type="dt" sz="half" idx="10"/>
          </p:nvPr>
        </p:nvSpPr>
        <p:spPr/>
        <p:txBody>
          <a:bodyPr/>
          <a:lstStyle/>
          <a:p>
            <a:fld id="{62B8DF0E-90BF-EC4E-8934-156187A1162F}" type="datetimeFigureOut">
              <a:rPr lang="es-MX" smtClean="0"/>
              <a:t>08/12/2020</a:t>
            </a:fld>
            <a:endParaRPr lang="es-MX"/>
          </a:p>
        </p:txBody>
      </p:sp>
      <p:sp>
        <p:nvSpPr>
          <p:cNvPr id="5" name="Marcador de pie de página 4">
            <a:extLst>
              <a:ext uri="{FF2B5EF4-FFF2-40B4-BE49-F238E27FC236}">
                <a16:creationId xmlns:a16="http://schemas.microsoft.com/office/drawing/2014/main" id="{7BF20D03-13BE-A948-A10F-E6525E78D1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266C5EE-81CC-6D43-8FD4-29ED2886213E}"/>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4424890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2BA57C4-7E93-7040-8A57-4BA7102B5448}"/>
              </a:ext>
            </a:extLst>
          </p:cNvPr>
          <p:cNvSpPr>
            <a:spLocks noGrp="1"/>
          </p:cNvSpPr>
          <p:nvPr>
            <p:ph sz="half" idx="1"/>
          </p:nvPr>
        </p:nvSpPr>
        <p:spPr>
          <a:xfrm>
            <a:off x="838200" y="1825625"/>
            <a:ext cx="3646251" cy="4351338"/>
          </a:xfr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4" name="Marcador de contenido 3">
            <a:extLst>
              <a:ext uri="{FF2B5EF4-FFF2-40B4-BE49-F238E27FC236}">
                <a16:creationId xmlns:a16="http://schemas.microsoft.com/office/drawing/2014/main" id="{B58E4C7A-699F-8B48-881A-B5DA4F7729DB}"/>
              </a:ext>
            </a:extLst>
          </p:cNvPr>
          <p:cNvSpPr>
            <a:spLocks noGrp="1"/>
          </p:cNvSpPr>
          <p:nvPr>
            <p:ph sz="half" idx="2"/>
          </p:nvPr>
        </p:nvSpPr>
        <p:spPr>
          <a:xfrm>
            <a:off x="4863830" y="1825625"/>
            <a:ext cx="6489970" cy="4351338"/>
          </a:xfr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5" name="Marcador de fecha 4">
            <a:extLst>
              <a:ext uri="{FF2B5EF4-FFF2-40B4-BE49-F238E27FC236}">
                <a16:creationId xmlns:a16="http://schemas.microsoft.com/office/drawing/2014/main" id="{7643D9A1-AF1A-5C49-9963-CA564481E9D2}"/>
              </a:ext>
            </a:extLst>
          </p:cNvPr>
          <p:cNvSpPr>
            <a:spLocks noGrp="1"/>
          </p:cNvSpPr>
          <p:nvPr>
            <p:ph type="dt" sz="half" idx="10"/>
          </p:nvPr>
        </p:nvSpPr>
        <p:spPr/>
        <p:txBody>
          <a:bodyPr/>
          <a:lstStyle>
            <a:lvl1pPr>
              <a:defRPr b="0" i="0">
                <a:latin typeface="Montserrat" pitchFamily="2" charset="77"/>
              </a:defRPr>
            </a:lvl1pPr>
          </a:lstStyle>
          <a:p>
            <a:fld id="{62B8DF0E-90BF-EC4E-8934-156187A1162F}" type="datetimeFigureOut">
              <a:rPr lang="es-MX" smtClean="0"/>
              <a:pPr/>
              <a:t>08/12/2020</a:t>
            </a:fld>
            <a:endParaRPr lang="es-MX"/>
          </a:p>
        </p:txBody>
      </p:sp>
      <p:sp>
        <p:nvSpPr>
          <p:cNvPr id="6" name="Marcador de pie de página 5">
            <a:extLst>
              <a:ext uri="{FF2B5EF4-FFF2-40B4-BE49-F238E27FC236}">
                <a16:creationId xmlns:a16="http://schemas.microsoft.com/office/drawing/2014/main" id="{189B1503-FEA8-AE42-A3F9-8B406AE3D36C}"/>
              </a:ext>
            </a:extLst>
          </p:cNvPr>
          <p:cNvSpPr>
            <a:spLocks noGrp="1"/>
          </p:cNvSpPr>
          <p:nvPr>
            <p:ph type="ftr" sz="quarter" idx="11"/>
          </p:nvPr>
        </p:nvSpPr>
        <p:spPr/>
        <p:txBody>
          <a:bodyPr/>
          <a:lstStyle>
            <a:lvl1pPr>
              <a:defRPr b="0" i="0">
                <a:latin typeface="Montserrat" pitchFamily="2" charset="77"/>
              </a:defRPr>
            </a:lvl1pPr>
          </a:lstStyle>
          <a:p>
            <a:endParaRPr lang="es-MX"/>
          </a:p>
        </p:txBody>
      </p:sp>
      <p:sp>
        <p:nvSpPr>
          <p:cNvPr id="7" name="Marcador de número de diapositiva 6">
            <a:extLst>
              <a:ext uri="{FF2B5EF4-FFF2-40B4-BE49-F238E27FC236}">
                <a16:creationId xmlns:a16="http://schemas.microsoft.com/office/drawing/2014/main" id="{B091CCD4-9468-2640-A697-0BC433441331}"/>
              </a:ext>
            </a:extLst>
          </p:cNvPr>
          <p:cNvSpPr>
            <a:spLocks noGrp="1"/>
          </p:cNvSpPr>
          <p:nvPr>
            <p:ph type="sldNum" sz="quarter" idx="12"/>
          </p:nvPr>
        </p:nvSpPr>
        <p:spPr/>
        <p:txBody>
          <a:bodyPr/>
          <a:lstStyle>
            <a:lvl1pPr>
              <a:defRPr b="0" i="0">
                <a:latin typeface="Montserrat" pitchFamily="2" charset="77"/>
              </a:defRPr>
            </a:lvl1pPr>
          </a:lstStyle>
          <a:p>
            <a:fld id="{C119739B-ACC7-1A4E-906B-A9546BA1AB75}" type="slidenum">
              <a:rPr lang="es-MX" smtClean="0"/>
              <a:pPr/>
              <a:t>‹Nº›</a:t>
            </a:fld>
            <a:endParaRPr lang="es-MX"/>
          </a:p>
        </p:txBody>
      </p:sp>
      <p:sp>
        <p:nvSpPr>
          <p:cNvPr id="12" name="Título 1">
            <a:extLst>
              <a:ext uri="{FF2B5EF4-FFF2-40B4-BE49-F238E27FC236}">
                <a16:creationId xmlns:a16="http://schemas.microsoft.com/office/drawing/2014/main" id="{29FCE891-2873-1849-A37C-A2CF6D30A712}"/>
              </a:ext>
            </a:extLst>
          </p:cNvPr>
          <p:cNvSpPr txBox="1">
            <a:spLocks/>
          </p:cNvSpPr>
          <p:nvPr userDrawn="1"/>
        </p:nvSpPr>
        <p:spPr>
          <a:xfrm>
            <a:off x="838200" y="1669777"/>
            <a:ext cx="10515600" cy="13255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400" b="0" i="0" kern="1200">
                <a:solidFill>
                  <a:srgbClr val="A42145"/>
                </a:solidFill>
                <a:latin typeface="Montserrat SemiBold" panose="00000700000000000000" pitchFamily="2" charset="0"/>
                <a:ea typeface="+mj-ea"/>
                <a:cs typeface="+mj-cs"/>
              </a:defRPr>
            </a:lvl1pPr>
          </a:lstStyle>
          <a:p>
            <a:endParaRPr lang="es-MX" dirty="0"/>
          </a:p>
        </p:txBody>
      </p:sp>
      <p:sp>
        <p:nvSpPr>
          <p:cNvPr id="14" name="Rectangle 13"/>
          <p:cNvSpPr/>
          <p:nvPr userDrawn="1"/>
        </p:nvSpPr>
        <p:spPr>
          <a:xfrm>
            <a:off x="0" y="366713"/>
            <a:ext cx="257695" cy="1576243"/>
          </a:xfrm>
          <a:prstGeom prst="rect">
            <a:avLst/>
          </a:prstGeom>
          <a:solidFill>
            <a:srgbClr val="A42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16" name="Text Placeholder 15"/>
          <p:cNvSpPr>
            <a:spLocks noGrp="1"/>
          </p:cNvSpPr>
          <p:nvPr>
            <p:ph type="body" sz="quarter" idx="13" hasCustomPrompt="1"/>
          </p:nvPr>
        </p:nvSpPr>
        <p:spPr>
          <a:xfrm>
            <a:off x="838200" y="366713"/>
            <a:ext cx="10515600" cy="1303337"/>
          </a:xfrm>
        </p:spPr>
        <p:txBody>
          <a:bodyPr>
            <a:normAutofit/>
          </a:bodyPr>
          <a:lstStyle>
            <a:lvl1pPr marL="0" indent="0">
              <a:buNone/>
              <a:defRPr sz="3200">
                <a:solidFill>
                  <a:srgbClr val="A42145"/>
                </a:solidFill>
                <a:latin typeface="Montserrat SemiBold" panose="00000700000000000000" pitchFamily="2" charset="0"/>
              </a:defRPr>
            </a:lvl1pPr>
          </a:lstStyle>
          <a:p>
            <a:pPr lvl="0"/>
            <a:r>
              <a:rPr lang="en-US" dirty="0" smtClean="0"/>
              <a:t>CLICK TO EDIT MASTER TEXT STYLES</a:t>
            </a:r>
          </a:p>
        </p:txBody>
      </p:sp>
    </p:spTree>
    <p:extLst>
      <p:ext uri="{BB962C8B-B14F-4D97-AF65-F5344CB8AC3E}">
        <p14:creationId xmlns:p14="http://schemas.microsoft.com/office/powerpoint/2010/main" val="27836569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6B79C-27DF-DA46-9B64-4E0256DA97D5}"/>
              </a:ext>
            </a:extLst>
          </p:cNvPr>
          <p:cNvSpPr>
            <a:spLocks noGrp="1"/>
          </p:cNvSpPr>
          <p:nvPr>
            <p:ph type="title"/>
          </p:nvPr>
        </p:nvSpPr>
        <p:spPr>
          <a:xfrm>
            <a:off x="839788" y="365125"/>
            <a:ext cx="10515600" cy="1325563"/>
          </a:xfrm>
        </p:spPr>
        <p:txBody>
          <a:bodyPr/>
          <a:lstStyle>
            <a:lvl1pPr>
              <a:defRPr sz="4000" b="0" i="0">
                <a:latin typeface="Montserrat Medium" pitchFamily="2" charset="77"/>
              </a:defRPr>
            </a:lvl1pPr>
          </a:lstStyle>
          <a:p>
            <a:r>
              <a:rPr lang="es-ES" dirty="0"/>
              <a:t>Haga clic para modificar el estilo de título del patrón</a:t>
            </a:r>
            <a:endParaRPr lang="es-MX" dirty="0"/>
          </a:p>
        </p:txBody>
      </p:sp>
      <p:sp>
        <p:nvSpPr>
          <p:cNvPr id="3" name="Marcador de texto 2">
            <a:extLst>
              <a:ext uri="{FF2B5EF4-FFF2-40B4-BE49-F238E27FC236}">
                <a16:creationId xmlns:a16="http://schemas.microsoft.com/office/drawing/2014/main" id="{8BC9834F-FDDC-E444-AA42-F599DEF8AFB7}"/>
              </a:ext>
            </a:extLst>
          </p:cNvPr>
          <p:cNvSpPr>
            <a:spLocks noGrp="1"/>
          </p:cNvSpPr>
          <p:nvPr>
            <p:ph type="body" idx="1"/>
          </p:nvPr>
        </p:nvSpPr>
        <p:spPr>
          <a:xfrm>
            <a:off x="839788" y="1681163"/>
            <a:ext cx="5157787" cy="823912"/>
          </a:xfrm>
        </p:spPr>
        <p:txBody>
          <a:bodyPr anchor="b">
            <a:noAutofit/>
          </a:bodyPr>
          <a:lstStyle>
            <a:lvl1pPr marL="0" indent="0">
              <a:buNone/>
              <a:defRPr sz="2000" b="0" i="0">
                <a:latin typeface="Montserrat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dirty="0" smtClean="0"/>
              <a:t>Editar los estilos de texto del patrón
Segundo nivel
Tercer nivel
Cuarto nivel
Quinto nivel</a:t>
            </a:r>
            <a:endParaRPr lang="es-MX" dirty="0"/>
          </a:p>
        </p:txBody>
      </p:sp>
      <p:sp>
        <p:nvSpPr>
          <p:cNvPr id="4" name="Marcador de contenido 3">
            <a:extLst>
              <a:ext uri="{FF2B5EF4-FFF2-40B4-BE49-F238E27FC236}">
                <a16:creationId xmlns:a16="http://schemas.microsoft.com/office/drawing/2014/main" id="{E804EBD2-6E8F-DD4D-A7F0-B009AC0DF707}"/>
              </a:ext>
            </a:extLst>
          </p:cNvPr>
          <p:cNvSpPr>
            <a:spLocks noGrp="1"/>
          </p:cNvSpPr>
          <p:nvPr>
            <p:ph sz="half" idx="2"/>
          </p:nvPr>
        </p:nvSpPr>
        <p:spPr>
          <a:xfrm>
            <a:off x="839788" y="2505075"/>
            <a:ext cx="5157787" cy="3684588"/>
          </a:xfrm>
        </p:spPr>
        <p:txBody>
          <a:bodyPr>
            <a:normAutofit/>
          </a:bodyPr>
          <a:lstStyle>
            <a:lvl1pPr>
              <a:defRPr sz="2400" b="0" i="0">
                <a:latin typeface="Montserrat Medium" pitchFamily="2" charset="77"/>
              </a:defRPr>
            </a:lvl1pPr>
          </a:lstStyle>
          <a:p>
            <a:r>
              <a:rPr lang="es-ES" dirty="0"/>
              <a:t>Editar los estilos de texto del patrón
Segundo nivel
Tercer nivel
Cuarto nivel
Quinto nivel</a:t>
            </a:r>
            <a:endParaRPr lang="es-MX" dirty="0"/>
          </a:p>
        </p:txBody>
      </p:sp>
      <p:sp>
        <p:nvSpPr>
          <p:cNvPr id="5" name="Marcador de texto 4">
            <a:extLst>
              <a:ext uri="{FF2B5EF4-FFF2-40B4-BE49-F238E27FC236}">
                <a16:creationId xmlns:a16="http://schemas.microsoft.com/office/drawing/2014/main" id="{0476336B-7889-A545-8051-B71747F39B6D}"/>
              </a:ext>
            </a:extLst>
          </p:cNvPr>
          <p:cNvSpPr>
            <a:spLocks noGrp="1"/>
          </p:cNvSpPr>
          <p:nvPr>
            <p:ph type="body" sz="quarter" idx="3"/>
          </p:nvPr>
        </p:nvSpPr>
        <p:spPr>
          <a:xfrm>
            <a:off x="6172200" y="1681163"/>
            <a:ext cx="5183188" cy="823912"/>
          </a:xfrm>
        </p:spPr>
        <p:txBody>
          <a:bodyPr anchor="b">
            <a:noAutofit/>
          </a:bodyPr>
          <a:lstStyle>
            <a:lvl1pPr marL="0" indent="0">
              <a:buNone/>
              <a:defRPr sz="2000" b="0" i="0">
                <a:latin typeface="Montserrat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dirty="0"/>
              <a:t>Editar los estilos de texto del patrón
Segundo nivel
Tercer nivel
Cuarto nivel
Quinto nivel</a:t>
            </a:r>
            <a:endParaRPr lang="es-MX" dirty="0"/>
          </a:p>
        </p:txBody>
      </p:sp>
      <p:sp>
        <p:nvSpPr>
          <p:cNvPr id="6" name="Marcador de contenido 5">
            <a:extLst>
              <a:ext uri="{FF2B5EF4-FFF2-40B4-BE49-F238E27FC236}">
                <a16:creationId xmlns:a16="http://schemas.microsoft.com/office/drawing/2014/main" id="{975D9E89-2F81-8E4E-8F00-6E2A93AE2FB2}"/>
              </a:ext>
            </a:extLst>
          </p:cNvPr>
          <p:cNvSpPr>
            <a:spLocks noGrp="1"/>
          </p:cNvSpPr>
          <p:nvPr>
            <p:ph sz="quarter" idx="4"/>
          </p:nvPr>
        </p:nvSpPr>
        <p:spPr>
          <a:xfrm>
            <a:off x="6172200" y="2505075"/>
            <a:ext cx="5183188" cy="3684588"/>
          </a:xfrm>
        </p:spPr>
        <p:txBody>
          <a:bodyPr>
            <a:normAutofit/>
          </a:bodyPr>
          <a:lstStyle>
            <a:lvl1pPr>
              <a:defRPr sz="2400" b="0" i="0">
                <a:latin typeface="Montserrat Medium" pitchFamily="2" charset="77"/>
              </a:defRPr>
            </a:lvl1p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B5A9B9FE-8B4D-2C49-9079-B4D8CA369EB3}"/>
              </a:ext>
            </a:extLst>
          </p:cNvPr>
          <p:cNvSpPr>
            <a:spLocks noGrp="1"/>
          </p:cNvSpPr>
          <p:nvPr>
            <p:ph type="dt" sz="half" idx="10"/>
          </p:nvPr>
        </p:nvSpPr>
        <p:spPr/>
        <p:txBody>
          <a:bodyPr/>
          <a:lstStyle/>
          <a:p>
            <a:fld id="{62B8DF0E-90BF-EC4E-8934-156187A1162F}" type="datetimeFigureOut">
              <a:rPr lang="es-MX" smtClean="0"/>
              <a:t>08/12/2020</a:t>
            </a:fld>
            <a:endParaRPr lang="es-MX"/>
          </a:p>
        </p:txBody>
      </p:sp>
      <p:sp>
        <p:nvSpPr>
          <p:cNvPr id="8" name="Marcador de pie de página 7">
            <a:extLst>
              <a:ext uri="{FF2B5EF4-FFF2-40B4-BE49-F238E27FC236}">
                <a16:creationId xmlns:a16="http://schemas.microsoft.com/office/drawing/2014/main" id="{8BB4BDA2-120C-E14E-8684-F8383129C81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18733FD-8434-2949-8A2A-43A2A44FCB2F}"/>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1610021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683DC7C-0DFD-A146-96AA-922A0BD91A73}"/>
              </a:ext>
            </a:extLst>
          </p:cNvPr>
          <p:cNvSpPr>
            <a:spLocks noGrp="1"/>
          </p:cNvSpPr>
          <p:nvPr>
            <p:ph type="dt" sz="half" idx="10"/>
          </p:nvPr>
        </p:nvSpPr>
        <p:spPr/>
        <p:txBody>
          <a:bodyPr/>
          <a:lstStyle/>
          <a:p>
            <a:fld id="{62B8DF0E-90BF-EC4E-8934-156187A1162F}" type="datetimeFigureOut">
              <a:rPr lang="es-MX" smtClean="0"/>
              <a:t>08/12/2020</a:t>
            </a:fld>
            <a:endParaRPr lang="es-MX"/>
          </a:p>
        </p:txBody>
      </p:sp>
      <p:sp>
        <p:nvSpPr>
          <p:cNvPr id="4" name="Marcador de pie de página 3">
            <a:extLst>
              <a:ext uri="{FF2B5EF4-FFF2-40B4-BE49-F238E27FC236}">
                <a16:creationId xmlns:a16="http://schemas.microsoft.com/office/drawing/2014/main" id="{FF2200DE-3D26-A84D-8F5E-384E93FCFB61}"/>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09D56C6E-3E4E-2E4E-A2D6-8B0B5AAE2D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Rectangle 6"/>
          <p:cNvSpPr/>
          <p:nvPr userDrawn="1"/>
        </p:nvSpPr>
        <p:spPr>
          <a:xfrm>
            <a:off x="4917782" y="2589519"/>
            <a:ext cx="7274218" cy="1006609"/>
          </a:xfrm>
          <a:prstGeom prst="rect">
            <a:avLst/>
          </a:prstGeom>
          <a:gradFill>
            <a:gsLst>
              <a:gs pos="0">
                <a:srgbClr val="6E152E">
                  <a:shade val="67500"/>
                  <a:satMod val="115000"/>
                  <a:alpha val="0"/>
                </a:srgbClr>
              </a:gs>
              <a:gs pos="100000">
                <a:srgbClr val="6E152E">
                  <a:shade val="100000"/>
                  <a:satMod val="11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Text Placeholder 9"/>
          <p:cNvSpPr>
            <a:spLocks noGrp="1"/>
          </p:cNvSpPr>
          <p:nvPr>
            <p:ph type="body" sz="quarter" idx="13" hasCustomPrompt="1"/>
          </p:nvPr>
        </p:nvSpPr>
        <p:spPr>
          <a:xfrm>
            <a:off x="1498408" y="2811857"/>
            <a:ext cx="10126721" cy="561931"/>
          </a:xfrm>
        </p:spPr>
        <p:txBody>
          <a:bodyPr>
            <a:normAutofit/>
          </a:bodyPr>
          <a:lstStyle>
            <a:lvl1pPr marL="0" indent="0" algn="ctr">
              <a:buNone/>
              <a:defRPr sz="4000">
                <a:solidFill>
                  <a:schemeClr val="bg1"/>
                </a:solidFill>
                <a:latin typeface="Montserrat SemiBold" panose="00000700000000000000" pitchFamily="2" charset="0"/>
              </a:defRPr>
            </a:lvl1pPr>
          </a:lstStyle>
          <a:p>
            <a:pPr lvl="0"/>
            <a:r>
              <a:rPr lang="en-US" dirty="0" smtClean="0"/>
              <a:t>CLICK TO EDIT MASTER TEXT STYLES</a:t>
            </a:r>
          </a:p>
        </p:txBody>
      </p:sp>
      <p:sp>
        <p:nvSpPr>
          <p:cNvPr id="12" name="Text Placeholder 11"/>
          <p:cNvSpPr>
            <a:spLocks noGrp="1"/>
          </p:cNvSpPr>
          <p:nvPr>
            <p:ph type="body" sz="quarter" idx="14" hasCustomPrompt="1"/>
          </p:nvPr>
        </p:nvSpPr>
        <p:spPr>
          <a:xfrm>
            <a:off x="2536380" y="3876851"/>
            <a:ext cx="7119240" cy="658812"/>
          </a:xfrm>
        </p:spPr>
        <p:txBody>
          <a:bodyPr>
            <a:noAutofit/>
          </a:bodyPr>
          <a:lstStyle>
            <a:lvl1pPr marL="0" indent="0" algn="ctr">
              <a:buNone/>
              <a:defRPr sz="2800">
                <a:solidFill>
                  <a:schemeClr val="bg1"/>
                </a:solidFill>
                <a:latin typeface="Montserrat Medium" panose="00000600000000000000" pitchFamily="2" charset="0"/>
              </a:defRPr>
            </a:lvl1pPr>
            <a:lvl2pPr>
              <a:defRPr sz="2800">
                <a:solidFill>
                  <a:schemeClr val="bg1"/>
                </a:solidFill>
                <a:latin typeface="Montserrat Medium" panose="00000600000000000000" pitchFamily="2" charset="0"/>
              </a:defRPr>
            </a:lvl2pPr>
            <a:lvl3pPr>
              <a:defRPr sz="2400">
                <a:solidFill>
                  <a:schemeClr val="bg1"/>
                </a:solidFill>
                <a:latin typeface="Montserrat Medium" panose="00000600000000000000" pitchFamily="2" charset="0"/>
              </a:defRPr>
            </a:lvl3pPr>
            <a:lvl4pPr>
              <a:defRPr sz="2000">
                <a:solidFill>
                  <a:schemeClr val="bg1"/>
                </a:solidFill>
                <a:latin typeface="Montserrat Medium" panose="00000600000000000000" pitchFamily="2" charset="0"/>
              </a:defRPr>
            </a:lvl4pPr>
            <a:lvl5pPr>
              <a:defRPr sz="2000">
                <a:solidFill>
                  <a:schemeClr val="bg1"/>
                </a:solidFill>
                <a:latin typeface="Montserrat Medium" panose="00000600000000000000" pitchFamily="2" charset="0"/>
              </a:defRPr>
            </a:lvl5pPr>
          </a:lstStyle>
          <a:p>
            <a:pPr lvl="0"/>
            <a:r>
              <a:rPr lang="en-US" dirty="0" smtClean="0"/>
              <a:t>CLICK TO EDIT MASTER TEXT STYLES</a:t>
            </a:r>
          </a:p>
        </p:txBody>
      </p:sp>
    </p:spTree>
    <p:extLst>
      <p:ext uri="{BB962C8B-B14F-4D97-AF65-F5344CB8AC3E}">
        <p14:creationId xmlns:p14="http://schemas.microsoft.com/office/powerpoint/2010/main" val="39190915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02F6A71-34EE-B34B-AFA7-18487432D518}"/>
              </a:ext>
            </a:extLst>
          </p:cNvPr>
          <p:cNvSpPr>
            <a:spLocks noGrp="1"/>
          </p:cNvSpPr>
          <p:nvPr>
            <p:ph type="dt" sz="half" idx="10"/>
          </p:nvPr>
        </p:nvSpPr>
        <p:spPr/>
        <p:txBody>
          <a:bodyPr/>
          <a:lstStyle/>
          <a:p>
            <a:fld id="{62B8DF0E-90BF-EC4E-8934-156187A1162F}" type="datetimeFigureOut">
              <a:rPr lang="es-MX" smtClean="0"/>
              <a:t>08/12/2020</a:t>
            </a:fld>
            <a:endParaRPr lang="es-MX"/>
          </a:p>
        </p:txBody>
      </p:sp>
      <p:sp>
        <p:nvSpPr>
          <p:cNvPr id="3" name="Marcador de pie de página 2">
            <a:extLst>
              <a:ext uri="{FF2B5EF4-FFF2-40B4-BE49-F238E27FC236}">
                <a16:creationId xmlns:a16="http://schemas.microsoft.com/office/drawing/2014/main" id="{7A14938F-592E-C442-8304-19C2B2DCC562}"/>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47B6C953-D0A6-0944-AF6E-40BEA205D382}"/>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8554466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2441508-0523-EB44-8782-98EE1226B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dirty="0"/>
              <a:t>Editar los estilos de texto del patrón
Segundo nivel
Tercer nivel
Cuarto nivel
Quinto nivel</a:t>
            </a:r>
            <a:endParaRPr lang="es-MX" dirty="0"/>
          </a:p>
        </p:txBody>
      </p:sp>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t>08/12/2020</a:t>
            </a:fld>
            <a:endParaRPr lang="es-MX"/>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10" name="Marcador de texto 3">
            <a:extLst>
              <a:ext uri="{FF2B5EF4-FFF2-40B4-BE49-F238E27FC236}">
                <a16:creationId xmlns:a16="http://schemas.microsoft.com/office/drawing/2014/main" id="{7BABA1EB-E234-F844-997D-E59CC62EAAC6}"/>
              </a:ext>
            </a:extLst>
          </p:cNvPr>
          <p:cNvSpPr>
            <a:spLocks noGrp="1"/>
          </p:cNvSpPr>
          <p:nvPr>
            <p:ph type="body" sz="half" idx="2"/>
          </p:nvPr>
        </p:nvSpPr>
        <p:spPr>
          <a:xfrm>
            <a:off x="595239" y="2727324"/>
            <a:ext cx="3932237" cy="2386936"/>
          </a:xfrm>
        </p:spPr>
        <p:txBody>
          <a:bodyPr/>
          <a:lstStyle>
            <a:lvl1pPr marL="0" indent="0">
              <a:buNone/>
              <a:defRPr sz="1600" b="0" i="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dirty="0"/>
              <a:t>Editar los estilos de texto del patrón
Segundo nivel
Tercer nivel
Cuarto nivel
Quinto nivel</a:t>
            </a:r>
            <a:endParaRPr lang="es-MX" dirty="0"/>
          </a:p>
        </p:txBody>
      </p:sp>
      <p:sp>
        <p:nvSpPr>
          <p:cNvPr id="12" name="Rectangle 11"/>
          <p:cNvSpPr/>
          <p:nvPr userDrawn="1"/>
        </p:nvSpPr>
        <p:spPr>
          <a:xfrm>
            <a:off x="0" y="1076832"/>
            <a:ext cx="257695" cy="1576243"/>
          </a:xfrm>
          <a:prstGeom prst="rect">
            <a:avLst/>
          </a:prstGeom>
          <a:solidFill>
            <a:srgbClr val="A42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16" name="Text Placeholder 15"/>
          <p:cNvSpPr>
            <a:spLocks noGrp="1"/>
          </p:cNvSpPr>
          <p:nvPr>
            <p:ph type="body" sz="quarter" idx="13" hasCustomPrompt="1"/>
          </p:nvPr>
        </p:nvSpPr>
        <p:spPr>
          <a:xfrm>
            <a:off x="595313" y="1076325"/>
            <a:ext cx="3932237" cy="1576388"/>
          </a:xfrm>
        </p:spPr>
        <p:txBody>
          <a:bodyPr/>
          <a:lstStyle>
            <a:lvl1pPr marL="0" indent="0">
              <a:buNone/>
              <a:defRPr>
                <a:solidFill>
                  <a:srgbClr val="A42145"/>
                </a:solidFill>
                <a:latin typeface="Montserrat SemiBold" panose="00000700000000000000" pitchFamily="2" charset="0"/>
              </a:defRPr>
            </a:lvl1pPr>
            <a:lvl2pPr marL="0" indent="0">
              <a:buNone/>
              <a:defRPr>
                <a:solidFill>
                  <a:srgbClr val="A42145"/>
                </a:solidFill>
                <a:latin typeface="Montserrat Medium" panose="00000600000000000000" pitchFamily="2" charset="0"/>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05193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8FF210F0-7655-9348-979B-F10284E2F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id="{7BABA1EB-E234-F844-997D-E59CC62EAAC6}"/>
              </a:ext>
            </a:extLst>
          </p:cNvPr>
          <p:cNvSpPr>
            <a:spLocks noGrp="1"/>
          </p:cNvSpPr>
          <p:nvPr>
            <p:ph type="body" sz="half" idx="2"/>
          </p:nvPr>
        </p:nvSpPr>
        <p:spPr>
          <a:xfrm>
            <a:off x="595239" y="3721764"/>
            <a:ext cx="3932237" cy="2386936"/>
          </a:xfrm>
        </p:spPr>
        <p:txBody>
          <a:bodyPr/>
          <a:lstStyle>
            <a:lvl1pPr marL="0" indent="0">
              <a:buNone/>
              <a:defRPr sz="1600" b="0" i="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dirty="0"/>
              <a:t>Editar los estilos de texto del patrón
Segundo nivel
Tercer nivel
Cuarto nivel
Quinto nivel</a:t>
            </a:r>
            <a:endParaRPr lang="es-MX" dirty="0"/>
          </a:p>
        </p:txBody>
      </p:sp>
      <p:sp>
        <p:nvSpPr>
          <p:cNvPr id="5" name="Marcador de fecha 4">
            <a:extLst>
              <a:ext uri="{FF2B5EF4-FFF2-40B4-BE49-F238E27FC236}">
                <a16:creationId xmlns:a16="http://schemas.microsoft.com/office/drawing/2014/main" id="{993BF44C-2FF4-B347-B721-2814E7461C27}"/>
              </a:ext>
            </a:extLst>
          </p:cNvPr>
          <p:cNvSpPr>
            <a:spLocks noGrp="1"/>
          </p:cNvSpPr>
          <p:nvPr>
            <p:ph type="dt" sz="half" idx="10"/>
          </p:nvPr>
        </p:nvSpPr>
        <p:spPr/>
        <p:txBody>
          <a:bodyPr/>
          <a:lstStyle/>
          <a:p>
            <a:fld id="{62B8DF0E-90BF-EC4E-8934-156187A1162F}" type="datetimeFigureOut">
              <a:rPr lang="es-MX" smtClean="0"/>
              <a:t>08/12/2020</a:t>
            </a:fld>
            <a:endParaRPr lang="es-MX"/>
          </a:p>
        </p:txBody>
      </p:sp>
      <p:sp>
        <p:nvSpPr>
          <p:cNvPr id="6" name="Marcador de pie de página 5">
            <a:extLst>
              <a:ext uri="{FF2B5EF4-FFF2-40B4-BE49-F238E27FC236}">
                <a16:creationId xmlns:a16="http://schemas.microsoft.com/office/drawing/2014/main" id="{3735DECE-B230-5F4B-97A7-EE46C22B896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E1DD807-9735-484F-B0A4-5F9D807F457D}"/>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9" name="Rectangle 8"/>
          <p:cNvSpPr/>
          <p:nvPr userDrawn="1"/>
        </p:nvSpPr>
        <p:spPr>
          <a:xfrm>
            <a:off x="0" y="1076832"/>
            <a:ext cx="257695" cy="1576243"/>
          </a:xfrm>
          <a:prstGeom prst="rect">
            <a:avLst/>
          </a:prstGeom>
          <a:solidFill>
            <a:srgbClr val="A42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11" name="Text Placeholder 10"/>
          <p:cNvSpPr>
            <a:spLocks noGrp="1"/>
          </p:cNvSpPr>
          <p:nvPr>
            <p:ph type="body" sz="quarter" idx="13"/>
          </p:nvPr>
        </p:nvSpPr>
        <p:spPr>
          <a:xfrm>
            <a:off x="595313" y="1076325"/>
            <a:ext cx="4062145" cy="1576388"/>
          </a:xfrm>
        </p:spPr>
        <p:txBody>
          <a:bodyPr>
            <a:noAutofit/>
          </a:bodyPr>
          <a:lstStyle>
            <a:lvl1pPr marL="0" indent="0">
              <a:buNone/>
              <a:defRPr sz="4400">
                <a:solidFill>
                  <a:srgbClr val="A42145"/>
                </a:solidFill>
                <a:latin typeface="Montserrat SemiBold" panose="00000700000000000000" pitchFamily="2" charset="0"/>
              </a:defRPr>
            </a:lvl1pPr>
            <a:lvl2pPr marL="0" indent="0">
              <a:buNone/>
              <a:defRPr sz="4000">
                <a:solidFill>
                  <a:srgbClr val="A42145"/>
                </a:solidFill>
                <a:latin typeface="Montserrat Medium" panose="00000600000000000000" pitchFamily="2" charset="0"/>
              </a:defRPr>
            </a:lvl2pPr>
          </a:lstStyle>
          <a:p>
            <a:pPr lvl="0"/>
            <a:r>
              <a:rPr lang="en-US" dirty="0" smtClean="0"/>
              <a:t>Click to edit </a:t>
            </a:r>
          </a:p>
          <a:p>
            <a:pPr lvl="1"/>
            <a:r>
              <a:rPr lang="en-US" dirty="0" smtClean="0"/>
              <a:t>Second level</a:t>
            </a:r>
          </a:p>
        </p:txBody>
      </p:sp>
    </p:spTree>
    <p:extLst>
      <p:ext uri="{BB962C8B-B14F-4D97-AF65-F5344CB8AC3E}">
        <p14:creationId xmlns:p14="http://schemas.microsoft.com/office/powerpoint/2010/main" val="10824402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4499C0E-414B-4742-8F18-A0ECE1444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Marcador de texto 2">
            <a:extLst>
              <a:ext uri="{FF2B5EF4-FFF2-40B4-BE49-F238E27FC236}">
                <a16:creationId xmlns:a16="http://schemas.microsoft.com/office/drawing/2014/main" id="{DA3AE6D4-0422-4248-B05D-55FE46C678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dirty="0"/>
              <a:t>Editar los estilos de texto del patrón
Segundo nivel
Tercer nivel
Cuarto nivel
Quinto nivel</a:t>
            </a:r>
            <a:endParaRPr lang="es-MX" dirty="0"/>
          </a:p>
        </p:txBody>
      </p:sp>
      <p:sp>
        <p:nvSpPr>
          <p:cNvPr id="4" name="Marcador de fecha 3">
            <a:extLst>
              <a:ext uri="{FF2B5EF4-FFF2-40B4-BE49-F238E27FC236}">
                <a16:creationId xmlns:a16="http://schemas.microsoft.com/office/drawing/2014/main" id="{1A6CB96C-1C06-3B44-8615-D726F4477E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8DF0E-90BF-EC4E-8934-156187A1162F}" type="datetimeFigureOut">
              <a:rPr lang="es-MX" smtClean="0"/>
              <a:t>08/12/2020</a:t>
            </a:fld>
            <a:endParaRPr lang="es-MX"/>
          </a:p>
        </p:txBody>
      </p:sp>
      <p:sp>
        <p:nvSpPr>
          <p:cNvPr id="5" name="Marcador de pie de página 4">
            <a:extLst>
              <a:ext uri="{FF2B5EF4-FFF2-40B4-BE49-F238E27FC236}">
                <a16:creationId xmlns:a16="http://schemas.microsoft.com/office/drawing/2014/main" id="{113D1A4B-ADA7-7043-82FA-F7032EB177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802CF53-648D-B74F-A473-B4CC8BB23A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9739B-ACC7-1A4E-906B-A9546BA1AB75}" type="slidenum">
              <a:rPr lang="es-MX" smtClean="0"/>
              <a:t>‹Nº›</a:t>
            </a:fld>
            <a:endParaRPr lang="es-MX"/>
          </a:p>
        </p:txBody>
      </p:sp>
    </p:spTree>
    <p:extLst>
      <p:ext uri="{BB962C8B-B14F-4D97-AF65-F5344CB8AC3E}">
        <p14:creationId xmlns:p14="http://schemas.microsoft.com/office/powerpoint/2010/main" val="1828472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88281" y="1477108"/>
            <a:ext cx="9144000" cy="1709005"/>
          </a:xfrm>
        </p:spPr>
        <p:txBody>
          <a:bodyPr>
            <a:normAutofit/>
          </a:bodyPr>
          <a:lstStyle/>
          <a:p>
            <a:r>
              <a:rPr lang="en-US" sz="3500" b="1" dirty="0" smtClean="0">
                <a:latin typeface="Montserrat" panose="00000500000000000000" pitchFamily="50" charset="0"/>
                <a:cs typeface="Times New Roman" panose="02020603050405020304" pitchFamily="18" charset="0"/>
              </a:rPr>
              <a:t>SEMINARIO TRANSPARENCIA DE CONTRATOS</a:t>
            </a:r>
          </a:p>
          <a:p>
            <a:r>
              <a:rPr lang="en-US" sz="3500" b="1" dirty="0" smtClean="0">
                <a:latin typeface="Montserrat" panose="00000500000000000000" pitchFamily="50" charset="0"/>
                <a:cs typeface="Times New Roman" panose="02020603050405020304" pitchFamily="18" charset="0"/>
              </a:rPr>
              <a:t>EITI</a:t>
            </a:r>
            <a:r>
              <a:rPr lang="en-US" sz="3500" b="1" dirty="0" smtClean="0">
                <a:latin typeface="Montserrat" panose="00000500000000000000" pitchFamily="50" charset="0"/>
                <a:cs typeface="Times New Roman" panose="02020603050405020304" pitchFamily="18" charset="0"/>
              </a:rPr>
              <a:t> </a:t>
            </a:r>
            <a:endParaRPr lang="es-MX" dirty="0">
              <a:latin typeface="Montserrat" panose="00000500000000000000" pitchFamily="50" charset="0"/>
            </a:endParaRPr>
          </a:p>
        </p:txBody>
      </p:sp>
      <p:sp>
        <p:nvSpPr>
          <p:cNvPr id="3" name="Text Placeholder 2"/>
          <p:cNvSpPr>
            <a:spLocks noGrp="1"/>
          </p:cNvSpPr>
          <p:nvPr>
            <p:ph type="body" sz="quarter" idx="14"/>
          </p:nvPr>
        </p:nvSpPr>
        <p:spPr>
          <a:xfrm>
            <a:off x="1452563" y="3464911"/>
            <a:ext cx="9215437" cy="1611586"/>
          </a:xfrm>
        </p:spPr>
        <p:txBody>
          <a:bodyPr>
            <a:normAutofit/>
          </a:bodyPr>
          <a:lstStyle/>
          <a:p>
            <a:pPr>
              <a:lnSpc>
                <a:spcPct val="100000"/>
              </a:lnSpc>
              <a:spcBef>
                <a:spcPts val="0"/>
              </a:spcBef>
            </a:pPr>
            <a:r>
              <a:rPr lang="es-MX" b="1" dirty="0" smtClean="0">
                <a:latin typeface="Montserrat" panose="00000500000000000000" pitchFamily="50" charset="0"/>
                <a:cs typeface="Times New Roman" panose="02020603050405020304" pitchFamily="18" charset="0"/>
              </a:rPr>
              <a:t>José Rafael Jabalera Batista</a:t>
            </a:r>
          </a:p>
          <a:p>
            <a:pPr>
              <a:lnSpc>
                <a:spcPct val="100000"/>
              </a:lnSpc>
              <a:spcBef>
                <a:spcPts val="0"/>
              </a:spcBef>
            </a:pPr>
            <a:r>
              <a:rPr lang="es-MX" dirty="0" smtClean="0">
                <a:latin typeface="Montserrat" panose="00000500000000000000" pitchFamily="50" charset="0"/>
                <a:cs typeface="Times New Roman" panose="02020603050405020304" pitchFamily="18" charset="0"/>
              </a:rPr>
              <a:t>Director General de Desarrollo Minero</a:t>
            </a:r>
          </a:p>
          <a:p>
            <a:pPr>
              <a:lnSpc>
                <a:spcPct val="100000"/>
              </a:lnSpc>
              <a:spcBef>
                <a:spcPts val="0"/>
              </a:spcBef>
            </a:pPr>
            <a:r>
              <a:rPr lang="es-MX" b="1" dirty="0" smtClean="0">
                <a:latin typeface="Montserrat" panose="00000500000000000000" pitchFamily="50" charset="0"/>
                <a:cs typeface="Times New Roman" panose="02020603050405020304" pitchFamily="18" charset="0"/>
              </a:rPr>
              <a:t>Subsecretaría de Minería</a:t>
            </a:r>
            <a:endParaRPr lang="es-MX" b="1" dirty="0">
              <a:latin typeface="Montserrat" panose="00000500000000000000" pitchFamily="50" charset="0"/>
              <a:cs typeface="Times New Roman" panose="02020603050405020304" pitchFamily="18" charset="0"/>
            </a:endParaRPr>
          </a:p>
        </p:txBody>
      </p:sp>
    </p:spTree>
    <p:extLst>
      <p:ext uri="{BB962C8B-B14F-4D97-AF65-F5344CB8AC3E}">
        <p14:creationId xmlns:p14="http://schemas.microsoft.com/office/powerpoint/2010/main" val="2388161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Modernización del Registro </a:t>
            </a:r>
            <a:r>
              <a:rPr lang="es-MX" dirty="0"/>
              <a:t>P</a:t>
            </a:r>
            <a:r>
              <a:rPr lang="es-MX" dirty="0" smtClean="0"/>
              <a:t>úblico de Minería  </a:t>
            </a:r>
            <a:endParaRPr lang="es-MX" dirty="0"/>
          </a:p>
        </p:txBody>
      </p:sp>
      <p:sp>
        <p:nvSpPr>
          <p:cNvPr id="3" name="Content Placeholder 2"/>
          <p:cNvSpPr>
            <a:spLocks noGrp="1"/>
          </p:cNvSpPr>
          <p:nvPr>
            <p:ph idx="1"/>
          </p:nvPr>
        </p:nvSpPr>
        <p:spPr/>
        <p:txBody>
          <a:bodyPr>
            <a:normAutofit/>
          </a:bodyPr>
          <a:lstStyle/>
          <a:p>
            <a:endParaRPr lang="es-MX" dirty="0" smtClean="0"/>
          </a:p>
          <a:p>
            <a:pPr algn="just"/>
            <a:endParaRPr lang="es-ES" sz="2000" dirty="0" smtClean="0"/>
          </a:p>
          <a:p>
            <a:pPr algn="just"/>
            <a:r>
              <a:rPr lang="es-ES" sz="2000" dirty="0" smtClean="0"/>
              <a:t>En </a:t>
            </a:r>
            <a:r>
              <a:rPr lang="es-ES" sz="2000" dirty="0"/>
              <a:t>el </a:t>
            </a:r>
            <a:r>
              <a:rPr lang="es-ES" sz="2000" b="1" dirty="0">
                <a:solidFill>
                  <a:srgbClr val="691B31"/>
                </a:solidFill>
              </a:rPr>
              <a:t>Registro Público de </a:t>
            </a:r>
            <a:r>
              <a:rPr lang="es-ES" sz="2000" b="1" dirty="0" smtClean="0">
                <a:solidFill>
                  <a:srgbClr val="691B31"/>
                </a:solidFill>
              </a:rPr>
              <a:t>Minería </a:t>
            </a:r>
            <a:r>
              <a:rPr lang="es-ES" sz="2000" dirty="0"/>
              <a:t>se asientan actos, contratos y convenios relativos a la transmisión de la titularidad de concesiones mineras y derechos derivados de las </a:t>
            </a:r>
            <a:r>
              <a:rPr lang="es-ES" sz="2000" dirty="0" smtClean="0"/>
              <a:t>mismas.</a:t>
            </a:r>
          </a:p>
          <a:p>
            <a:pPr algn="just"/>
            <a:endParaRPr lang="es-ES" sz="2000" dirty="0"/>
          </a:p>
          <a:p>
            <a:pPr algn="just"/>
            <a:r>
              <a:rPr lang="es-ES" sz="2000" dirty="0"/>
              <a:t>Modernización del Registro Público de </a:t>
            </a:r>
            <a:r>
              <a:rPr lang="es-ES" sz="2000" dirty="0" smtClean="0"/>
              <a:t>Minería: </a:t>
            </a:r>
          </a:p>
          <a:p>
            <a:pPr algn="just"/>
            <a:endParaRPr lang="es-ES" sz="2000" dirty="0">
              <a:solidFill>
                <a:srgbClr val="BC945A"/>
              </a:solidFill>
            </a:endParaRPr>
          </a:p>
          <a:p>
            <a:r>
              <a:rPr lang="es-ES" sz="2000" dirty="0" smtClean="0">
                <a:solidFill>
                  <a:srgbClr val="BC945A"/>
                </a:solidFill>
              </a:rPr>
              <a:t>1° </a:t>
            </a:r>
            <a:r>
              <a:rPr lang="es-ES" sz="2000" dirty="0">
                <a:solidFill>
                  <a:srgbClr val="BC945A"/>
                </a:solidFill>
              </a:rPr>
              <a:t>etapa </a:t>
            </a:r>
            <a:r>
              <a:rPr lang="es-ES" sz="2000" dirty="0"/>
              <a:t>a concluirse en marzo </a:t>
            </a:r>
            <a:r>
              <a:rPr lang="es-ES" sz="2000" dirty="0" smtClean="0"/>
              <a:t>del 2021</a:t>
            </a:r>
            <a:r>
              <a:rPr lang="es-ES" sz="2000" dirty="0"/>
              <a:t>.</a:t>
            </a:r>
            <a:endParaRPr lang="es-MX" sz="2000" dirty="0" smtClean="0"/>
          </a:p>
        </p:txBody>
      </p:sp>
      <p:sp>
        <p:nvSpPr>
          <p:cNvPr id="4" name="Content Placeholder 2"/>
          <p:cNvSpPr txBox="1">
            <a:spLocks/>
          </p:cNvSpPr>
          <p:nvPr/>
        </p:nvSpPr>
        <p:spPr>
          <a:xfrm>
            <a:off x="6317181" y="1037724"/>
            <a:ext cx="5253789" cy="47885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Font typeface="Arial" panose="020B0604020202020204" pitchFamily="34" charset="0"/>
              <a:buChar char="•"/>
            </a:pPr>
            <a:endParaRPr lang="es-MX" sz="1600" dirty="0" smtClean="0">
              <a:latin typeface="Montserrat" panose="00000500000000000000" pitchFamily="50" charset="0"/>
              <a:cs typeface="Times New Roman" panose="02020603050405020304" pitchFamily="18" charset="0"/>
            </a:endParaRPr>
          </a:p>
        </p:txBody>
      </p:sp>
    </p:spTree>
    <p:extLst>
      <p:ext uri="{BB962C8B-B14F-4D97-AF65-F5344CB8AC3E}">
        <p14:creationId xmlns:p14="http://schemas.microsoft.com/office/powerpoint/2010/main" val="677833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  </a:t>
            </a:r>
            <a:endParaRPr lang="es-MX" dirty="0"/>
          </a:p>
        </p:txBody>
      </p:sp>
      <p:sp>
        <p:nvSpPr>
          <p:cNvPr id="3" name="Content Placeholder 2"/>
          <p:cNvSpPr>
            <a:spLocks noGrp="1"/>
          </p:cNvSpPr>
          <p:nvPr>
            <p:ph idx="1"/>
          </p:nvPr>
        </p:nvSpPr>
        <p:spPr/>
        <p:txBody>
          <a:bodyPr>
            <a:normAutofit fontScale="85000" lnSpcReduction="20000"/>
          </a:bodyPr>
          <a:lstStyle/>
          <a:p>
            <a:endParaRPr lang="es-MX" dirty="0" smtClean="0"/>
          </a:p>
          <a:p>
            <a:r>
              <a:rPr lang="es-ES" dirty="0" smtClean="0"/>
              <a:t>Esta plataforma permite la </a:t>
            </a:r>
            <a:r>
              <a:rPr lang="es-ES" dirty="0" smtClean="0">
                <a:solidFill>
                  <a:srgbClr val="BC945A"/>
                </a:solidFill>
              </a:rPr>
              <a:t>integración, visualización y análisis de datos </a:t>
            </a:r>
            <a:r>
              <a:rPr lang="es-ES" dirty="0" smtClean="0"/>
              <a:t>para mejorar la toma de decisiones de políticas públicas enfocadas en fomentar la innovación, inclusión y diversificación de la economía mexicana.</a:t>
            </a:r>
          </a:p>
          <a:p>
            <a:endParaRPr lang="es-ES" dirty="0" smtClean="0"/>
          </a:p>
          <a:p>
            <a:r>
              <a:rPr lang="es-ES" dirty="0" err="1" smtClean="0"/>
              <a:t>DataMÉXICO</a:t>
            </a:r>
            <a:r>
              <a:rPr lang="es-ES" dirty="0" smtClean="0"/>
              <a:t> integrará una diversa gama de bases de datos de todo el país, sobre comercio, producción, empleo, educación y demografía, entre otros, para todo el país.</a:t>
            </a:r>
          </a:p>
          <a:p>
            <a:endParaRPr lang="es-ES" dirty="0" smtClean="0"/>
          </a:p>
          <a:p>
            <a:r>
              <a:rPr lang="es-ES" dirty="0" smtClean="0"/>
              <a:t>Alta resolución espacial a nivel regional y municipal. </a:t>
            </a:r>
          </a:p>
          <a:p>
            <a:endParaRPr lang="es-ES" dirty="0" smtClean="0"/>
          </a:p>
          <a:p>
            <a:r>
              <a:rPr lang="es-ES" dirty="0" smtClean="0"/>
              <a:t>La plataforma será fundamental para elaborar una </a:t>
            </a:r>
            <a:r>
              <a:rPr lang="es-ES" dirty="0" smtClean="0">
                <a:solidFill>
                  <a:srgbClr val="BC945A"/>
                </a:solidFill>
              </a:rPr>
              <a:t>política industrial, de innovación y de desarrollo regional </a:t>
            </a:r>
            <a:r>
              <a:rPr lang="es-ES" dirty="0" smtClean="0"/>
              <a:t>que genere empleos, fortalezca el desarrollo productivo y bienestar en México.</a:t>
            </a:r>
          </a:p>
          <a:p>
            <a:endParaRPr lang="es-MX" dirty="0" smtClean="0"/>
          </a:p>
        </p:txBody>
      </p:sp>
      <p:sp>
        <p:nvSpPr>
          <p:cNvPr id="4" name="Content Placeholder 2"/>
          <p:cNvSpPr txBox="1">
            <a:spLocks/>
          </p:cNvSpPr>
          <p:nvPr/>
        </p:nvSpPr>
        <p:spPr>
          <a:xfrm>
            <a:off x="6317181" y="1037724"/>
            <a:ext cx="5253789" cy="47885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Font typeface="Arial" panose="020B0604020202020204" pitchFamily="34" charset="0"/>
              <a:buChar char="•"/>
            </a:pPr>
            <a:endParaRPr lang="es-MX" sz="1600" dirty="0" smtClean="0">
              <a:latin typeface="Montserrat" panose="00000500000000000000" pitchFamily="50" charset="0"/>
              <a:cs typeface="Times New Roman" panose="02020603050405020304" pitchFamily="18" charset="0"/>
            </a:endParaRPr>
          </a:p>
        </p:txBody>
      </p:sp>
      <p:pic>
        <p:nvPicPr>
          <p:cNvPr id="15" name="Imagen 14"/>
          <p:cNvPicPr>
            <a:picLocks noChangeAspect="1"/>
          </p:cNvPicPr>
          <p:nvPr/>
        </p:nvPicPr>
        <p:blipFill>
          <a:blip r:embed="rId3"/>
          <a:stretch>
            <a:fillRect/>
          </a:stretch>
        </p:blipFill>
        <p:spPr>
          <a:xfrm>
            <a:off x="4361082" y="458554"/>
            <a:ext cx="6992718" cy="1158340"/>
          </a:xfrm>
          <a:prstGeom prst="rect">
            <a:avLst/>
          </a:prstGeom>
        </p:spPr>
      </p:pic>
    </p:spTree>
    <p:extLst>
      <p:ext uri="{BB962C8B-B14F-4D97-AF65-F5344CB8AC3E}">
        <p14:creationId xmlns:p14="http://schemas.microsoft.com/office/powerpoint/2010/main" val="3420323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8872"/>
            <a:ext cx="10515600" cy="597401"/>
          </a:xfrm>
        </p:spPr>
        <p:txBody>
          <a:bodyPr vert="horz" lIns="91440" tIns="45720" rIns="91440" bIns="45720" rtlCol="0" anchor="ctr">
            <a:normAutofit/>
          </a:bodyPr>
          <a:lstStyle/>
          <a:p>
            <a:r>
              <a:rPr lang="es-MX" sz="3600" b="1" dirty="0">
                <a:latin typeface="Montserrat SemiBold" panose="00000700000000000000" pitchFamily="50" charset="0"/>
                <a:cs typeface="Times New Roman" panose="02020603050405020304" pitchFamily="18" charset="0"/>
              </a:rPr>
              <a:t> </a:t>
            </a:r>
            <a:r>
              <a:rPr lang="es-MX" sz="3600" b="1" dirty="0" smtClean="0">
                <a:latin typeface="Montserrat SemiBold" panose="00000700000000000000" pitchFamily="50" charset="0"/>
                <a:cs typeface="Times New Roman" panose="02020603050405020304" pitchFamily="18" charset="0"/>
              </a:rPr>
              <a:t> </a:t>
            </a:r>
            <a:endParaRPr lang="es-MX" sz="3600" b="1" dirty="0">
              <a:latin typeface="Montserrat SemiBold" panose="00000700000000000000" pitchFamily="50" charset="0"/>
              <a:cs typeface="Times New Roman" panose="02020603050405020304" pitchFamily="18" charset="0"/>
            </a:endParaRPr>
          </a:p>
        </p:txBody>
      </p:sp>
      <p:sp>
        <p:nvSpPr>
          <p:cNvPr id="3" name="Content Placeholder 2"/>
          <p:cNvSpPr>
            <a:spLocks noGrp="1"/>
          </p:cNvSpPr>
          <p:nvPr>
            <p:ph idx="1"/>
          </p:nvPr>
        </p:nvSpPr>
        <p:spPr>
          <a:xfrm>
            <a:off x="4783015" y="374381"/>
            <a:ext cx="6265985" cy="2779128"/>
          </a:xfrm>
        </p:spPr>
        <p:txBody>
          <a:bodyPr>
            <a:noAutofit/>
          </a:bodyPr>
          <a:lstStyle/>
          <a:p>
            <a:r>
              <a:rPr lang="es-ES" sz="2000" dirty="0" smtClean="0">
                <a:latin typeface="Montserrat SemiBold" panose="00000700000000000000" pitchFamily="50" charset="0"/>
                <a:cs typeface="Times New Roman" panose="02020603050405020304" pitchFamily="18" charset="0"/>
              </a:rPr>
              <a:t>Datos </a:t>
            </a:r>
            <a:r>
              <a:rPr lang="es-ES" sz="2000" dirty="0">
                <a:latin typeface="Montserrat SemiBold" panose="00000700000000000000" pitchFamily="50" charset="0"/>
                <a:cs typeface="Times New Roman" panose="02020603050405020304" pitchFamily="18" charset="0"/>
              </a:rPr>
              <a:t>económicos, sociales y ocupacionales</a:t>
            </a:r>
          </a:p>
          <a:p>
            <a:r>
              <a:rPr lang="es-ES" sz="2000" dirty="0">
                <a:latin typeface="Montserrat SemiBold" panose="00000700000000000000" pitchFamily="50" charset="0"/>
                <a:cs typeface="Times New Roman" panose="02020603050405020304" pitchFamily="18" charset="0"/>
              </a:rPr>
              <a:t>Análisis de desarrollo Industrial y económico de México bajo diferentes </a:t>
            </a:r>
            <a:r>
              <a:rPr lang="es-ES" sz="2000" dirty="0" smtClean="0">
                <a:latin typeface="Montserrat SemiBold" panose="00000700000000000000" pitchFamily="50" charset="0"/>
                <a:cs typeface="Times New Roman" panose="02020603050405020304" pitchFamily="18" charset="0"/>
              </a:rPr>
              <a:t>parámetros</a:t>
            </a:r>
            <a:endParaRPr lang="es-ES" sz="2000" dirty="0">
              <a:latin typeface="Montserrat SemiBold" panose="00000700000000000000" pitchFamily="50" charset="0"/>
              <a:cs typeface="Times New Roman" panose="02020603050405020304" pitchFamily="18" charset="0"/>
            </a:endParaRPr>
          </a:p>
          <a:p>
            <a:r>
              <a:rPr lang="es-ES" sz="2000" dirty="0">
                <a:solidFill>
                  <a:srgbClr val="A42145"/>
                </a:solidFill>
                <a:latin typeface="Montserrat SemiBold" panose="00000700000000000000" pitchFamily="50" charset="0"/>
                <a:cs typeface="Times New Roman" panose="02020603050405020304" pitchFamily="18" charset="0"/>
              </a:rPr>
              <a:t>Índice de Complejidad Económica </a:t>
            </a:r>
            <a:r>
              <a:rPr lang="es-ES" sz="2000" dirty="0">
                <a:latin typeface="Montserrat SemiBold" panose="00000700000000000000" pitchFamily="50" charset="0"/>
                <a:cs typeface="Times New Roman" panose="02020603050405020304" pitchFamily="18" charset="0"/>
              </a:rPr>
              <a:t>(ECI)</a:t>
            </a:r>
          </a:p>
          <a:p>
            <a:r>
              <a:rPr lang="es-ES" sz="2000" dirty="0">
                <a:solidFill>
                  <a:srgbClr val="A42145"/>
                </a:solidFill>
                <a:latin typeface="Montserrat SemiBold" panose="00000700000000000000" pitchFamily="50" charset="0"/>
                <a:cs typeface="Times New Roman" panose="02020603050405020304" pitchFamily="18" charset="0"/>
              </a:rPr>
              <a:t>Índice de Complejidad de Producto </a:t>
            </a:r>
            <a:r>
              <a:rPr lang="es-ES" sz="2000" dirty="0">
                <a:latin typeface="Montserrat SemiBold" panose="00000700000000000000" pitchFamily="50" charset="0"/>
                <a:cs typeface="Times New Roman" panose="02020603050405020304" pitchFamily="18" charset="0"/>
              </a:rPr>
              <a:t>(PCI</a:t>
            </a:r>
            <a:r>
              <a:rPr lang="es-ES" sz="2000" dirty="0" smtClean="0">
                <a:latin typeface="Montserrat SemiBold" panose="00000700000000000000" pitchFamily="50" charset="0"/>
                <a:cs typeface="Times New Roman" panose="02020603050405020304" pitchFamily="18" charset="0"/>
              </a:rPr>
              <a:t>)</a:t>
            </a:r>
          </a:p>
          <a:p>
            <a:endParaRPr lang="es-ES" sz="1800" dirty="0">
              <a:latin typeface="Montserrat SemiBold" panose="00000700000000000000" pitchFamily="50" charset="0"/>
              <a:cs typeface="Times New Roman" panose="02020603050405020304" pitchFamily="18" charset="0"/>
            </a:endParaRPr>
          </a:p>
          <a:p>
            <a:pPr algn="just"/>
            <a:endParaRPr lang="es-MX" sz="1700" dirty="0" smtClean="0">
              <a:latin typeface="Montserrat" panose="00000500000000000000" pitchFamily="50" charset="0"/>
              <a:cs typeface="Times New Roman" panose="02020603050405020304" pitchFamily="18" charset="0"/>
            </a:endParaRPr>
          </a:p>
          <a:p>
            <a:pPr algn="just"/>
            <a:endParaRPr lang="es-MX" sz="1700" dirty="0" smtClean="0">
              <a:latin typeface="Montserrat" panose="00000500000000000000" pitchFamily="50" charset="0"/>
              <a:cs typeface="Times New Roman" panose="02020603050405020304" pitchFamily="18" charset="0"/>
            </a:endParaRPr>
          </a:p>
        </p:txBody>
      </p:sp>
      <p:sp>
        <p:nvSpPr>
          <p:cNvPr id="4" name="Content Placeholder 2"/>
          <p:cNvSpPr txBox="1">
            <a:spLocks/>
          </p:cNvSpPr>
          <p:nvPr/>
        </p:nvSpPr>
        <p:spPr>
          <a:xfrm>
            <a:off x="6317181" y="1037724"/>
            <a:ext cx="5253789" cy="47885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Font typeface="Arial" panose="020B0604020202020204" pitchFamily="34" charset="0"/>
              <a:buChar char="•"/>
            </a:pPr>
            <a:endParaRPr lang="es-MX" sz="1600" dirty="0" smtClean="0">
              <a:latin typeface="Montserrat" panose="00000500000000000000" pitchFamily="50" charset="0"/>
              <a:cs typeface="Times New Roman" panose="02020603050405020304" pitchFamily="18" charset="0"/>
            </a:endParaRPr>
          </a:p>
        </p:txBody>
      </p:sp>
      <p:pic>
        <p:nvPicPr>
          <p:cNvPr id="6" name="Imagen 5"/>
          <p:cNvPicPr>
            <a:picLocks noChangeAspect="1"/>
          </p:cNvPicPr>
          <p:nvPr/>
        </p:nvPicPr>
        <p:blipFill>
          <a:blip r:embed="rId2"/>
          <a:stretch>
            <a:fillRect/>
          </a:stretch>
        </p:blipFill>
        <p:spPr>
          <a:xfrm>
            <a:off x="443918" y="2297723"/>
            <a:ext cx="6472698" cy="3985771"/>
          </a:xfrm>
          <a:prstGeom prst="rect">
            <a:avLst/>
          </a:prstGeom>
        </p:spPr>
      </p:pic>
    </p:spTree>
    <p:extLst>
      <p:ext uri="{BB962C8B-B14F-4D97-AF65-F5344CB8AC3E}">
        <p14:creationId xmlns:p14="http://schemas.microsoft.com/office/powerpoint/2010/main" val="920240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  </a:t>
            </a:r>
            <a:endParaRPr lang="es-MX" dirty="0"/>
          </a:p>
        </p:txBody>
      </p:sp>
      <p:sp>
        <p:nvSpPr>
          <p:cNvPr id="3" name="Content Placeholder 2"/>
          <p:cNvSpPr>
            <a:spLocks noGrp="1"/>
          </p:cNvSpPr>
          <p:nvPr>
            <p:ph idx="1"/>
          </p:nvPr>
        </p:nvSpPr>
        <p:spPr>
          <a:xfrm>
            <a:off x="744415" y="1474954"/>
            <a:ext cx="5726723" cy="4351338"/>
          </a:xfrm>
        </p:spPr>
        <p:txBody>
          <a:bodyPr>
            <a:normAutofit/>
          </a:bodyPr>
          <a:lstStyle/>
          <a:p>
            <a:endParaRPr lang="es-MX" dirty="0" smtClean="0"/>
          </a:p>
          <a:p>
            <a:pPr algn="l"/>
            <a:r>
              <a:rPr lang="es-ES" sz="1800" dirty="0"/>
              <a:t>Incluirá un </a:t>
            </a:r>
            <a:r>
              <a:rPr lang="es-ES" sz="1800" dirty="0">
                <a:solidFill>
                  <a:srgbClr val="BC945A"/>
                </a:solidFill>
              </a:rPr>
              <a:t>componente de investigación</a:t>
            </a:r>
            <a:r>
              <a:rPr lang="es-ES" sz="1800" dirty="0"/>
              <a:t>, que generará análisis especializados y propuestas de política pública para la economía del país, a fin de promover una estructura productiva, diversa y sofisticada. </a:t>
            </a:r>
            <a:endParaRPr lang="es-ES" sz="1800" dirty="0" smtClean="0"/>
          </a:p>
          <a:p>
            <a:pPr algn="l"/>
            <a:endParaRPr lang="es-ES" sz="1800" dirty="0"/>
          </a:p>
          <a:p>
            <a:pPr algn="l"/>
            <a:r>
              <a:rPr lang="es-ES" sz="1800" dirty="0"/>
              <a:t>Para el desarrollo de este eje se sumará a instituciones educativas y de investigación nacionales e internacionales</a:t>
            </a:r>
          </a:p>
          <a:p>
            <a:pPr algn="l"/>
            <a:endParaRPr lang="es-ES" dirty="0" smtClean="0"/>
          </a:p>
          <a:p>
            <a:endParaRPr lang="es-ES" dirty="0" smtClean="0"/>
          </a:p>
          <a:p>
            <a:endParaRPr lang="es-MX" dirty="0" smtClean="0"/>
          </a:p>
        </p:txBody>
      </p:sp>
      <p:sp>
        <p:nvSpPr>
          <p:cNvPr id="4" name="Content Placeholder 2"/>
          <p:cNvSpPr txBox="1">
            <a:spLocks/>
          </p:cNvSpPr>
          <p:nvPr/>
        </p:nvSpPr>
        <p:spPr>
          <a:xfrm>
            <a:off x="6317181" y="1037724"/>
            <a:ext cx="5253789" cy="47885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Font typeface="Arial" panose="020B0604020202020204" pitchFamily="34" charset="0"/>
              <a:buChar char="•"/>
            </a:pPr>
            <a:endParaRPr lang="es-MX" sz="1600" dirty="0" smtClean="0">
              <a:latin typeface="Montserrat" panose="00000500000000000000" pitchFamily="50"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6225183" y="2834522"/>
            <a:ext cx="5468586" cy="2712955"/>
          </a:xfrm>
          <a:prstGeom prst="rect">
            <a:avLst/>
          </a:prstGeom>
        </p:spPr>
      </p:pic>
      <p:pic>
        <p:nvPicPr>
          <p:cNvPr id="6" name="Imagen 5"/>
          <p:cNvPicPr>
            <a:picLocks noChangeAspect="1"/>
          </p:cNvPicPr>
          <p:nvPr/>
        </p:nvPicPr>
        <p:blipFill>
          <a:blip r:embed="rId3"/>
          <a:stretch>
            <a:fillRect/>
          </a:stretch>
        </p:blipFill>
        <p:spPr>
          <a:xfrm>
            <a:off x="4354985" y="458554"/>
            <a:ext cx="6998815" cy="1158340"/>
          </a:xfrm>
          <a:prstGeom prst="rect">
            <a:avLst/>
          </a:prstGeom>
        </p:spPr>
      </p:pic>
    </p:spTree>
    <p:extLst>
      <p:ext uri="{BB962C8B-B14F-4D97-AF65-F5344CB8AC3E}">
        <p14:creationId xmlns:p14="http://schemas.microsoft.com/office/powerpoint/2010/main" val="1963082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s-MX" sz="3600" b="1" dirty="0">
                <a:latin typeface="Montserrat SemiBold" panose="00000700000000000000" pitchFamily="50" charset="0"/>
                <a:cs typeface="Times New Roman" panose="02020603050405020304" pitchFamily="18" charset="0"/>
              </a:rPr>
              <a:t>Reflexiones finales</a:t>
            </a:r>
          </a:p>
        </p:txBody>
      </p:sp>
      <p:sp>
        <p:nvSpPr>
          <p:cNvPr id="3" name="Content Placeholder 2"/>
          <p:cNvSpPr>
            <a:spLocks noGrp="1"/>
          </p:cNvSpPr>
          <p:nvPr>
            <p:ph idx="1"/>
          </p:nvPr>
        </p:nvSpPr>
        <p:spPr>
          <a:xfrm>
            <a:off x="1343526" y="1903495"/>
            <a:ext cx="3168316" cy="2854659"/>
          </a:xfrm>
        </p:spPr>
        <p:txBody>
          <a:bodyPr>
            <a:normAutofit/>
          </a:bodyPr>
          <a:lstStyle/>
          <a:p>
            <a:pPr algn="l"/>
            <a:r>
              <a:rPr lang="es-MX" sz="2000" dirty="0" smtClean="0">
                <a:latin typeface="Montserrat SemiBold" panose="00000700000000000000" pitchFamily="50" charset="0"/>
                <a:cs typeface="Times New Roman" panose="02020603050405020304" pitchFamily="18" charset="0"/>
              </a:rPr>
              <a:t>Los retos en nuestro sector minero son grandes, y el tránsito hacia </a:t>
            </a:r>
            <a:r>
              <a:rPr lang="es-MX" sz="2000" b="1" dirty="0" smtClean="0">
                <a:solidFill>
                  <a:srgbClr val="A42145"/>
                </a:solidFill>
                <a:latin typeface="Montserrat SemiBold" panose="00000700000000000000" pitchFamily="50" charset="0"/>
                <a:cs typeface="Times New Roman" panose="02020603050405020304" pitchFamily="18" charset="0"/>
              </a:rPr>
              <a:t>la minería sostenible</a:t>
            </a:r>
            <a:r>
              <a:rPr lang="es-MX" sz="2000" dirty="0" smtClean="0">
                <a:latin typeface="Montserrat SemiBold" panose="00000700000000000000" pitchFamily="50" charset="0"/>
                <a:cs typeface="Times New Roman" panose="02020603050405020304" pitchFamily="18" charset="0"/>
              </a:rPr>
              <a:t> implica también el avanzar hacia </a:t>
            </a:r>
            <a:r>
              <a:rPr lang="es-MX" sz="2000" b="1" dirty="0" smtClean="0">
                <a:solidFill>
                  <a:srgbClr val="A42145"/>
                </a:solidFill>
                <a:latin typeface="Montserrat SemiBold" panose="00000700000000000000" pitchFamily="50" charset="0"/>
                <a:cs typeface="Times New Roman" panose="02020603050405020304" pitchFamily="18" charset="0"/>
              </a:rPr>
              <a:t>la gobernanza de los recursos minerales</a:t>
            </a:r>
            <a:r>
              <a:rPr lang="es-MX" sz="1800" dirty="0" smtClean="0">
                <a:latin typeface="Montserrat SemiBold" panose="00000700000000000000" pitchFamily="50" charset="0"/>
                <a:cs typeface="Times New Roman" panose="02020603050405020304" pitchFamily="18" charset="0"/>
              </a:rPr>
              <a:t>.  </a:t>
            </a:r>
          </a:p>
        </p:txBody>
      </p:sp>
      <p:sp>
        <p:nvSpPr>
          <p:cNvPr id="4" name="Rectángulo 3"/>
          <p:cNvSpPr/>
          <p:nvPr/>
        </p:nvSpPr>
        <p:spPr>
          <a:xfrm>
            <a:off x="5085347" y="1822449"/>
            <a:ext cx="6268453" cy="3447098"/>
          </a:xfrm>
          <a:prstGeom prst="rect">
            <a:avLst/>
          </a:prstGeom>
        </p:spPr>
        <p:txBody>
          <a:bodyPr wrap="square">
            <a:spAutoFit/>
          </a:bodyPr>
          <a:lstStyle/>
          <a:p>
            <a:pPr algn="just"/>
            <a:r>
              <a:rPr lang="es-MX" sz="2000" dirty="0">
                <a:solidFill>
                  <a:schemeClr val="tx1">
                    <a:lumMod val="75000"/>
                    <a:lumOff val="25000"/>
                  </a:schemeClr>
                </a:solidFill>
                <a:latin typeface="Montserrat SemiBold" panose="00000700000000000000" pitchFamily="50" charset="0"/>
                <a:cs typeface="Times New Roman" panose="02020603050405020304" pitchFamily="18" charset="0"/>
              </a:rPr>
              <a:t>En este camino, tanto el </a:t>
            </a:r>
            <a:r>
              <a:rPr lang="es-MX" sz="2000" b="1" dirty="0">
                <a:solidFill>
                  <a:schemeClr val="tx1">
                    <a:lumMod val="75000"/>
                    <a:lumOff val="25000"/>
                  </a:schemeClr>
                </a:solidFill>
                <a:latin typeface="Montserrat SemiBold" panose="00000700000000000000" pitchFamily="50" charset="0"/>
                <a:cs typeface="Times New Roman" panose="02020603050405020304" pitchFamily="18" charset="0"/>
              </a:rPr>
              <a:t>Gobierno</a:t>
            </a:r>
            <a:r>
              <a:rPr lang="es-MX" sz="2000" dirty="0">
                <a:solidFill>
                  <a:schemeClr val="tx1">
                    <a:lumMod val="75000"/>
                    <a:lumOff val="25000"/>
                  </a:schemeClr>
                </a:solidFill>
                <a:latin typeface="Montserrat SemiBold" panose="00000700000000000000" pitchFamily="50" charset="0"/>
                <a:cs typeface="Times New Roman" panose="02020603050405020304" pitchFamily="18" charset="0"/>
              </a:rPr>
              <a:t>, como las </a:t>
            </a:r>
            <a:r>
              <a:rPr lang="es-MX" sz="2000" b="1" dirty="0">
                <a:solidFill>
                  <a:schemeClr val="tx1">
                    <a:lumMod val="75000"/>
                    <a:lumOff val="25000"/>
                  </a:schemeClr>
                </a:solidFill>
                <a:latin typeface="Montserrat SemiBold" panose="00000700000000000000" pitchFamily="50" charset="0"/>
                <a:cs typeface="Times New Roman" panose="02020603050405020304" pitchFamily="18" charset="0"/>
              </a:rPr>
              <a:t>empresas</a:t>
            </a:r>
            <a:r>
              <a:rPr lang="es-MX" sz="2000" dirty="0">
                <a:solidFill>
                  <a:schemeClr val="tx1">
                    <a:lumMod val="75000"/>
                    <a:lumOff val="25000"/>
                  </a:schemeClr>
                </a:solidFill>
                <a:latin typeface="Montserrat SemiBold" panose="00000700000000000000" pitchFamily="50" charset="0"/>
                <a:cs typeface="Times New Roman" panose="02020603050405020304" pitchFamily="18" charset="0"/>
              </a:rPr>
              <a:t> y las </a:t>
            </a:r>
            <a:r>
              <a:rPr lang="es-MX" sz="2000" b="1" dirty="0">
                <a:solidFill>
                  <a:schemeClr val="tx1">
                    <a:lumMod val="75000"/>
                    <a:lumOff val="25000"/>
                  </a:schemeClr>
                </a:solidFill>
                <a:latin typeface="Montserrat SemiBold" panose="00000700000000000000" pitchFamily="50" charset="0"/>
                <a:cs typeface="Times New Roman" panose="02020603050405020304" pitchFamily="18" charset="0"/>
              </a:rPr>
              <a:t>comunidades</a:t>
            </a:r>
            <a:r>
              <a:rPr lang="es-MX" sz="2000" dirty="0">
                <a:solidFill>
                  <a:schemeClr val="tx1">
                    <a:lumMod val="75000"/>
                    <a:lumOff val="25000"/>
                  </a:schemeClr>
                </a:solidFill>
                <a:latin typeface="Montserrat SemiBold" panose="00000700000000000000" pitchFamily="50" charset="0"/>
                <a:cs typeface="Times New Roman" panose="02020603050405020304" pitchFamily="18" charset="0"/>
              </a:rPr>
              <a:t>, deberemos ir de la mano para, a través de la </a:t>
            </a:r>
            <a:r>
              <a:rPr lang="es-MX" sz="2000" dirty="0" smtClean="0">
                <a:solidFill>
                  <a:schemeClr val="tx1">
                    <a:lumMod val="75000"/>
                    <a:lumOff val="25000"/>
                  </a:schemeClr>
                </a:solidFill>
                <a:latin typeface="Montserrat SemiBold" panose="00000700000000000000" pitchFamily="50" charset="0"/>
                <a:cs typeface="Times New Roman" panose="02020603050405020304" pitchFamily="18" charset="0"/>
              </a:rPr>
              <a:t>transparencia y apertura de datos, la </a:t>
            </a:r>
            <a:r>
              <a:rPr lang="es-MX" sz="2000" dirty="0" smtClean="0">
                <a:solidFill>
                  <a:schemeClr val="tx1">
                    <a:lumMod val="75000"/>
                    <a:lumOff val="25000"/>
                  </a:schemeClr>
                </a:solidFill>
                <a:latin typeface="Montserrat SemiBold" panose="00000700000000000000" pitchFamily="50" charset="0"/>
                <a:cs typeface="Times New Roman" panose="02020603050405020304" pitchFamily="18" charset="0"/>
              </a:rPr>
              <a:t>innovación </a:t>
            </a:r>
            <a:r>
              <a:rPr lang="es-MX" sz="2000" dirty="0">
                <a:solidFill>
                  <a:schemeClr val="tx1">
                    <a:lumMod val="75000"/>
                    <a:lumOff val="25000"/>
                  </a:schemeClr>
                </a:solidFill>
                <a:latin typeface="Montserrat SemiBold" panose="00000700000000000000" pitchFamily="50" charset="0"/>
                <a:cs typeface="Times New Roman" panose="02020603050405020304" pitchFamily="18" charset="0"/>
              </a:rPr>
              <a:t>tecnológica y de métodos que incluyan, pero no se limiten, a la </a:t>
            </a:r>
            <a:r>
              <a:rPr lang="es-MX" sz="2000" b="1" dirty="0">
                <a:solidFill>
                  <a:schemeClr val="tx1">
                    <a:lumMod val="75000"/>
                    <a:lumOff val="25000"/>
                  </a:schemeClr>
                </a:solidFill>
                <a:latin typeface="Montserrat SemiBold" panose="00000700000000000000" pitchFamily="50" charset="0"/>
                <a:cs typeface="Times New Roman" panose="02020603050405020304" pitchFamily="18" charset="0"/>
              </a:rPr>
              <a:t>eficiencia de los recursos </a:t>
            </a:r>
            <a:r>
              <a:rPr lang="es-MX" sz="2000" dirty="0">
                <a:solidFill>
                  <a:schemeClr val="tx1">
                    <a:lumMod val="75000"/>
                    <a:lumOff val="25000"/>
                  </a:schemeClr>
                </a:solidFill>
                <a:latin typeface="Montserrat SemiBold" panose="00000700000000000000" pitchFamily="50" charset="0"/>
                <a:cs typeface="Times New Roman" panose="02020603050405020304" pitchFamily="18" charset="0"/>
              </a:rPr>
              <a:t>y </a:t>
            </a:r>
            <a:r>
              <a:rPr lang="es-MX" sz="2000" b="1" dirty="0">
                <a:solidFill>
                  <a:schemeClr val="tx1">
                    <a:lumMod val="75000"/>
                    <a:lumOff val="25000"/>
                  </a:schemeClr>
                </a:solidFill>
                <a:latin typeface="Montserrat SemiBold" panose="00000700000000000000" pitchFamily="50" charset="0"/>
                <a:cs typeface="Times New Roman" panose="02020603050405020304" pitchFamily="18" charset="0"/>
              </a:rPr>
              <a:t>la economía circular</a:t>
            </a:r>
            <a:r>
              <a:rPr lang="es-MX" sz="2000" dirty="0">
                <a:solidFill>
                  <a:schemeClr val="tx1">
                    <a:lumMod val="75000"/>
                    <a:lumOff val="25000"/>
                  </a:schemeClr>
                </a:solidFill>
                <a:latin typeface="Montserrat SemiBold" panose="00000700000000000000" pitchFamily="50" charset="0"/>
                <a:cs typeface="Times New Roman" panose="02020603050405020304" pitchFamily="18" charset="0"/>
              </a:rPr>
              <a:t>, logremos la desvinculación entre el crecimiento económico y la degradación del medio ambiente, haciendo frente a las consecuencias del cambio </a:t>
            </a:r>
            <a:r>
              <a:rPr lang="es-MX" sz="2000" dirty="0" smtClean="0">
                <a:solidFill>
                  <a:schemeClr val="tx1">
                    <a:lumMod val="75000"/>
                    <a:lumOff val="25000"/>
                  </a:schemeClr>
                </a:solidFill>
                <a:latin typeface="Montserrat SemiBold" panose="00000700000000000000" pitchFamily="50" charset="0"/>
                <a:cs typeface="Times New Roman" panose="02020603050405020304" pitchFamily="18" charset="0"/>
              </a:rPr>
              <a:t>climático. </a:t>
            </a:r>
          </a:p>
          <a:p>
            <a:pPr algn="just"/>
            <a:endParaRPr lang="es-MX" dirty="0">
              <a:latin typeface="Montserrat" panose="00000500000000000000" pitchFamily="50" charset="0"/>
              <a:cs typeface="Times New Roman" panose="02020603050405020304" pitchFamily="18" charset="0"/>
            </a:endParaRPr>
          </a:p>
        </p:txBody>
      </p:sp>
    </p:spTree>
    <p:extLst>
      <p:ext uri="{BB962C8B-B14F-4D97-AF65-F5344CB8AC3E}">
        <p14:creationId xmlns:p14="http://schemas.microsoft.com/office/powerpoint/2010/main" val="2208759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10000"/>
          </a:bodyPr>
          <a:lstStyle/>
          <a:p>
            <a:r>
              <a:rPr lang="es-MX" b="1" dirty="0" smtClean="0">
                <a:solidFill>
                  <a:schemeClr val="bg1">
                    <a:lumMod val="95000"/>
                  </a:schemeClr>
                </a:solidFill>
                <a:latin typeface="Montserrat" panose="00000500000000000000" pitchFamily="50" charset="0"/>
                <a:cs typeface="Times New Roman" panose="02020603050405020304" pitchFamily="18" charset="0"/>
              </a:rPr>
              <a:t>Gracias por su atención.</a:t>
            </a:r>
            <a:endParaRPr lang="es-MX" b="1" dirty="0">
              <a:solidFill>
                <a:schemeClr val="bg1">
                  <a:lumMod val="95000"/>
                </a:schemeClr>
              </a:solidFill>
              <a:latin typeface="Montserrat" panose="00000500000000000000" pitchFamily="50" charset="0"/>
              <a:cs typeface="Times New Roman" panose="02020603050405020304" pitchFamily="18" charset="0"/>
            </a:endParaRPr>
          </a:p>
        </p:txBody>
      </p:sp>
    </p:spTree>
    <p:extLst>
      <p:ext uri="{BB962C8B-B14F-4D97-AF65-F5344CB8AC3E}">
        <p14:creationId xmlns:p14="http://schemas.microsoft.com/office/powerpoint/2010/main" val="819192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77500" lnSpcReduction="20000"/>
          </a:bodyPr>
          <a:lstStyle/>
          <a:p>
            <a:r>
              <a:rPr lang="es-MX" b="1" dirty="0" smtClean="0">
                <a:solidFill>
                  <a:schemeClr val="bg1">
                    <a:lumMod val="95000"/>
                  </a:schemeClr>
                </a:solidFill>
                <a:latin typeface="Montserrat" panose="00000500000000000000" pitchFamily="50" charset="0"/>
                <a:cs typeface="Times New Roman" panose="02020603050405020304" pitchFamily="18" charset="0"/>
              </a:rPr>
              <a:t>La Minería como sector esencial en la economía</a:t>
            </a:r>
            <a:endParaRPr lang="es-MX" b="1" dirty="0">
              <a:solidFill>
                <a:schemeClr val="bg1">
                  <a:lumMod val="95000"/>
                </a:schemeClr>
              </a:solidFill>
              <a:latin typeface="Montserrat" panose="00000500000000000000" pitchFamily="50" charset="0"/>
              <a:cs typeface="Times New Roman" panose="02020603050405020304" pitchFamily="18" charset="0"/>
            </a:endParaRPr>
          </a:p>
        </p:txBody>
      </p:sp>
    </p:spTree>
    <p:extLst>
      <p:ext uri="{BB962C8B-B14F-4D97-AF65-F5344CB8AC3E}">
        <p14:creationId xmlns:p14="http://schemas.microsoft.com/office/powerpoint/2010/main" val="2469978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333304493"/>
              </p:ext>
            </p:extLst>
          </p:nvPr>
        </p:nvGraphicFramePr>
        <p:xfrm>
          <a:off x="5997576" y="1925361"/>
          <a:ext cx="5981699" cy="3800474"/>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texto 4"/>
          <p:cNvSpPr txBox="1">
            <a:spLocks/>
          </p:cNvSpPr>
          <p:nvPr/>
        </p:nvSpPr>
        <p:spPr>
          <a:xfrm>
            <a:off x="839788" y="753109"/>
            <a:ext cx="5157788" cy="823913"/>
          </a:xfrm>
          <a:prstGeom prst="rect">
            <a:avLst/>
          </a:prstGeom>
        </p:spPr>
        <p:txBody>
          <a:bodyPr vert="horz" lIns="91440" tIns="45720" rIns="91440" bIns="45720" rtlCol="0">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1800" dirty="0" smtClean="0">
                <a:latin typeface="Montserrat" panose="00000500000000000000" pitchFamily="50" charset="0"/>
              </a:rPr>
              <a:t>En 2019 el PIB minero – metalúrgico representó el 8.1% del Industrial y 2.3% del nacional</a:t>
            </a:r>
            <a:endParaRPr lang="es-MX" dirty="0"/>
          </a:p>
        </p:txBody>
      </p:sp>
      <p:sp>
        <p:nvSpPr>
          <p:cNvPr id="6" name="Marcador de contenido 3"/>
          <p:cNvSpPr>
            <a:spLocks noGrp="1"/>
          </p:cNvSpPr>
          <p:nvPr>
            <p:ph sz="half" idx="4294967295"/>
          </p:nvPr>
        </p:nvSpPr>
        <p:spPr>
          <a:xfrm>
            <a:off x="839788" y="6097338"/>
            <a:ext cx="5157788" cy="211945"/>
          </a:xfrm>
          <a:prstGeom prst="rect">
            <a:avLst/>
          </a:prstGeom>
        </p:spPr>
        <p:txBody>
          <a:bodyPr>
            <a:noAutofit/>
          </a:bodyPr>
          <a:lstStyle/>
          <a:p>
            <a:pPr marL="0" indent="0">
              <a:buNone/>
            </a:pPr>
            <a:r>
              <a:rPr lang="es-MX" sz="800" dirty="0" smtClean="0"/>
              <a:t>Fuente: INEGI, CAMIMEX</a:t>
            </a:r>
            <a:endParaRPr lang="es-MX" sz="800" dirty="0"/>
          </a:p>
        </p:txBody>
      </p:sp>
      <p:sp>
        <p:nvSpPr>
          <p:cNvPr id="7" name="Marcador de texto 9"/>
          <p:cNvSpPr txBox="1">
            <a:spLocks/>
          </p:cNvSpPr>
          <p:nvPr/>
        </p:nvSpPr>
        <p:spPr>
          <a:xfrm>
            <a:off x="6274050" y="753112"/>
            <a:ext cx="5183188" cy="823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1800" smtClean="0">
                <a:latin typeface="Montserrat" panose="00000500000000000000" pitchFamily="50" charset="0"/>
              </a:rPr>
              <a:t>Al mes de octubre de 2020, la industria minero-metalúrgica generó un total de 371,648 empleos</a:t>
            </a:r>
            <a:endParaRPr lang="es-MX" dirty="0"/>
          </a:p>
        </p:txBody>
      </p:sp>
      <p:sp>
        <p:nvSpPr>
          <p:cNvPr id="8" name="Marcador de contenido 3"/>
          <p:cNvSpPr>
            <a:spLocks noGrp="1"/>
          </p:cNvSpPr>
          <p:nvPr>
            <p:ph sz="quarter" idx="4294967295"/>
          </p:nvPr>
        </p:nvSpPr>
        <p:spPr>
          <a:xfrm>
            <a:off x="6376920" y="5844449"/>
            <a:ext cx="5183188" cy="211945"/>
          </a:xfrm>
          <a:prstGeom prst="rect">
            <a:avLst/>
          </a:prstGeom>
        </p:spPr>
        <p:txBody>
          <a:bodyPr>
            <a:noAutofit/>
          </a:bodyPr>
          <a:lstStyle/>
          <a:p>
            <a:pPr marL="0" indent="0">
              <a:buNone/>
            </a:pPr>
            <a:r>
              <a:rPr lang="es-MX" sz="800" dirty="0" smtClean="0"/>
              <a:t>Fuente: IMMS</a:t>
            </a:r>
            <a:endParaRPr lang="es-MX" sz="800" dirty="0"/>
          </a:p>
        </p:txBody>
      </p:sp>
      <p:graphicFrame>
        <p:nvGraphicFramePr>
          <p:cNvPr id="9" name="Gráfico 8"/>
          <p:cNvGraphicFramePr>
            <a:graphicFrameLocks/>
          </p:cNvGraphicFramePr>
          <p:nvPr>
            <p:extLst>
              <p:ext uri="{D42A27DB-BD31-4B8C-83A1-F6EECF244321}">
                <p14:modId xmlns:p14="http://schemas.microsoft.com/office/powerpoint/2010/main" val="338279204"/>
              </p:ext>
            </p:extLst>
          </p:nvPr>
        </p:nvGraphicFramePr>
        <p:xfrm>
          <a:off x="-825268" y="1894654"/>
          <a:ext cx="6098540" cy="4559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2233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bodyPr>
          <a:lstStyle/>
          <a:p>
            <a:r>
              <a:rPr lang="es-MX" sz="3600" b="1" dirty="0">
                <a:latin typeface="Montserrat SemiBold" panose="00000700000000000000" pitchFamily="50" charset="0"/>
                <a:cs typeface="Times New Roman" panose="02020603050405020304" pitchFamily="18" charset="0"/>
              </a:rPr>
              <a:t>Importancia fiscal de la minería en México</a:t>
            </a:r>
          </a:p>
        </p:txBody>
      </p:sp>
      <p:pic>
        <p:nvPicPr>
          <p:cNvPr id="6" name="Marcador de contenido 5"/>
          <p:cNvPicPr>
            <a:picLocks noGrp="1" noChangeAspect="1"/>
          </p:cNvPicPr>
          <p:nvPr>
            <p:ph idx="1"/>
          </p:nvPr>
        </p:nvPicPr>
        <p:blipFill>
          <a:blip r:embed="rId2"/>
          <a:stretch>
            <a:fillRect/>
          </a:stretch>
        </p:blipFill>
        <p:spPr>
          <a:xfrm>
            <a:off x="550985" y="2200763"/>
            <a:ext cx="9296400" cy="4351338"/>
          </a:xfrm>
          <a:prstGeom prst="rect">
            <a:avLst/>
          </a:prstGeom>
        </p:spPr>
      </p:pic>
    </p:spTree>
    <p:extLst>
      <p:ext uri="{BB962C8B-B14F-4D97-AF65-F5344CB8AC3E}">
        <p14:creationId xmlns:p14="http://schemas.microsoft.com/office/powerpoint/2010/main" val="2596111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62255"/>
            <a:ext cx="10515600" cy="1325563"/>
          </a:xfrm>
        </p:spPr>
        <p:txBody>
          <a:bodyPr vert="horz" lIns="91440" tIns="45720" rIns="91440" bIns="45720" rtlCol="0" anchor="ctr">
            <a:normAutofit/>
          </a:bodyPr>
          <a:lstStyle/>
          <a:p>
            <a:r>
              <a:rPr lang="es-MX" sz="3600" b="1" dirty="0">
                <a:latin typeface="Montserrat SemiBold" panose="00000700000000000000" pitchFamily="50" charset="0"/>
                <a:cs typeface="Times New Roman" panose="02020603050405020304" pitchFamily="18" charset="0"/>
              </a:rPr>
              <a:t>Inversiones 2012- 2019</a:t>
            </a:r>
          </a:p>
        </p:txBody>
      </p:sp>
      <p:pic>
        <p:nvPicPr>
          <p:cNvPr id="11" name="Marcador de contenido 10"/>
          <p:cNvPicPr>
            <a:picLocks noGrp="1" noChangeAspect="1"/>
          </p:cNvPicPr>
          <p:nvPr>
            <p:ph idx="1"/>
          </p:nvPr>
        </p:nvPicPr>
        <p:blipFill>
          <a:blip r:embed="rId2"/>
          <a:stretch>
            <a:fillRect/>
          </a:stretch>
        </p:blipFill>
        <p:spPr>
          <a:xfrm>
            <a:off x="1418492" y="1406769"/>
            <a:ext cx="9554308" cy="4541472"/>
          </a:xfrm>
          <a:prstGeom prst="rect">
            <a:avLst/>
          </a:prstGeom>
        </p:spPr>
      </p:pic>
      <p:sp>
        <p:nvSpPr>
          <p:cNvPr id="12" name="3 CuadroTexto"/>
          <p:cNvSpPr txBox="1"/>
          <p:nvPr/>
        </p:nvSpPr>
        <p:spPr>
          <a:xfrm>
            <a:off x="4278923" y="6119336"/>
            <a:ext cx="680827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Montserrat" panose="00000500000000000000" pitchFamily="50" charset="0"/>
              </a:rPr>
              <a:t>Nota: preliminar con base en la información que proporcionaron las empresas en </a:t>
            </a:r>
            <a:r>
              <a:rPr kumimoji="0" lang="es-MX" sz="1200" b="0" i="0" u="none" strike="noStrike" kern="1200" cap="none" spc="0" normalizeH="0" baseline="0" noProof="0" dirty="0" smtClean="0">
                <a:ln>
                  <a:noFill/>
                </a:ln>
                <a:solidFill>
                  <a:prstClr val="black"/>
                </a:solidFill>
                <a:effectLst/>
                <a:uLnTx/>
                <a:uFillTx/>
                <a:latin typeface="Montserrat" panose="00000500000000000000" pitchFamily="50" charset="0"/>
              </a:rPr>
              <a:t>2018</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noProof="0" dirty="0" smtClean="0">
                <a:solidFill>
                  <a:srgbClr val="FF0000"/>
                </a:solidFill>
                <a:latin typeface="Montserrat" panose="00000500000000000000" pitchFamily="50" charset="0"/>
              </a:rPr>
              <a:t>Para el año 2020 se tiene contem</a:t>
            </a:r>
            <a:r>
              <a:rPr lang="es-MX" sz="1200" dirty="0" smtClean="0">
                <a:solidFill>
                  <a:srgbClr val="FF0000"/>
                </a:solidFill>
                <a:latin typeface="Montserrat" panose="00000500000000000000" pitchFamily="50" charset="0"/>
              </a:rPr>
              <a:t>plado una inversión de 4,981 MDD</a:t>
            </a:r>
            <a:endParaRPr kumimoji="0" lang="es-MX" sz="1200" b="0" i="0" u="none" strike="noStrike" kern="1200" cap="none" spc="0" normalizeH="0" baseline="0" noProof="0" dirty="0">
              <a:ln>
                <a:noFill/>
              </a:ln>
              <a:solidFill>
                <a:srgbClr val="FF0000"/>
              </a:solidFill>
              <a:effectLst/>
              <a:uLnTx/>
              <a:uFillTx/>
              <a:latin typeface="Montserrat" panose="000005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Montserrat" panose="00000500000000000000" pitchFamily="50" charset="0"/>
            </a:endParaRPr>
          </a:p>
        </p:txBody>
      </p:sp>
    </p:spTree>
    <p:extLst>
      <p:ext uri="{BB962C8B-B14F-4D97-AF65-F5344CB8AC3E}">
        <p14:creationId xmlns:p14="http://schemas.microsoft.com/office/powerpoint/2010/main" val="2040194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8872"/>
            <a:ext cx="10515600" cy="597401"/>
          </a:xfrm>
        </p:spPr>
        <p:txBody>
          <a:bodyPr vert="horz" lIns="91440" tIns="45720" rIns="91440" bIns="45720" rtlCol="0" anchor="ctr">
            <a:normAutofit/>
          </a:bodyPr>
          <a:lstStyle/>
          <a:p>
            <a:r>
              <a:rPr lang="es-MX" sz="3600" b="1" dirty="0">
                <a:latin typeface="Montserrat SemiBold" panose="00000700000000000000" pitchFamily="50" charset="0"/>
                <a:cs typeface="Times New Roman" panose="02020603050405020304" pitchFamily="18" charset="0"/>
              </a:rPr>
              <a:t> </a:t>
            </a:r>
            <a:r>
              <a:rPr lang="es-MX" sz="3600" b="1" dirty="0" smtClean="0">
                <a:latin typeface="Montserrat SemiBold" panose="00000700000000000000" pitchFamily="50" charset="0"/>
                <a:cs typeface="Times New Roman" panose="02020603050405020304" pitchFamily="18" charset="0"/>
              </a:rPr>
              <a:t>Retos del sector Minero </a:t>
            </a:r>
            <a:endParaRPr lang="es-MX" sz="3600" b="1" dirty="0">
              <a:latin typeface="Montserrat SemiBold" panose="00000700000000000000" pitchFamily="50" charset="0"/>
              <a:cs typeface="Times New Roman" panose="02020603050405020304" pitchFamily="18" charset="0"/>
            </a:endParaRPr>
          </a:p>
        </p:txBody>
      </p:sp>
      <p:sp>
        <p:nvSpPr>
          <p:cNvPr id="3" name="Content Placeholder 2"/>
          <p:cNvSpPr>
            <a:spLocks noGrp="1"/>
          </p:cNvSpPr>
          <p:nvPr>
            <p:ph idx="1"/>
          </p:nvPr>
        </p:nvSpPr>
        <p:spPr>
          <a:xfrm>
            <a:off x="838200" y="866273"/>
            <a:ext cx="10240107" cy="5310690"/>
          </a:xfrm>
        </p:spPr>
        <p:txBody>
          <a:bodyPr>
            <a:noAutofit/>
          </a:bodyPr>
          <a:lstStyle/>
          <a:p>
            <a:pPr algn="just"/>
            <a:endParaRPr lang="es-MX" sz="1700" b="1" dirty="0" smtClean="0">
              <a:solidFill>
                <a:srgbClr val="BC945A"/>
              </a:solidFill>
              <a:latin typeface="Montserrat SemiBold" panose="00000700000000000000" pitchFamily="50" charset="0"/>
              <a:cs typeface="Times New Roman" panose="02020603050405020304" pitchFamily="18" charset="0"/>
            </a:endParaRPr>
          </a:p>
          <a:p>
            <a:pPr algn="just"/>
            <a:r>
              <a:rPr lang="es-MX" sz="2000" b="1" dirty="0" smtClean="0">
                <a:solidFill>
                  <a:srgbClr val="BC945A"/>
                </a:solidFill>
                <a:latin typeface="Montserrat SemiBold" panose="00000700000000000000" pitchFamily="50" charset="0"/>
                <a:cs typeface="Times New Roman" panose="02020603050405020304" pitchFamily="18" charset="0"/>
              </a:rPr>
              <a:t>E</a:t>
            </a:r>
            <a:r>
              <a:rPr lang="es-MX" sz="2000" dirty="0" smtClean="0">
                <a:latin typeface="Montserrat SemiBold" panose="00000700000000000000" pitchFamily="50" charset="0"/>
                <a:cs typeface="Times New Roman" panose="02020603050405020304" pitchFamily="18" charset="0"/>
              </a:rPr>
              <a:t>l </a:t>
            </a:r>
            <a:r>
              <a:rPr lang="es-MX" sz="2000" dirty="0" smtClean="0">
                <a:latin typeface="Montserrat SemiBold" panose="00000700000000000000" pitchFamily="50" charset="0"/>
                <a:cs typeface="Times New Roman" panose="02020603050405020304" pitchFamily="18" charset="0"/>
              </a:rPr>
              <a:t>reto principal que tenemos como sector, durante las siguientes décadas, es el garantizar el desarrollo de </a:t>
            </a:r>
            <a:r>
              <a:rPr lang="es-MX" sz="2000" b="1" dirty="0" smtClean="0">
                <a:solidFill>
                  <a:srgbClr val="A42145"/>
                </a:solidFill>
                <a:latin typeface="Montserrat SemiBold" panose="00000700000000000000" pitchFamily="50" charset="0"/>
                <a:cs typeface="Times New Roman" panose="02020603050405020304" pitchFamily="18" charset="0"/>
              </a:rPr>
              <a:t>una minería sostenible</a:t>
            </a:r>
            <a:r>
              <a:rPr lang="es-MX" sz="2000" dirty="0" smtClean="0">
                <a:latin typeface="Montserrat SemiBold" panose="00000700000000000000" pitchFamily="50" charset="0"/>
                <a:cs typeface="Times New Roman" panose="02020603050405020304" pitchFamily="18" charset="0"/>
              </a:rPr>
              <a:t>, permitiendo la interacción armónica entre las </a:t>
            </a:r>
            <a:r>
              <a:rPr lang="es-MX" sz="2000" b="1" dirty="0" smtClean="0">
                <a:solidFill>
                  <a:srgbClr val="BC945A"/>
                </a:solidFill>
                <a:latin typeface="Montserrat SemiBold" panose="00000700000000000000" pitchFamily="50" charset="0"/>
                <a:cs typeface="Times New Roman" panose="02020603050405020304" pitchFamily="18" charset="0"/>
              </a:rPr>
              <a:t>variables económicas, ambientales y sociales</a:t>
            </a:r>
            <a:r>
              <a:rPr lang="es-MX" sz="2000" dirty="0" smtClean="0">
                <a:solidFill>
                  <a:srgbClr val="BC945A"/>
                </a:solidFill>
                <a:latin typeface="Montserrat SemiBold" panose="00000700000000000000" pitchFamily="50" charset="0"/>
                <a:cs typeface="Times New Roman" panose="02020603050405020304" pitchFamily="18" charset="0"/>
              </a:rPr>
              <a:t> </a:t>
            </a:r>
            <a:r>
              <a:rPr lang="es-MX" sz="2000" dirty="0" smtClean="0">
                <a:latin typeface="Montserrat SemiBold" panose="00000700000000000000" pitchFamily="50" charset="0"/>
                <a:cs typeface="Times New Roman" panose="02020603050405020304" pitchFamily="18" charset="0"/>
              </a:rPr>
              <a:t>que se ven involucradas en cada proyecto. </a:t>
            </a:r>
            <a:endParaRPr lang="es-MX" sz="2000" dirty="0" smtClean="0">
              <a:latin typeface="Montserrat SemiBold" panose="00000700000000000000" pitchFamily="50" charset="0"/>
              <a:cs typeface="Times New Roman" panose="02020603050405020304" pitchFamily="18" charset="0"/>
            </a:endParaRPr>
          </a:p>
          <a:p>
            <a:pPr algn="just"/>
            <a:r>
              <a:rPr lang="es-ES" sz="2000" dirty="0" smtClean="0">
                <a:latin typeface="Montserrat SemiBold" panose="00000700000000000000" pitchFamily="50" charset="0"/>
                <a:cs typeface="Times New Roman" panose="02020603050405020304" pitchFamily="18" charset="0"/>
              </a:rPr>
              <a:t>El </a:t>
            </a:r>
            <a:r>
              <a:rPr lang="es-ES" sz="2000" dirty="0">
                <a:solidFill>
                  <a:srgbClr val="BC945A"/>
                </a:solidFill>
                <a:latin typeface="Montserrat SemiBold" panose="00000700000000000000" pitchFamily="50" charset="0"/>
                <a:cs typeface="Times New Roman" panose="02020603050405020304" pitchFamily="18" charset="0"/>
              </a:rPr>
              <a:t>Gobierno de México </a:t>
            </a:r>
            <a:r>
              <a:rPr lang="es-ES" sz="2000" dirty="0">
                <a:latin typeface="Montserrat SemiBold" panose="00000700000000000000" pitchFamily="50" charset="0"/>
                <a:cs typeface="Times New Roman" panose="02020603050405020304" pitchFamily="18" charset="0"/>
              </a:rPr>
              <a:t>impulsa la minería responsable que contribuye al desarrollo sostenible del país. Para ello, la política pública en el sector minero promovió una estrategia integral con acciones de respeto al medio ambiente, a las comunidades y a la población en general, además de salvaguardar la integridad y salud del personal que labora en la industria minero-metalúrgica, al mejorar los procesos operativos y respetar el entorno.</a:t>
            </a:r>
            <a:endParaRPr lang="es-MX" sz="2000" dirty="0" smtClean="0">
              <a:latin typeface="Montserrat SemiBold" panose="00000700000000000000" pitchFamily="50" charset="0"/>
              <a:cs typeface="Times New Roman" panose="02020603050405020304" pitchFamily="18" charset="0"/>
            </a:endParaRPr>
          </a:p>
          <a:p>
            <a:pPr algn="just"/>
            <a:endParaRPr lang="es-MX" sz="1700" dirty="0" smtClean="0">
              <a:latin typeface="Montserrat" panose="00000500000000000000" pitchFamily="50" charset="0"/>
              <a:cs typeface="Times New Roman" panose="02020603050405020304" pitchFamily="18" charset="0"/>
            </a:endParaRPr>
          </a:p>
          <a:p>
            <a:pPr algn="just"/>
            <a:endParaRPr lang="es-MX" sz="1700" dirty="0" smtClean="0">
              <a:latin typeface="Montserrat" panose="00000500000000000000" pitchFamily="50" charset="0"/>
              <a:cs typeface="Times New Roman" panose="02020603050405020304" pitchFamily="18" charset="0"/>
            </a:endParaRPr>
          </a:p>
        </p:txBody>
      </p:sp>
      <p:sp>
        <p:nvSpPr>
          <p:cNvPr id="4" name="Content Placeholder 2"/>
          <p:cNvSpPr txBox="1">
            <a:spLocks/>
          </p:cNvSpPr>
          <p:nvPr/>
        </p:nvSpPr>
        <p:spPr>
          <a:xfrm>
            <a:off x="6317181" y="1037724"/>
            <a:ext cx="5253789" cy="47885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Font typeface="Arial" panose="020B0604020202020204" pitchFamily="34" charset="0"/>
              <a:buChar char="•"/>
            </a:pPr>
            <a:endParaRPr lang="es-MX" sz="1600" dirty="0" smtClean="0">
              <a:latin typeface="Montserrat" panose="00000500000000000000" pitchFamily="50"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4285331" y="4337027"/>
            <a:ext cx="3621338" cy="2167671"/>
          </a:xfrm>
          <a:prstGeom prst="rect">
            <a:avLst/>
          </a:prstGeom>
        </p:spPr>
      </p:pic>
    </p:spTree>
    <p:extLst>
      <p:ext uri="{BB962C8B-B14F-4D97-AF65-F5344CB8AC3E}">
        <p14:creationId xmlns:p14="http://schemas.microsoft.com/office/powerpoint/2010/main" val="3982976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448" y="2468777"/>
            <a:ext cx="10782767" cy="3463100"/>
          </a:xfrm>
        </p:spPr>
        <p:txBody>
          <a:bodyPr>
            <a:noAutofit/>
          </a:bodyPr>
          <a:lstStyle/>
          <a:p>
            <a:pPr algn="just"/>
            <a:r>
              <a:rPr lang="es-MX" sz="2000" dirty="0" smtClean="0">
                <a:latin typeface="Montserrat SemiBold" panose="00000700000000000000" pitchFamily="50" charset="0"/>
                <a:cs typeface="Times New Roman" panose="02020603050405020304" pitchFamily="18" charset="0"/>
              </a:rPr>
              <a:t>Establecimiento </a:t>
            </a:r>
            <a:r>
              <a:rPr lang="es-MX" sz="2000" dirty="0" smtClean="0">
                <a:latin typeface="Montserrat SemiBold" panose="00000700000000000000" pitchFamily="50" charset="0"/>
                <a:cs typeface="Times New Roman" panose="02020603050405020304" pitchFamily="18" charset="0"/>
              </a:rPr>
              <a:t>de </a:t>
            </a:r>
            <a:r>
              <a:rPr lang="es-MX" sz="2000" b="1" dirty="0" smtClean="0">
                <a:solidFill>
                  <a:srgbClr val="BC945A"/>
                </a:solidFill>
                <a:latin typeface="Montserrat SemiBold" panose="00000700000000000000" pitchFamily="50" charset="0"/>
                <a:cs typeface="Times New Roman" panose="02020603050405020304" pitchFamily="18" charset="0"/>
              </a:rPr>
              <a:t>relaciones comunitarias armónicas </a:t>
            </a:r>
            <a:r>
              <a:rPr lang="es-MX" sz="2000" dirty="0" smtClean="0">
                <a:latin typeface="Montserrat SemiBold" panose="00000700000000000000" pitchFamily="50" charset="0"/>
                <a:cs typeface="Times New Roman" panose="02020603050405020304" pitchFamily="18" charset="0"/>
              </a:rPr>
              <a:t>en los sitios en donde se asienten, las cuales funjan como eje rector de </a:t>
            </a:r>
            <a:r>
              <a:rPr lang="es-MX" sz="2000" b="1" dirty="0" smtClean="0">
                <a:solidFill>
                  <a:srgbClr val="A42145"/>
                </a:solidFill>
                <a:latin typeface="Montserrat SemiBold" panose="00000700000000000000" pitchFamily="50" charset="0"/>
                <a:cs typeface="Times New Roman" panose="02020603050405020304" pitchFamily="18" charset="0"/>
              </a:rPr>
              <a:t>la competitividad </a:t>
            </a:r>
            <a:r>
              <a:rPr lang="es-MX" sz="2000" dirty="0" smtClean="0">
                <a:latin typeface="Montserrat SemiBold" panose="00000700000000000000" pitchFamily="50" charset="0"/>
                <a:cs typeface="Times New Roman" panose="02020603050405020304" pitchFamily="18" charset="0"/>
              </a:rPr>
              <a:t>de nuestro sector minero. </a:t>
            </a:r>
            <a:endParaRPr lang="es-MX" sz="2000" dirty="0" smtClean="0">
              <a:latin typeface="Montserrat SemiBold" panose="00000700000000000000" pitchFamily="50" charset="0"/>
              <a:cs typeface="Times New Roman" panose="02020603050405020304" pitchFamily="18" charset="0"/>
            </a:endParaRPr>
          </a:p>
          <a:p>
            <a:pPr algn="just"/>
            <a:endParaRPr lang="es-MX" sz="2000" dirty="0" smtClean="0">
              <a:latin typeface="Montserrat SemiBold" panose="00000700000000000000" pitchFamily="50" charset="0"/>
              <a:cs typeface="Times New Roman" panose="02020603050405020304" pitchFamily="18" charset="0"/>
            </a:endParaRPr>
          </a:p>
          <a:p>
            <a:pPr algn="just"/>
            <a:r>
              <a:rPr lang="es-ES" sz="2000" dirty="0">
                <a:latin typeface="Montserrat SemiBold" panose="00000700000000000000" pitchFamily="50" charset="0"/>
                <a:cs typeface="Times New Roman" panose="02020603050405020304" pitchFamily="18" charset="0"/>
              </a:rPr>
              <a:t>Estas </a:t>
            </a:r>
            <a:r>
              <a:rPr lang="es-ES" sz="2000" b="1" dirty="0">
                <a:solidFill>
                  <a:srgbClr val="BC945A"/>
                </a:solidFill>
                <a:latin typeface="Montserrat SemiBold" panose="00000700000000000000" pitchFamily="50" charset="0"/>
                <a:cs typeface="Times New Roman" panose="02020603050405020304" pitchFamily="18" charset="0"/>
              </a:rPr>
              <a:t>Guías</a:t>
            </a:r>
            <a:r>
              <a:rPr lang="es-ES" sz="2000" dirty="0">
                <a:latin typeface="Montserrat SemiBold" panose="00000700000000000000" pitchFamily="50" charset="0"/>
                <a:cs typeface="Times New Roman" panose="02020603050405020304" pitchFamily="18" charset="0"/>
              </a:rPr>
              <a:t> y </a:t>
            </a:r>
            <a:r>
              <a:rPr lang="es-ES" sz="2000" b="1" dirty="0">
                <a:solidFill>
                  <a:srgbClr val="BC945A"/>
                </a:solidFill>
                <a:latin typeface="Montserrat SemiBold" panose="00000700000000000000" pitchFamily="50" charset="0"/>
                <a:cs typeface="Times New Roman" panose="02020603050405020304" pitchFamily="18" charset="0"/>
              </a:rPr>
              <a:t>Protocolos</a:t>
            </a:r>
            <a:r>
              <a:rPr lang="es-ES" sz="2000" dirty="0">
                <a:latin typeface="Montserrat SemiBold" panose="00000700000000000000" pitchFamily="50" charset="0"/>
                <a:cs typeface="Times New Roman" panose="02020603050405020304" pitchFamily="18" charset="0"/>
              </a:rPr>
              <a:t> </a:t>
            </a:r>
            <a:r>
              <a:rPr lang="es-ES" sz="2000" dirty="0" smtClean="0">
                <a:latin typeface="Montserrat SemiBold" panose="00000700000000000000" pitchFamily="50" charset="0"/>
                <a:cs typeface="Times New Roman" panose="02020603050405020304" pitchFamily="18" charset="0"/>
              </a:rPr>
              <a:t>son un ejercicio </a:t>
            </a:r>
            <a:r>
              <a:rPr lang="es-ES" sz="2000" dirty="0">
                <a:latin typeface="Montserrat SemiBold" panose="00000700000000000000" pitchFamily="50" charset="0"/>
                <a:cs typeface="Times New Roman" panose="02020603050405020304" pitchFamily="18" charset="0"/>
              </a:rPr>
              <a:t>más amplio que realiza la Subsecretaría </a:t>
            </a:r>
            <a:r>
              <a:rPr lang="es-ES" sz="2000" dirty="0" smtClean="0">
                <a:latin typeface="Montserrat SemiBold" panose="00000700000000000000" pitchFamily="50" charset="0"/>
                <a:cs typeface="Times New Roman" panose="02020603050405020304" pitchFamily="18" charset="0"/>
              </a:rPr>
              <a:t>de Minería por </a:t>
            </a:r>
            <a:r>
              <a:rPr lang="es-ES" sz="2000" dirty="0">
                <a:latin typeface="Montserrat SemiBold" panose="00000700000000000000" pitchFamily="50" charset="0"/>
                <a:cs typeface="Times New Roman" panose="02020603050405020304" pitchFamily="18" charset="0"/>
              </a:rPr>
              <a:t>democratizar al sector, ya que los textos están abiertos al escrutinio público y a la participación </a:t>
            </a:r>
            <a:r>
              <a:rPr lang="es-ES" sz="2000" dirty="0" smtClean="0">
                <a:latin typeface="Montserrat SemiBold" panose="00000700000000000000" pitchFamily="50" charset="0"/>
                <a:cs typeface="Times New Roman" panose="02020603050405020304" pitchFamily="18" charset="0"/>
              </a:rPr>
              <a:t>ciudadana. </a:t>
            </a:r>
          </a:p>
          <a:p>
            <a:pPr algn="just"/>
            <a:endParaRPr lang="es-ES" sz="2000" dirty="0" smtClean="0">
              <a:latin typeface="Montserrat SemiBold" panose="00000700000000000000" pitchFamily="50" charset="0"/>
              <a:cs typeface="Times New Roman" panose="02020603050405020304" pitchFamily="18" charset="0"/>
            </a:endParaRPr>
          </a:p>
          <a:p>
            <a:pPr algn="just"/>
            <a:r>
              <a:rPr lang="es-ES" sz="2000" dirty="0" smtClean="0">
                <a:latin typeface="Montserrat SemiBold" panose="00000700000000000000" pitchFamily="50" charset="0"/>
                <a:cs typeface="Times New Roman" panose="02020603050405020304" pitchFamily="18" charset="0"/>
              </a:rPr>
              <a:t>Se busca lograr avances hacia </a:t>
            </a:r>
            <a:r>
              <a:rPr lang="es-ES" sz="2000" dirty="0">
                <a:latin typeface="Montserrat SemiBold" panose="00000700000000000000" pitchFamily="50" charset="0"/>
                <a:cs typeface="Times New Roman" panose="02020603050405020304" pitchFamily="18" charset="0"/>
              </a:rPr>
              <a:t>una minería </a:t>
            </a:r>
            <a:r>
              <a:rPr lang="es-ES" sz="2000" b="1" dirty="0">
                <a:solidFill>
                  <a:srgbClr val="BC945A"/>
                </a:solidFill>
                <a:latin typeface="Montserrat SemiBold" panose="00000700000000000000" pitchFamily="50" charset="0"/>
                <a:cs typeface="Times New Roman" panose="02020603050405020304" pitchFamily="18" charset="0"/>
              </a:rPr>
              <a:t>participativa y </a:t>
            </a:r>
            <a:r>
              <a:rPr lang="es-ES" sz="2000" b="1" dirty="0" smtClean="0">
                <a:solidFill>
                  <a:srgbClr val="BC945A"/>
                </a:solidFill>
                <a:latin typeface="Montserrat SemiBold" panose="00000700000000000000" pitchFamily="50" charset="0"/>
                <a:cs typeface="Times New Roman" panose="02020603050405020304" pitchFamily="18" charset="0"/>
              </a:rPr>
              <a:t>sostenible</a:t>
            </a:r>
            <a:r>
              <a:rPr lang="es-ES" sz="2000" dirty="0">
                <a:solidFill>
                  <a:srgbClr val="BC945A"/>
                </a:solidFill>
                <a:latin typeface="Montserrat SemiBold" panose="00000700000000000000" pitchFamily="50" charset="0"/>
                <a:cs typeface="Times New Roman" panose="02020603050405020304" pitchFamily="18" charset="0"/>
              </a:rPr>
              <a:t>.</a:t>
            </a:r>
            <a:endParaRPr lang="es-MX" sz="2000" dirty="0" smtClean="0">
              <a:solidFill>
                <a:srgbClr val="BC945A"/>
              </a:solidFill>
              <a:latin typeface="Montserrat SemiBold" panose="00000700000000000000" pitchFamily="50" charset="0"/>
              <a:cs typeface="Times New Roman" panose="02020603050405020304" pitchFamily="18" charset="0"/>
            </a:endParaRPr>
          </a:p>
          <a:p>
            <a:pPr algn="l"/>
            <a:endParaRPr lang="es-MX" sz="2000" dirty="0">
              <a:solidFill>
                <a:srgbClr val="BC945A"/>
              </a:solidFill>
              <a:latin typeface="Montserrat" panose="00000500000000000000" pitchFamily="50" charset="0"/>
            </a:endParaRPr>
          </a:p>
          <a:p>
            <a:pPr algn="l"/>
            <a:endParaRPr lang="es-MX" sz="1700" dirty="0">
              <a:latin typeface="Montserrat" panose="00000500000000000000" pitchFamily="50" charset="0"/>
            </a:endParaRPr>
          </a:p>
        </p:txBody>
      </p:sp>
      <p:pic>
        <p:nvPicPr>
          <p:cNvPr id="4" name="Imagen 3"/>
          <p:cNvPicPr>
            <a:picLocks noChangeAspect="1"/>
          </p:cNvPicPr>
          <p:nvPr/>
        </p:nvPicPr>
        <p:blipFill rotWithShape="1">
          <a:blip r:embed="rId3"/>
          <a:srcRect l="10484"/>
          <a:stretch/>
        </p:blipFill>
        <p:spPr>
          <a:xfrm>
            <a:off x="5991725" y="238043"/>
            <a:ext cx="5438135" cy="1560510"/>
          </a:xfrm>
          <a:prstGeom prst="rect">
            <a:avLst/>
          </a:prstGeom>
        </p:spPr>
      </p:pic>
      <p:sp>
        <p:nvSpPr>
          <p:cNvPr id="5" name="Content Placeholder 2"/>
          <p:cNvSpPr txBox="1">
            <a:spLocks/>
          </p:cNvSpPr>
          <p:nvPr/>
        </p:nvSpPr>
        <p:spPr>
          <a:xfrm>
            <a:off x="6232219" y="2468777"/>
            <a:ext cx="5197641" cy="3138713"/>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s-MX" sz="1800" b="1" dirty="0">
              <a:latin typeface="Montserrat" panose="00000500000000000000" pitchFamily="50" charset="0"/>
            </a:endParaRPr>
          </a:p>
        </p:txBody>
      </p:sp>
    </p:spTree>
    <p:extLst>
      <p:ext uri="{BB962C8B-B14F-4D97-AF65-F5344CB8AC3E}">
        <p14:creationId xmlns:p14="http://schemas.microsoft.com/office/powerpoint/2010/main" val="3397484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10000"/>
          </a:bodyPr>
          <a:lstStyle/>
          <a:p>
            <a:r>
              <a:rPr lang="es-MX" b="1" dirty="0" smtClean="0">
                <a:solidFill>
                  <a:schemeClr val="bg1">
                    <a:lumMod val="95000"/>
                  </a:schemeClr>
                </a:solidFill>
                <a:latin typeface="Montserrat" panose="00000500000000000000" pitchFamily="50" charset="0"/>
                <a:cs typeface="Times New Roman" panose="02020603050405020304" pitchFamily="18" charset="0"/>
              </a:rPr>
              <a:t>Fortaleciendo la transparencia</a:t>
            </a:r>
            <a:endParaRPr lang="es-MX" b="1" dirty="0">
              <a:solidFill>
                <a:schemeClr val="bg1">
                  <a:lumMod val="95000"/>
                </a:schemeClr>
              </a:solidFill>
              <a:latin typeface="Montserrat" panose="00000500000000000000" pitchFamily="50" charset="0"/>
              <a:cs typeface="Times New Roman" panose="02020603050405020304" pitchFamily="18" charset="0"/>
            </a:endParaRPr>
          </a:p>
        </p:txBody>
      </p:sp>
    </p:spTree>
    <p:extLst>
      <p:ext uri="{BB962C8B-B14F-4D97-AF65-F5344CB8AC3E}">
        <p14:creationId xmlns:p14="http://schemas.microsoft.com/office/powerpoint/2010/main" val="2383961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8872"/>
            <a:ext cx="10515600" cy="597401"/>
          </a:xfrm>
        </p:spPr>
        <p:txBody>
          <a:bodyPr vert="horz" lIns="91440" tIns="45720" rIns="91440" bIns="45720" rtlCol="0" anchor="ctr">
            <a:normAutofit/>
          </a:bodyPr>
          <a:lstStyle/>
          <a:p>
            <a:r>
              <a:rPr lang="es-MX" sz="3600" b="1" dirty="0" smtClean="0">
                <a:latin typeface="Montserrat SemiBold" panose="00000700000000000000" pitchFamily="50" charset="0"/>
                <a:cs typeface="Times New Roman" panose="02020603050405020304" pitchFamily="18" charset="0"/>
              </a:rPr>
              <a:t> </a:t>
            </a:r>
            <a:endParaRPr lang="es-MX" sz="3600" b="1" dirty="0">
              <a:latin typeface="Montserrat SemiBold" panose="00000700000000000000" pitchFamily="50" charset="0"/>
              <a:cs typeface="Times New Roman" panose="02020603050405020304" pitchFamily="18" charset="0"/>
            </a:endParaRPr>
          </a:p>
        </p:txBody>
      </p:sp>
      <p:sp>
        <p:nvSpPr>
          <p:cNvPr id="3" name="Content Placeholder 2"/>
          <p:cNvSpPr>
            <a:spLocks noGrp="1"/>
          </p:cNvSpPr>
          <p:nvPr>
            <p:ph idx="1"/>
          </p:nvPr>
        </p:nvSpPr>
        <p:spPr>
          <a:xfrm>
            <a:off x="603738" y="0"/>
            <a:ext cx="6312877" cy="6096000"/>
          </a:xfrm>
        </p:spPr>
        <p:txBody>
          <a:bodyPr>
            <a:noAutofit/>
          </a:bodyPr>
          <a:lstStyle/>
          <a:p>
            <a:pPr algn="just"/>
            <a:endParaRPr lang="es-MX" sz="1700" dirty="0" smtClean="0">
              <a:latin typeface="Montserrat" panose="00000500000000000000" pitchFamily="50" charset="0"/>
              <a:cs typeface="Times New Roman" panose="02020603050405020304" pitchFamily="18" charset="0"/>
            </a:endParaRPr>
          </a:p>
          <a:p>
            <a:pPr algn="just"/>
            <a:endParaRPr lang="es-ES" sz="1700" dirty="0" smtClean="0">
              <a:latin typeface="Montserrat SemiBold" panose="00000700000000000000" pitchFamily="50" charset="0"/>
              <a:cs typeface="Times New Roman" panose="02020603050405020304" pitchFamily="18" charset="0"/>
            </a:endParaRPr>
          </a:p>
          <a:p>
            <a:pPr algn="just"/>
            <a:r>
              <a:rPr lang="es-ES" sz="2000" dirty="0" smtClean="0">
                <a:latin typeface="Montserrat SemiBold" panose="00000700000000000000" pitchFamily="50" charset="0"/>
                <a:cs typeface="Times New Roman" panose="02020603050405020304" pitchFamily="18" charset="0"/>
              </a:rPr>
              <a:t>Se continúa la implementación </a:t>
            </a:r>
            <a:r>
              <a:rPr lang="es-ES" sz="2000" dirty="0">
                <a:latin typeface="Montserrat SemiBold" panose="00000700000000000000" pitchFamily="50" charset="0"/>
                <a:cs typeface="Times New Roman" panose="02020603050405020304" pitchFamily="18" charset="0"/>
              </a:rPr>
              <a:t>de estrategias para la configuración de un esquema de gobernanza </a:t>
            </a:r>
            <a:r>
              <a:rPr lang="es-ES" sz="2000" dirty="0" smtClean="0">
                <a:latin typeface="Montserrat SemiBold" panose="00000700000000000000" pitchFamily="50" charset="0"/>
                <a:cs typeface="Times New Roman" panose="02020603050405020304" pitchFamily="18" charset="0"/>
              </a:rPr>
              <a:t>para fortalecer </a:t>
            </a:r>
            <a:r>
              <a:rPr lang="es-ES" sz="2000" dirty="0">
                <a:latin typeface="Montserrat SemiBold" panose="00000700000000000000" pitchFamily="50" charset="0"/>
                <a:cs typeface="Times New Roman" panose="02020603050405020304" pitchFamily="18" charset="0"/>
              </a:rPr>
              <a:t>la vida pública a través de la colaboración entre gobierno y </a:t>
            </a:r>
            <a:r>
              <a:rPr lang="es-ES" sz="2000" dirty="0" smtClean="0">
                <a:latin typeface="Montserrat SemiBold" panose="00000700000000000000" pitchFamily="50" charset="0"/>
                <a:cs typeface="Times New Roman" panose="02020603050405020304" pitchFamily="18" charset="0"/>
              </a:rPr>
              <a:t>sociedad, a través de instrumentos </a:t>
            </a:r>
            <a:r>
              <a:rPr lang="es-ES" sz="2000" dirty="0">
                <a:latin typeface="Montserrat SemiBold" panose="00000700000000000000" pitchFamily="50" charset="0"/>
                <a:cs typeface="Times New Roman" panose="02020603050405020304" pitchFamily="18" charset="0"/>
              </a:rPr>
              <a:t>de rendición de cuentas, combate </a:t>
            </a:r>
            <a:r>
              <a:rPr lang="es-ES" sz="2000" dirty="0" smtClean="0">
                <a:latin typeface="Montserrat SemiBold" panose="00000700000000000000" pitchFamily="50" charset="0"/>
                <a:cs typeface="Times New Roman" panose="02020603050405020304" pitchFamily="18" charset="0"/>
              </a:rPr>
              <a:t>a </a:t>
            </a:r>
            <a:r>
              <a:rPr lang="es-ES" sz="2000" dirty="0">
                <a:latin typeface="Montserrat SemiBold" panose="00000700000000000000" pitchFamily="50" charset="0"/>
                <a:cs typeface="Times New Roman" panose="02020603050405020304" pitchFamily="18" charset="0"/>
              </a:rPr>
              <a:t>la corrupción y mejora de la calidad de las decisiones y acciones gubernamentales</a:t>
            </a:r>
            <a:r>
              <a:rPr lang="es-ES" sz="2000" dirty="0" smtClean="0">
                <a:latin typeface="Montserrat SemiBold" panose="00000700000000000000" pitchFamily="50" charset="0"/>
                <a:cs typeface="Times New Roman" panose="02020603050405020304" pitchFamily="18" charset="0"/>
              </a:rPr>
              <a:t>.</a:t>
            </a:r>
          </a:p>
          <a:p>
            <a:pPr algn="just"/>
            <a:endParaRPr lang="es-ES" sz="2000" dirty="0">
              <a:latin typeface="Montserrat SemiBold" panose="00000700000000000000" pitchFamily="50" charset="0"/>
              <a:cs typeface="Times New Roman" panose="02020603050405020304" pitchFamily="18" charset="0"/>
            </a:endParaRPr>
          </a:p>
          <a:p>
            <a:pPr algn="just"/>
            <a:r>
              <a:rPr lang="es-ES" sz="2000" b="1" dirty="0">
                <a:solidFill>
                  <a:srgbClr val="BC945A"/>
                </a:solidFill>
                <a:latin typeface="Montserrat SemiBold" panose="00000700000000000000" pitchFamily="50" charset="0"/>
                <a:cs typeface="Times New Roman" panose="02020603050405020304" pitchFamily="18" charset="0"/>
              </a:rPr>
              <a:t>S</a:t>
            </a:r>
            <a:r>
              <a:rPr lang="es-ES" sz="2000" dirty="0" smtClean="0">
                <a:latin typeface="Montserrat SemiBold" panose="00000700000000000000" pitchFamily="50" charset="0"/>
                <a:cs typeface="Times New Roman" panose="02020603050405020304" pitchFamily="18" charset="0"/>
              </a:rPr>
              <a:t>eguimiento </a:t>
            </a:r>
            <a:r>
              <a:rPr lang="es-ES" sz="2000" dirty="0">
                <a:latin typeface="Montserrat SemiBold" panose="00000700000000000000" pitchFamily="50" charset="0"/>
                <a:cs typeface="Times New Roman" panose="02020603050405020304" pitchFamily="18" charset="0"/>
              </a:rPr>
              <a:t>a la </a:t>
            </a:r>
            <a:r>
              <a:rPr lang="es-ES" sz="2000" dirty="0" smtClean="0">
                <a:latin typeface="Montserrat SemiBold" panose="00000700000000000000" pitchFamily="50" charset="0"/>
                <a:cs typeface="Times New Roman" panose="02020603050405020304" pitchFamily="18" charset="0"/>
              </a:rPr>
              <a:t>realización </a:t>
            </a:r>
            <a:r>
              <a:rPr lang="es-ES" sz="2000" dirty="0">
                <a:latin typeface="Montserrat SemiBold" panose="00000700000000000000" pitchFamily="50" charset="0"/>
                <a:cs typeface="Times New Roman" panose="02020603050405020304" pitchFamily="18" charset="0"/>
              </a:rPr>
              <a:t>del compromiso </a:t>
            </a:r>
            <a:r>
              <a:rPr lang="es-ES" sz="2000" b="1" dirty="0">
                <a:solidFill>
                  <a:srgbClr val="BC945A"/>
                </a:solidFill>
                <a:latin typeface="Montserrat SemiBold" panose="00000700000000000000" pitchFamily="50" charset="0"/>
                <a:cs typeface="Times New Roman" panose="02020603050405020304" pitchFamily="18" charset="0"/>
              </a:rPr>
              <a:t>“Hacia la divulgación de beneficiarios finales” </a:t>
            </a:r>
            <a:r>
              <a:rPr lang="es-ES" sz="2000" dirty="0">
                <a:latin typeface="Montserrat SemiBold" panose="00000700000000000000" pitchFamily="50" charset="0"/>
                <a:cs typeface="Times New Roman" panose="02020603050405020304" pitchFamily="18" charset="0"/>
              </a:rPr>
              <a:t>con la Secretaría de la Función </a:t>
            </a:r>
            <a:r>
              <a:rPr lang="es-ES" sz="2000" dirty="0" smtClean="0">
                <a:latin typeface="Montserrat SemiBold" panose="00000700000000000000" pitchFamily="50" charset="0"/>
                <a:cs typeface="Times New Roman" panose="02020603050405020304" pitchFamily="18" charset="0"/>
              </a:rPr>
              <a:t>Pública.</a:t>
            </a:r>
          </a:p>
          <a:p>
            <a:pPr algn="just"/>
            <a:r>
              <a:rPr lang="es-ES" sz="2000" dirty="0" smtClean="0">
                <a:latin typeface="Montserrat SemiBold" panose="00000700000000000000" pitchFamily="50" charset="0"/>
                <a:cs typeface="Times New Roman" panose="02020603050405020304" pitchFamily="18" charset="0"/>
              </a:rPr>
              <a:t>Este </a:t>
            </a:r>
            <a:r>
              <a:rPr lang="es-ES" sz="2000" dirty="0">
                <a:latin typeface="Montserrat SemiBold" panose="00000700000000000000" pitchFamily="50" charset="0"/>
                <a:cs typeface="Times New Roman" panose="02020603050405020304" pitchFamily="18" charset="0"/>
              </a:rPr>
              <a:t>compromiso forma parte del </a:t>
            </a:r>
            <a:r>
              <a:rPr lang="es-ES" sz="2000" b="1" dirty="0">
                <a:solidFill>
                  <a:srgbClr val="BC945A"/>
                </a:solidFill>
                <a:latin typeface="Montserrat SemiBold" panose="00000700000000000000" pitchFamily="50" charset="0"/>
                <a:cs typeface="Times New Roman" panose="02020603050405020304" pitchFamily="18" charset="0"/>
              </a:rPr>
              <a:t>Cuarto Plan de Acción de México </a:t>
            </a:r>
            <a:r>
              <a:rPr lang="es-ES" sz="2000" dirty="0">
                <a:latin typeface="Montserrat SemiBold" panose="00000700000000000000" pitchFamily="50" charset="0"/>
                <a:cs typeface="Times New Roman" panose="02020603050405020304" pitchFamily="18" charset="0"/>
              </a:rPr>
              <a:t>(4PA) ante la </a:t>
            </a:r>
            <a:r>
              <a:rPr lang="es-ES" sz="2000" b="1" dirty="0">
                <a:solidFill>
                  <a:srgbClr val="6E152E"/>
                </a:solidFill>
                <a:latin typeface="Montserrat SemiBold" panose="00000700000000000000" pitchFamily="50" charset="0"/>
                <a:cs typeface="Times New Roman" panose="02020603050405020304" pitchFamily="18" charset="0"/>
              </a:rPr>
              <a:t>Alianza para el Gobierno </a:t>
            </a:r>
            <a:r>
              <a:rPr lang="es-ES" sz="2000" b="1" dirty="0" smtClean="0">
                <a:solidFill>
                  <a:srgbClr val="6E152E"/>
                </a:solidFill>
                <a:latin typeface="Montserrat SemiBold" panose="00000700000000000000" pitchFamily="50" charset="0"/>
                <a:cs typeface="Times New Roman" panose="02020603050405020304" pitchFamily="18" charset="0"/>
              </a:rPr>
              <a:t>Abierto.</a:t>
            </a:r>
          </a:p>
          <a:p>
            <a:pPr algn="just"/>
            <a:r>
              <a:rPr lang="es-ES" sz="2000" dirty="0">
                <a:latin typeface="Montserrat SemiBold" panose="00000700000000000000" pitchFamily="50" charset="0"/>
                <a:cs typeface="Times New Roman" panose="02020603050405020304" pitchFamily="18" charset="0"/>
              </a:rPr>
              <a:t>I</a:t>
            </a:r>
            <a:r>
              <a:rPr lang="es-ES" sz="2000" dirty="0" smtClean="0">
                <a:latin typeface="Montserrat SemiBold" panose="00000700000000000000" pitchFamily="50" charset="0"/>
                <a:cs typeface="Times New Roman" panose="02020603050405020304" pitchFamily="18" charset="0"/>
              </a:rPr>
              <a:t>mplementación </a:t>
            </a:r>
            <a:r>
              <a:rPr lang="es-ES" sz="2000" dirty="0">
                <a:latin typeface="Montserrat SemiBold" panose="00000700000000000000" pitchFamily="50" charset="0"/>
                <a:cs typeface="Times New Roman" panose="02020603050405020304" pitchFamily="18" charset="0"/>
              </a:rPr>
              <a:t>del estándar </a:t>
            </a:r>
            <a:r>
              <a:rPr lang="es-ES" sz="2000" b="1" dirty="0" smtClean="0">
                <a:solidFill>
                  <a:srgbClr val="6E152E"/>
                </a:solidFill>
                <a:latin typeface="Montserrat SemiBold" panose="00000700000000000000" pitchFamily="50" charset="0"/>
                <a:cs typeface="Times New Roman" panose="02020603050405020304" pitchFamily="18" charset="0"/>
              </a:rPr>
              <a:t>EITI</a:t>
            </a:r>
            <a:r>
              <a:rPr lang="es-ES" sz="2000" dirty="0" smtClean="0">
                <a:latin typeface="Montserrat SemiBold" panose="00000700000000000000" pitchFamily="50" charset="0"/>
                <a:cs typeface="Times New Roman" panose="02020603050405020304" pitchFamily="18" charset="0"/>
              </a:rPr>
              <a:t>.</a:t>
            </a:r>
            <a:endParaRPr lang="es-ES" sz="2000" dirty="0">
              <a:latin typeface="Montserrat SemiBold" panose="00000700000000000000" pitchFamily="50" charset="0"/>
              <a:cs typeface="Times New Roman" panose="02020603050405020304" pitchFamily="18" charset="0"/>
            </a:endParaRPr>
          </a:p>
          <a:p>
            <a:pPr algn="just"/>
            <a:endParaRPr lang="es-MX" sz="1700" dirty="0" smtClean="0">
              <a:latin typeface="Montserrat" panose="00000500000000000000" pitchFamily="50" charset="0"/>
              <a:cs typeface="Times New Roman" panose="02020603050405020304" pitchFamily="18" charset="0"/>
            </a:endParaRPr>
          </a:p>
        </p:txBody>
      </p:sp>
      <p:sp>
        <p:nvSpPr>
          <p:cNvPr id="4" name="Content Placeholder 2"/>
          <p:cNvSpPr txBox="1">
            <a:spLocks/>
          </p:cNvSpPr>
          <p:nvPr/>
        </p:nvSpPr>
        <p:spPr>
          <a:xfrm>
            <a:off x="6317181" y="1037724"/>
            <a:ext cx="5253789" cy="478856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Font typeface="Arial" panose="020B0604020202020204" pitchFamily="34" charset="0"/>
              <a:buChar char="•"/>
            </a:pPr>
            <a:endParaRPr lang="es-MX" sz="1600" dirty="0" smtClean="0">
              <a:latin typeface="Montserrat" panose="00000500000000000000" pitchFamily="50" charset="0"/>
              <a:cs typeface="Times New Roman" panose="02020603050405020304" pitchFamily="18" charset="0"/>
            </a:endParaRPr>
          </a:p>
        </p:txBody>
      </p:sp>
      <p:pic>
        <p:nvPicPr>
          <p:cNvPr id="6" name="Imagen 5"/>
          <p:cNvPicPr>
            <a:picLocks noChangeAspect="1"/>
          </p:cNvPicPr>
          <p:nvPr/>
        </p:nvPicPr>
        <p:blipFill>
          <a:blip r:embed="rId2"/>
          <a:stretch>
            <a:fillRect/>
          </a:stretch>
        </p:blipFill>
        <p:spPr>
          <a:xfrm>
            <a:off x="7831016" y="1037724"/>
            <a:ext cx="3242790" cy="2033722"/>
          </a:xfrm>
          <a:prstGeom prst="rect">
            <a:avLst/>
          </a:prstGeom>
        </p:spPr>
      </p:pic>
      <p:pic>
        <p:nvPicPr>
          <p:cNvPr id="7" name="Imagen 6"/>
          <p:cNvPicPr>
            <a:picLocks noChangeAspect="1"/>
          </p:cNvPicPr>
          <p:nvPr/>
        </p:nvPicPr>
        <p:blipFill>
          <a:blip r:embed="rId3"/>
          <a:stretch>
            <a:fillRect/>
          </a:stretch>
        </p:blipFill>
        <p:spPr>
          <a:xfrm>
            <a:off x="8043385" y="4457302"/>
            <a:ext cx="3310415" cy="1085182"/>
          </a:xfrm>
          <a:prstGeom prst="rect">
            <a:avLst/>
          </a:prstGeom>
        </p:spPr>
      </p:pic>
    </p:spTree>
    <p:extLst>
      <p:ext uri="{BB962C8B-B14F-4D97-AF65-F5344CB8AC3E}">
        <p14:creationId xmlns:p14="http://schemas.microsoft.com/office/powerpoint/2010/main" val="204365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1260</TotalTime>
  <Words>781</Words>
  <Application>Microsoft Office PowerPoint</Application>
  <PresentationFormat>Panorámica</PresentationFormat>
  <Paragraphs>77</Paragraphs>
  <Slides>15</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Arial</vt:lpstr>
      <vt:lpstr>Calibri</vt:lpstr>
      <vt:lpstr>Calibri Light</vt:lpstr>
      <vt:lpstr>Montserrat</vt:lpstr>
      <vt:lpstr>Montserrat Medium</vt:lpstr>
      <vt:lpstr>Montserrat SemiBold</vt:lpstr>
      <vt:lpstr>Times New Roman</vt:lpstr>
      <vt:lpstr>Tema de Office</vt:lpstr>
      <vt:lpstr>Presentación de PowerPoint</vt:lpstr>
      <vt:lpstr>Presentación de PowerPoint</vt:lpstr>
      <vt:lpstr>Presentación de PowerPoint</vt:lpstr>
      <vt:lpstr>Importancia fiscal de la minería en México</vt:lpstr>
      <vt:lpstr>Inversiones 2012- 2019</vt:lpstr>
      <vt:lpstr> Retos del sector Minero </vt:lpstr>
      <vt:lpstr>Presentación de PowerPoint</vt:lpstr>
      <vt:lpstr>Presentación de PowerPoint</vt:lpstr>
      <vt:lpstr> </vt:lpstr>
      <vt:lpstr>Modernización del Registro Público de Minería  </vt:lpstr>
      <vt:lpstr>  </vt:lpstr>
      <vt:lpstr>  </vt:lpstr>
      <vt:lpstr>  </vt:lpstr>
      <vt:lpstr>Reflexiones finales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Mónica García Lezama</cp:lastModifiedBy>
  <cp:revision>94</cp:revision>
  <dcterms:created xsi:type="dcterms:W3CDTF">2018-12-04T03:27:02Z</dcterms:created>
  <dcterms:modified xsi:type="dcterms:W3CDTF">2020-12-09T07:20:38Z</dcterms:modified>
</cp:coreProperties>
</file>