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4"/>
  </p:sldMasterIdLst>
  <p:notesMasterIdLst>
    <p:notesMasterId r:id="rId27"/>
  </p:notesMasterIdLst>
  <p:sldIdLst>
    <p:sldId id="270" r:id="rId5"/>
    <p:sldId id="271" r:id="rId6"/>
    <p:sldId id="485" r:id="rId7"/>
    <p:sldId id="486" r:id="rId8"/>
    <p:sldId id="484" r:id="rId9"/>
    <p:sldId id="466" r:id="rId10"/>
    <p:sldId id="477" r:id="rId11"/>
    <p:sldId id="469" r:id="rId12"/>
    <p:sldId id="471" r:id="rId13"/>
    <p:sldId id="468" r:id="rId14"/>
    <p:sldId id="474" r:id="rId15"/>
    <p:sldId id="472" r:id="rId16"/>
    <p:sldId id="483" r:id="rId17"/>
    <p:sldId id="478" r:id="rId18"/>
    <p:sldId id="476" r:id="rId19"/>
    <p:sldId id="473" r:id="rId20"/>
    <p:sldId id="475" r:id="rId21"/>
    <p:sldId id="479" r:id="rId22"/>
    <p:sldId id="480" r:id="rId23"/>
    <p:sldId id="481" r:id="rId24"/>
    <p:sldId id="482" r:id="rId25"/>
    <p:sldId id="284" r:id="rId26"/>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02">
          <p15:clr>
            <a:srgbClr val="A4A3A4"/>
          </p15:clr>
        </p15:guide>
        <p15:guide id="2" pos="34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6E6E6"/>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9"/>
    <p:restoredTop sz="76257" autoAdjust="0"/>
  </p:normalViewPr>
  <p:slideViewPr>
    <p:cSldViewPr snapToGrid="0" snapToObjects="1">
      <p:cViewPr varScale="1">
        <p:scale>
          <a:sx n="51" d="100"/>
          <a:sy n="51" d="100"/>
        </p:scale>
        <p:origin x="1720" y="40"/>
      </p:cViewPr>
      <p:guideLst>
        <p:guide orient="horz" pos="1002"/>
        <p:guide pos="34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erine Greene" userId="d603976c-7a69-423a-9900-f1475eed63d0" providerId="ADAL" clId="{01757265-EC42-469C-87A7-86A60E6DFD78}"/>
    <pc:docChg chg="undo addSld delSld">
      <pc:chgData name="Catherine Greene" userId="d603976c-7a69-423a-9900-f1475eed63d0" providerId="ADAL" clId="{01757265-EC42-469C-87A7-86A60E6DFD78}" dt="2019-08-02T09:50:47.994" v="1" actId="2696"/>
      <pc:docMkLst>
        <pc:docMk/>
      </pc:docMkLst>
      <pc:sldChg chg="add del">
        <pc:chgData name="Catherine Greene" userId="d603976c-7a69-423a-9900-f1475eed63d0" providerId="ADAL" clId="{01757265-EC42-469C-87A7-86A60E6DFD78}" dt="2019-08-02T09:50:47.994" v="1" actId="2696"/>
        <pc:sldMkLst>
          <pc:docMk/>
          <pc:sldMk cId="2249819821" sldId="47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9CC996-2F1C-BA4A-BA92-647F37AFC0DB}" type="datetimeFigureOut">
              <a:rPr lang="en-GB" smtClean="0"/>
              <a:t>05/08/2019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FF85A0-94F3-CE4F-A9B6-3347E874EA80}" type="slidenum">
              <a:rPr lang="en-GB" smtClean="0"/>
              <a:t>‹#›</a:t>
            </a:fld>
            <a:endParaRPr lang="en-GB"/>
          </a:p>
        </p:txBody>
      </p:sp>
    </p:spTree>
    <p:extLst>
      <p:ext uri="{BB962C8B-B14F-4D97-AF65-F5344CB8AC3E}">
        <p14:creationId xmlns:p14="http://schemas.microsoft.com/office/powerpoint/2010/main" val="608014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It is fundamental to have a clear understanding of the BO definition in the country, since this is a key challenge in obtaining useful BO data.</a:t>
            </a:r>
          </a:p>
          <a:p>
            <a:endParaRPr lang="nb-NO" dirty="0"/>
          </a:p>
          <a:p>
            <a:r>
              <a:rPr lang="nb-NO" dirty="0" err="1"/>
              <a:t>When</a:t>
            </a:r>
            <a:r>
              <a:rPr lang="nb-NO" dirty="0"/>
              <a:t> </a:t>
            </a:r>
            <a:r>
              <a:rPr lang="nb-NO" dirty="0" err="1"/>
              <a:t>thinking</a:t>
            </a:r>
            <a:r>
              <a:rPr lang="nb-NO" dirty="0"/>
              <a:t> </a:t>
            </a:r>
            <a:r>
              <a:rPr lang="nb-NO" dirty="0" err="1"/>
              <a:t>about</a:t>
            </a:r>
            <a:r>
              <a:rPr lang="nb-NO" dirty="0"/>
              <a:t> </a:t>
            </a:r>
            <a:r>
              <a:rPr lang="nb-NO" dirty="0" err="1"/>
              <a:t>the</a:t>
            </a:r>
            <a:r>
              <a:rPr lang="nb-NO" dirty="0"/>
              <a:t> </a:t>
            </a:r>
            <a:r>
              <a:rPr lang="nb-NO" dirty="0" err="1"/>
              <a:t>definition</a:t>
            </a:r>
            <a:r>
              <a:rPr lang="nb-NO" dirty="0"/>
              <a:t> it is </a:t>
            </a:r>
            <a:r>
              <a:rPr lang="nb-NO" dirty="0" err="1"/>
              <a:t>important</a:t>
            </a:r>
            <a:r>
              <a:rPr lang="nb-NO" dirty="0"/>
              <a:t> to </a:t>
            </a:r>
            <a:r>
              <a:rPr lang="nb-NO" dirty="0" err="1"/>
              <a:t>keep</a:t>
            </a:r>
            <a:r>
              <a:rPr lang="nb-NO" dirty="0"/>
              <a:t> in </a:t>
            </a:r>
            <a:r>
              <a:rPr lang="nb-NO" dirty="0" err="1"/>
              <a:t>mind</a:t>
            </a:r>
            <a:r>
              <a:rPr lang="nb-NO" dirty="0"/>
              <a:t> </a:t>
            </a:r>
            <a:r>
              <a:rPr lang="nb-NO" dirty="0" err="1"/>
              <a:t>the</a:t>
            </a:r>
            <a:r>
              <a:rPr lang="nb-NO" dirty="0"/>
              <a:t> </a:t>
            </a:r>
            <a:r>
              <a:rPr lang="nb-NO" dirty="0" err="1"/>
              <a:t>following</a:t>
            </a:r>
            <a:r>
              <a:rPr lang="nb-NO" dirty="0"/>
              <a:t> </a:t>
            </a:r>
            <a:r>
              <a:rPr lang="nb-NO" dirty="0" err="1"/>
              <a:t>issues</a:t>
            </a:r>
            <a:r>
              <a:rPr lang="nb-NO" dirty="0"/>
              <a:t>: </a:t>
            </a:r>
          </a:p>
          <a:p>
            <a:pPr marL="514350" indent="-514350">
              <a:spcBef>
                <a:spcPts val="1200"/>
              </a:spcBef>
              <a:buFont typeface="+mj-lt"/>
              <a:buAutoNum type="arabicPeriod"/>
            </a:pPr>
            <a:r>
              <a:rPr lang="en-GB" sz="1400" dirty="0"/>
              <a:t>Is there an existing BO definition in your country? Consult corporate law, AML legislation etc.</a:t>
            </a:r>
          </a:p>
          <a:p>
            <a:pPr marL="514350" indent="-514350">
              <a:spcBef>
                <a:spcPts val="1200"/>
              </a:spcBef>
              <a:buFont typeface="+mj-lt"/>
              <a:buAutoNum type="arabicPeriod"/>
            </a:pPr>
            <a:r>
              <a:rPr lang="en-GB" sz="1400" dirty="0"/>
              <a:t>Assess the definition: Does it recognise key concepts such as natural person and/or indirect </a:t>
            </a:r>
            <a:r>
              <a:rPr lang="en-GB" sz="1400" dirty="0" err="1"/>
              <a:t>ownerhisp</a:t>
            </a:r>
            <a:r>
              <a:rPr lang="en-GB" sz="1400" dirty="0"/>
              <a:t> and control? </a:t>
            </a:r>
            <a:r>
              <a:rPr lang="en-US" sz="1400" dirty="0"/>
              <a:t>Does it include other criteria for being considered a beneficial owner (thresholds, other means of control, </a:t>
            </a:r>
            <a:r>
              <a:rPr lang="en-US" sz="1400" dirty="0" err="1"/>
              <a:t>etc</a:t>
            </a:r>
            <a:r>
              <a:rPr lang="en-US" sz="1400" dirty="0"/>
              <a:t>)? Does it have a “default criteria” for who can be considered a beneficial owner? Does it include PEPs?</a:t>
            </a:r>
          </a:p>
          <a:p>
            <a:endParaRPr lang="nb-NO" dirty="0"/>
          </a:p>
        </p:txBody>
      </p:sp>
      <p:sp>
        <p:nvSpPr>
          <p:cNvPr id="4" name="Slide Number Placeholder 3"/>
          <p:cNvSpPr>
            <a:spLocks noGrp="1"/>
          </p:cNvSpPr>
          <p:nvPr>
            <p:ph type="sldNum" sz="quarter" idx="5"/>
          </p:nvPr>
        </p:nvSpPr>
        <p:spPr/>
        <p:txBody>
          <a:bodyPr/>
          <a:lstStyle/>
          <a:p>
            <a:fld id="{87FF85A0-94F3-CE4F-A9B6-3347E874EA80}" type="slidenum">
              <a:rPr lang="en-GB" smtClean="0"/>
              <a:t>3</a:t>
            </a:fld>
            <a:endParaRPr lang="en-GB"/>
          </a:p>
        </p:txBody>
      </p:sp>
    </p:spTree>
    <p:extLst>
      <p:ext uri="{BB962C8B-B14F-4D97-AF65-F5344CB8AC3E}">
        <p14:creationId xmlns:p14="http://schemas.microsoft.com/office/powerpoint/2010/main" val="938817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5"/>
          </p:nvPr>
        </p:nvSpPr>
        <p:spPr/>
        <p:txBody>
          <a:bodyPr/>
          <a:lstStyle/>
          <a:p>
            <a:fld id="{87FF85A0-94F3-CE4F-A9B6-3347E874EA80}" type="slidenum">
              <a:rPr lang="en-GB" smtClean="0"/>
              <a:t>19</a:t>
            </a:fld>
            <a:endParaRPr lang="en-GB"/>
          </a:p>
        </p:txBody>
      </p:sp>
    </p:spTree>
    <p:extLst>
      <p:ext uri="{BB962C8B-B14F-4D97-AF65-F5344CB8AC3E}">
        <p14:creationId xmlns:p14="http://schemas.microsoft.com/office/powerpoint/2010/main" val="1110971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nature of Requirement 2.5 differs somewhat from other EITI Requirements. Firstly, obtaining complete beneficial ownership information from every company may in practice not be feasible in all countries. Secondly, the comprehensiveness of information is an imperfect measurement of the effectiveness of disclosures. Ensuring reliable data from high-risk companies, such as companies owned by politically-exposed persons, is central for meeting the objective of the requirement. </a:t>
            </a:r>
            <a:endParaRPr lang="nb-NO"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MSG’s assessment of reasons behind gaps and weaknesses in data plays a key role in ensuring effective disclosures and addressing shortcomings. The assessment of effectiveness would help the Validator and the Board to determine whether possible omissions should affect the level of progress in the second phase and to provide the implementing country with meaningful recommendations.</a:t>
            </a:r>
            <a:endParaRPr lang="nb-NO"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 assessing the materiality of omissions, the Validator could consider whether the MSG has demonstrated that full beneficial ownership information is publicly available for companies which make material payments to the government, hold significant concessions or have been recently awarded licenses. The Validator could also consider any concerns raised by stakeholders about omissions or suspicions that politically exposed persons are involved in a company that has not disclosed information. </a:t>
            </a:r>
            <a:endParaRPr lang="nb-NO"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Validation would thus seek to identify whether the implementing country has undertaken sufficient measures to ensure that beneficial owners of high-risk companies are disclosed and whether these companies have complied with disclosure requirements. This risk-based approach would help MSGs and the Validator target the most relevant omissions. The assessment would also consider whether the ownership thresholds for disclosing beneficial owners are appropriate and provide recommendations.</a:t>
            </a:r>
            <a:endParaRPr lang="nb-NO"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assessment would document strengths and weaknesses in data reliability and the agreed assurances. Experts consulted by the International Secretariat stressed the importance of independent verification of beneficial ownership information. Assurances provided solely by the companies themselves have weaknesses as some may have incentives to hold back information. The assessment would also look at whether data is disclosed in an accessible and usable format.</a:t>
            </a:r>
            <a:endParaRPr lang="nb-NO"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7FF85A0-94F3-CE4F-A9B6-3347E874EA80}" type="slidenum">
              <a:rPr lang="en-GB" smtClean="0"/>
              <a:t>20</a:t>
            </a:fld>
            <a:endParaRPr lang="en-GB"/>
          </a:p>
        </p:txBody>
      </p:sp>
    </p:spTree>
    <p:extLst>
      <p:ext uri="{BB962C8B-B14F-4D97-AF65-F5344CB8AC3E}">
        <p14:creationId xmlns:p14="http://schemas.microsoft.com/office/powerpoint/2010/main" val="20962799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nature of Requirement 2.5 differs somewhat from other EITI Requirements. Firstly, obtaining complete beneficial ownership information from every company may in practice not be feasible in all countries. Secondly, the comprehensiveness of information is an imperfect measurement of the effectiveness of disclosures. Ensuring reliable data from high-risk companies, such as companies owned by politically-exposed persons, is central for meeting the objective of the requirement. </a:t>
            </a:r>
            <a:endParaRPr lang="nb-NO"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MSG’s assessment of reasons behind gaps and weaknesses in data plays a key role in ensuring effective disclosures and addressing shortcomings. The assessment of effectiveness would help the Validator and the Board to determine whether possible omissions should affect the level of progress in the second phase and to provide the implementing country with meaningful recommendations.</a:t>
            </a:r>
            <a:endParaRPr lang="nb-NO"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 assessing the materiality of omissions, the Validator could consider whether the MSG has demonstrated that full beneficial ownership information is publicly available for companies which make material payments to the government, hold significant concessions or have been recently awarded licenses. The Validator could also consider any concerns raised by stakeholders about omissions or suspicions that politically exposed persons are involved in a company that has not disclosed information. </a:t>
            </a:r>
            <a:endParaRPr lang="nb-NO"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Validation would thus seek to identify whether the implementing country has undertaken sufficient measures to ensure that beneficial owners of high-risk companies are disclosed and whether these companies have complied with disclosure requirements. This risk-based approach would help MSGs and the Validator target the most relevant omissions. The assessment would also consider whether the ownership thresholds for disclosing beneficial owners are appropriate and provide recommendations.</a:t>
            </a:r>
            <a:endParaRPr lang="nb-NO"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assessment would document strengths and weaknesses in data reliability and the agreed assurances. Experts consulted by the International Secretariat stressed the importance of independent verification of beneficial ownership information. Assurances provided solely by the companies themselves have weaknesses as some may have incentives to hold back information. The assessment would also look at whether data is disclosed in an accessible and usable format.</a:t>
            </a:r>
            <a:endParaRPr lang="nb-NO"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7FF85A0-94F3-CE4F-A9B6-3347E874EA80}" type="slidenum">
              <a:rPr lang="en-GB" smtClean="0"/>
              <a:t>21</a:t>
            </a:fld>
            <a:endParaRPr lang="en-GB"/>
          </a:p>
        </p:txBody>
      </p:sp>
    </p:spTree>
    <p:extLst>
      <p:ext uri="{BB962C8B-B14F-4D97-AF65-F5344CB8AC3E}">
        <p14:creationId xmlns:p14="http://schemas.microsoft.com/office/powerpoint/2010/main" val="4788974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5"/>
          </p:nvPr>
        </p:nvSpPr>
        <p:spPr/>
        <p:txBody>
          <a:bodyPr/>
          <a:lstStyle/>
          <a:p>
            <a:fld id="{87FF85A0-94F3-CE4F-A9B6-3347E874EA80}" type="slidenum">
              <a:rPr lang="en-GB" smtClean="0"/>
              <a:t>22</a:t>
            </a:fld>
            <a:endParaRPr lang="en-GB"/>
          </a:p>
        </p:txBody>
      </p:sp>
    </p:spTree>
    <p:extLst>
      <p:ext uri="{BB962C8B-B14F-4D97-AF65-F5344CB8AC3E}">
        <p14:creationId xmlns:p14="http://schemas.microsoft.com/office/powerpoint/2010/main" val="1671940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sz="1200" b="1" i="1" dirty="0"/>
              <a:t>natural person(s): </a:t>
            </a:r>
            <a:r>
              <a:rPr lang="en-US" sz="1200" dirty="0"/>
              <a:t>a human being who owns or controls the company. Never  a company, other legal entity, or a nominee/proxy. Often not a director or manager.</a:t>
            </a:r>
          </a:p>
          <a:p>
            <a:pPr>
              <a:spcAft>
                <a:spcPts val="1200"/>
              </a:spcAft>
            </a:pPr>
            <a:r>
              <a:rPr lang="en-US" sz="1200" b="1" i="1" dirty="0"/>
              <a:t>ownership </a:t>
            </a:r>
            <a:r>
              <a:rPr lang="en-US" sz="1200" i="1" dirty="0"/>
              <a:t>or </a:t>
            </a:r>
            <a:r>
              <a:rPr lang="en-US" sz="1200" b="1" i="1" dirty="0"/>
              <a:t>control</a:t>
            </a:r>
            <a:r>
              <a:rPr lang="en-US" sz="1200" i="1" dirty="0"/>
              <a:t>: </a:t>
            </a:r>
            <a:r>
              <a:rPr lang="en-US" sz="1200" dirty="0"/>
              <a:t>means of owning or controlling a company, e.g. shares, voting rights, other decision/veto rights, right to profit, contractual associations, joint ownership arrangements. </a:t>
            </a:r>
          </a:p>
          <a:p>
            <a:pPr>
              <a:spcAft>
                <a:spcPts val="1200"/>
              </a:spcAft>
            </a:pPr>
            <a:r>
              <a:rPr lang="en-US" sz="1200" b="1" i="1" dirty="0"/>
              <a:t>ownership thresholds: </a:t>
            </a:r>
            <a:r>
              <a:rPr lang="en-US" sz="1200" dirty="0"/>
              <a:t>a percentage threshold that defines what can be considered </a:t>
            </a:r>
            <a:r>
              <a:rPr lang="en-GB" sz="1200" dirty="0"/>
              <a:t>control or ownership, e.g. a “BO is a natural person who owns/controls X % of the corporate entity.” </a:t>
            </a:r>
            <a:r>
              <a:rPr lang="en-GB" sz="1200" dirty="0">
                <a:sym typeface="Wingdings" panose="05000000000000000000" pitchFamily="2" charset="2"/>
              </a:rPr>
              <a:t> the definition of BO needs to be such that it prevents the misuses of thresholds.</a:t>
            </a:r>
            <a:endParaRPr lang="en-GB" sz="1200" dirty="0"/>
          </a:p>
          <a:p>
            <a:pPr>
              <a:spcAft>
                <a:spcPts val="1200"/>
              </a:spcAft>
            </a:pPr>
            <a:r>
              <a:rPr lang="en-US" sz="1200" b="1" i="1" dirty="0"/>
              <a:t>politically exposed person: </a:t>
            </a:r>
            <a:r>
              <a:rPr lang="en-US" sz="1200" dirty="0"/>
              <a:t>an individual who is or has been entrusted with a prominent public function. Could include close family members and associates. </a:t>
            </a:r>
            <a:r>
              <a:rPr lang="en-US" sz="1200" dirty="0">
                <a:sym typeface="Wingdings" panose="05000000000000000000" pitchFamily="2" charset="2"/>
              </a:rPr>
              <a:t> it is useful to consider whether PEPs should be subject to different thresholds. </a:t>
            </a:r>
          </a:p>
          <a:p>
            <a:pPr>
              <a:spcAft>
                <a:spcPts val="1200"/>
              </a:spcAft>
            </a:pPr>
            <a:endParaRPr lang="en-US" sz="1200" dirty="0">
              <a:sym typeface="Wingdings" panose="05000000000000000000" pitchFamily="2" charset="2"/>
            </a:endParaRPr>
          </a:p>
          <a:p>
            <a:pPr>
              <a:spcAft>
                <a:spcPts val="1200"/>
              </a:spcAft>
            </a:pPr>
            <a:r>
              <a:rPr lang="en-US" sz="1200" dirty="0">
                <a:sym typeface="Wingdings" panose="05000000000000000000" pitchFamily="2" charset="2"/>
              </a:rPr>
              <a:t>For more information see ppt on “BO definitions” that was sent as attached.</a:t>
            </a:r>
            <a:endParaRPr lang="nb-NO" dirty="0"/>
          </a:p>
        </p:txBody>
      </p:sp>
      <p:sp>
        <p:nvSpPr>
          <p:cNvPr id="4" name="Slide Number Placeholder 3"/>
          <p:cNvSpPr>
            <a:spLocks noGrp="1"/>
          </p:cNvSpPr>
          <p:nvPr>
            <p:ph type="sldNum" sz="quarter" idx="5"/>
          </p:nvPr>
        </p:nvSpPr>
        <p:spPr/>
        <p:txBody>
          <a:bodyPr/>
          <a:lstStyle/>
          <a:p>
            <a:fld id="{87FF85A0-94F3-CE4F-A9B6-3347E874EA80}" type="slidenum">
              <a:rPr lang="en-GB" smtClean="0"/>
              <a:t>4</a:t>
            </a:fld>
            <a:endParaRPr lang="en-GB"/>
          </a:p>
        </p:txBody>
      </p:sp>
    </p:spTree>
    <p:extLst>
      <p:ext uri="{BB962C8B-B14F-4D97-AF65-F5344CB8AC3E}">
        <p14:creationId xmlns:p14="http://schemas.microsoft.com/office/powerpoint/2010/main" val="6345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5"/>
          </p:nvPr>
        </p:nvSpPr>
        <p:spPr/>
        <p:txBody>
          <a:bodyPr/>
          <a:lstStyle/>
          <a:p>
            <a:fld id="{87FF85A0-94F3-CE4F-A9B6-3347E874EA80}" type="slidenum">
              <a:rPr lang="en-GB" smtClean="0"/>
              <a:t>7</a:t>
            </a:fld>
            <a:endParaRPr lang="en-GB"/>
          </a:p>
        </p:txBody>
      </p:sp>
    </p:spTree>
    <p:extLst>
      <p:ext uri="{BB962C8B-B14F-4D97-AF65-F5344CB8AC3E}">
        <p14:creationId xmlns:p14="http://schemas.microsoft.com/office/powerpoint/2010/main" val="2433171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Secretariat will also be developing guidance on legal approaches to beneficial ownership, including definitions and thresholds, based on emerging best practices and specific challenges related to ownership transparency in the oil, gas and mining sector. </a:t>
            </a:r>
            <a:endParaRPr lang="nb-NO" dirty="0"/>
          </a:p>
        </p:txBody>
      </p:sp>
      <p:sp>
        <p:nvSpPr>
          <p:cNvPr id="4" name="Slide Number Placeholder 3"/>
          <p:cNvSpPr>
            <a:spLocks noGrp="1"/>
          </p:cNvSpPr>
          <p:nvPr>
            <p:ph type="sldNum" sz="quarter" idx="5"/>
          </p:nvPr>
        </p:nvSpPr>
        <p:spPr/>
        <p:txBody>
          <a:bodyPr/>
          <a:lstStyle/>
          <a:p>
            <a:fld id="{87FF85A0-94F3-CE4F-A9B6-3347E874EA80}" type="slidenum">
              <a:rPr lang="en-GB" smtClean="0"/>
              <a:t>13</a:t>
            </a:fld>
            <a:endParaRPr lang="en-GB"/>
          </a:p>
        </p:txBody>
      </p:sp>
    </p:spTree>
    <p:extLst>
      <p:ext uri="{BB962C8B-B14F-4D97-AF65-F5344CB8AC3E}">
        <p14:creationId xmlns:p14="http://schemas.microsoft.com/office/powerpoint/2010/main" val="367699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5"/>
          </p:nvPr>
        </p:nvSpPr>
        <p:spPr/>
        <p:txBody>
          <a:bodyPr/>
          <a:lstStyle/>
          <a:p>
            <a:fld id="{87FF85A0-94F3-CE4F-A9B6-3347E874EA80}" type="slidenum">
              <a:rPr lang="en-GB" smtClean="0"/>
              <a:t>14</a:t>
            </a:fld>
            <a:endParaRPr lang="en-GB"/>
          </a:p>
        </p:txBody>
      </p:sp>
    </p:spTree>
    <p:extLst>
      <p:ext uri="{BB962C8B-B14F-4D97-AF65-F5344CB8AC3E}">
        <p14:creationId xmlns:p14="http://schemas.microsoft.com/office/powerpoint/2010/main" val="2696230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a:t>This slide </a:t>
            </a:r>
            <a:r>
              <a:rPr lang="nb-NO" dirty="0" err="1"/>
              <a:t>describes</a:t>
            </a:r>
            <a:r>
              <a:rPr lang="nb-NO" dirty="0"/>
              <a:t> </a:t>
            </a:r>
            <a:r>
              <a:rPr lang="nb-NO" dirty="0" err="1"/>
              <a:t>the</a:t>
            </a:r>
            <a:r>
              <a:rPr lang="nb-NO" dirty="0"/>
              <a:t> </a:t>
            </a:r>
            <a:r>
              <a:rPr lang="nb-NO" dirty="0" err="1"/>
              <a:t>components</a:t>
            </a:r>
            <a:r>
              <a:rPr lang="nb-NO" dirty="0"/>
              <a:t> </a:t>
            </a:r>
            <a:r>
              <a:rPr lang="nb-NO" dirty="0" err="1"/>
              <a:t>of</a:t>
            </a:r>
            <a:r>
              <a:rPr lang="nb-NO" dirty="0"/>
              <a:t> </a:t>
            </a:r>
            <a:r>
              <a:rPr lang="nb-NO" dirty="0" err="1"/>
              <a:t>Req</a:t>
            </a:r>
            <a:r>
              <a:rPr lang="nb-NO" dirty="0"/>
              <a:t>. 2.5 </a:t>
            </a:r>
            <a:r>
              <a:rPr lang="nb-NO" dirty="0">
                <a:sym typeface="Wingdings" panose="05000000000000000000" pitchFamily="2" charset="2"/>
              </a:rPr>
              <a:t> </a:t>
            </a:r>
            <a:r>
              <a:rPr lang="nb-NO" dirty="0" err="1">
                <a:sym typeface="Wingdings" panose="05000000000000000000" pitchFamily="2" charset="2"/>
              </a:rPr>
              <a:t>these</a:t>
            </a:r>
            <a:r>
              <a:rPr lang="nb-NO" dirty="0">
                <a:sym typeface="Wingdings" panose="05000000000000000000" pitchFamily="2" charset="2"/>
              </a:rPr>
              <a:t> </a:t>
            </a:r>
            <a:r>
              <a:rPr lang="nb-NO" dirty="0" err="1">
                <a:sym typeface="Wingdings" panose="05000000000000000000" pitchFamily="2" charset="2"/>
              </a:rPr>
              <a:t>will</a:t>
            </a:r>
            <a:r>
              <a:rPr lang="nb-NO" dirty="0">
                <a:sym typeface="Wingdings" panose="05000000000000000000" pitchFamily="2" charset="2"/>
              </a:rPr>
              <a:t> be </a:t>
            </a:r>
            <a:r>
              <a:rPr lang="nb-NO" dirty="0" err="1">
                <a:sym typeface="Wingdings" panose="05000000000000000000" pitchFamily="2" charset="2"/>
              </a:rPr>
              <a:t>assessed</a:t>
            </a:r>
            <a:r>
              <a:rPr lang="nb-NO" dirty="0">
                <a:sym typeface="Wingdings" panose="05000000000000000000" pitchFamily="2" charset="2"/>
              </a:rPr>
              <a:t> </a:t>
            </a:r>
            <a:r>
              <a:rPr lang="nb-NO" dirty="0" err="1">
                <a:sym typeface="Wingdings" panose="05000000000000000000" pitchFamily="2" charset="2"/>
              </a:rPr>
              <a:t>differently</a:t>
            </a:r>
            <a:r>
              <a:rPr lang="nb-NO" dirty="0">
                <a:sym typeface="Wingdings" panose="05000000000000000000" pitchFamily="2" charset="2"/>
              </a:rPr>
              <a:t> </a:t>
            </a:r>
            <a:r>
              <a:rPr lang="nb-NO" dirty="0" err="1">
                <a:sym typeface="Wingdings" panose="05000000000000000000" pitchFamily="2" charset="2"/>
              </a:rPr>
              <a:t>according</a:t>
            </a:r>
            <a:r>
              <a:rPr lang="nb-NO" dirty="0">
                <a:sym typeface="Wingdings" panose="05000000000000000000" pitchFamily="2" charset="2"/>
              </a:rPr>
              <a:t> to </a:t>
            </a:r>
            <a:r>
              <a:rPr lang="nb-NO" dirty="0" err="1">
                <a:sym typeface="Wingdings" panose="05000000000000000000" pitchFamily="2" charset="2"/>
              </a:rPr>
              <a:t>the</a:t>
            </a:r>
            <a:r>
              <a:rPr lang="nb-NO" dirty="0">
                <a:sym typeface="Wingdings" panose="05000000000000000000" pitchFamily="2" charset="2"/>
              </a:rPr>
              <a:t> </a:t>
            </a:r>
            <a:r>
              <a:rPr lang="nb-NO" dirty="0" err="1">
                <a:sym typeface="Wingdings" panose="05000000000000000000" pitchFamily="2" charset="2"/>
              </a:rPr>
              <a:t>phase</a:t>
            </a:r>
            <a:r>
              <a:rPr lang="nb-NO" dirty="0">
                <a:sym typeface="Wingdings" panose="05000000000000000000" pitchFamily="2" charset="2"/>
              </a:rPr>
              <a:t> </a:t>
            </a:r>
            <a:r>
              <a:rPr lang="nb-NO" dirty="0" err="1">
                <a:sym typeface="Wingdings" panose="05000000000000000000" pitchFamily="2" charset="2"/>
              </a:rPr>
              <a:t>of</a:t>
            </a:r>
            <a:r>
              <a:rPr lang="nb-NO" dirty="0">
                <a:sym typeface="Wingdings" panose="05000000000000000000" pitchFamily="2" charset="2"/>
              </a:rPr>
              <a:t> </a:t>
            </a:r>
            <a:r>
              <a:rPr lang="nb-NO" dirty="0" err="1">
                <a:sym typeface="Wingdings" panose="05000000000000000000" pitchFamily="2" charset="2"/>
              </a:rPr>
              <a:t>the</a:t>
            </a:r>
            <a:r>
              <a:rPr lang="nb-NO" dirty="0">
                <a:sym typeface="Wingdings" panose="05000000000000000000" pitchFamily="2" charset="2"/>
              </a:rPr>
              <a:t> </a:t>
            </a:r>
            <a:r>
              <a:rPr lang="nb-NO" dirty="0" err="1">
                <a:sym typeface="Wingdings" panose="05000000000000000000" pitchFamily="2" charset="2"/>
              </a:rPr>
              <a:t>assessment</a:t>
            </a:r>
            <a:r>
              <a:rPr lang="nb-NO" dirty="0">
                <a:sym typeface="Wingdings" panose="05000000000000000000" pitchFamily="2" charset="2"/>
              </a:rPr>
              <a:t> (initial vs. full </a:t>
            </a:r>
            <a:r>
              <a:rPr lang="nb-NO" dirty="0" err="1">
                <a:sym typeface="Wingdings" panose="05000000000000000000" pitchFamily="2" charset="2"/>
              </a:rPr>
              <a:t>criteria</a:t>
            </a:r>
            <a:r>
              <a:rPr lang="nb-NO" dirty="0">
                <a:sym typeface="Wingdings" panose="05000000000000000000" pitchFamily="2" charset="2"/>
              </a:rPr>
              <a:t>)</a:t>
            </a:r>
            <a:endParaRPr lang="nb-NO" dirty="0"/>
          </a:p>
        </p:txBody>
      </p:sp>
      <p:sp>
        <p:nvSpPr>
          <p:cNvPr id="4" name="Slide Number Placeholder 3"/>
          <p:cNvSpPr>
            <a:spLocks noGrp="1"/>
          </p:cNvSpPr>
          <p:nvPr>
            <p:ph type="sldNum" sz="quarter" idx="5"/>
          </p:nvPr>
        </p:nvSpPr>
        <p:spPr/>
        <p:txBody>
          <a:bodyPr/>
          <a:lstStyle/>
          <a:p>
            <a:fld id="{87FF85A0-94F3-CE4F-A9B6-3347E874EA80}" type="slidenum">
              <a:rPr lang="en-GB" smtClean="0"/>
              <a:t>15</a:t>
            </a:fld>
            <a:endParaRPr lang="en-GB"/>
          </a:p>
        </p:txBody>
      </p:sp>
    </p:spTree>
    <p:extLst>
      <p:ext uri="{BB962C8B-B14F-4D97-AF65-F5344CB8AC3E}">
        <p14:creationId xmlns:p14="http://schemas.microsoft.com/office/powerpoint/2010/main" val="3220298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a:t>Questions for initial </a:t>
            </a:r>
            <a:r>
              <a:rPr lang="nb-NO" dirty="0" err="1"/>
              <a:t>criteria</a:t>
            </a:r>
            <a:r>
              <a:rPr lang="nb-NO" dirty="0"/>
              <a:t> </a:t>
            </a:r>
            <a:r>
              <a:rPr lang="nb-NO" dirty="0" err="1"/>
              <a:t>assessment</a:t>
            </a:r>
            <a:r>
              <a:rPr lang="nb-NO" dirty="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i="0" dirty="0"/>
              <a:t>Are there </a:t>
            </a:r>
            <a:r>
              <a:rPr lang="en-GB" sz="1200" i="0" dirty="0">
                <a:solidFill>
                  <a:schemeClr val="bg1"/>
                </a:solidFill>
              </a:rPr>
              <a:t>laws/regulations/policies </a:t>
            </a:r>
            <a:r>
              <a:rPr lang="en-GB" sz="1200" i="0" dirty="0"/>
              <a:t>in place to </a:t>
            </a:r>
            <a:r>
              <a:rPr lang="en-GB" sz="1200" i="0" dirty="0">
                <a:solidFill>
                  <a:schemeClr val="bg1"/>
                </a:solidFill>
              </a:rPr>
              <a:t>establish and maintain a public register of beneficial owners</a:t>
            </a:r>
            <a:r>
              <a:rPr lang="en-GB" sz="1200" i="0" dirty="0"/>
              <a:t>, including those of corporate entity(</a:t>
            </a:r>
            <a:r>
              <a:rPr lang="en-GB" sz="1200" i="0" dirty="0" err="1"/>
              <a:t>ies</a:t>
            </a:r>
            <a:r>
              <a:rPr lang="en-GB" sz="1200" i="0" dirty="0"/>
              <a:t>) that </a:t>
            </a:r>
            <a:r>
              <a:rPr lang="en-GB" sz="1200" i="0" dirty="0">
                <a:solidFill>
                  <a:schemeClr val="bg1"/>
                </a:solidFill>
              </a:rPr>
              <a:t>apply/operate/hold </a:t>
            </a:r>
            <a:r>
              <a:rPr lang="en-GB" sz="1200" i="0" dirty="0"/>
              <a:t>a participating </a:t>
            </a:r>
            <a:r>
              <a:rPr lang="en-GB" sz="1200" i="0" dirty="0">
                <a:solidFill>
                  <a:schemeClr val="bg1"/>
                </a:solidFill>
              </a:rPr>
              <a:t>interest in exploration/production of oil, gas or mining</a:t>
            </a:r>
            <a:r>
              <a:rPr lang="en-GB" sz="1200" i="0" dirty="0"/>
              <a:t> license/contract? </a:t>
            </a:r>
            <a:r>
              <a:rPr lang="en-GB" sz="1200" b="0" i="1" dirty="0">
                <a:effectLst/>
              </a:rPr>
              <a:t>(2.5.a, recommended only)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0" dirty="0">
                <a:effectLst/>
              </a:rPr>
              <a:t>Is the government’s policy and multi-stakeholder group’s </a:t>
            </a:r>
            <a:r>
              <a:rPr lang="en-GB" sz="1200" b="1" dirty="0">
                <a:effectLst/>
              </a:rPr>
              <a:t>discussion on disclosure of beneficial ownership documented</a:t>
            </a:r>
            <a:r>
              <a:rPr lang="en-GB" sz="1200" b="0" dirty="0">
                <a:effectLst/>
              </a:rPr>
              <a:t>, including details of the relevant legal provisions, actual disclosure practices and any reforms that are planned or underway? (2.5.b)</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1" dirty="0">
                <a:effectLst/>
              </a:rPr>
              <a:t>Has the implementing country requested beneficial ownership information to be publicly disclosed </a:t>
            </a:r>
            <a:r>
              <a:rPr lang="en-GB" sz="1200" b="0" dirty="0">
                <a:effectLst/>
              </a:rPr>
              <a:t>by corporate entity(</a:t>
            </a:r>
            <a:r>
              <a:rPr lang="en-GB" sz="1200" b="0" dirty="0" err="1">
                <a:effectLst/>
              </a:rPr>
              <a:t>ies</a:t>
            </a:r>
            <a:r>
              <a:rPr lang="en-GB" sz="1200" b="0" dirty="0">
                <a:effectLst/>
              </a:rPr>
              <a:t>) that apply for, or hold a participating interest in an exploration or production oil, gas or mining license or contract? Does the legal framework back the request? (2.5.c)</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1" dirty="0">
                <a:effectLst/>
              </a:rPr>
              <a:t>Have any corporate entity(</a:t>
            </a:r>
            <a:r>
              <a:rPr lang="en-GB" sz="1200" b="1" dirty="0" err="1">
                <a:effectLst/>
              </a:rPr>
              <a:t>ies</a:t>
            </a:r>
            <a:r>
              <a:rPr lang="en-GB" sz="1200" b="1" dirty="0">
                <a:effectLst/>
              </a:rPr>
              <a:t>) </a:t>
            </a:r>
            <a:r>
              <a:rPr lang="en-GB" sz="1200" b="0" dirty="0">
                <a:effectLst/>
              </a:rPr>
              <a:t>that apply for, or hold a participating interest in an exploration or production oil, gas or mining license or contract </a:t>
            </a:r>
            <a:r>
              <a:rPr lang="en-GB" sz="1200" b="1" dirty="0">
                <a:effectLst/>
              </a:rPr>
              <a:t>disclosed the information</a:t>
            </a:r>
            <a:r>
              <a:rPr lang="en-GB" sz="1200" b="0" dirty="0">
                <a:effectLst/>
              </a:rPr>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0" dirty="0">
                <a:effectLst/>
              </a:rPr>
              <a:t>Does the requested information include the identity(</a:t>
            </a:r>
            <a:r>
              <a:rPr lang="en-GB" sz="1200" b="0" dirty="0" err="1">
                <a:effectLst/>
              </a:rPr>
              <a:t>ies</a:t>
            </a:r>
            <a:r>
              <a:rPr lang="en-GB" sz="1200" b="0" dirty="0">
                <a:effectLst/>
              </a:rPr>
              <a:t>) of their beneficial owner(s), the level of ownership and details about how ownership or control is exerted?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1" dirty="0">
                <a:effectLst/>
                <a:highlight>
                  <a:srgbClr val="FFFF00"/>
                </a:highlight>
              </a:rPr>
              <a:t>Has the MSG assessed gaps or weaknesses </a:t>
            </a:r>
            <a:r>
              <a:rPr lang="en-GB" sz="1200" b="0" dirty="0">
                <a:effectLst/>
                <a:highlight>
                  <a:srgbClr val="FFFF00"/>
                </a:highlight>
              </a:rPr>
              <a:t>in disclosure of beneficial ownership information, </a:t>
            </a:r>
            <a:r>
              <a:rPr lang="en-GB" sz="1200" b="1" dirty="0">
                <a:effectLst/>
                <a:highlight>
                  <a:srgbClr val="FFFF00"/>
                </a:highlight>
              </a:rPr>
              <a:t>including an assessment of the materiality of omissions and the reliability </a:t>
            </a:r>
            <a:r>
              <a:rPr lang="en-GB" sz="1200" b="0" dirty="0">
                <a:effectLst/>
                <a:highlight>
                  <a:srgbClr val="FFFF00"/>
                </a:highlight>
              </a:rPr>
              <a:t>of beneficial information? (2.5.c)</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0" dirty="0">
                <a:effectLst/>
                <a:highlight>
                  <a:srgbClr val="FFFF00"/>
                </a:highlight>
              </a:rPr>
              <a:t>Has the government or MSG agreed and documented plans to overcome the identified challenges?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1" dirty="0">
                <a:effectLst/>
                <a:highlight>
                  <a:srgbClr val="FFFF00"/>
                </a:highlight>
              </a:rPr>
              <a:t>Does the requested information include details of the identity of the beneficial owner(s</a:t>
            </a:r>
            <a:r>
              <a:rPr lang="en-GB" sz="1200" b="0" dirty="0">
                <a:effectLst/>
                <a:highlight>
                  <a:srgbClr val="FFFF00"/>
                </a:highlight>
              </a:rPr>
              <a:t>), including nationality, country of residence, and identification of politically exposed persons? (2.5.d)</a:t>
            </a:r>
            <a:endParaRPr lang="nb-NO" sz="1200" b="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0" dirty="0">
                <a:effectLst/>
                <a:highlight>
                  <a:srgbClr val="FFFF00"/>
                </a:highlight>
              </a:rPr>
              <a:t>Has the relevant government entity or the MSG established an </a:t>
            </a:r>
            <a:r>
              <a:rPr lang="en-GB" sz="1200" b="1" dirty="0">
                <a:effectLst/>
                <a:highlight>
                  <a:srgbClr val="FFFF00"/>
                </a:highlight>
              </a:rPr>
              <a:t>approach for participating companies to assure the accuracy </a:t>
            </a:r>
            <a:r>
              <a:rPr lang="en-GB" sz="1200" b="0" dirty="0">
                <a:effectLst/>
                <a:highlight>
                  <a:srgbClr val="FFFF00"/>
                </a:highlight>
              </a:rPr>
              <a:t>of the beneficial ownership information they provide?  (2.5.e)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0" dirty="0">
                <a:effectLst/>
                <a:highlight>
                  <a:srgbClr val="FFFF00"/>
                </a:highlight>
              </a:rPr>
              <a:t>Has the MSG agreed an </a:t>
            </a:r>
            <a:r>
              <a:rPr lang="en-GB" sz="1200" b="1" dirty="0">
                <a:effectLst/>
                <a:highlight>
                  <a:srgbClr val="FFFF00"/>
                </a:highlight>
              </a:rPr>
              <a:t>appropriate definition </a:t>
            </a:r>
            <a:r>
              <a:rPr lang="en-GB" sz="1200" b="0" dirty="0">
                <a:effectLst/>
                <a:highlight>
                  <a:srgbClr val="FFFF00"/>
                </a:highlight>
              </a:rPr>
              <a:t>of the term beneficial owner?  (2.5.f)</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0" dirty="0">
                <a:effectLst/>
                <a:highlight>
                  <a:srgbClr val="FFFF00"/>
                </a:highlight>
              </a:rPr>
              <a:t>Is the definition aligned with Requirement 2.5.f.i and does it take international norms and relevant national laws into account? </a:t>
            </a:r>
            <a:endParaRPr lang="nb-NO" sz="1200" b="0" dirty="0">
              <a:effectLst/>
              <a:highlight>
                <a:srgbClr val="FFFF00"/>
              </a:highligh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0" dirty="0">
                <a:effectLst/>
                <a:highlight>
                  <a:srgbClr val="FFFF00"/>
                </a:highlight>
              </a:rPr>
              <a:t>Does it include ownership threshold(s) and specify reporting obligations for politically exposed persons? </a:t>
            </a:r>
            <a:endParaRPr lang="nb-NO" sz="1200" b="0" dirty="0">
              <a:effectLst/>
              <a:highlight>
                <a:srgbClr val="FFFF00"/>
              </a:highligh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0" dirty="0">
                <a:effectLst/>
                <a:highlight>
                  <a:srgbClr val="FFFF00"/>
                </a:highlight>
              </a:rPr>
              <a:t>Is the definition included in the EITI Report or does the report include a reference or link to another public source (e.g. a law) that includes the definition?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0" dirty="0">
                <a:effectLst/>
                <a:highlight>
                  <a:srgbClr val="FFFF00"/>
                </a:highlight>
              </a:rPr>
              <a:t>For publicly listed companies, including wholly-owned subsidiaries, has the name of the stock exchange been disclosed and a link included to the stock exchange filings where they are listed, either in the public register on in the EITI Report? (2.5.f)</a:t>
            </a:r>
            <a:endParaRPr lang="nb-NO" sz="1200" b="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0" dirty="0">
                <a:effectLst/>
                <a:highlight>
                  <a:srgbClr val="FFFF00"/>
                </a:highlight>
              </a:rPr>
              <a:t>Is information about legal owners and share of ownership of such companies publicly available? (2.5.g)</a:t>
            </a:r>
            <a:endParaRPr lang="nb-NO" sz="1200" b="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nb-NO" sz="1200" b="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nb-NO" sz="1200" b="0" dirty="0">
              <a:effectLst/>
              <a:highlight>
                <a:srgbClr val="FFFF00"/>
              </a:highligh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nb-NO" sz="1200" b="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nb-NO" sz="1200" b="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nb-NO" sz="1200" b="0" dirty="0">
              <a:effectLst/>
              <a:highlight>
                <a:srgbClr val="FFFF00"/>
              </a:highligh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nb-NO" sz="12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nb-NO" sz="1200" b="0" dirty="0">
              <a:effectLs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nb-NO" sz="1200" b="0" dirty="0">
              <a:effectLs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nb-NO" sz="12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GB" sz="1200" b="0" i="1" dirty="0">
              <a:effectLs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nb-NO" sz="1200" i="0" dirty="0"/>
          </a:p>
          <a:p>
            <a:endParaRPr lang="nb-NO" dirty="0"/>
          </a:p>
        </p:txBody>
      </p:sp>
      <p:sp>
        <p:nvSpPr>
          <p:cNvPr id="4" name="Slide Number Placeholder 3"/>
          <p:cNvSpPr>
            <a:spLocks noGrp="1"/>
          </p:cNvSpPr>
          <p:nvPr>
            <p:ph type="sldNum" sz="quarter" idx="5"/>
          </p:nvPr>
        </p:nvSpPr>
        <p:spPr/>
        <p:txBody>
          <a:bodyPr/>
          <a:lstStyle/>
          <a:p>
            <a:fld id="{87FF85A0-94F3-CE4F-A9B6-3347E874EA80}" type="slidenum">
              <a:rPr lang="en-GB" smtClean="0"/>
              <a:t>16</a:t>
            </a:fld>
            <a:endParaRPr lang="en-GB"/>
          </a:p>
        </p:txBody>
      </p:sp>
    </p:spTree>
    <p:extLst>
      <p:ext uri="{BB962C8B-B14F-4D97-AF65-F5344CB8AC3E}">
        <p14:creationId xmlns:p14="http://schemas.microsoft.com/office/powerpoint/2010/main" val="1987672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a:t>Questions for initial </a:t>
            </a:r>
            <a:r>
              <a:rPr lang="nb-NO" dirty="0" err="1"/>
              <a:t>criteria</a:t>
            </a:r>
            <a:r>
              <a:rPr lang="nb-NO" dirty="0"/>
              <a:t> </a:t>
            </a:r>
            <a:r>
              <a:rPr lang="nb-NO" dirty="0" err="1"/>
              <a:t>assessment</a:t>
            </a:r>
            <a:r>
              <a:rPr lang="nb-NO" dirty="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i="0" dirty="0"/>
              <a:t>Are there </a:t>
            </a:r>
            <a:r>
              <a:rPr lang="en-GB" sz="1200" i="0" dirty="0">
                <a:solidFill>
                  <a:schemeClr val="bg1"/>
                </a:solidFill>
              </a:rPr>
              <a:t>laws/regulations/policies </a:t>
            </a:r>
            <a:r>
              <a:rPr lang="en-GB" sz="1200" i="0" dirty="0"/>
              <a:t>in place to </a:t>
            </a:r>
            <a:r>
              <a:rPr lang="en-GB" sz="1200" i="0" dirty="0">
                <a:solidFill>
                  <a:schemeClr val="bg1"/>
                </a:solidFill>
              </a:rPr>
              <a:t>establish and maintain a public register of beneficial owners</a:t>
            </a:r>
            <a:r>
              <a:rPr lang="en-GB" sz="1200" i="0" dirty="0"/>
              <a:t>, including those of corporate entity(</a:t>
            </a:r>
            <a:r>
              <a:rPr lang="en-GB" sz="1200" i="0" dirty="0" err="1"/>
              <a:t>ies</a:t>
            </a:r>
            <a:r>
              <a:rPr lang="en-GB" sz="1200" i="0" dirty="0"/>
              <a:t>) that </a:t>
            </a:r>
            <a:r>
              <a:rPr lang="en-GB" sz="1200" i="0" dirty="0">
                <a:solidFill>
                  <a:schemeClr val="bg1"/>
                </a:solidFill>
              </a:rPr>
              <a:t>apply/operate/hold </a:t>
            </a:r>
            <a:r>
              <a:rPr lang="en-GB" sz="1200" i="0" dirty="0"/>
              <a:t>a participating </a:t>
            </a:r>
            <a:r>
              <a:rPr lang="en-GB" sz="1200" i="0" dirty="0">
                <a:solidFill>
                  <a:schemeClr val="bg1"/>
                </a:solidFill>
              </a:rPr>
              <a:t>interest in exploration/production of oil, gas or mining</a:t>
            </a:r>
            <a:r>
              <a:rPr lang="en-GB" sz="1200" i="0" dirty="0"/>
              <a:t> license/contract? </a:t>
            </a:r>
            <a:r>
              <a:rPr lang="en-GB" sz="1200" b="0" i="1" dirty="0">
                <a:effectLst/>
              </a:rPr>
              <a:t>(2.5.a, recommended only)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0" dirty="0">
                <a:effectLst/>
              </a:rPr>
              <a:t>Is the government’s policy and multi-stakeholder group’s </a:t>
            </a:r>
            <a:r>
              <a:rPr lang="en-GB" sz="1200" b="1" dirty="0">
                <a:effectLst/>
              </a:rPr>
              <a:t>discussion on disclosure of beneficial ownership documented</a:t>
            </a:r>
            <a:r>
              <a:rPr lang="en-GB" sz="1200" b="0" dirty="0">
                <a:effectLst/>
              </a:rPr>
              <a:t>, including details of the relevant legal provisions, actual disclosure practices and any reforms that are planned or underway? (2.5.b)</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1" dirty="0">
                <a:effectLst/>
              </a:rPr>
              <a:t>Has the implementing country requested beneficial ownership information to be publicly disclosed </a:t>
            </a:r>
            <a:r>
              <a:rPr lang="en-GB" sz="1200" b="0" dirty="0">
                <a:effectLst/>
              </a:rPr>
              <a:t>by corporate entity(</a:t>
            </a:r>
            <a:r>
              <a:rPr lang="en-GB" sz="1200" b="0" dirty="0" err="1">
                <a:effectLst/>
              </a:rPr>
              <a:t>ies</a:t>
            </a:r>
            <a:r>
              <a:rPr lang="en-GB" sz="1200" b="0" dirty="0">
                <a:effectLst/>
              </a:rPr>
              <a:t>) that apply for, or hold a participating interest in an exploration or production oil, gas or mining license or contract? Does the legal framework back the request? (2.5.c)</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1" dirty="0">
                <a:effectLst/>
              </a:rPr>
              <a:t>Have any corporate entity(</a:t>
            </a:r>
            <a:r>
              <a:rPr lang="en-GB" sz="1200" b="1" dirty="0" err="1">
                <a:effectLst/>
              </a:rPr>
              <a:t>ies</a:t>
            </a:r>
            <a:r>
              <a:rPr lang="en-GB" sz="1200" b="1" dirty="0">
                <a:effectLst/>
              </a:rPr>
              <a:t>) </a:t>
            </a:r>
            <a:r>
              <a:rPr lang="en-GB" sz="1200" b="0" dirty="0">
                <a:effectLst/>
              </a:rPr>
              <a:t>that apply for, or hold a participating interest in an exploration or production oil, gas or mining license or contract </a:t>
            </a:r>
            <a:r>
              <a:rPr lang="en-GB" sz="1200" b="1" dirty="0">
                <a:effectLst/>
              </a:rPr>
              <a:t>disclosed the information</a:t>
            </a:r>
            <a:r>
              <a:rPr lang="en-GB" sz="1200" b="0" dirty="0">
                <a:effectLst/>
              </a:rPr>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0" dirty="0">
                <a:effectLst/>
              </a:rPr>
              <a:t>Does the requested information include the identity(</a:t>
            </a:r>
            <a:r>
              <a:rPr lang="en-GB" sz="1200" b="0" dirty="0" err="1">
                <a:effectLst/>
              </a:rPr>
              <a:t>ies</a:t>
            </a:r>
            <a:r>
              <a:rPr lang="en-GB" sz="1200" b="0" dirty="0">
                <a:effectLst/>
              </a:rPr>
              <a:t>) of their beneficial owner(s), the level of ownership and details about how ownership or control is exerted?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1" dirty="0">
                <a:effectLst/>
                <a:highlight>
                  <a:srgbClr val="FFFF00"/>
                </a:highlight>
              </a:rPr>
              <a:t>Has the MSG assessed gaps or weaknesses </a:t>
            </a:r>
            <a:r>
              <a:rPr lang="en-GB" sz="1200" b="0" dirty="0">
                <a:effectLst/>
                <a:highlight>
                  <a:srgbClr val="FFFF00"/>
                </a:highlight>
              </a:rPr>
              <a:t>in disclosure of beneficial ownership information, </a:t>
            </a:r>
            <a:r>
              <a:rPr lang="en-GB" sz="1200" b="1" dirty="0">
                <a:effectLst/>
                <a:highlight>
                  <a:srgbClr val="FFFF00"/>
                </a:highlight>
              </a:rPr>
              <a:t>including an assessment of the materiality of omissions and the reliability </a:t>
            </a:r>
            <a:r>
              <a:rPr lang="en-GB" sz="1200" b="0" dirty="0">
                <a:effectLst/>
                <a:highlight>
                  <a:srgbClr val="FFFF00"/>
                </a:highlight>
              </a:rPr>
              <a:t>of beneficial information? (2.5.c)</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0" dirty="0">
                <a:effectLst/>
                <a:highlight>
                  <a:srgbClr val="FFFF00"/>
                </a:highlight>
              </a:rPr>
              <a:t>Has the government or MSG agreed and documented plans to overcome the identified challenges?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1" dirty="0">
                <a:effectLst/>
                <a:highlight>
                  <a:srgbClr val="FFFF00"/>
                </a:highlight>
              </a:rPr>
              <a:t>Does the requested information include details of the identity of the beneficial owner(s</a:t>
            </a:r>
            <a:r>
              <a:rPr lang="en-GB" sz="1200" b="0" dirty="0">
                <a:effectLst/>
                <a:highlight>
                  <a:srgbClr val="FFFF00"/>
                </a:highlight>
              </a:rPr>
              <a:t>), including nationality, country of residence, and identification of politically exposed persons? (2.5.d)</a:t>
            </a:r>
            <a:endParaRPr lang="nb-NO" sz="1200" b="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0" dirty="0">
                <a:effectLst/>
                <a:highlight>
                  <a:srgbClr val="FFFF00"/>
                </a:highlight>
              </a:rPr>
              <a:t>Has the relevant government entity or the MSG established an </a:t>
            </a:r>
            <a:r>
              <a:rPr lang="en-GB" sz="1200" b="1" dirty="0">
                <a:effectLst/>
                <a:highlight>
                  <a:srgbClr val="FFFF00"/>
                </a:highlight>
              </a:rPr>
              <a:t>approach for participating companies to assure the accuracy </a:t>
            </a:r>
            <a:r>
              <a:rPr lang="en-GB" sz="1200" b="0" dirty="0">
                <a:effectLst/>
                <a:highlight>
                  <a:srgbClr val="FFFF00"/>
                </a:highlight>
              </a:rPr>
              <a:t>of the beneficial ownership information they provide?  (2.5.e)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0" dirty="0">
                <a:effectLst/>
                <a:highlight>
                  <a:srgbClr val="FFFF00"/>
                </a:highlight>
              </a:rPr>
              <a:t>Has the MSG agreed an </a:t>
            </a:r>
            <a:r>
              <a:rPr lang="en-GB" sz="1200" b="1" dirty="0">
                <a:effectLst/>
                <a:highlight>
                  <a:srgbClr val="FFFF00"/>
                </a:highlight>
              </a:rPr>
              <a:t>appropriate definition </a:t>
            </a:r>
            <a:r>
              <a:rPr lang="en-GB" sz="1200" b="0" dirty="0">
                <a:effectLst/>
                <a:highlight>
                  <a:srgbClr val="FFFF00"/>
                </a:highlight>
              </a:rPr>
              <a:t>of the term beneficial owner?  (2.5.f)</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0" dirty="0">
                <a:effectLst/>
                <a:highlight>
                  <a:srgbClr val="FFFF00"/>
                </a:highlight>
              </a:rPr>
              <a:t>Is the definition aligned with Requirement 2.5.f.i and does it take international norms and relevant national laws into account? </a:t>
            </a:r>
            <a:endParaRPr lang="nb-NO" sz="1200" b="0" dirty="0">
              <a:effectLst/>
              <a:highlight>
                <a:srgbClr val="FFFF00"/>
              </a:highligh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0" dirty="0">
                <a:effectLst/>
                <a:highlight>
                  <a:srgbClr val="FFFF00"/>
                </a:highlight>
              </a:rPr>
              <a:t>Does it include ownership threshold(s) and specify reporting obligations for politically exposed persons? </a:t>
            </a:r>
            <a:endParaRPr lang="nb-NO" sz="1200" b="0" dirty="0">
              <a:effectLst/>
              <a:highlight>
                <a:srgbClr val="FFFF00"/>
              </a:highligh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0" dirty="0">
                <a:effectLst/>
                <a:highlight>
                  <a:srgbClr val="FFFF00"/>
                </a:highlight>
              </a:rPr>
              <a:t>Is the definition included in the EITI Report or does the report include a reference or link to another public source (e.g. a law) that includes the definition?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0" dirty="0">
                <a:effectLst/>
                <a:highlight>
                  <a:srgbClr val="FFFF00"/>
                </a:highlight>
              </a:rPr>
              <a:t>For publicly listed companies, including wholly-owned subsidiaries, has the name of the stock exchange been disclosed and a link included to the stock exchange filings where they are listed, either in the public register on in the EITI Report? (2.5.f)</a:t>
            </a:r>
            <a:endParaRPr lang="nb-NO" sz="1200" b="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0" dirty="0">
                <a:effectLst/>
                <a:highlight>
                  <a:srgbClr val="FFFF00"/>
                </a:highlight>
              </a:rPr>
              <a:t>Is information about legal owners and share of ownership of such companies publicly available? (2.5.g)</a:t>
            </a:r>
            <a:endParaRPr lang="nb-NO" sz="1200" b="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nb-NO" sz="1200" b="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nb-NO" sz="1200" b="0" dirty="0">
              <a:effectLst/>
              <a:highlight>
                <a:srgbClr val="FFFF00"/>
              </a:highligh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nb-NO" sz="1200" b="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nb-NO" sz="1200" b="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nb-NO" sz="1200" b="0" dirty="0">
              <a:effectLst/>
              <a:highlight>
                <a:srgbClr val="FFFF00"/>
              </a:highligh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nb-NO" sz="12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nb-NO" sz="1200" b="0" dirty="0">
              <a:effectLs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nb-NO" sz="1200" b="0" dirty="0">
              <a:effectLs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nb-NO" sz="12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GB" sz="1200" b="0" i="1" dirty="0">
              <a:effectLs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nb-NO" sz="1200" i="0" dirty="0"/>
          </a:p>
          <a:p>
            <a:endParaRPr lang="nb-NO" dirty="0"/>
          </a:p>
        </p:txBody>
      </p:sp>
      <p:sp>
        <p:nvSpPr>
          <p:cNvPr id="4" name="Slide Number Placeholder 3"/>
          <p:cNvSpPr>
            <a:spLocks noGrp="1"/>
          </p:cNvSpPr>
          <p:nvPr>
            <p:ph type="sldNum" sz="quarter" idx="5"/>
          </p:nvPr>
        </p:nvSpPr>
        <p:spPr/>
        <p:txBody>
          <a:bodyPr/>
          <a:lstStyle/>
          <a:p>
            <a:fld id="{87FF85A0-94F3-CE4F-A9B6-3347E874EA80}" type="slidenum">
              <a:rPr lang="en-GB" smtClean="0"/>
              <a:t>17</a:t>
            </a:fld>
            <a:endParaRPr lang="en-GB"/>
          </a:p>
        </p:txBody>
      </p:sp>
    </p:spTree>
    <p:extLst>
      <p:ext uri="{BB962C8B-B14F-4D97-AF65-F5344CB8AC3E}">
        <p14:creationId xmlns:p14="http://schemas.microsoft.com/office/powerpoint/2010/main" val="3920118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nb-NO" sz="1200" b="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7FF85A0-94F3-CE4F-A9B6-3347E874EA80}" type="slidenum">
              <a:rPr lang="en-GB" smtClean="0"/>
              <a:t>18</a:t>
            </a:fld>
            <a:endParaRPr lang="en-GB"/>
          </a:p>
        </p:txBody>
      </p:sp>
    </p:spTree>
    <p:extLst>
      <p:ext uri="{BB962C8B-B14F-4D97-AF65-F5344CB8AC3E}">
        <p14:creationId xmlns:p14="http://schemas.microsoft.com/office/powerpoint/2010/main" val="41368679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70B929-9328-914C-BFEB-1BA8D78F10B4}"/>
              </a:ext>
            </a:extLst>
          </p:cNvPr>
          <p:cNvSpPr/>
          <p:nvPr userDrawn="1"/>
        </p:nvSpPr>
        <p:spPr>
          <a:xfrm>
            <a:off x="0" y="0"/>
            <a:ext cx="9144000" cy="6858000"/>
          </a:xfrm>
          <a:prstGeom prst="rect">
            <a:avLst/>
          </a:prstGeom>
          <a:gradFill>
            <a:gsLst>
              <a:gs pos="0">
                <a:srgbClr val="1BC2EE"/>
              </a:gs>
              <a:gs pos="100000">
                <a:srgbClr val="13285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dirty="0"/>
          </a:p>
        </p:txBody>
      </p:sp>
      <p:sp>
        <p:nvSpPr>
          <p:cNvPr id="15" name="Subtitle 2">
            <a:extLst>
              <a:ext uri="{FF2B5EF4-FFF2-40B4-BE49-F238E27FC236}">
                <a16:creationId xmlns:a16="http://schemas.microsoft.com/office/drawing/2014/main" id="{6CE0DCDA-C0F7-D54F-AF4E-9DA03B4CC237}"/>
              </a:ext>
            </a:extLst>
          </p:cNvPr>
          <p:cNvSpPr>
            <a:spLocks noGrp="1"/>
          </p:cNvSpPr>
          <p:nvPr>
            <p:ph type="subTitle" idx="1"/>
          </p:nvPr>
        </p:nvSpPr>
        <p:spPr>
          <a:xfrm>
            <a:off x="482577" y="3886159"/>
            <a:ext cx="8420590" cy="417758"/>
          </a:xfrm>
        </p:spPr>
        <p:txBody>
          <a:bodyPr>
            <a:normAutofit/>
          </a:bodyPr>
          <a:lstStyle>
            <a:lvl1pPr marL="0" indent="0" algn="l">
              <a:lnSpc>
                <a:spcPct val="112000"/>
              </a:lnSpc>
              <a:spcBef>
                <a:spcPts val="0"/>
              </a:spcBef>
              <a:spcAft>
                <a:spcPts val="0"/>
              </a:spcAft>
              <a:buNone/>
              <a:defRPr sz="1200">
                <a:solidFill>
                  <a:srgbClr val="FFFFFF"/>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16" name="Plassholder for tekst 8">
            <a:extLst>
              <a:ext uri="{FF2B5EF4-FFF2-40B4-BE49-F238E27FC236}">
                <a16:creationId xmlns:a16="http://schemas.microsoft.com/office/drawing/2014/main" id="{A60C8AA2-1499-8444-9FA4-1DFFBBDF809F}"/>
              </a:ext>
            </a:extLst>
          </p:cNvPr>
          <p:cNvSpPr>
            <a:spLocks noGrp="1"/>
          </p:cNvSpPr>
          <p:nvPr>
            <p:ph type="body" sz="quarter" idx="13" hasCustomPrompt="1"/>
          </p:nvPr>
        </p:nvSpPr>
        <p:spPr>
          <a:xfrm>
            <a:off x="482577" y="3056502"/>
            <a:ext cx="8420590" cy="744996"/>
          </a:xfrm>
        </p:spPr>
        <p:txBody>
          <a:bodyPr anchor="t">
            <a:normAutofit/>
          </a:bodyPr>
          <a:lstStyle>
            <a:lvl1pPr marL="0" indent="0">
              <a:buFontTx/>
              <a:buNone/>
              <a:defRPr sz="4200" b="1" i="0">
                <a:solidFill>
                  <a:srgbClr val="FFFFFF"/>
                </a:solidFill>
                <a:latin typeface="Franklin Gothic Demi" panose="020B0603020102020204" pitchFamily="34" charset="0"/>
              </a:defRPr>
            </a:lvl1pPr>
          </a:lstStyle>
          <a:p>
            <a:r>
              <a:rPr lang="en-US" dirty="0"/>
              <a:t>Title here</a:t>
            </a:r>
          </a:p>
        </p:txBody>
      </p:sp>
      <p:pic>
        <p:nvPicPr>
          <p:cNvPr id="17" name="Picture 16">
            <a:extLst>
              <a:ext uri="{FF2B5EF4-FFF2-40B4-BE49-F238E27FC236}">
                <a16:creationId xmlns:a16="http://schemas.microsoft.com/office/drawing/2014/main" id="{23318D56-2F65-2345-986D-6A6A6434642B}"/>
              </a:ext>
            </a:extLst>
          </p:cNvPr>
          <p:cNvPicPr>
            <a:picLocks noChangeAspect="1"/>
          </p:cNvPicPr>
          <p:nvPr userDrawn="1"/>
        </p:nvPicPr>
        <p:blipFill>
          <a:blip r:embed="rId2"/>
          <a:stretch>
            <a:fillRect/>
          </a:stretch>
        </p:blipFill>
        <p:spPr>
          <a:xfrm>
            <a:off x="482577" y="5825339"/>
            <a:ext cx="1121824" cy="673730"/>
          </a:xfrm>
          <a:prstGeom prst="rect">
            <a:avLst/>
          </a:prstGeom>
        </p:spPr>
      </p:pic>
      <p:sp>
        <p:nvSpPr>
          <p:cNvPr id="20" name="Rectangle 19">
            <a:extLst>
              <a:ext uri="{FF2B5EF4-FFF2-40B4-BE49-F238E27FC236}">
                <a16:creationId xmlns:a16="http://schemas.microsoft.com/office/drawing/2014/main" id="{53A550BA-8BB3-0B42-A64B-40FACC84A7ED}"/>
              </a:ext>
            </a:extLst>
          </p:cNvPr>
          <p:cNvSpPr/>
          <p:nvPr userDrawn="1"/>
        </p:nvSpPr>
        <p:spPr>
          <a:xfrm>
            <a:off x="2446" y="459261"/>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1" name="Rectangle 20">
            <a:extLst>
              <a:ext uri="{FF2B5EF4-FFF2-40B4-BE49-F238E27FC236}">
                <a16:creationId xmlns:a16="http://schemas.microsoft.com/office/drawing/2014/main" id="{B4D7E56E-AC71-8A46-B53B-A5A57D0F79E5}"/>
              </a:ext>
            </a:extLst>
          </p:cNvPr>
          <p:cNvSpPr/>
          <p:nvPr userDrawn="1"/>
        </p:nvSpPr>
        <p:spPr>
          <a:xfrm>
            <a:off x="2613209" y="1"/>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2" name="Rectangle 21">
            <a:extLst>
              <a:ext uri="{FF2B5EF4-FFF2-40B4-BE49-F238E27FC236}">
                <a16:creationId xmlns:a16="http://schemas.microsoft.com/office/drawing/2014/main" id="{848D247A-8C6F-0345-88AD-11EBA9482B87}"/>
              </a:ext>
            </a:extLst>
          </p:cNvPr>
          <p:cNvSpPr/>
          <p:nvPr userDrawn="1"/>
        </p:nvSpPr>
        <p:spPr>
          <a:xfrm>
            <a:off x="5439690" y="1082352"/>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3" name="Rectangle 22">
            <a:extLst>
              <a:ext uri="{FF2B5EF4-FFF2-40B4-BE49-F238E27FC236}">
                <a16:creationId xmlns:a16="http://schemas.microsoft.com/office/drawing/2014/main" id="{63B7248B-D2AB-ED4D-8101-FF105C167BE7}"/>
              </a:ext>
            </a:extLst>
          </p:cNvPr>
          <p:cNvSpPr/>
          <p:nvPr userDrawn="1"/>
        </p:nvSpPr>
        <p:spPr>
          <a:xfrm>
            <a:off x="8903166" y="1077545"/>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4" name="TextBox 23">
            <a:extLst>
              <a:ext uri="{FF2B5EF4-FFF2-40B4-BE49-F238E27FC236}">
                <a16:creationId xmlns:a16="http://schemas.microsoft.com/office/drawing/2014/main" id="{5955B5D0-FBF1-164D-8B43-EE8BE2276F5F}"/>
              </a:ext>
            </a:extLst>
          </p:cNvPr>
          <p:cNvSpPr txBox="1"/>
          <p:nvPr userDrawn="1"/>
        </p:nvSpPr>
        <p:spPr>
          <a:xfrm>
            <a:off x="4929396" y="5808678"/>
            <a:ext cx="3732028" cy="784830"/>
          </a:xfrm>
          <a:prstGeom prst="rect">
            <a:avLst/>
          </a:prstGeom>
          <a:noFill/>
        </p:spPr>
        <p:txBody>
          <a:bodyPr wrap="square" rtlCol="0">
            <a:spAutoFit/>
          </a:bodyPr>
          <a:lstStyle/>
          <a:p>
            <a:pPr algn="r"/>
            <a:r>
              <a:rPr lang="nb-NO" sz="1500" b="0" i="0" kern="1200" dirty="0">
                <a:solidFill>
                  <a:srgbClr val="FFFFFF"/>
                </a:solidFill>
                <a:effectLst/>
                <a:latin typeface="+mj-lt"/>
                <a:ea typeface="+mn-ea"/>
                <a:cs typeface="+mn-cs"/>
              </a:rPr>
              <a:t>The global standard for </a:t>
            </a:r>
            <a:r>
              <a:rPr lang="nb-NO" sz="1500" b="0" i="0" kern="1200" dirty="0" err="1">
                <a:solidFill>
                  <a:srgbClr val="FFFFFF"/>
                </a:solidFill>
                <a:effectLst/>
                <a:latin typeface="+mj-lt"/>
                <a:ea typeface="+mn-ea"/>
                <a:cs typeface="+mn-cs"/>
              </a:rPr>
              <a:t>the</a:t>
            </a:r>
            <a:r>
              <a:rPr lang="nb-NO" sz="1500" b="0" i="0" kern="1200" dirty="0">
                <a:solidFill>
                  <a:srgbClr val="FFFFFF"/>
                </a:solidFill>
                <a:effectLst/>
                <a:latin typeface="+mj-lt"/>
                <a:ea typeface="+mn-ea"/>
                <a:cs typeface="+mn-cs"/>
              </a:rPr>
              <a:t> </a:t>
            </a:r>
            <a:r>
              <a:rPr lang="nb-NO" sz="1500" b="0" i="0" kern="1200" dirty="0" err="1">
                <a:solidFill>
                  <a:srgbClr val="FFFFFF"/>
                </a:solidFill>
                <a:effectLst/>
                <a:latin typeface="+mj-lt"/>
                <a:ea typeface="+mn-ea"/>
                <a:cs typeface="+mn-cs"/>
              </a:rPr>
              <a:t>good</a:t>
            </a:r>
            <a:r>
              <a:rPr lang="nb-NO" sz="1500" b="0" i="0" kern="1200" dirty="0">
                <a:solidFill>
                  <a:srgbClr val="FFFFFF"/>
                </a:solidFill>
                <a:effectLst/>
                <a:latin typeface="+mj-lt"/>
                <a:ea typeface="+mn-ea"/>
                <a:cs typeface="+mn-cs"/>
              </a:rPr>
              <a:t> </a:t>
            </a:r>
            <a:r>
              <a:rPr lang="nb-NO" sz="1500" b="0" i="0" kern="1200" dirty="0" err="1">
                <a:solidFill>
                  <a:srgbClr val="FFFFFF"/>
                </a:solidFill>
                <a:effectLst/>
                <a:latin typeface="+mj-lt"/>
                <a:ea typeface="+mn-ea"/>
                <a:cs typeface="+mn-cs"/>
              </a:rPr>
              <a:t>governance</a:t>
            </a:r>
            <a:r>
              <a:rPr lang="nb-NO" sz="1500" b="0" i="0" kern="1200" dirty="0">
                <a:solidFill>
                  <a:srgbClr val="FFFFFF"/>
                </a:solidFill>
                <a:effectLst/>
                <a:latin typeface="+mj-lt"/>
                <a:ea typeface="+mn-ea"/>
                <a:cs typeface="+mn-cs"/>
              </a:rPr>
              <a:t> </a:t>
            </a:r>
            <a:r>
              <a:rPr lang="nb-NO" sz="1500" b="0" i="0" kern="1200" dirty="0" err="1">
                <a:solidFill>
                  <a:srgbClr val="FFFFFF"/>
                </a:solidFill>
                <a:effectLst/>
                <a:latin typeface="+mj-lt"/>
                <a:ea typeface="+mn-ea"/>
                <a:cs typeface="+mn-cs"/>
              </a:rPr>
              <a:t>of</a:t>
            </a:r>
            <a:r>
              <a:rPr lang="nb-NO" sz="1500" b="0" i="0" kern="1200" dirty="0">
                <a:solidFill>
                  <a:srgbClr val="FFFFFF"/>
                </a:solidFill>
                <a:effectLst/>
                <a:latin typeface="+mj-lt"/>
                <a:ea typeface="+mn-ea"/>
                <a:cs typeface="+mn-cs"/>
              </a:rPr>
              <a:t> </a:t>
            </a:r>
            <a:r>
              <a:rPr lang="nb-NO" sz="1500" b="0" i="0" kern="1200" dirty="0" err="1">
                <a:solidFill>
                  <a:srgbClr val="FFFFFF"/>
                </a:solidFill>
                <a:effectLst/>
                <a:latin typeface="+mj-lt"/>
                <a:ea typeface="+mn-ea"/>
                <a:cs typeface="+mn-cs"/>
              </a:rPr>
              <a:t>oil</a:t>
            </a:r>
            <a:r>
              <a:rPr lang="nb-NO" sz="1500" b="0" i="0" kern="1200" dirty="0">
                <a:solidFill>
                  <a:srgbClr val="FFFFFF"/>
                </a:solidFill>
                <a:effectLst/>
                <a:latin typeface="+mj-lt"/>
                <a:ea typeface="+mn-ea"/>
                <a:cs typeface="+mn-cs"/>
              </a:rPr>
              <a:t>, gas and mineral </a:t>
            </a:r>
            <a:r>
              <a:rPr lang="nb-NO" sz="1500" b="0" i="0" kern="1200" dirty="0" err="1">
                <a:solidFill>
                  <a:srgbClr val="FFFFFF"/>
                </a:solidFill>
                <a:effectLst/>
                <a:latin typeface="+mj-lt"/>
                <a:ea typeface="+mn-ea"/>
                <a:cs typeface="+mn-cs"/>
              </a:rPr>
              <a:t>resources</a:t>
            </a:r>
            <a:r>
              <a:rPr lang="nb-NO" sz="1500" b="0" i="0" kern="1200" dirty="0">
                <a:solidFill>
                  <a:srgbClr val="FFFFFF"/>
                </a:solidFill>
                <a:effectLst/>
                <a:latin typeface="+mj-lt"/>
                <a:ea typeface="+mn-ea"/>
                <a:cs typeface="+mn-cs"/>
              </a:rPr>
              <a:t>.</a:t>
            </a:r>
            <a:endParaRPr lang="nb-NO" sz="1500" b="0" i="0" dirty="0">
              <a:solidFill>
                <a:srgbClr val="FFFFFF"/>
              </a:solidFill>
              <a:latin typeface="+mj-lt"/>
            </a:endParaRPr>
          </a:p>
        </p:txBody>
      </p:sp>
    </p:spTree>
    <p:extLst>
      <p:ext uri="{BB962C8B-B14F-4D97-AF65-F5344CB8AC3E}">
        <p14:creationId xmlns:p14="http://schemas.microsoft.com/office/powerpoint/2010/main" val="25143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tel og 2-spalte innho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C58431D-8E20-AE40-9B25-7E1CFCA42849}"/>
              </a:ext>
            </a:extLst>
          </p:cNvPr>
          <p:cNvSpPr>
            <a:spLocks noGrp="1"/>
          </p:cNvSpPr>
          <p:nvPr>
            <p:ph type="title"/>
          </p:nvPr>
        </p:nvSpPr>
        <p:spPr>
          <a:xfrm>
            <a:off x="482109" y="1194998"/>
            <a:ext cx="8179315" cy="671660"/>
          </a:xfrm>
        </p:spPr>
        <p:txBody>
          <a:bodyPr>
            <a:noAutofit/>
          </a:bodyPr>
          <a:lstStyle>
            <a:lvl1pPr>
              <a:defRPr sz="3000"/>
            </a:lvl1pPr>
          </a:lstStyle>
          <a:p>
            <a:r>
              <a:rPr lang="en-US" dirty="0"/>
              <a:t>Click to edit Master title style</a:t>
            </a:r>
          </a:p>
        </p:txBody>
      </p:sp>
      <p:sp>
        <p:nvSpPr>
          <p:cNvPr id="11" name="Content Placeholder 2">
            <a:extLst>
              <a:ext uri="{FF2B5EF4-FFF2-40B4-BE49-F238E27FC236}">
                <a16:creationId xmlns:a16="http://schemas.microsoft.com/office/drawing/2014/main" id="{C0164713-EC13-F543-A4C5-7C9EA1055904}"/>
              </a:ext>
            </a:extLst>
          </p:cNvPr>
          <p:cNvSpPr>
            <a:spLocks noGrp="1"/>
          </p:cNvSpPr>
          <p:nvPr>
            <p:ph idx="1"/>
          </p:nvPr>
        </p:nvSpPr>
        <p:spPr>
          <a:xfrm>
            <a:off x="482109" y="2019792"/>
            <a:ext cx="4011959" cy="3581400"/>
          </a:xfrm>
        </p:spPr>
        <p:txBody>
          <a:bodyPr/>
          <a:lstStyle/>
          <a:p>
            <a:pPr lvl="0"/>
            <a:r>
              <a:rPr lang="en-US"/>
              <a:t>Edit Master text styles</a:t>
            </a:r>
          </a:p>
        </p:txBody>
      </p:sp>
      <p:sp>
        <p:nvSpPr>
          <p:cNvPr id="22" name="Date Placeholder 3">
            <a:extLst>
              <a:ext uri="{FF2B5EF4-FFF2-40B4-BE49-F238E27FC236}">
                <a16:creationId xmlns:a16="http://schemas.microsoft.com/office/drawing/2014/main" id="{78B4D6C5-9BF0-5A49-9693-24A369DB7785}"/>
              </a:ext>
            </a:extLst>
          </p:cNvPr>
          <p:cNvSpPr>
            <a:spLocks noGrp="1"/>
          </p:cNvSpPr>
          <p:nvPr>
            <p:ph type="dt" sz="half" idx="2"/>
          </p:nvPr>
        </p:nvSpPr>
        <p:spPr>
          <a:xfrm>
            <a:off x="482576" y="6453386"/>
            <a:ext cx="903429"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fld id="{87DE6118-2437-4B30-8E3C-4D2BE6020583}" type="datetimeFigureOut">
              <a:rPr lang="en-US" smtClean="0"/>
              <a:pPr/>
              <a:t>8/5/2019</a:t>
            </a:fld>
            <a:endParaRPr lang="en-US" dirty="0"/>
          </a:p>
        </p:txBody>
      </p:sp>
      <p:sp>
        <p:nvSpPr>
          <p:cNvPr id="23" name="Footer Placeholder 4">
            <a:extLst>
              <a:ext uri="{FF2B5EF4-FFF2-40B4-BE49-F238E27FC236}">
                <a16:creationId xmlns:a16="http://schemas.microsoft.com/office/drawing/2014/main" id="{2A686105-7BC9-224A-B16E-B13F4BA9A2C6}"/>
              </a:ext>
            </a:extLst>
          </p:cNvPr>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endParaRPr lang="en-US" dirty="0"/>
          </a:p>
        </p:txBody>
      </p:sp>
      <p:sp>
        <p:nvSpPr>
          <p:cNvPr id="24" name="Slide Number Placeholder 5">
            <a:extLst>
              <a:ext uri="{FF2B5EF4-FFF2-40B4-BE49-F238E27FC236}">
                <a16:creationId xmlns:a16="http://schemas.microsoft.com/office/drawing/2014/main" id="{CCD24B93-4D97-C146-8244-BF6FA5ECAF9B}"/>
              </a:ext>
            </a:extLst>
          </p:cNvPr>
          <p:cNvSpPr>
            <a:spLocks noGrp="1"/>
          </p:cNvSpPr>
          <p:nvPr>
            <p:ph type="sldNum" sz="quarter" idx="4"/>
          </p:nvPr>
        </p:nvSpPr>
        <p:spPr>
          <a:xfrm>
            <a:off x="7446569" y="6453386"/>
            <a:ext cx="1197219" cy="404614"/>
          </a:xfrm>
          <a:prstGeom prst="rect">
            <a:avLst/>
          </a:prstGeom>
        </p:spPr>
        <p:txBody>
          <a:bodyPr vert="horz" lIns="91440" tIns="45720" rIns="91440" bIns="45720" rtlCol="0" anchor="ctr"/>
          <a:lstStyle>
            <a:lvl1pPr algn="r">
              <a:defRPr sz="750" baseline="0">
                <a:solidFill>
                  <a:srgbClr val="132856"/>
                </a:solidFill>
                <a:latin typeface="+mn-lt"/>
              </a:defRPr>
            </a:lvl1pPr>
          </a:lstStyle>
          <a:p>
            <a:fld id="{69E57DC2-970A-4B3E-BB1C-7A09969E49DF}" type="slidenum">
              <a:rPr lang="en-US" smtClean="0"/>
              <a:pPr/>
              <a:t>‹#›</a:t>
            </a:fld>
            <a:endParaRPr lang="en-US" dirty="0"/>
          </a:p>
        </p:txBody>
      </p:sp>
      <p:sp>
        <p:nvSpPr>
          <p:cNvPr id="12" name="Content Placeholder 2">
            <a:extLst>
              <a:ext uri="{FF2B5EF4-FFF2-40B4-BE49-F238E27FC236}">
                <a16:creationId xmlns:a16="http://schemas.microsoft.com/office/drawing/2014/main" id="{5BF9C66D-8089-0746-B8A4-495F8E5FB85B}"/>
              </a:ext>
            </a:extLst>
          </p:cNvPr>
          <p:cNvSpPr>
            <a:spLocks noGrp="1"/>
          </p:cNvSpPr>
          <p:nvPr>
            <p:ph idx="10"/>
          </p:nvPr>
        </p:nvSpPr>
        <p:spPr>
          <a:xfrm>
            <a:off x="4659256" y="2019792"/>
            <a:ext cx="4002168" cy="3581400"/>
          </a:xfrm>
        </p:spPr>
        <p:txBody>
          <a:bodyPr/>
          <a:lstStyle/>
          <a:p>
            <a:pPr lvl="0"/>
            <a:r>
              <a:rPr lang="en-US"/>
              <a:t>Edit Master text styles</a:t>
            </a:r>
          </a:p>
        </p:txBody>
      </p:sp>
      <p:pic>
        <p:nvPicPr>
          <p:cNvPr id="15" name="Picture 14">
            <a:extLst>
              <a:ext uri="{FF2B5EF4-FFF2-40B4-BE49-F238E27FC236}">
                <a16:creationId xmlns:a16="http://schemas.microsoft.com/office/drawing/2014/main" id="{3DB9E97A-427D-294B-8CC9-7542F3794D5A}"/>
              </a:ext>
            </a:extLst>
          </p:cNvPr>
          <p:cNvPicPr>
            <a:picLocks noChangeAspect="1"/>
          </p:cNvPicPr>
          <p:nvPr userDrawn="1"/>
        </p:nvPicPr>
        <p:blipFill>
          <a:blip r:embed="rId2"/>
          <a:stretch>
            <a:fillRect/>
          </a:stretch>
        </p:blipFill>
        <p:spPr>
          <a:xfrm>
            <a:off x="482575" y="5826626"/>
            <a:ext cx="1121825" cy="673730"/>
          </a:xfrm>
          <a:prstGeom prst="rect">
            <a:avLst/>
          </a:prstGeom>
        </p:spPr>
      </p:pic>
      <p:sp>
        <p:nvSpPr>
          <p:cNvPr id="17" name="Rectangle 16">
            <a:extLst>
              <a:ext uri="{FF2B5EF4-FFF2-40B4-BE49-F238E27FC236}">
                <a16:creationId xmlns:a16="http://schemas.microsoft.com/office/drawing/2014/main" id="{A5934582-449C-A148-BDAE-61909D5B5E12}"/>
              </a:ext>
            </a:extLst>
          </p:cNvPr>
          <p:cNvSpPr/>
          <p:nvPr userDrawn="1"/>
        </p:nvSpPr>
        <p:spPr>
          <a:xfrm rot="10800000">
            <a:off x="6911084" y="1"/>
            <a:ext cx="662510" cy="280207"/>
          </a:xfrm>
          <a:prstGeom prst="rect">
            <a:avLst/>
          </a:prstGeom>
          <a:solidFill>
            <a:srgbClr val="002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8" name="Rectangle 17">
            <a:extLst>
              <a:ext uri="{FF2B5EF4-FFF2-40B4-BE49-F238E27FC236}">
                <a16:creationId xmlns:a16="http://schemas.microsoft.com/office/drawing/2014/main" id="{54616DA5-BD52-274B-9153-B2B3662CBC1B}"/>
              </a:ext>
            </a:extLst>
          </p:cNvPr>
          <p:cNvSpPr/>
          <p:nvPr userDrawn="1"/>
        </p:nvSpPr>
        <p:spPr>
          <a:xfrm rot="10800000">
            <a:off x="8903166" y="560417"/>
            <a:ext cx="240834" cy="280207"/>
          </a:xfrm>
          <a:prstGeom prst="rect">
            <a:avLst/>
          </a:prstGeom>
          <a:solidFill>
            <a:srgbClr val="025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5" name="Rectangle 24">
            <a:extLst>
              <a:ext uri="{FF2B5EF4-FFF2-40B4-BE49-F238E27FC236}">
                <a16:creationId xmlns:a16="http://schemas.microsoft.com/office/drawing/2014/main" id="{DAD040E1-F8FE-A740-A085-8E23C694EFF2}"/>
              </a:ext>
            </a:extLst>
          </p:cNvPr>
          <p:cNvSpPr/>
          <p:nvPr userDrawn="1"/>
        </p:nvSpPr>
        <p:spPr>
          <a:xfrm rot="10800000">
            <a:off x="0" y="280209"/>
            <a:ext cx="659123" cy="280207"/>
          </a:xfrm>
          <a:prstGeom prst="rect">
            <a:avLst/>
          </a:prstGeom>
          <a:solidFill>
            <a:srgbClr val="038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6" name="Rectangle 25">
            <a:extLst>
              <a:ext uri="{FF2B5EF4-FFF2-40B4-BE49-F238E27FC236}">
                <a16:creationId xmlns:a16="http://schemas.microsoft.com/office/drawing/2014/main" id="{E9D7A923-9D2B-5F40-8C62-9B40955AFD66}"/>
              </a:ext>
            </a:extLst>
          </p:cNvPr>
          <p:cNvSpPr/>
          <p:nvPr userDrawn="1"/>
        </p:nvSpPr>
        <p:spPr>
          <a:xfrm rot="10800000">
            <a:off x="3231028" y="560418"/>
            <a:ext cx="240834"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481662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ittel og innhold">
    <p:spTree>
      <p:nvGrpSpPr>
        <p:cNvPr id="1" name=""/>
        <p:cNvGrpSpPr/>
        <p:nvPr/>
      </p:nvGrpSpPr>
      <p:grpSpPr>
        <a:xfrm>
          <a:off x="0" y="0"/>
          <a:ext cx="0" cy="0"/>
          <a:chOff x="0" y="0"/>
          <a:chExt cx="0" cy="0"/>
        </a:xfrm>
      </p:grpSpPr>
      <p:sp>
        <p:nvSpPr>
          <p:cNvPr id="23" name="Plassholder for tekst 8">
            <a:extLst>
              <a:ext uri="{FF2B5EF4-FFF2-40B4-BE49-F238E27FC236}">
                <a16:creationId xmlns:a16="http://schemas.microsoft.com/office/drawing/2014/main" id="{4E812410-1ABE-A44D-A32E-B76F37F8628A}"/>
              </a:ext>
            </a:extLst>
          </p:cNvPr>
          <p:cNvSpPr>
            <a:spLocks noGrp="1"/>
          </p:cNvSpPr>
          <p:nvPr>
            <p:ph type="body" sz="quarter" idx="15" hasCustomPrompt="1"/>
          </p:nvPr>
        </p:nvSpPr>
        <p:spPr>
          <a:xfrm>
            <a:off x="482577" y="3056502"/>
            <a:ext cx="8420590" cy="744996"/>
          </a:xfrm>
        </p:spPr>
        <p:txBody>
          <a:bodyPr anchor="t">
            <a:normAutofit/>
          </a:bodyPr>
          <a:lstStyle>
            <a:lvl1pPr marL="0" indent="0">
              <a:buFontTx/>
              <a:buNone/>
              <a:defRPr sz="4200" b="1" i="0">
                <a:solidFill>
                  <a:srgbClr val="FFFFFF"/>
                </a:solidFill>
                <a:latin typeface="Franklin Gothic Demi" panose="020B0603020102020204" pitchFamily="34" charset="0"/>
              </a:defRPr>
            </a:lvl1pPr>
          </a:lstStyle>
          <a:p>
            <a:r>
              <a:rPr lang="en-US" dirty="0"/>
              <a:t>Chapter title here</a:t>
            </a:r>
          </a:p>
        </p:txBody>
      </p:sp>
      <p:sp>
        <p:nvSpPr>
          <p:cNvPr id="24" name="Subtitle 2">
            <a:extLst>
              <a:ext uri="{FF2B5EF4-FFF2-40B4-BE49-F238E27FC236}">
                <a16:creationId xmlns:a16="http://schemas.microsoft.com/office/drawing/2014/main" id="{815E48DE-B486-C241-A458-CBBC152CC592}"/>
              </a:ext>
            </a:extLst>
          </p:cNvPr>
          <p:cNvSpPr>
            <a:spLocks noGrp="1"/>
          </p:cNvSpPr>
          <p:nvPr>
            <p:ph type="subTitle" idx="1"/>
          </p:nvPr>
        </p:nvSpPr>
        <p:spPr>
          <a:xfrm>
            <a:off x="482577" y="3886159"/>
            <a:ext cx="8420590" cy="417758"/>
          </a:xfrm>
        </p:spPr>
        <p:txBody>
          <a:bodyPr>
            <a:normAutofit/>
          </a:bodyPr>
          <a:lstStyle>
            <a:lvl1pPr marL="0" indent="0" algn="l">
              <a:lnSpc>
                <a:spcPct val="112000"/>
              </a:lnSpc>
              <a:spcBef>
                <a:spcPts val="0"/>
              </a:spcBef>
              <a:spcAft>
                <a:spcPts val="0"/>
              </a:spcAft>
              <a:buNone/>
              <a:defRPr sz="1200">
                <a:solidFill>
                  <a:srgbClr val="FFFFFF"/>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8" name="Picture 7">
            <a:extLst>
              <a:ext uri="{FF2B5EF4-FFF2-40B4-BE49-F238E27FC236}">
                <a16:creationId xmlns:a16="http://schemas.microsoft.com/office/drawing/2014/main" id="{22132671-954A-4D47-AEBD-92085E3FBA88}"/>
              </a:ext>
            </a:extLst>
          </p:cNvPr>
          <p:cNvPicPr>
            <a:picLocks noChangeAspect="1"/>
          </p:cNvPicPr>
          <p:nvPr userDrawn="1"/>
        </p:nvPicPr>
        <p:blipFill>
          <a:blip r:embed="rId2"/>
          <a:stretch>
            <a:fillRect/>
          </a:stretch>
        </p:blipFill>
        <p:spPr>
          <a:xfrm>
            <a:off x="482577" y="5825339"/>
            <a:ext cx="1121824" cy="673730"/>
          </a:xfrm>
          <a:prstGeom prst="rect">
            <a:avLst/>
          </a:prstGeom>
        </p:spPr>
      </p:pic>
      <p:sp>
        <p:nvSpPr>
          <p:cNvPr id="11" name="Rectangle 10">
            <a:extLst>
              <a:ext uri="{FF2B5EF4-FFF2-40B4-BE49-F238E27FC236}">
                <a16:creationId xmlns:a16="http://schemas.microsoft.com/office/drawing/2014/main" id="{D476726F-8C3B-0546-8866-07AE701F98A0}"/>
              </a:ext>
            </a:extLst>
          </p:cNvPr>
          <p:cNvSpPr/>
          <p:nvPr userDrawn="1"/>
        </p:nvSpPr>
        <p:spPr>
          <a:xfrm>
            <a:off x="785617" y="459261"/>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2" name="Rectangle 11">
            <a:extLst>
              <a:ext uri="{FF2B5EF4-FFF2-40B4-BE49-F238E27FC236}">
                <a16:creationId xmlns:a16="http://schemas.microsoft.com/office/drawing/2014/main" id="{CA856FD8-7113-754C-9729-F1C9944FB0A8}"/>
              </a:ext>
            </a:extLst>
          </p:cNvPr>
          <p:cNvSpPr/>
          <p:nvPr userDrawn="1"/>
        </p:nvSpPr>
        <p:spPr>
          <a:xfrm>
            <a:off x="5504047" y="1"/>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3" name="Rectangle 12">
            <a:extLst>
              <a:ext uri="{FF2B5EF4-FFF2-40B4-BE49-F238E27FC236}">
                <a16:creationId xmlns:a16="http://schemas.microsoft.com/office/drawing/2014/main" id="{D19F1DD6-A7B1-6B47-8C2B-C92917CB278A}"/>
              </a:ext>
            </a:extLst>
          </p:cNvPr>
          <p:cNvSpPr/>
          <p:nvPr userDrawn="1"/>
        </p:nvSpPr>
        <p:spPr>
          <a:xfrm>
            <a:off x="7200901" y="1082352"/>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4" name="Rectangle 13">
            <a:extLst>
              <a:ext uri="{FF2B5EF4-FFF2-40B4-BE49-F238E27FC236}">
                <a16:creationId xmlns:a16="http://schemas.microsoft.com/office/drawing/2014/main" id="{511BFBFE-08EC-044E-9B34-EDCB6E8F5CCB}"/>
              </a:ext>
            </a:extLst>
          </p:cNvPr>
          <p:cNvSpPr/>
          <p:nvPr userDrawn="1"/>
        </p:nvSpPr>
        <p:spPr>
          <a:xfrm>
            <a:off x="4822109" y="1077545"/>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5" name="Rectangle 14">
            <a:extLst>
              <a:ext uri="{FF2B5EF4-FFF2-40B4-BE49-F238E27FC236}">
                <a16:creationId xmlns:a16="http://schemas.microsoft.com/office/drawing/2014/main" id="{8F482C08-3221-8C4B-A9E2-4C2932758D51}"/>
              </a:ext>
            </a:extLst>
          </p:cNvPr>
          <p:cNvSpPr/>
          <p:nvPr userDrawn="1"/>
        </p:nvSpPr>
        <p:spPr>
          <a:xfrm rot="10800000">
            <a:off x="3498838" y="6118534"/>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6" name="Rectangle 15">
            <a:extLst>
              <a:ext uri="{FF2B5EF4-FFF2-40B4-BE49-F238E27FC236}">
                <a16:creationId xmlns:a16="http://schemas.microsoft.com/office/drawing/2014/main" id="{30F0DAD0-348C-2340-8890-967C7D130063}"/>
              </a:ext>
            </a:extLst>
          </p:cNvPr>
          <p:cNvSpPr/>
          <p:nvPr userDrawn="1"/>
        </p:nvSpPr>
        <p:spPr>
          <a:xfrm rot="10800000">
            <a:off x="5504047" y="6577794"/>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8" name="Rectangle 17">
            <a:extLst>
              <a:ext uri="{FF2B5EF4-FFF2-40B4-BE49-F238E27FC236}">
                <a16:creationId xmlns:a16="http://schemas.microsoft.com/office/drawing/2014/main" id="{8013141B-1C4F-564D-A9F3-1D18838993D2}"/>
              </a:ext>
            </a:extLst>
          </p:cNvPr>
          <p:cNvSpPr/>
          <p:nvPr userDrawn="1"/>
        </p:nvSpPr>
        <p:spPr>
          <a:xfrm rot="10800000">
            <a:off x="7112967" y="5495444"/>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9" name="Rectangle 18">
            <a:extLst>
              <a:ext uri="{FF2B5EF4-FFF2-40B4-BE49-F238E27FC236}">
                <a16:creationId xmlns:a16="http://schemas.microsoft.com/office/drawing/2014/main" id="{E1DE8C83-902E-0A45-99C3-F52DE7023521}"/>
              </a:ext>
            </a:extLst>
          </p:cNvPr>
          <p:cNvSpPr/>
          <p:nvPr userDrawn="1"/>
        </p:nvSpPr>
        <p:spPr>
          <a:xfrm rot="10800000">
            <a:off x="8903166" y="5500250"/>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2310560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Tittel og innhold">
    <p:spTree>
      <p:nvGrpSpPr>
        <p:cNvPr id="1" name=""/>
        <p:cNvGrpSpPr/>
        <p:nvPr/>
      </p:nvGrpSpPr>
      <p:grpSpPr>
        <a:xfrm>
          <a:off x="0" y="0"/>
          <a:ext cx="0" cy="0"/>
          <a:chOff x="0" y="0"/>
          <a:chExt cx="0" cy="0"/>
        </a:xfrm>
      </p:grpSpPr>
      <p:sp>
        <p:nvSpPr>
          <p:cNvPr id="8" name="Plassholder for tekst 8">
            <a:extLst>
              <a:ext uri="{FF2B5EF4-FFF2-40B4-BE49-F238E27FC236}">
                <a16:creationId xmlns:a16="http://schemas.microsoft.com/office/drawing/2014/main" id="{5386ECBC-C7C3-1341-B043-F1716F047202}"/>
              </a:ext>
            </a:extLst>
          </p:cNvPr>
          <p:cNvSpPr>
            <a:spLocks noGrp="1"/>
          </p:cNvSpPr>
          <p:nvPr>
            <p:ph type="body" sz="quarter" idx="15" hasCustomPrompt="1"/>
          </p:nvPr>
        </p:nvSpPr>
        <p:spPr>
          <a:xfrm>
            <a:off x="482577" y="3056502"/>
            <a:ext cx="8420590" cy="744996"/>
          </a:xfrm>
        </p:spPr>
        <p:txBody>
          <a:bodyPr anchor="t">
            <a:normAutofit/>
          </a:bodyPr>
          <a:lstStyle>
            <a:lvl1pPr marL="0" indent="0">
              <a:buFontTx/>
              <a:buNone/>
              <a:defRPr sz="4200" b="1" i="0">
                <a:solidFill>
                  <a:srgbClr val="FFFFFF"/>
                </a:solidFill>
                <a:latin typeface="Franklin Gothic Demi" panose="020B0603020102020204" pitchFamily="34" charset="0"/>
              </a:defRPr>
            </a:lvl1pPr>
          </a:lstStyle>
          <a:p>
            <a:r>
              <a:rPr lang="en-US" dirty="0"/>
              <a:t>Chapter title here</a:t>
            </a:r>
          </a:p>
        </p:txBody>
      </p:sp>
      <p:sp>
        <p:nvSpPr>
          <p:cNvPr id="9" name="Subtitle 2">
            <a:extLst>
              <a:ext uri="{FF2B5EF4-FFF2-40B4-BE49-F238E27FC236}">
                <a16:creationId xmlns:a16="http://schemas.microsoft.com/office/drawing/2014/main" id="{D5CCF850-7C43-D348-8905-4C010A30BB35}"/>
              </a:ext>
            </a:extLst>
          </p:cNvPr>
          <p:cNvSpPr>
            <a:spLocks noGrp="1"/>
          </p:cNvSpPr>
          <p:nvPr>
            <p:ph type="subTitle" idx="1"/>
          </p:nvPr>
        </p:nvSpPr>
        <p:spPr>
          <a:xfrm>
            <a:off x="482577" y="3886159"/>
            <a:ext cx="8420590" cy="417758"/>
          </a:xfrm>
        </p:spPr>
        <p:txBody>
          <a:bodyPr>
            <a:normAutofit/>
          </a:bodyPr>
          <a:lstStyle>
            <a:lvl1pPr marL="0" indent="0" algn="l">
              <a:lnSpc>
                <a:spcPct val="112000"/>
              </a:lnSpc>
              <a:spcBef>
                <a:spcPts val="0"/>
              </a:spcBef>
              <a:spcAft>
                <a:spcPts val="0"/>
              </a:spcAft>
              <a:buNone/>
              <a:defRPr sz="1200">
                <a:solidFill>
                  <a:srgbClr val="FFFFFF"/>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10" name="Picture 9">
            <a:extLst>
              <a:ext uri="{FF2B5EF4-FFF2-40B4-BE49-F238E27FC236}">
                <a16:creationId xmlns:a16="http://schemas.microsoft.com/office/drawing/2014/main" id="{AD5B582B-8CC5-9A48-A187-76EA0BBBC04D}"/>
              </a:ext>
            </a:extLst>
          </p:cNvPr>
          <p:cNvPicPr>
            <a:picLocks noChangeAspect="1"/>
          </p:cNvPicPr>
          <p:nvPr userDrawn="1"/>
        </p:nvPicPr>
        <p:blipFill>
          <a:blip r:embed="rId2"/>
          <a:stretch>
            <a:fillRect/>
          </a:stretch>
        </p:blipFill>
        <p:spPr>
          <a:xfrm>
            <a:off x="482577" y="5825339"/>
            <a:ext cx="1121824" cy="673730"/>
          </a:xfrm>
          <a:prstGeom prst="rect">
            <a:avLst/>
          </a:prstGeom>
        </p:spPr>
      </p:pic>
      <p:sp>
        <p:nvSpPr>
          <p:cNvPr id="13" name="Rectangle 12">
            <a:extLst>
              <a:ext uri="{FF2B5EF4-FFF2-40B4-BE49-F238E27FC236}">
                <a16:creationId xmlns:a16="http://schemas.microsoft.com/office/drawing/2014/main" id="{22997BC9-6867-A34E-A786-A52F8C222B02}"/>
              </a:ext>
            </a:extLst>
          </p:cNvPr>
          <p:cNvSpPr/>
          <p:nvPr userDrawn="1"/>
        </p:nvSpPr>
        <p:spPr>
          <a:xfrm>
            <a:off x="7696004" y="459261"/>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4" name="Rectangle 13">
            <a:extLst>
              <a:ext uri="{FF2B5EF4-FFF2-40B4-BE49-F238E27FC236}">
                <a16:creationId xmlns:a16="http://schemas.microsoft.com/office/drawing/2014/main" id="{C7526EC4-917D-D548-8A65-118920147788}"/>
              </a:ext>
            </a:extLst>
          </p:cNvPr>
          <p:cNvSpPr/>
          <p:nvPr userDrawn="1"/>
        </p:nvSpPr>
        <p:spPr>
          <a:xfrm>
            <a:off x="5504047" y="1"/>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5" name="Rectangle 14">
            <a:extLst>
              <a:ext uri="{FF2B5EF4-FFF2-40B4-BE49-F238E27FC236}">
                <a16:creationId xmlns:a16="http://schemas.microsoft.com/office/drawing/2014/main" id="{432122A4-C6CD-634E-949C-05BC5DD1536D}"/>
              </a:ext>
            </a:extLst>
          </p:cNvPr>
          <p:cNvSpPr/>
          <p:nvPr userDrawn="1"/>
        </p:nvSpPr>
        <p:spPr>
          <a:xfrm>
            <a:off x="1" y="1082352"/>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6" name="Rectangle 15">
            <a:extLst>
              <a:ext uri="{FF2B5EF4-FFF2-40B4-BE49-F238E27FC236}">
                <a16:creationId xmlns:a16="http://schemas.microsoft.com/office/drawing/2014/main" id="{8080296F-2C04-7F4D-8950-600E9AC8C63C}"/>
              </a:ext>
            </a:extLst>
          </p:cNvPr>
          <p:cNvSpPr/>
          <p:nvPr userDrawn="1"/>
        </p:nvSpPr>
        <p:spPr>
          <a:xfrm>
            <a:off x="2021759" y="1077545"/>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8" name="Rectangle 17">
            <a:extLst>
              <a:ext uri="{FF2B5EF4-FFF2-40B4-BE49-F238E27FC236}">
                <a16:creationId xmlns:a16="http://schemas.microsoft.com/office/drawing/2014/main" id="{3CCC923F-8D4E-E445-B988-42626CD04CA0}"/>
              </a:ext>
            </a:extLst>
          </p:cNvPr>
          <p:cNvSpPr/>
          <p:nvPr userDrawn="1"/>
        </p:nvSpPr>
        <p:spPr>
          <a:xfrm rot="10800000">
            <a:off x="3498838" y="6118534"/>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9" name="Rectangle 18">
            <a:extLst>
              <a:ext uri="{FF2B5EF4-FFF2-40B4-BE49-F238E27FC236}">
                <a16:creationId xmlns:a16="http://schemas.microsoft.com/office/drawing/2014/main" id="{40030D7E-3905-BC42-97AC-B9829203042A}"/>
              </a:ext>
            </a:extLst>
          </p:cNvPr>
          <p:cNvSpPr/>
          <p:nvPr userDrawn="1"/>
        </p:nvSpPr>
        <p:spPr>
          <a:xfrm rot="10800000">
            <a:off x="5504047" y="6577794"/>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2" name="Rectangle 21">
            <a:extLst>
              <a:ext uri="{FF2B5EF4-FFF2-40B4-BE49-F238E27FC236}">
                <a16:creationId xmlns:a16="http://schemas.microsoft.com/office/drawing/2014/main" id="{05C8ED67-7D9A-ED44-8223-236EE4D19E20}"/>
              </a:ext>
            </a:extLst>
          </p:cNvPr>
          <p:cNvSpPr/>
          <p:nvPr userDrawn="1"/>
        </p:nvSpPr>
        <p:spPr>
          <a:xfrm rot="10800000">
            <a:off x="7112967" y="5495444"/>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4" name="Rectangle 23">
            <a:extLst>
              <a:ext uri="{FF2B5EF4-FFF2-40B4-BE49-F238E27FC236}">
                <a16:creationId xmlns:a16="http://schemas.microsoft.com/office/drawing/2014/main" id="{6618EB33-0A75-3A4A-B109-C02D37D5DEB3}"/>
              </a:ext>
            </a:extLst>
          </p:cNvPr>
          <p:cNvSpPr/>
          <p:nvPr userDrawn="1"/>
        </p:nvSpPr>
        <p:spPr>
          <a:xfrm rot="10800000">
            <a:off x="8903166" y="5500250"/>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3255604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Tittel og innhold">
    <p:spTree>
      <p:nvGrpSpPr>
        <p:cNvPr id="1" name=""/>
        <p:cNvGrpSpPr/>
        <p:nvPr/>
      </p:nvGrpSpPr>
      <p:grpSpPr>
        <a:xfrm>
          <a:off x="0" y="0"/>
          <a:ext cx="0" cy="0"/>
          <a:chOff x="0" y="0"/>
          <a:chExt cx="0" cy="0"/>
        </a:xfrm>
      </p:grpSpPr>
      <p:sp>
        <p:nvSpPr>
          <p:cNvPr id="8" name="Plassholder for tekst 8">
            <a:extLst>
              <a:ext uri="{FF2B5EF4-FFF2-40B4-BE49-F238E27FC236}">
                <a16:creationId xmlns:a16="http://schemas.microsoft.com/office/drawing/2014/main" id="{5F8A1702-EB3B-6C41-892C-1DDA8568BA92}"/>
              </a:ext>
            </a:extLst>
          </p:cNvPr>
          <p:cNvSpPr>
            <a:spLocks noGrp="1"/>
          </p:cNvSpPr>
          <p:nvPr>
            <p:ph type="body" sz="quarter" idx="15" hasCustomPrompt="1"/>
          </p:nvPr>
        </p:nvSpPr>
        <p:spPr>
          <a:xfrm>
            <a:off x="482576" y="3056502"/>
            <a:ext cx="7998914" cy="744996"/>
          </a:xfrm>
        </p:spPr>
        <p:txBody>
          <a:bodyPr anchor="t">
            <a:normAutofit/>
          </a:bodyPr>
          <a:lstStyle>
            <a:lvl1pPr marL="0" indent="0">
              <a:buFontTx/>
              <a:buNone/>
              <a:defRPr sz="4200" b="1" i="0">
                <a:solidFill>
                  <a:srgbClr val="FFFFFF"/>
                </a:solidFill>
                <a:latin typeface="Franklin Gothic Demi" panose="020B0603020102020204" pitchFamily="34" charset="0"/>
              </a:defRPr>
            </a:lvl1pPr>
          </a:lstStyle>
          <a:p>
            <a:r>
              <a:rPr lang="en-US" dirty="0"/>
              <a:t>Chapter title here</a:t>
            </a:r>
          </a:p>
        </p:txBody>
      </p:sp>
      <p:sp>
        <p:nvSpPr>
          <p:cNvPr id="9" name="Subtitle 2">
            <a:extLst>
              <a:ext uri="{FF2B5EF4-FFF2-40B4-BE49-F238E27FC236}">
                <a16:creationId xmlns:a16="http://schemas.microsoft.com/office/drawing/2014/main" id="{C6EDD975-2603-2042-A253-1F1147E3D67A}"/>
              </a:ext>
            </a:extLst>
          </p:cNvPr>
          <p:cNvSpPr>
            <a:spLocks noGrp="1"/>
          </p:cNvSpPr>
          <p:nvPr>
            <p:ph type="subTitle" idx="1"/>
          </p:nvPr>
        </p:nvSpPr>
        <p:spPr>
          <a:xfrm>
            <a:off x="482576" y="3886159"/>
            <a:ext cx="7998914" cy="417758"/>
          </a:xfrm>
        </p:spPr>
        <p:txBody>
          <a:bodyPr>
            <a:normAutofit/>
          </a:bodyPr>
          <a:lstStyle>
            <a:lvl1pPr marL="0" indent="0" algn="l">
              <a:lnSpc>
                <a:spcPct val="112000"/>
              </a:lnSpc>
              <a:spcBef>
                <a:spcPts val="0"/>
              </a:spcBef>
              <a:spcAft>
                <a:spcPts val="0"/>
              </a:spcAft>
              <a:buNone/>
              <a:defRPr sz="1200">
                <a:solidFill>
                  <a:srgbClr val="FFFFFF"/>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10" name="Picture 9">
            <a:extLst>
              <a:ext uri="{FF2B5EF4-FFF2-40B4-BE49-F238E27FC236}">
                <a16:creationId xmlns:a16="http://schemas.microsoft.com/office/drawing/2014/main" id="{2CD4446C-151C-3B4F-870B-48CF87460B35}"/>
              </a:ext>
            </a:extLst>
          </p:cNvPr>
          <p:cNvPicPr>
            <a:picLocks noChangeAspect="1"/>
          </p:cNvPicPr>
          <p:nvPr userDrawn="1"/>
        </p:nvPicPr>
        <p:blipFill>
          <a:blip r:embed="rId2"/>
          <a:stretch>
            <a:fillRect/>
          </a:stretch>
        </p:blipFill>
        <p:spPr>
          <a:xfrm>
            <a:off x="482577" y="5825339"/>
            <a:ext cx="1121824" cy="673730"/>
          </a:xfrm>
          <a:prstGeom prst="rect">
            <a:avLst/>
          </a:prstGeom>
        </p:spPr>
      </p:pic>
      <p:sp>
        <p:nvSpPr>
          <p:cNvPr id="13" name="Rectangle 12">
            <a:extLst>
              <a:ext uri="{FF2B5EF4-FFF2-40B4-BE49-F238E27FC236}">
                <a16:creationId xmlns:a16="http://schemas.microsoft.com/office/drawing/2014/main" id="{EFBCFEA4-C757-3149-8B4F-01C948142529}"/>
              </a:ext>
            </a:extLst>
          </p:cNvPr>
          <p:cNvSpPr/>
          <p:nvPr userDrawn="1"/>
        </p:nvSpPr>
        <p:spPr>
          <a:xfrm>
            <a:off x="4523853" y="1"/>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4" name="Rectangle 13">
            <a:extLst>
              <a:ext uri="{FF2B5EF4-FFF2-40B4-BE49-F238E27FC236}">
                <a16:creationId xmlns:a16="http://schemas.microsoft.com/office/drawing/2014/main" id="{336469FF-800C-EE47-8166-9F60C0567EA3}"/>
              </a:ext>
            </a:extLst>
          </p:cNvPr>
          <p:cNvSpPr/>
          <p:nvPr userDrawn="1"/>
        </p:nvSpPr>
        <p:spPr>
          <a:xfrm>
            <a:off x="8240656" y="459261"/>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5" name="Rectangle 14">
            <a:extLst>
              <a:ext uri="{FF2B5EF4-FFF2-40B4-BE49-F238E27FC236}">
                <a16:creationId xmlns:a16="http://schemas.microsoft.com/office/drawing/2014/main" id="{486F0583-0F99-0944-9919-27F7C4990977}"/>
              </a:ext>
            </a:extLst>
          </p:cNvPr>
          <p:cNvSpPr/>
          <p:nvPr userDrawn="1"/>
        </p:nvSpPr>
        <p:spPr>
          <a:xfrm>
            <a:off x="0" y="1082352"/>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6" name="Rectangle 15">
            <a:extLst>
              <a:ext uri="{FF2B5EF4-FFF2-40B4-BE49-F238E27FC236}">
                <a16:creationId xmlns:a16="http://schemas.microsoft.com/office/drawing/2014/main" id="{35CBEFAD-B213-5041-8C81-59B586F04A19}"/>
              </a:ext>
            </a:extLst>
          </p:cNvPr>
          <p:cNvSpPr/>
          <p:nvPr userDrawn="1"/>
        </p:nvSpPr>
        <p:spPr>
          <a:xfrm>
            <a:off x="2625946" y="1077545"/>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8" name="Rectangle 17">
            <a:extLst>
              <a:ext uri="{FF2B5EF4-FFF2-40B4-BE49-F238E27FC236}">
                <a16:creationId xmlns:a16="http://schemas.microsoft.com/office/drawing/2014/main" id="{2E3719D7-BF86-6241-BACF-F33B44F0CD20}"/>
              </a:ext>
            </a:extLst>
          </p:cNvPr>
          <p:cNvSpPr/>
          <p:nvPr userDrawn="1"/>
        </p:nvSpPr>
        <p:spPr>
          <a:xfrm rot="10800000">
            <a:off x="8481490" y="6118534"/>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9" name="Rectangle 18">
            <a:extLst>
              <a:ext uri="{FF2B5EF4-FFF2-40B4-BE49-F238E27FC236}">
                <a16:creationId xmlns:a16="http://schemas.microsoft.com/office/drawing/2014/main" id="{C64F7A9D-C767-B74B-98D3-DD63B07EBD14}"/>
              </a:ext>
            </a:extLst>
          </p:cNvPr>
          <p:cNvSpPr/>
          <p:nvPr userDrawn="1"/>
        </p:nvSpPr>
        <p:spPr>
          <a:xfrm rot="10800000">
            <a:off x="3281767" y="6577794"/>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2" name="Rectangle 21">
            <a:extLst>
              <a:ext uri="{FF2B5EF4-FFF2-40B4-BE49-F238E27FC236}">
                <a16:creationId xmlns:a16="http://schemas.microsoft.com/office/drawing/2014/main" id="{824CD40C-BB5D-7E42-9679-DA118B2BCC94}"/>
              </a:ext>
            </a:extLst>
          </p:cNvPr>
          <p:cNvSpPr/>
          <p:nvPr userDrawn="1"/>
        </p:nvSpPr>
        <p:spPr>
          <a:xfrm rot="10800000">
            <a:off x="4572000" y="5495444"/>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4" name="Rectangle 23">
            <a:extLst>
              <a:ext uri="{FF2B5EF4-FFF2-40B4-BE49-F238E27FC236}">
                <a16:creationId xmlns:a16="http://schemas.microsoft.com/office/drawing/2014/main" id="{F41D9119-753A-FE41-8767-645656A5395B}"/>
              </a:ext>
            </a:extLst>
          </p:cNvPr>
          <p:cNvSpPr/>
          <p:nvPr userDrawn="1"/>
        </p:nvSpPr>
        <p:spPr>
          <a:xfrm rot="10800000">
            <a:off x="6445716" y="5500250"/>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40724653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7_Tittel og innhold">
    <p:spTree>
      <p:nvGrpSpPr>
        <p:cNvPr id="1" name=""/>
        <p:cNvGrpSpPr/>
        <p:nvPr/>
      </p:nvGrpSpPr>
      <p:grpSpPr>
        <a:xfrm>
          <a:off x="0" y="0"/>
          <a:ext cx="0" cy="0"/>
          <a:chOff x="0" y="0"/>
          <a:chExt cx="0" cy="0"/>
        </a:xfrm>
      </p:grpSpPr>
      <p:sp>
        <p:nvSpPr>
          <p:cNvPr id="8" name="Plassholder for tekst 8">
            <a:extLst>
              <a:ext uri="{FF2B5EF4-FFF2-40B4-BE49-F238E27FC236}">
                <a16:creationId xmlns:a16="http://schemas.microsoft.com/office/drawing/2014/main" id="{5C09520E-92B4-7B4C-8DC5-D9BA0D369214}"/>
              </a:ext>
            </a:extLst>
          </p:cNvPr>
          <p:cNvSpPr>
            <a:spLocks noGrp="1"/>
          </p:cNvSpPr>
          <p:nvPr>
            <p:ph type="body" sz="quarter" idx="15" hasCustomPrompt="1"/>
          </p:nvPr>
        </p:nvSpPr>
        <p:spPr>
          <a:xfrm>
            <a:off x="482577" y="3056502"/>
            <a:ext cx="8420590" cy="744996"/>
          </a:xfrm>
        </p:spPr>
        <p:txBody>
          <a:bodyPr anchor="t">
            <a:normAutofit/>
          </a:bodyPr>
          <a:lstStyle>
            <a:lvl1pPr marL="0" indent="0">
              <a:buFontTx/>
              <a:buNone/>
              <a:defRPr sz="4200" b="1" i="0">
                <a:solidFill>
                  <a:srgbClr val="FFFFFF"/>
                </a:solidFill>
                <a:latin typeface="Franklin Gothic Demi" panose="020B0603020102020204" pitchFamily="34" charset="0"/>
              </a:defRPr>
            </a:lvl1pPr>
          </a:lstStyle>
          <a:p>
            <a:r>
              <a:rPr lang="en-US" dirty="0"/>
              <a:t>Chapter title here</a:t>
            </a:r>
          </a:p>
        </p:txBody>
      </p:sp>
      <p:sp>
        <p:nvSpPr>
          <p:cNvPr id="9" name="Subtitle 2">
            <a:extLst>
              <a:ext uri="{FF2B5EF4-FFF2-40B4-BE49-F238E27FC236}">
                <a16:creationId xmlns:a16="http://schemas.microsoft.com/office/drawing/2014/main" id="{5662879B-FA15-3E40-8B8E-9043955A61E0}"/>
              </a:ext>
            </a:extLst>
          </p:cNvPr>
          <p:cNvSpPr>
            <a:spLocks noGrp="1"/>
          </p:cNvSpPr>
          <p:nvPr>
            <p:ph type="subTitle" idx="1"/>
          </p:nvPr>
        </p:nvSpPr>
        <p:spPr>
          <a:xfrm>
            <a:off x="482577" y="3886159"/>
            <a:ext cx="8420590" cy="417758"/>
          </a:xfrm>
        </p:spPr>
        <p:txBody>
          <a:bodyPr>
            <a:normAutofit/>
          </a:bodyPr>
          <a:lstStyle>
            <a:lvl1pPr marL="0" indent="0" algn="l">
              <a:lnSpc>
                <a:spcPct val="112000"/>
              </a:lnSpc>
              <a:spcBef>
                <a:spcPts val="0"/>
              </a:spcBef>
              <a:spcAft>
                <a:spcPts val="0"/>
              </a:spcAft>
              <a:buNone/>
              <a:defRPr sz="1200">
                <a:solidFill>
                  <a:srgbClr val="FFFFFF"/>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10" name="Picture 9">
            <a:extLst>
              <a:ext uri="{FF2B5EF4-FFF2-40B4-BE49-F238E27FC236}">
                <a16:creationId xmlns:a16="http://schemas.microsoft.com/office/drawing/2014/main" id="{A8E8C512-4B73-DB44-B563-BA76078871FE}"/>
              </a:ext>
            </a:extLst>
          </p:cNvPr>
          <p:cNvPicPr>
            <a:picLocks noChangeAspect="1"/>
          </p:cNvPicPr>
          <p:nvPr userDrawn="1"/>
        </p:nvPicPr>
        <p:blipFill>
          <a:blip r:embed="rId2"/>
          <a:stretch>
            <a:fillRect/>
          </a:stretch>
        </p:blipFill>
        <p:spPr>
          <a:xfrm>
            <a:off x="482577" y="5825339"/>
            <a:ext cx="1121824" cy="673730"/>
          </a:xfrm>
          <a:prstGeom prst="rect">
            <a:avLst/>
          </a:prstGeom>
        </p:spPr>
      </p:pic>
      <p:sp>
        <p:nvSpPr>
          <p:cNvPr id="13" name="Rectangle 12">
            <a:extLst>
              <a:ext uri="{FF2B5EF4-FFF2-40B4-BE49-F238E27FC236}">
                <a16:creationId xmlns:a16="http://schemas.microsoft.com/office/drawing/2014/main" id="{3F5A41A4-BA7D-594A-8E5B-9DD65CCC0DDA}"/>
              </a:ext>
            </a:extLst>
          </p:cNvPr>
          <p:cNvSpPr/>
          <p:nvPr userDrawn="1"/>
        </p:nvSpPr>
        <p:spPr>
          <a:xfrm>
            <a:off x="7696004" y="459261"/>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4" name="Rectangle 13">
            <a:extLst>
              <a:ext uri="{FF2B5EF4-FFF2-40B4-BE49-F238E27FC236}">
                <a16:creationId xmlns:a16="http://schemas.microsoft.com/office/drawing/2014/main" id="{07870DDC-0635-1E48-9017-7C932E39D136}"/>
              </a:ext>
            </a:extLst>
          </p:cNvPr>
          <p:cNvSpPr/>
          <p:nvPr userDrawn="1"/>
        </p:nvSpPr>
        <p:spPr>
          <a:xfrm>
            <a:off x="5504047" y="1"/>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5" name="Rectangle 14">
            <a:extLst>
              <a:ext uri="{FF2B5EF4-FFF2-40B4-BE49-F238E27FC236}">
                <a16:creationId xmlns:a16="http://schemas.microsoft.com/office/drawing/2014/main" id="{3490BA59-BDA3-C64B-B3A8-A30DE79DBA7D}"/>
              </a:ext>
            </a:extLst>
          </p:cNvPr>
          <p:cNvSpPr/>
          <p:nvPr userDrawn="1"/>
        </p:nvSpPr>
        <p:spPr>
          <a:xfrm>
            <a:off x="1" y="1082352"/>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6" name="Rectangle 15">
            <a:extLst>
              <a:ext uri="{FF2B5EF4-FFF2-40B4-BE49-F238E27FC236}">
                <a16:creationId xmlns:a16="http://schemas.microsoft.com/office/drawing/2014/main" id="{F60DF030-DED4-C84D-A780-6056B334120D}"/>
              </a:ext>
            </a:extLst>
          </p:cNvPr>
          <p:cNvSpPr/>
          <p:nvPr userDrawn="1"/>
        </p:nvSpPr>
        <p:spPr>
          <a:xfrm>
            <a:off x="2021759" y="1077545"/>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8" name="Rectangle 17">
            <a:extLst>
              <a:ext uri="{FF2B5EF4-FFF2-40B4-BE49-F238E27FC236}">
                <a16:creationId xmlns:a16="http://schemas.microsoft.com/office/drawing/2014/main" id="{6DB03CD7-346E-FE43-B6E0-01AAB29C9BD0}"/>
              </a:ext>
            </a:extLst>
          </p:cNvPr>
          <p:cNvSpPr/>
          <p:nvPr userDrawn="1"/>
        </p:nvSpPr>
        <p:spPr>
          <a:xfrm rot="10800000">
            <a:off x="3498838" y="6118534"/>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9" name="Rectangle 18">
            <a:extLst>
              <a:ext uri="{FF2B5EF4-FFF2-40B4-BE49-F238E27FC236}">
                <a16:creationId xmlns:a16="http://schemas.microsoft.com/office/drawing/2014/main" id="{231CF1CF-F361-C949-AF9D-2917BCEEFDB0}"/>
              </a:ext>
            </a:extLst>
          </p:cNvPr>
          <p:cNvSpPr/>
          <p:nvPr userDrawn="1"/>
        </p:nvSpPr>
        <p:spPr>
          <a:xfrm rot="10800000">
            <a:off x="5504047" y="6577794"/>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2" name="Rectangle 21">
            <a:extLst>
              <a:ext uri="{FF2B5EF4-FFF2-40B4-BE49-F238E27FC236}">
                <a16:creationId xmlns:a16="http://schemas.microsoft.com/office/drawing/2014/main" id="{3C47E76E-E395-5C4C-A93E-BE1AB956811A}"/>
              </a:ext>
            </a:extLst>
          </p:cNvPr>
          <p:cNvSpPr/>
          <p:nvPr userDrawn="1"/>
        </p:nvSpPr>
        <p:spPr>
          <a:xfrm rot="10800000">
            <a:off x="7112967" y="5495444"/>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4" name="Rectangle 23">
            <a:extLst>
              <a:ext uri="{FF2B5EF4-FFF2-40B4-BE49-F238E27FC236}">
                <a16:creationId xmlns:a16="http://schemas.microsoft.com/office/drawing/2014/main" id="{063B8247-8B4A-424F-8283-912AE1E4DE3F}"/>
              </a:ext>
            </a:extLst>
          </p:cNvPr>
          <p:cNvSpPr/>
          <p:nvPr userDrawn="1"/>
        </p:nvSpPr>
        <p:spPr>
          <a:xfrm rot="10800000">
            <a:off x="8903166" y="5500250"/>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9671147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8_Tittel og innhold">
    <p:spTree>
      <p:nvGrpSpPr>
        <p:cNvPr id="1" name=""/>
        <p:cNvGrpSpPr/>
        <p:nvPr/>
      </p:nvGrpSpPr>
      <p:grpSpPr>
        <a:xfrm>
          <a:off x="0" y="0"/>
          <a:ext cx="0" cy="0"/>
          <a:chOff x="0" y="0"/>
          <a:chExt cx="0" cy="0"/>
        </a:xfrm>
      </p:grpSpPr>
      <p:sp>
        <p:nvSpPr>
          <p:cNvPr id="8" name="Plassholder for tekst 8">
            <a:extLst>
              <a:ext uri="{FF2B5EF4-FFF2-40B4-BE49-F238E27FC236}">
                <a16:creationId xmlns:a16="http://schemas.microsoft.com/office/drawing/2014/main" id="{5C09520E-92B4-7B4C-8DC5-D9BA0D369214}"/>
              </a:ext>
            </a:extLst>
          </p:cNvPr>
          <p:cNvSpPr>
            <a:spLocks noGrp="1"/>
          </p:cNvSpPr>
          <p:nvPr>
            <p:ph type="body" sz="quarter" idx="15" hasCustomPrompt="1"/>
          </p:nvPr>
        </p:nvSpPr>
        <p:spPr>
          <a:xfrm>
            <a:off x="482577" y="3056502"/>
            <a:ext cx="8420590" cy="744996"/>
          </a:xfrm>
        </p:spPr>
        <p:txBody>
          <a:bodyPr anchor="t">
            <a:normAutofit/>
          </a:bodyPr>
          <a:lstStyle>
            <a:lvl1pPr marL="0" indent="0">
              <a:buFontTx/>
              <a:buNone/>
              <a:defRPr sz="4200" b="1" i="0">
                <a:solidFill>
                  <a:srgbClr val="FFFFFF"/>
                </a:solidFill>
                <a:latin typeface="Franklin Gothic Demi" panose="020B0603020102020204" pitchFamily="34" charset="0"/>
              </a:defRPr>
            </a:lvl1pPr>
          </a:lstStyle>
          <a:p>
            <a:r>
              <a:rPr lang="en-US" dirty="0"/>
              <a:t>Chapter title here</a:t>
            </a:r>
          </a:p>
        </p:txBody>
      </p:sp>
      <p:sp>
        <p:nvSpPr>
          <p:cNvPr id="9" name="Subtitle 2">
            <a:extLst>
              <a:ext uri="{FF2B5EF4-FFF2-40B4-BE49-F238E27FC236}">
                <a16:creationId xmlns:a16="http://schemas.microsoft.com/office/drawing/2014/main" id="{5662879B-FA15-3E40-8B8E-9043955A61E0}"/>
              </a:ext>
            </a:extLst>
          </p:cNvPr>
          <p:cNvSpPr>
            <a:spLocks noGrp="1"/>
          </p:cNvSpPr>
          <p:nvPr>
            <p:ph type="subTitle" idx="1"/>
          </p:nvPr>
        </p:nvSpPr>
        <p:spPr>
          <a:xfrm>
            <a:off x="482577" y="3886159"/>
            <a:ext cx="8420590" cy="417758"/>
          </a:xfrm>
        </p:spPr>
        <p:txBody>
          <a:bodyPr>
            <a:normAutofit/>
          </a:bodyPr>
          <a:lstStyle>
            <a:lvl1pPr marL="0" indent="0" algn="l">
              <a:lnSpc>
                <a:spcPct val="112000"/>
              </a:lnSpc>
              <a:spcBef>
                <a:spcPts val="0"/>
              </a:spcBef>
              <a:spcAft>
                <a:spcPts val="0"/>
              </a:spcAft>
              <a:buNone/>
              <a:defRPr sz="1200">
                <a:solidFill>
                  <a:srgbClr val="FFFFFF"/>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10" name="Picture 9">
            <a:extLst>
              <a:ext uri="{FF2B5EF4-FFF2-40B4-BE49-F238E27FC236}">
                <a16:creationId xmlns:a16="http://schemas.microsoft.com/office/drawing/2014/main" id="{A8E8C512-4B73-DB44-B563-BA76078871FE}"/>
              </a:ext>
            </a:extLst>
          </p:cNvPr>
          <p:cNvPicPr>
            <a:picLocks noChangeAspect="1"/>
          </p:cNvPicPr>
          <p:nvPr userDrawn="1"/>
        </p:nvPicPr>
        <p:blipFill>
          <a:blip r:embed="rId2"/>
          <a:stretch>
            <a:fillRect/>
          </a:stretch>
        </p:blipFill>
        <p:spPr>
          <a:xfrm>
            <a:off x="482577" y="5825339"/>
            <a:ext cx="1121824" cy="673730"/>
          </a:xfrm>
          <a:prstGeom prst="rect">
            <a:avLst/>
          </a:prstGeom>
        </p:spPr>
      </p:pic>
      <p:sp>
        <p:nvSpPr>
          <p:cNvPr id="13" name="Rectangle 12">
            <a:extLst>
              <a:ext uri="{FF2B5EF4-FFF2-40B4-BE49-F238E27FC236}">
                <a16:creationId xmlns:a16="http://schemas.microsoft.com/office/drawing/2014/main" id="{3F5A41A4-BA7D-594A-8E5B-9DD65CCC0DDA}"/>
              </a:ext>
            </a:extLst>
          </p:cNvPr>
          <p:cNvSpPr/>
          <p:nvPr userDrawn="1"/>
        </p:nvSpPr>
        <p:spPr>
          <a:xfrm>
            <a:off x="7696004" y="459261"/>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4" name="Rectangle 13">
            <a:extLst>
              <a:ext uri="{FF2B5EF4-FFF2-40B4-BE49-F238E27FC236}">
                <a16:creationId xmlns:a16="http://schemas.microsoft.com/office/drawing/2014/main" id="{07870DDC-0635-1E48-9017-7C932E39D136}"/>
              </a:ext>
            </a:extLst>
          </p:cNvPr>
          <p:cNvSpPr/>
          <p:nvPr userDrawn="1"/>
        </p:nvSpPr>
        <p:spPr>
          <a:xfrm>
            <a:off x="5504047" y="1"/>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5" name="Rectangle 14">
            <a:extLst>
              <a:ext uri="{FF2B5EF4-FFF2-40B4-BE49-F238E27FC236}">
                <a16:creationId xmlns:a16="http://schemas.microsoft.com/office/drawing/2014/main" id="{3490BA59-BDA3-C64B-B3A8-A30DE79DBA7D}"/>
              </a:ext>
            </a:extLst>
          </p:cNvPr>
          <p:cNvSpPr/>
          <p:nvPr userDrawn="1"/>
        </p:nvSpPr>
        <p:spPr>
          <a:xfrm>
            <a:off x="1" y="1082352"/>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6" name="Rectangle 15">
            <a:extLst>
              <a:ext uri="{FF2B5EF4-FFF2-40B4-BE49-F238E27FC236}">
                <a16:creationId xmlns:a16="http://schemas.microsoft.com/office/drawing/2014/main" id="{F60DF030-DED4-C84D-A780-6056B334120D}"/>
              </a:ext>
            </a:extLst>
          </p:cNvPr>
          <p:cNvSpPr/>
          <p:nvPr userDrawn="1"/>
        </p:nvSpPr>
        <p:spPr>
          <a:xfrm>
            <a:off x="2021759" y="1077545"/>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8" name="Rectangle 17">
            <a:extLst>
              <a:ext uri="{FF2B5EF4-FFF2-40B4-BE49-F238E27FC236}">
                <a16:creationId xmlns:a16="http://schemas.microsoft.com/office/drawing/2014/main" id="{6DB03CD7-346E-FE43-B6E0-01AAB29C9BD0}"/>
              </a:ext>
            </a:extLst>
          </p:cNvPr>
          <p:cNvSpPr/>
          <p:nvPr userDrawn="1"/>
        </p:nvSpPr>
        <p:spPr>
          <a:xfrm rot="10800000">
            <a:off x="3498838" y="6118534"/>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9" name="Rectangle 18">
            <a:extLst>
              <a:ext uri="{FF2B5EF4-FFF2-40B4-BE49-F238E27FC236}">
                <a16:creationId xmlns:a16="http://schemas.microsoft.com/office/drawing/2014/main" id="{231CF1CF-F361-C949-AF9D-2917BCEEFDB0}"/>
              </a:ext>
            </a:extLst>
          </p:cNvPr>
          <p:cNvSpPr/>
          <p:nvPr userDrawn="1"/>
        </p:nvSpPr>
        <p:spPr>
          <a:xfrm rot="10800000">
            <a:off x="5504047" y="6577794"/>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2" name="Rectangle 21">
            <a:extLst>
              <a:ext uri="{FF2B5EF4-FFF2-40B4-BE49-F238E27FC236}">
                <a16:creationId xmlns:a16="http://schemas.microsoft.com/office/drawing/2014/main" id="{3C47E76E-E395-5C4C-A93E-BE1AB956811A}"/>
              </a:ext>
            </a:extLst>
          </p:cNvPr>
          <p:cNvSpPr/>
          <p:nvPr userDrawn="1"/>
        </p:nvSpPr>
        <p:spPr>
          <a:xfrm rot="10800000">
            <a:off x="7112967" y="5495444"/>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4" name="Rectangle 23">
            <a:extLst>
              <a:ext uri="{FF2B5EF4-FFF2-40B4-BE49-F238E27FC236}">
                <a16:creationId xmlns:a16="http://schemas.microsoft.com/office/drawing/2014/main" id="{063B8247-8B4A-424F-8283-912AE1E4DE3F}"/>
              </a:ext>
            </a:extLst>
          </p:cNvPr>
          <p:cNvSpPr/>
          <p:nvPr userDrawn="1"/>
        </p:nvSpPr>
        <p:spPr>
          <a:xfrm rot="10800000">
            <a:off x="8903166" y="5500250"/>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26204635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Picture">
    <p:spTree>
      <p:nvGrpSpPr>
        <p:cNvPr id="1" name=""/>
        <p:cNvGrpSpPr/>
        <p:nvPr/>
      </p:nvGrpSpPr>
      <p:grpSpPr>
        <a:xfrm>
          <a:off x="0" y="0"/>
          <a:ext cx="0" cy="0"/>
          <a:chOff x="0" y="0"/>
          <a:chExt cx="0" cy="0"/>
        </a:xfrm>
      </p:grpSpPr>
      <p:sp>
        <p:nvSpPr>
          <p:cNvPr id="7" name="Plassholder for bilde 6">
            <a:extLst>
              <a:ext uri="{FF2B5EF4-FFF2-40B4-BE49-F238E27FC236}">
                <a16:creationId xmlns:a16="http://schemas.microsoft.com/office/drawing/2014/main" id="{3A958BBD-B190-9446-927B-1BAEDF8B5597}"/>
              </a:ext>
            </a:extLst>
          </p:cNvPr>
          <p:cNvSpPr>
            <a:spLocks noGrp="1"/>
          </p:cNvSpPr>
          <p:nvPr>
            <p:ph type="pic" sz="quarter" idx="10"/>
          </p:nvPr>
        </p:nvSpPr>
        <p:spPr>
          <a:xfrm>
            <a:off x="0" y="0"/>
            <a:ext cx="9144000" cy="6858000"/>
          </a:xfrm>
        </p:spPr>
        <p:txBody>
          <a:bodyPr>
            <a:normAutofit/>
          </a:bodyPr>
          <a:lstStyle>
            <a:lvl1pPr algn="ctr">
              <a:defRPr sz="3000"/>
            </a:lvl1pPr>
          </a:lstStyle>
          <a:p>
            <a:r>
              <a:rPr lang="en-US"/>
              <a:t>Click icon to add picture</a:t>
            </a:r>
            <a:endParaRPr lang="en-US" dirty="0"/>
          </a:p>
        </p:txBody>
      </p:sp>
      <p:sp>
        <p:nvSpPr>
          <p:cNvPr id="8" name="Date Placeholder 3">
            <a:extLst>
              <a:ext uri="{FF2B5EF4-FFF2-40B4-BE49-F238E27FC236}">
                <a16:creationId xmlns:a16="http://schemas.microsoft.com/office/drawing/2014/main" id="{EAD2D80E-82C1-0B48-8D77-32CD3860771B}"/>
              </a:ext>
            </a:extLst>
          </p:cNvPr>
          <p:cNvSpPr>
            <a:spLocks noGrp="1"/>
          </p:cNvSpPr>
          <p:nvPr>
            <p:ph type="dt" sz="half" idx="2"/>
          </p:nvPr>
        </p:nvSpPr>
        <p:spPr>
          <a:xfrm>
            <a:off x="482576" y="6453386"/>
            <a:ext cx="903429"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fld id="{87DE6118-2437-4B30-8E3C-4D2BE6020583}" type="datetimeFigureOut">
              <a:rPr lang="en-US" smtClean="0"/>
              <a:pPr/>
              <a:t>8/5/2019</a:t>
            </a:fld>
            <a:endParaRPr lang="en-US" dirty="0"/>
          </a:p>
        </p:txBody>
      </p:sp>
      <p:sp>
        <p:nvSpPr>
          <p:cNvPr id="9" name="Footer Placeholder 4">
            <a:extLst>
              <a:ext uri="{FF2B5EF4-FFF2-40B4-BE49-F238E27FC236}">
                <a16:creationId xmlns:a16="http://schemas.microsoft.com/office/drawing/2014/main" id="{66100030-06ED-984B-A9AE-B26E0F75C090}"/>
              </a:ext>
            </a:extLst>
          </p:cNvPr>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endParaRPr lang="en-US" dirty="0"/>
          </a:p>
        </p:txBody>
      </p:sp>
      <p:sp>
        <p:nvSpPr>
          <p:cNvPr id="10" name="Slide Number Placeholder 5">
            <a:extLst>
              <a:ext uri="{FF2B5EF4-FFF2-40B4-BE49-F238E27FC236}">
                <a16:creationId xmlns:a16="http://schemas.microsoft.com/office/drawing/2014/main" id="{62C9BB57-B5BB-C048-80CA-2112B66022D2}"/>
              </a:ext>
            </a:extLst>
          </p:cNvPr>
          <p:cNvSpPr>
            <a:spLocks noGrp="1"/>
          </p:cNvSpPr>
          <p:nvPr>
            <p:ph type="sldNum" sz="quarter" idx="4"/>
          </p:nvPr>
        </p:nvSpPr>
        <p:spPr>
          <a:xfrm>
            <a:off x="7446569" y="6453386"/>
            <a:ext cx="1197219" cy="404614"/>
          </a:xfrm>
          <a:prstGeom prst="rect">
            <a:avLst/>
          </a:prstGeom>
        </p:spPr>
        <p:txBody>
          <a:bodyPr vert="horz" lIns="91440" tIns="45720" rIns="91440" bIns="45720" rtlCol="0" anchor="ctr"/>
          <a:lstStyle>
            <a:lvl1pPr algn="r">
              <a:defRPr sz="750" baseline="0">
                <a:solidFill>
                  <a:srgbClr val="132856"/>
                </a:solidFill>
                <a:latin typeface="+mn-lt"/>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8720816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0_Tittellysbil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70B929-9328-914C-BFEB-1BA8D78F10B4}"/>
              </a:ext>
            </a:extLst>
          </p:cNvPr>
          <p:cNvSpPr/>
          <p:nvPr userDrawn="1"/>
        </p:nvSpPr>
        <p:spPr>
          <a:xfrm>
            <a:off x="0" y="0"/>
            <a:ext cx="9144000" cy="6858000"/>
          </a:xfrm>
          <a:prstGeom prst="rect">
            <a:avLst/>
          </a:prstGeom>
          <a:gradFill>
            <a:gsLst>
              <a:gs pos="0">
                <a:srgbClr val="1BC2EE"/>
              </a:gs>
              <a:gs pos="100000">
                <a:srgbClr val="13285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0" name="Rectangle 9">
            <a:extLst>
              <a:ext uri="{FF2B5EF4-FFF2-40B4-BE49-F238E27FC236}">
                <a16:creationId xmlns:a16="http://schemas.microsoft.com/office/drawing/2014/main" id="{79ACA503-FA50-E445-9979-B383A80BFCEF}"/>
              </a:ext>
            </a:extLst>
          </p:cNvPr>
          <p:cNvSpPr/>
          <p:nvPr userDrawn="1"/>
        </p:nvSpPr>
        <p:spPr>
          <a:xfrm rot="10800000">
            <a:off x="8481490" y="623092"/>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dirty="0"/>
          </a:p>
        </p:txBody>
      </p:sp>
      <p:sp>
        <p:nvSpPr>
          <p:cNvPr id="11" name="Rectangle 10">
            <a:extLst>
              <a:ext uri="{FF2B5EF4-FFF2-40B4-BE49-F238E27FC236}">
                <a16:creationId xmlns:a16="http://schemas.microsoft.com/office/drawing/2014/main" id="{70669852-B41A-EA49-8723-7F8F2F1FFD84}"/>
              </a:ext>
            </a:extLst>
          </p:cNvPr>
          <p:cNvSpPr/>
          <p:nvPr userDrawn="1"/>
        </p:nvSpPr>
        <p:spPr>
          <a:xfrm rot="10800000">
            <a:off x="6289394" y="1082352"/>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2" name="Rectangle 11">
            <a:extLst>
              <a:ext uri="{FF2B5EF4-FFF2-40B4-BE49-F238E27FC236}">
                <a16:creationId xmlns:a16="http://schemas.microsoft.com/office/drawing/2014/main" id="{5295C02D-3CAA-D14E-A886-46F0B60F613D}"/>
              </a:ext>
            </a:extLst>
          </p:cNvPr>
          <p:cNvSpPr/>
          <p:nvPr userDrawn="1"/>
        </p:nvSpPr>
        <p:spPr>
          <a:xfrm rot="10800000">
            <a:off x="1521524" y="1"/>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3" name="Rectangle 12">
            <a:extLst>
              <a:ext uri="{FF2B5EF4-FFF2-40B4-BE49-F238E27FC236}">
                <a16:creationId xmlns:a16="http://schemas.microsoft.com/office/drawing/2014/main" id="{CAEDCF2E-966E-A940-AD9C-7E7752364C00}"/>
              </a:ext>
            </a:extLst>
          </p:cNvPr>
          <p:cNvSpPr/>
          <p:nvPr userDrawn="1"/>
        </p:nvSpPr>
        <p:spPr>
          <a:xfrm rot="10800000">
            <a:off x="3771647" y="-1"/>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pic>
        <p:nvPicPr>
          <p:cNvPr id="14" name="Picture 13">
            <a:extLst>
              <a:ext uri="{FF2B5EF4-FFF2-40B4-BE49-F238E27FC236}">
                <a16:creationId xmlns:a16="http://schemas.microsoft.com/office/drawing/2014/main" id="{5A95558E-B898-054A-B73E-FE784DD63DAE}"/>
              </a:ext>
            </a:extLst>
          </p:cNvPr>
          <p:cNvPicPr>
            <a:picLocks noChangeAspect="1"/>
          </p:cNvPicPr>
          <p:nvPr userDrawn="1"/>
        </p:nvPicPr>
        <p:blipFill>
          <a:blip r:embed="rId2"/>
          <a:stretch>
            <a:fillRect/>
          </a:stretch>
        </p:blipFill>
        <p:spPr>
          <a:xfrm>
            <a:off x="364647" y="2183850"/>
            <a:ext cx="2161528" cy="1853321"/>
          </a:xfrm>
          <a:prstGeom prst="rect">
            <a:avLst/>
          </a:prstGeom>
        </p:spPr>
      </p:pic>
      <p:sp>
        <p:nvSpPr>
          <p:cNvPr id="15" name="Plassholder for tekst 8">
            <a:extLst>
              <a:ext uri="{FF2B5EF4-FFF2-40B4-BE49-F238E27FC236}">
                <a16:creationId xmlns:a16="http://schemas.microsoft.com/office/drawing/2014/main" id="{1A77DE0D-EDC8-BD42-90E0-094F5E382FF5}"/>
              </a:ext>
            </a:extLst>
          </p:cNvPr>
          <p:cNvSpPr>
            <a:spLocks noGrp="1"/>
          </p:cNvSpPr>
          <p:nvPr>
            <p:ph type="body" sz="quarter" idx="13" hasCustomPrompt="1"/>
          </p:nvPr>
        </p:nvSpPr>
        <p:spPr>
          <a:xfrm>
            <a:off x="482577" y="4674151"/>
            <a:ext cx="3533993" cy="744996"/>
          </a:xfrm>
        </p:spPr>
        <p:txBody>
          <a:bodyPr anchor="t">
            <a:noAutofit/>
          </a:bodyPr>
          <a:lstStyle>
            <a:lvl1pPr marL="0" indent="0">
              <a:buFontTx/>
              <a:buNone/>
              <a:defRPr sz="4500" b="1" i="0">
                <a:solidFill>
                  <a:srgbClr val="FFFFFF"/>
                </a:solidFill>
                <a:latin typeface="Franklin Gothic Demi" panose="020B0603020102020204" pitchFamily="34" charset="0"/>
              </a:defRPr>
            </a:lvl1pPr>
          </a:lstStyle>
          <a:p>
            <a:r>
              <a:rPr lang="en-US" dirty="0"/>
              <a:t>Thank you!</a:t>
            </a:r>
          </a:p>
        </p:txBody>
      </p:sp>
      <p:sp>
        <p:nvSpPr>
          <p:cNvPr id="18" name="TextBox 17">
            <a:extLst>
              <a:ext uri="{FF2B5EF4-FFF2-40B4-BE49-F238E27FC236}">
                <a16:creationId xmlns:a16="http://schemas.microsoft.com/office/drawing/2014/main" id="{2DC2ECE2-560F-2845-91F0-CE0CC0CD3314}"/>
              </a:ext>
            </a:extLst>
          </p:cNvPr>
          <p:cNvSpPr txBox="1"/>
          <p:nvPr userDrawn="1"/>
        </p:nvSpPr>
        <p:spPr>
          <a:xfrm>
            <a:off x="482576" y="5613768"/>
            <a:ext cx="3258879" cy="415498"/>
          </a:xfrm>
          <a:prstGeom prst="rect">
            <a:avLst/>
          </a:prstGeom>
          <a:noFill/>
        </p:spPr>
        <p:txBody>
          <a:bodyPr wrap="square" rtlCol="0">
            <a:spAutoFit/>
          </a:bodyPr>
          <a:lstStyle/>
          <a:p>
            <a:r>
              <a:rPr lang="nb-NO" sz="1050" dirty="0" err="1">
                <a:solidFill>
                  <a:srgbClr val="FFFFFF"/>
                </a:solidFill>
              </a:rPr>
              <a:t>www.eiti.org</a:t>
            </a:r>
            <a:endParaRPr lang="nb-NO" sz="1050" dirty="0">
              <a:solidFill>
                <a:srgbClr val="FFFFFF"/>
              </a:solidFill>
            </a:endParaRPr>
          </a:p>
          <a:p>
            <a:r>
              <a:rPr lang="nb-NO" sz="1050" dirty="0">
                <a:solidFill>
                  <a:srgbClr val="FFFFFF"/>
                </a:solidFill>
              </a:rPr>
              <a:t>@</a:t>
            </a:r>
            <a:r>
              <a:rPr lang="nb-NO" sz="1050" dirty="0" err="1">
                <a:solidFill>
                  <a:srgbClr val="FFFFFF"/>
                </a:solidFill>
              </a:rPr>
              <a:t>EITIorg</a:t>
            </a:r>
            <a:endParaRPr lang="nb-NO" sz="1050" dirty="0">
              <a:solidFill>
                <a:srgbClr val="FFFFFF"/>
              </a:solidFill>
            </a:endParaRPr>
          </a:p>
        </p:txBody>
      </p:sp>
    </p:spTree>
    <p:extLst>
      <p:ext uri="{BB962C8B-B14F-4D97-AF65-F5344CB8AC3E}">
        <p14:creationId xmlns:p14="http://schemas.microsoft.com/office/powerpoint/2010/main" val="33543478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2_Tittellysbil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B49AE6F-E19C-A941-AFAF-9A6AD40CEF82}"/>
              </a:ext>
            </a:extLst>
          </p:cNvPr>
          <p:cNvSpPr/>
          <p:nvPr userDrawn="1"/>
        </p:nvSpPr>
        <p:spPr>
          <a:xfrm>
            <a:off x="1" y="459261"/>
            <a:ext cx="662510" cy="280207"/>
          </a:xfrm>
          <a:prstGeom prst="rect">
            <a:avLst/>
          </a:prstGeom>
          <a:solidFill>
            <a:srgbClr val="0090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8" name="Rectangle 17">
            <a:extLst>
              <a:ext uri="{FF2B5EF4-FFF2-40B4-BE49-F238E27FC236}">
                <a16:creationId xmlns:a16="http://schemas.microsoft.com/office/drawing/2014/main" id="{0DC020A5-4687-B34F-9A8C-86567B4C9A9A}"/>
              </a:ext>
            </a:extLst>
          </p:cNvPr>
          <p:cNvSpPr/>
          <p:nvPr userDrawn="1"/>
        </p:nvSpPr>
        <p:spPr>
          <a:xfrm>
            <a:off x="6067826" y="1"/>
            <a:ext cx="240834"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9" name="Rectangle 18">
            <a:extLst>
              <a:ext uri="{FF2B5EF4-FFF2-40B4-BE49-F238E27FC236}">
                <a16:creationId xmlns:a16="http://schemas.microsoft.com/office/drawing/2014/main" id="{6447FAB2-898D-7949-B255-53D40E4BE1E2}"/>
              </a:ext>
            </a:extLst>
          </p:cNvPr>
          <p:cNvSpPr/>
          <p:nvPr userDrawn="1"/>
        </p:nvSpPr>
        <p:spPr>
          <a:xfrm>
            <a:off x="8484877" y="1082352"/>
            <a:ext cx="659123" cy="280207"/>
          </a:xfrm>
          <a:prstGeom prst="rect">
            <a:avLst/>
          </a:prstGeom>
          <a:solidFill>
            <a:srgbClr val="0021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0" name="Rectangle 19">
            <a:extLst>
              <a:ext uri="{FF2B5EF4-FFF2-40B4-BE49-F238E27FC236}">
                <a16:creationId xmlns:a16="http://schemas.microsoft.com/office/drawing/2014/main" id="{35EC463A-E2A6-5944-82A5-DEAB1D87A9D8}"/>
              </a:ext>
            </a:extLst>
          </p:cNvPr>
          <p:cNvSpPr/>
          <p:nvPr userDrawn="1"/>
        </p:nvSpPr>
        <p:spPr>
          <a:xfrm>
            <a:off x="4402676" y="1077545"/>
            <a:ext cx="240834" cy="280207"/>
          </a:xfrm>
          <a:prstGeom prst="rect">
            <a:avLst/>
          </a:prstGeom>
          <a:solidFill>
            <a:srgbClr val="005B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1" name="Plassholder for tekst 8">
            <a:extLst>
              <a:ext uri="{FF2B5EF4-FFF2-40B4-BE49-F238E27FC236}">
                <a16:creationId xmlns:a16="http://schemas.microsoft.com/office/drawing/2014/main" id="{7B15DB75-8F7F-7347-B7EE-37CBE3ABD8A2}"/>
              </a:ext>
            </a:extLst>
          </p:cNvPr>
          <p:cNvSpPr>
            <a:spLocks noGrp="1"/>
          </p:cNvSpPr>
          <p:nvPr>
            <p:ph type="body" sz="quarter" idx="13" hasCustomPrompt="1"/>
          </p:nvPr>
        </p:nvSpPr>
        <p:spPr>
          <a:xfrm>
            <a:off x="482577" y="4674151"/>
            <a:ext cx="3533993" cy="744996"/>
          </a:xfrm>
        </p:spPr>
        <p:txBody>
          <a:bodyPr anchor="t">
            <a:noAutofit/>
          </a:bodyPr>
          <a:lstStyle>
            <a:lvl1pPr marL="0" indent="0">
              <a:buFontTx/>
              <a:buNone/>
              <a:defRPr sz="4500" b="1" i="0">
                <a:solidFill>
                  <a:srgbClr val="002157"/>
                </a:solidFill>
                <a:latin typeface="Franklin Gothic Demi" panose="020B0603020102020204" pitchFamily="34" charset="0"/>
              </a:defRPr>
            </a:lvl1pPr>
          </a:lstStyle>
          <a:p>
            <a:r>
              <a:rPr lang="en-US" dirty="0"/>
              <a:t>Thank you!</a:t>
            </a:r>
          </a:p>
        </p:txBody>
      </p:sp>
      <p:sp>
        <p:nvSpPr>
          <p:cNvPr id="12" name="TextBox 11">
            <a:extLst>
              <a:ext uri="{FF2B5EF4-FFF2-40B4-BE49-F238E27FC236}">
                <a16:creationId xmlns:a16="http://schemas.microsoft.com/office/drawing/2014/main" id="{6F6104C9-D1B6-8544-9499-7875078E02A9}"/>
              </a:ext>
            </a:extLst>
          </p:cNvPr>
          <p:cNvSpPr txBox="1"/>
          <p:nvPr userDrawn="1"/>
        </p:nvSpPr>
        <p:spPr>
          <a:xfrm>
            <a:off x="482576" y="5613768"/>
            <a:ext cx="3258879" cy="415498"/>
          </a:xfrm>
          <a:prstGeom prst="rect">
            <a:avLst/>
          </a:prstGeom>
          <a:noFill/>
        </p:spPr>
        <p:txBody>
          <a:bodyPr wrap="square" rtlCol="0">
            <a:spAutoFit/>
          </a:bodyPr>
          <a:lstStyle/>
          <a:p>
            <a:r>
              <a:rPr lang="nb-NO" sz="1050" dirty="0" err="1">
                <a:solidFill>
                  <a:srgbClr val="002157"/>
                </a:solidFill>
              </a:rPr>
              <a:t>www.eiti.org</a:t>
            </a:r>
            <a:endParaRPr lang="nb-NO" sz="1050" dirty="0">
              <a:solidFill>
                <a:srgbClr val="002157"/>
              </a:solidFill>
            </a:endParaRPr>
          </a:p>
          <a:p>
            <a:r>
              <a:rPr lang="nb-NO" sz="1050" dirty="0">
                <a:solidFill>
                  <a:srgbClr val="002157"/>
                </a:solidFill>
              </a:rPr>
              <a:t>@</a:t>
            </a:r>
            <a:r>
              <a:rPr lang="nb-NO" sz="1050" dirty="0" err="1">
                <a:solidFill>
                  <a:srgbClr val="002157"/>
                </a:solidFill>
              </a:rPr>
              <a:t>EITIorg</a:t>
            </a:r>
            <a:endParaRPr lang="nb-NO" sz="1050" dirty="0">
              <a:solidFill>
                <a:srgbClr val="002157"/>
              </a:solidFill>
            </a:endParaRPr>
          </a:p>
        </p:txBody>
      </p:sp>
      <p:pic>
        <p:nvPicPr>
          <p:cNvPr id="15" name="Picture 14">
            <a:extLst>
              <a:ext uri="{FF2B5EF4-FFF2-40B4-BE49-F238E27FC236}">
                <a16:creationId xmlns:a16="http://schemas.microsoft.com/office/drawing/2014/main" id="{3F2167BE-9890-394A-B6BD-227F130B0304}"/>
              </a:ext>
            </a:extLst>
          </p:cNvPr>
          <p:cNvPicPr>
            <a:picLocks noChangeAspect="1"/>
          </p:cNvPicPr>
          <p:nvPr userDrawn="1"/>
        </p:nvPicPr>
        <p:blipFill>
          <a:blip r:embed="rId2"/>
          <a:stretch>
            <a:fillRect/>
          </a:stretch>
        </p:blipFill>
        <p:spPr>
          <a:xfrm>
            <a:off x="364647" y="2183850"/>
            <a:ext cx="2161528" cy="1853321"/>
          </a:xfrm>
          <a:prstGeom prst="rect">
            <a:avLst/>
          </a:prstGeom>
        </p:spPr>
      </p:pic>
    </p:spTree>
    <p:extLst>
      <p:ext uri="{BB962C8B-B14F-4D97-AF65-F5344CB8AC3E}">
        <p14:creationId xmlns:p14="http://schemas.microsoft.com/office/powerpoint/2010/main" val="1045833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1_pictur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70B929-9328-914C-BFEB-1BA8D78F10B4}"/>
              </a:ext>
            </a:extLst>
          </p:cNvPr>
          <p:cNvSpPr/>
          <p:nvPr userDrawn="1"/>
        </p:nvSpPr>
        <p:spPr>
          <a:xfrm>
            <a:off x="0" y="0"/>
            <a:ext cx="9144000" cy="6858000"/>
          </a:xfrm>
          <a:prstGeom prst="rect">
            <a:avLst/>
          </a:prstGeom>
          <a:gradFill>
            <a:gsLst>
              <a:gs pos="0">
                <a:srgbClr val="1BC2EE"/>
              </a:gs>
              <a:gs pos="100000">
                <a:srgbClr val="13285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5" name="Plassholder for bilde 7">
            <a:extLst>
              <a:ext uri="{FF2B5EF4-FFF2-40B4-BE49-F238E27FC236}">
                <a16:creationId xmlns:a16="http://schemas.microsoft.com/office/drawing/2014/main" id="{4F2049E2-5D62-9F41-ACD6-231A22C20DCD}"/>
              </a:ext>
            </a:extLst>
          </p:cNvPr>
          <p:cNvSpPr>
            <a:spLocks noGrp="1"/>
          </p:cNvSpPr>
          <p:nvPr>
            <p:ph type="pic" sz="quarter" idx="14"/>
          </p:nvPr>
        </p:nvSpPr>
        <p:spPr>
          <a:xfrm>
            <a:off x="4572000" y="1"/>
            <a:ext cx="4572000" cy="6857999"/>
          </a:xfrm>
        </p:spPr>
        <p:txBody>
          <a:bodyPr/>
          <a:lstStyle/>
          <a:p>
            <a:endParaRPr lang="en-US" dirty="0"/>
          </a:p>
        </p:txBody>
      </p:sp>
      <p:sp>
        <p:nvSpPr>
          <p:cNvPr id="11" name="Subtitle 2">
            <a:extLst>
              <a:ext uri="{FF2B5EF4-FFF2-40B4-BE49-F238E27FC236}">
                <a16:creationId xmlns:a16="http://schemas.microsoft.com/office/drawing/2014/main" id="{F978CED7-1B95-B54B-967E-5A9C799EA0EE}"/>
              </a:ext>
            </a:extLst>
          </p:cNvPr>
          <p:cNvSpPr>
            <a:spLocks noGrp="1"/>
          </p:cNvSpPr>
          <p:nvPr>
            <p:ph type="subTitle" idx="1"/>
          </p:nvPr>
        </p:nvSpPr>
        <p:spPr>
          <a:xfrm>
            <a:off x="482577" y="3886159"/>
            <a:ext cx="3533993" cy="417758"/>
          </a:xfrm>
        </p:spPr>
        <p:txBody>
          <a:bodyPr>
            <a:normAutofit/>
          </a:bodyPr>
          <a:lstStyle>
            <a:lvl1pPr marL="0" indent="0" algn="l">
              <a:lnSpc>
                <a:spcPct val="112000"/>
              </a:lnSpc>
              <a:spcBef>
                <a:spcPts val="0"/>
              </a:spcBef>
              <a:spcAft>
                <a:spcPts val="0"/>
              </a:spcAft>
              <a:buNone/>
              <a:defRPr sz="1200">
                <a:solidFill>
                  <a:srgbClr val="FFFFFF"/>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12" name="Plassholder for tekst 8">
            <a:extLst>
              <a:ext uri="{FF2B5EF4-FFF2-40B4-BE49-F238E27FC236}">
                <a16:creationId xmlns:a16="http://schemas.microsoft.com/office/drawing/2014/main" id="{913D38AA-ACB5-4C42-9C8B-E6188D4EBB8A}"/>
              </a:ext>
            </a:extLst>
          </p:cNvPr>
          <p:cNvSpPr>
            <a:spLocks noGrp="1"/>
          </p:cNvSpPr>
          <p:nvPr>
            <p:ph type="body" sz="quarter" idx="13" hasCustomPrompt="1"/>
          </p:nvPr>
        </p:nvSpPr>
        <p:spPr>
          <a:xfrm>
            <a:off x="482577" y="3056502"/>
            <a:ext cx="3533993" cy="744996"/>
          </a:xfrm>
        </p:spPr>
        <p:txBody>
          <a:bodyPr anchor="t">
            <a:normAutofit/>
          </a:bodyPr>
          <a:lstStyle>
            <a:lvl1pPr marL="0" indent="0">
              <a:buFontTx/>
              <a:buNone/>
              <a:defRPr sz="4200" b="1" i="0">
                <a:solidFill>
                  <a:srgbClr val="FFFFFF"/>
                </a:solidFill>
                <a:latin typeface="Franklin Gothic Demi" panose="020B0603020102020204" pitchFamily="34" charset="0"/>
              </a:defRPr>
            </a:lvl1pPr>
          </a:lstStyle>
          <a:p>
            <a:r>
              <a:rPr lang="en-US" dirty="0"/>
              <a:t>Title here</a:t>
            </a:r>
          </a:p>
        </p:txBody>
      </p:sp>
      <p:pic>
        <p:nvPicPr>
          <p:cNvPr id="19" name="Picture 18">
            <a:extLst>
              <a:ext uri="{FF2B5EF4-FFF2-40B4-BE49-F238E27FC236}">
                <a16:creationId xmlns:a16="http://schemas.microsoft.com/office/drawing/2014/main" id="{CC5F0900-427D-C54E-8B7E-FE2A4DF859EF}"/>
              </a:ext>
            </a:extLst>
          </p:cNvPr>
          <p:cNvPicPr>
            <a:picLocks noChangeAspect="1"/>
          </p:cNvPicPr>
          <p:nvPr userDrawn="1"/>
        </p:nvPicPr>
        <p:blipFill>
          <a:blip r:embed="rId2"/>
          <a:stretch>
            <a:fillRect/>
          </a:stretch>
        </p:blipFill>
        <p:spPr>
          <a:xfrm>
            <a:off x="482577" y="5825339"/>
            <a:ext cx="1121824" cy="673730"/>
          </a:xfrm>
          <a:prstGeom prst="rect">
            <a:avLst/>
          </a:prstGeom>
        </p:spPr>
      </p:pic>
      <p:sp>
        <p:nvSpPr>
          <p:cNvPr id="13" name="Rectangle 12">
            <a:extLst>
              <a:ext uri="{FF2B5EF4-FFF2-40B4-BE49-F238E27FC236}">
                <a16:creationId xmlns:a16="http://schemas.microsoft.com/office/drawing/2014/main" id="{F01A58E3-4FEB-7F4F-BE0F-B059D67E39B7}"/>
              </a:ext>
            </a:extLst>
          </p:cNvPr>
          <p:cNvSpPr/>
          <p:nvPr userDrawn="1"/>
        </p:nvSpPr>
        <p:spPr>
          <a:xfrm>
            <a:off x="482577" y="459261"/>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4" name="Rectangle 13">
            <a:extLst>
              <a:ext uri="{FF2B5EF4-FFF2-40B4-BE49-F238E27FC236}">
                <a16:creationId xmlns:a16="http://schemas.microsoft.com/office/drawing/2014/main" id="{6F489C5E-01B9-A44F-8C09-25A33D507AB2}"/>
              </a:ext>
            </a:extLst>
          </p:cNvPr>
          <p:cNvSpPr/>
          <p:nvPr userDrawn="1"/>
        </p:nvSpPr>
        <p:spPr>
          <a:xfrm>
            <a:off x="3056046" y="1"/>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5" name="Rectangle 14">
            <a:extLst>
              <a:ext uri="{FF2B5EF4-FFF2-40B4-BE49-F238E27FC236}">
                <a16:creationId xmlns:a16="http://schemas.microsoft.com/office/drawing/2014/main" id="{945A21D7-8597-D64F-803E-53A5D42A29C3}"/>
              </a:ext>
            </a:extLst>
          </p:cNvPr>
          <p:cNvSpPr/>
          <p:nvPr userDrawn="1"/>
        </p:nvSpPr>
        <p:spPr>
          <a:xfrm>
            <a:off x="3912877" y="1082352"/>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6" name="Rectangle 15">
            <a:extLst>
              <a:ext uri="{FF2B5EF4-FFF2-40B4-BE49-F238E27FC236}">
                <a16:creationId xmlns:a16="http://schemas.microsoft.com/office/drawing/2014/main" id="{5D850B22-B830-B747-B47D-4A978996033B}"/>
              </a:ext>
            </a:extLst>
          </p:cNvPr>
          <p:cNvSpPr/>
          <p:nvPr userDrawn="1"/>
        </p:nvSpPr>
        <p:spPr>
          <a:xfrm>
            <a:off x="1715605" y="1077545"/>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3675394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Tittellysbil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70B929-9328-914C-BFEB-1BA8D78F10B4}"/>
              </a:ext>
            </a:extLst>
          </p:cNvPr>
          <p:cNvSpPr/>
          <p:nvPr userDrawn="1"/>
        </p:nvSpPr>
        <p:spPr>
          <a:xfrm>
            <a:off x="0" y="0"/>
            <a:ext cx="9144000" cy="6858000"/>
          </a:xfrm>
          <a:prstGeom prst="rect">
            <a:avLst/>
          </a:prstGeom>
          <a:gradFill>
            <a:gsLst>
              <a:gs pos="0">
                <a:srgbClr val="1BC2EE"/>
              </a:gs>
              <a:gs pos="100000">
                <a:srgbClr val="13285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pic>
        <p:nvPicPr>
          <p:cNvPr id="6" name="Picture 5">
            <a:extLst>
              <a:ext uri="{FF2B5EF4-FFF2-40B4-BE49-F238E27FC236}">
                <a16:creationId xmlns:a16="http://schemas.microsoft.com/office/drawing/2014/main" id="{52725910-2A8E-644C-8AE0-0D8893931115}"/>
              </a:ext>
            </a:extLst>
          </p:cNvPr>
          <p:cNvPicPr>
            <a:picLocks noChangeAspect="1"/>
          </p:cNvPicPr>
          <p:nvPr userDrawn="1"/>
        </p:nvPicPr>
        <p:blipFill>
          <a:blip r:embed="rId2"/>
          <a:stretch>
            <a:fillRect/>
          </a:stretch>
        </p:blipFill>
        <p:spPr>
          <a:xfrm>
            <a:off x="2967923" y="2053644"/>
            <a:ext cx="3208153" cy="2750711"/>
          </a:xfrm>
          <a:prstGeom prst="rect">
            <a:avLst/>
          </a:prstGeom>
        </p:spPr>
      </p:pic>
      <p:sp>
        <p:nvSpPr>
          <p:cNvPr id="9" name="Rectangle 8">
            <a:extLst>
              <a:ext uri="{FF2B5EF4-FFF2-40B4-BE49-F238E27FC236}">
                <a16:creationId xmlns:a16="http://schemas.microsoft.com/office/drawing/2014/main" id="{CF41344B-58B7-C649-BB2F-0F1B47F243D2}"/>
              </a:ext>
            </a:extLst>
          </p:cNvPr>
          <p:cNvSpPr/>
          <p:nvPr userDrawn="1"/>
        </p:nvSpPr>
        <p:spPr>
          <a:xfrm>
            <a:off x="7696004" y="459261"/>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0" name="Rectangle 9">
            <a:extLst>
              <a:ext uri="{FF2B5EF4-FFF2-40B4-BE49-F238E27FC236}">
                <a16:creationId xmlns:a16="http://schemas.microsoft.com/office/drawing/2014/main" id="{BB8C847C-FD7F-FD42-BD44-7CDF1FAB5F87}"/>
              </a:ext>
            </a:extLst>
          </p:cNvPr>
          <p:cNvSpPr/>
          <p:nvPr userDrawn="1"/>
        </p:nvSpPr>
        <p:spPr>
          <a:xfrm>
            <a:off x="5504047" y="1"/>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1" name="Rectangle 10">
            <a:extLst>
              <a:ext uri="{FF2B5EF4-FFF2-40B4-BE49-F238E27FC236}">
                <a16:creationId xmlns:a16="http://schemas.microsoft.com/office/drawing/2014/main" id="{469446E0-B354-BF41-9A69-98CC87CF9EE0}"/>
              </a:ext>
            </a:extLst>
          </p:cNvPr>
          <p:cNvSpPr/>
          <p:nvPr userDrawn="1"/>
        </p:nvSpPr>
        <p:spPr>
          <a:xfrm>
            <a:off x="1" y="1082352"/>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2" name="Rectangle 11">
            <a:extLst>
              <a:ext uri="{FF2B5EF4-FFF2-40B4-BE49-F238E27FC236}">
                <a16:creationId xmlns:a16="http://schemas.microsoft.com/office/drawing/2014/main" id="{CE4269DA-C37A-D940-A720-98642AF5CFDB}"/>
              </a:ext>
            </a:extLst>
          </p:cNvPr>
          <p:cNvSpPr/>
          <p:nvPr userDrawn="1"/>
        </p:nvSpPr>
        <p:spPr>
          <a:xfrm>
            <a:off x="2021759" y="1077545"/>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3" name="Rectangle 12">
            <a:extLst>
              <a:ext uri="{FF2B5EF4-FFF2-40B4-BE49-F238E27FC236}">
                <a16:creationId xmlns:a16="http://schemas.microsoft.com/office/drawing/2014/main" id="{6AA5F1C2-D968-234A-B538-0EFF43A1AED5}"/>
              </a:ext>
            </a:extLst>
          </p:cNvPr>
          <p:cNvSpPr/>
          <p:nvPr userDrawn="1"/>
        </p:nvSpPr>
        <p:spPr>
          <a:xfrm rot="10800000">
            <a:off x="6761159" y="6118534"/>
            <a:ext cx="662510"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4" name="Rectangle 13">
            <a:extLst>
              <a:ext uri="{FF2B5EF4-FFF2-40B4-BE49-F238E27FC236}">
                <a16:creationId xmlns:a16="http://schemas.microsoft.com/office/drawing/2014/main" id="{0F562827-34BE-A04E-AE24-AC13E6DB7C89}"/>
              </a:ext>
            </a:extLst>
          </p:cNvPr>
          <p:cNvSpPr/>
          <p:nvPr userDrawn="1"/>
        </p:nvSpPr>
        <p:spPr>
          <a:xfrm rot="10800000">
            <a:off x="3054757" y="6577794"/>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5" name="Rectangle 14">
            <a:extLst>
              <a:ext uri="{FF2B5EF4-FFF2-40B4-BE49-F238E27FC236}">
                <a16:creationId xmlns:a16="http://schemas.microsoft.com/office/drawing/2014/main" id="{57DC4FF4-C8E8-DB4B-98FF-6684A75F5CC4}"/>
              </a:ext>
            </a:extLst>
          </p:cNvPr>
          <p:cNvSpPr/>
          <p:nvPr userDrawn="1"/>
        </p:nvSpPr>
        <p:spPr>
          <a:xfrm rot="10800000">
            <a:off x="1155079" y="5495444"/>
            <a:ext cx="659123"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6" name="Rectangle 15">
            <a:extLst>
              <a:ext uri="{FF2B5EF4-FFF2-40B4-BE49-F238E27FC236}">
                <a16:creationId xmlns:a16="http://schemas.microsoft.com/office/drawing/2014/main" id="{3896B0C4-03B6-C640-86AD-1224C56F4507}"/>
              </a:ext>
            </a:extLst>
          </p:cNvPr>
          <p:cNvSpPr/>
          <p:nvPr userDrawn="1"/>
        </p:nvSpPr>
        <p:spPr>
          <a:xfrm rot="10800000">
            <a:off x="8903166" y="5500250"/>
            <a:ext cx="240834" cy="2802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850390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9_Tittellysbil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2600D4C1-CA83-924C-ACF6-7A56C964A98E}"/>
              </a:ext>
            </a:extLst>
          </p:cNvPr>
          <p:cNvPicPr>
            <a:picLocks noChangeAspect="1"/>
          </p:cNvPicPr>
          <p:nvPr userDrawn="1"/>
        </p:nvPicPr>
        <p:blipFill>
          <a:blip r:embed="rId2"/>
          <a:stretch>
            <a:fillRect/>
          </a:stretch>
        </p:blipFill>
        <p:spPr>
          <a:xfrm>
            <a:off x="482575" y="5826626"/>
            <a:ext cx="1121825" cy="673730"/>
          </a:xfrm>
          <a:prstGeom prst="rect">
            <a:avLst/>
          </a:prstGeom>
        </p:spPr>
      </p:pic>
      <p:sp>
        <p:nvSpPr>
          <p:cNvPr id="8" name="Subtitle 2">
            <a:extLst>
              <a:ext uri="{FF2B5EF4-FFF2-40B4-BE49-F238E27FC236}">
                <a16:creationId xmlns:a16="http://schemas.microsoft.com/office/drawing/2014/main" id="{4F097DB4-7D69-F446-9FAB-5641F169DD51}"/>
              </a:ext>
            </a:extLst>
          </p:cNvPr>
          <p:cNvSpPr>
            <a:spLocks noGrp="1"/>
          </p:cNvSpPr>
          <p:nvPr>
            <p:ph type="subTitle" idx="1"/>
          </p:nvPr>
        </p:nvSpPr>
        <p:spPr>
          <a:xfrm>
            <a:off x="482577" y="3886159"/>
            <a:ext cx="8420590" cy="417758"/>
          </a:xfrm>
        </p:spPr>
        <p:txBody>
          <a:bodyPr>
            <a:normAutofit/>
          </a:bodyPr>
          <a:lstStyle>
            <a:lvl1pPr marL="0" indent="0" algn="l">
              <a:lnSpc>
                <a:spcPct val="112000"/>
              </a:lnSpc>
              <a:spcBef>
                <a:spcPts val="0"/>
              </a:spcBef>
              <a:spcAft>
                <a:spcPts val="0"/>
              </a:spcAft>
              <a:buNone/>
              <a:defRPr sz="1200">
                <a:solidFill>
                  <a:srgbClr val="132856"/>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9" name="Plassholder for tekst 8">
            <a:extLst>
              <a:ext uri="{FF2B5EF4-FFF2-40B4-BE49-F238E27FC236}">
                <a16:creationId xmlns:a16="http://schemas.microsoft.com/office/drawing/2014/main" id="{32FDEDD4-3C78-3343-9A10-1A3EE7C62945}"/>
              </a:ext>
            </a:extLst>
          </p:cNvPr>
          <p:cNvSpPr>
            <a:spLocks noGrp="1"/>
          </p:cNvSpPr>
          <p:nvPr>
            <p:ph type="body" sz="quarter" idx="13" hasCustomPrompt="1"/>
          </p:nvPr>
        </p:nvSpPr>
        <p:spPr>
          <a:xfrm>
            <a:off x="482577" y="3056502"/>
            <a:ext cx="8420590" cy="744996"/>
          </a:xfrm>
        </p:spPr>
        <p:txBody>
          <a:bodyPr anchor="t">
            <a:normAutofit/>
          </a:bodyPr>
          <a:lstStyle>
            <a:lvl1pPr marL="0" indent="0">
              <a:buFontTx/>
              <a:buNone/>
              <a:defRPr sz="4200" b="1" i="0">
                <a:solidFill>
                  <a:srgbClr val="132856"/>
                </a:solidFill>
                <a:latin typeface="Franklin Gothic Demi" panose="020B0603020102020204" pitchFamily="34" charset="0"/>
              </a:defRPr>
            </a:lvl1pPr>
          </a:lstStyle>
          <a:p>
            <a:r>
              <a:rPr lang="en-US" dirty="0"/>
              <a:t>Title here</a:t>
            </a:r>
          </a:p>
        </p:txBody>
      </p:sp>
      <p:sp>
        <p:nvSpPr>
          <p:cNvPr id="37" name="Rectangle 36">
            <a:extLst>
              <a:ext uri="{FF2B5EF4-FFF2-40B4-BE49-F238E27FC236}">
                <a16:creationId xmlns:a16="http://schemas.microsoft.com/office/drawing/2014/main" id="{0596C43E-9D9E-1D41-B0B3-CD0EB024A5E4}"/>
              </a:ext>
            </a:extLst>
          </p:cNvPr>
          <p:cNvSpPr/>
          <p:nvPr userDrawn="1"/>
        </p:nvSpPr>
        <p:spPr>
          <a:xfrm>
            <a:off x="2446" y="459261"/>
            <a:ext cx="662510" cy="280207"/>
          </a:xfrm>
          <a:prstGeom prst="rect">
            <a:avLst/>
          </a:prstGeom>
          <a:solidFill>
            <a:srgbClr val="002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38" name="Rectangle 37">
            <a:extLst>
              <a:ext uri="{FF2B5EF4-FFF2-40B4-BE49-F238E27FC236}">
                <a16:creationId xmlns:a16="http://schemas.microsoft.com/office/drawing/2014/main" id="{C29B5521-C2A3-A441-B999-F2447A458EAF}"/>
              </a:ext>
            </a:extLst>
          </p:cNvPr>
          <p:cNvSpPr/>
          <p:nvPr userDrawn="1"/>
        </p:nvSpPr>
        <p:spPr>
          <a:xfrm>
            <a:off x="2613209" y="1"/>
            <a:ext cx="240834" cy="280207"/>
          </a:xfrm>
          <a:prstGeom prst="rect">
            <a:avLst/>
          </a:prstGeom>
          <a:solidFill>
            <a:srgbClr val="025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40" name="Rectangle 39">
            <a:extLst>
              <a:ext uri="{FF2B5EF4-FFF2-40B4-BE49-F238E27FC236}">
                <a16:creationId xmlns:a16="http://schemas.microsoft.com/office/drawing/2014/main" id="{EB866F8D-7F58-C141-BC3E-5DBF3CA36587}"/>
              </a:ext>
            </a:extLst>
          </p:cNvPr>
          <p:cNvSpPr/>
          <p:nvPr userDrawn="1"/>
        </p:nvSpPr>
        <p:spPr>
          <a:xfrm>
            <a:off x="8903166" y="1077545"/>
            <a:ext cx="240834"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45" name="TextBox 44">
            <a:extLst>
              <a:ext uri="{FF2B5EF4-FFF2-40B4-BE49-F238E27FC236}">
                <a16:creationId xmlns:a16="http://schemas.microsoft.com/office/drawing/2014/main" id="{8769D740-F336-9140-824F-BE835F2B8E3D}"/>
              </a:ext>
            </a:extLst>
          </p:cNvPr>
          <p:cNvSpPr txBox="1"/>
          <p:nvPr userDrawn="1"/>
        </p:nvSpPr>
        <p:spPr>
          <a:xfrm>
            <a:off x="3859823" y="5808678"/>
            <a:ext cx="4801601" cy="553998"/>
          </a:xfrm>
          <a:prstGeom prst="rect">
            <a:avLst/>
          </a:prstGeom>
          <a:noFill/>
        </p:spPr>
        <p:txBody>
          <a:bodyPr wrap="square" rtlCol="0">
            <a:spAutoFit/>
          </a:bodyPr>
          <a:lstStyle/>
          <a:p>
            <a:pPr algn="r"/>
            <a:r>
              <a:rPr lang="nb-NO" sz="1500" b="0" i="0" kern="1200" dirty="0">
                <a:solidFill>
                  <a:srgbClr val="002157"/>
                </a:solidFill>
                <a:effectLst/>
                <a:latin typeface="+mj-lt"/>
                <a:ea typeface="+mn-ea"/>
                <a:cs typeface="+mn-cs"/>
              </a:rPr>
              <a:t>The global standard for </a:t>
            </a:r>
            <a:r>
              <a:rPr lang="nb-NO" sz="1500" b="0" i="0" kern="1200" dirty="0" err="1">
                <a:solidFill>
                  <a:srgbClr val="002157"/>
                </a:solidFill>
                <a:effectLst/>
                <a:latin typeface="+mj-lt"/>
                <a:ea typeface="+mn-ea"/>
                <a:cs typeface="+mn-cs"/>
              </a:rPr>
              <a:t>the</a:t>
            </a:r>
            <a:r>
              <a:rPr lang="nb-NO" sz="1500" b="0" i="0" kern="1200" dirty="0">
                <a:solidFill>
                  <a:srgbClr val="002157"/>
                </a:solidFill>
                <a:effectLst/>
                <a:latin typeface="+mj-lt"/>
                <a:ea typeface="+mn-ea"/>
                <a:cs typeface="+mn-cs"/>
              </a:rPr>
              <a:t> </a:t>
            </a:r>
            <a:r>
              <a:rPr lang="nb-NO" sz="1500" b="0" i="0" kern="1200" dirty="0" err="1">
                <a:solidFill>
                  <a:srgbClr val="002157"/>
                </a:solidFill>
                <a:effectLst/>
                <a:latin typeface="+mj-lt"/>
                <a:ea typeface="+mn-ea"/>
                <a:cs typeface="+mn-cs"/>
              </a:rPr>
              <a:t>good</a:t>
            </a:r>
            <a:r>
              <a:rPr lang="nb-NO" sz="1500" b="0" i="0" kern="1200" dirty="0">
                <a:solidFill>
                  <a:srgbClr val="002157"/>
                </a:solidFill>
                <a:effectLst/>
                <a:latin typeface="+mj-lt"/>
                <a:ea typeface="+mn-ea"/>
                <a:cs typeface="+mn-cs"/>
              </a:rPr>
              <a:t> </a:t>
            </a:r>
            <a:r>
              <a:rPr lang="nb-NO" sz="1500" b="0" i="0" kern="1200" dirty="0" err="1">
                <a:solidFill>
                  <a:srgbClr val="002157"/>
                </a:solidFill>
                <a:effectLst/>
                <a:latin typeface="+mj-lt"/>
                <a:ea typeface="+mn-ea"/>
                <a:cs typeface="+mn-cs"/>
              </a:rPr>
              <a:t>governance</a:t>
            </a:r>
            <a:br>
              <a:rPr lang="nb-NO" sz="1500" b="0" i="0" kern="1200" dirty="0">
                <a:solidFill>
                  <a:srgbClr val="002157"/>
                </a:solidFill>
                <a:effectLst/>
                <a:latin typeface="+mj-lt"/>
                <a:ea typeface="+mn-ea"/>
                <a:cs typeface="+mn-cs"/>
              </a:rPr>
            </a:br>
            <a:r>
              <a:rPr lang="nb-NO" sz="1500" b="0" i="0" kern="1200" dirty="0" err="1">
                <a:solidFill>
                  <a:srgbClr val="002157"/>
                </a:solidFill>
                <a:effectLst/>
                <a:latin typeface="+mj-lt"/>
                <a:ea typeface="+mn-ea"/>
                <a:cs typeface="+mn-cs"/>
              </a:rPr>
              <a:t>of</a:t>
            </a:r>
            <a:r>
              <a:rPr lang="nb-NO" sz="1500" b="0" i="0" kern="1200" dirty="0">
                <a:solidFill>
                  <a:srgbClr val="002157"/>
                </a:solidFill>
                <a:effectLst/>
                <a:latin typeface="+mj-lt"/>
                <a:ea typeface="+mn-ea"/>
                <a:cs typeface="+mn-cs"/>
              </a:rPr>
              <a:t> </a:t>
            </a:r>
            <a:r>
              <a:rPr lang="nb-NO" sz="1500" b="0" i="0" kern="1200" dirty="0" err="1">
                <a:solidFill>
                  <a:srgbClr val="002157"/>
                </a:solidFill>
                <a:effectLst/>
                <a:latin typeface="+mj-lt"/>
                <a:ea typeface="+mn-ea"/>
                <a:cs typeface="+mn-cs"/>
              </a:rPr>
              <a:t>oil</a:t>
            </a:r>
            <a:r>
              <a:rPr lang="nb-NO" sz="1500" b="0" i="0" kern="1200" dirty="0">
                <a:solidFill>
                  <a:srgbClr val="002157"/>
                </a:solidFill>
                <a:effectLst/>
                <a:latin typeface="+mj-lt"/>
                <a:ea typeface="+mn-ea"/>
                <a:cs typeface="+mn-cs"/>
              </a:rPr>
              <a:t>, gas and mineral </a:t>
            </a:r>
            <a:r>
              <a:rPr lang="nb-NO" sz="1500" b="0" i="0" kern="1200" dirty="0" err="1">
                <a:solidFill>
                  <a:srgbClr val="002157"/>
                </a:solidFill>
                <a:effectLst/>
                <a:latin typeface="+mj-lt"/>
                <a:ea typeface="+mn-ea"/>
                <a:cs typeface="+mn-cs"/>
              </a:rPr>
              <a:t>resources</a:t>
            </a:r>
            <a:r>
              <a:rPr lang="nb-NO" sz="1500" b="0" i="0" kern="1200" dirty="0">
                <a:solidFill>
                  <a:srgbClr val="002157"/>
                </a:solidFill>
                <a:effectLst/>
                <a:latin typeface="+mj-lt"/>
                <a:ea typeface="+mn-ea"/>
                <a:cs typeface="+mn-cs"/>
              </a:rPr>
              <a:t>.</a:t>
            </a:r>
            <a:endParaRPr lang="nb-NO" sz="1500" b="0" i="0" dirty="0">
              <a:solidFill>
                <a:srgbClr val="002157"/>
              </a:solidFill>
              <a:latin typeface="+mj-lt"/>
            </a:endParaRPr>
          </a:p>
        </p:txBody>
      </p:sp>
      <p:sp>
        <p:nvSpPr>
          <p:cNvPr id="46" name="Rectangle 45">
            <a:extLst>
              <a:ext uri="{FF2B5EF4-FFF2-40B4-BE49-F238E27FC236}">
                <a16:creationId xmlns:a16="http://schemas.microsoft.com/office/drawing/2014/main" id="{6BF01A5C-F0D7-7343-90AC-D12336C68785}"/>
              </a:ext>
            </a:extLst>
          </p:cNvPr>
          <p:cNvSpPr/>
          <p:nvPr userDrawn="1"/>
        </p:nvSpPr>
        <p:spPr>
          <a:xfrm>
            <a:off x="5633280" y="1082352"/>
            <a:ext cx="659123" cy="280207"/>
          </a:xfrm>
          <a:prstGeom prst="rect">
            <a:avLst/>
          </a:prstGeom>
          <a:solidFill>
            <a:srgbClr val="038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3187363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1_Tittellysbilde">
    <p:spTree>
      <p:nvGrpSpPr>
        <p:cNvPr id="1" name=""/>
        <p:cNvGrpSpPr/>
        <p:nvPr/>
      </p:nvGrpSpPr>
      <p:grpSpPr>
        <a:xfrm>
          <a:off x="0" y="0"/>
          <a:ext cx="0" cy="0"/>
          <a:chOff x="0" y="0"/>
          <a:chExt cx="0" cy="0"/>
        </a:xfrm>
      </p:grpSpPr>
      <p:sp>
        <p:nvSpPr>
          <p:cNvPr id="15" name="Subtitle 2">
            <a:extLst>
              <a:ext uri="{FF2B5EF4-FFF2-40B4-BE49-F238E27FC236}">
                <a16:creationId xmlns:a16="http://schemas.microsoft.com/office/drawing/2014/main" id="{6CE0DCDA-C0F7-D54F-AF4E-9DA03B4CC237}"/>
              </a:ext>
            </a:extLst>
          </p:cNvPr>
          <p:cNvSpPr>
            <a:spLocks noGrp="1"/>
          </p:cNvSpPr>
          <p:nvPr>
            <p:ph type="subTitle" idx="1"/>
          </p:nvPr>
        </p:nvSpPr>
        <p:spPr>
          <a:xfrm>
            <a:off x="482577" y="3886159"/>
            <a:ext cx="3533993" cy="417758"/>
          </a:xfrm>
        </p:spPr>
        <p:txBody>
          <a:bodyPr>
            <a:normAutofit/>
          </a:bodyPr>
          <a:lstStyle>
            <a:lvl1pPr marL="0" indent="0" algn="l">
              <a:lnSpc>
                <a:spcPct val="112000"/>
              </a:lnSpc>
              <a:spcBef>
                <a:spcPts val="0"/>
              </a:spcBef>
              <a:spcAft>
                <a:spcPts val="0"/>
              </a:spcAft>
              <a:buNone/>
              <a:defRPr sz="1200">
                <a:solidFill>
                  <a:srgbClr val="132856"/>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16" name="Plassholder for tekst 8">
            <a:extLst>
              <a:ext uri="{FF2B5EF4-FFF2-40B4-BE49-F238E27FC236}">
                <a16:creationId xmlns:a16="http://schemas.microsoft.com/office/drawing/2014/main" id="{A60C8AA2-1499-8444-9FA4-1DFFBBDF809F}"/>
              </a:ext>
            </a:extLst>
          </p:cNvPr>
          <p:cNvSpPr>
            <a:spLocks noGrp="1"/>
          </p:cNvSpPr>
          <p:nvPr>
            <p:ph type="body" sz="quarter" idx="13" hasCustomPrompt="1"/>
          </p:nvPr>
        </p:nvSpPr>
        <p:spPr>
          <a:xfrm>
            <a:off x="482577" y="3056502"/>
            <a:ext cx="3533993" cy="744996"/>
          </a:xfrm>
        </p:spPr>
        <p:txBody>
          <a:bodyPr anchor="t">
            <a:normAutofit/>
          </a:bodyPr>
          <a:lstStyle>
            <a:lvl1pPr marL="0" indent="0">
              <a:buFontTx/>
              <a:buNone/>
              <a:defRPr sz="4200" b="1" i="0">
                <a:solidFill>
                  <a:srgbClr val="132856"/>
                </a:solidFill>
                <a:latin typeface="Franklin Gothic Demi" panose="020B0603020102020204" pitchFamily="34" charset="0"/>
              </a:defRPr>
            </a:lvl1pPr>
          </a:lstStyle>
          <a:p>
            <a:r>
              <a:rPr lang="en-US" dirty="0"/>
              <a:t>Title here</a:t>
            </a:r>
          </a:p>
        </p:txBody>
      </p:sp>
      <p:sp>
        <p:nvSpPr>
          <p:cNvPr id="7" name="Plassholder for bilde 7">
            <a:extLst>
              <a:ext uri="{FF2B5EF4-FFF2-40B4-BE49-F238E27FC236}">
                <a16:creationId xmlns:a16="http://schemas.microsoft.com/office/drawing/2014/main" id="{CBBB60AB-D187-B94C-89DD-226E326D11DD}"/>
              </a:ext>
            </a:extLst>
          </p:cNvPr>
          <p:cNvSpPr>
            <a:spLocks noGrp="1"/>
          </p:cNvSpPr>
          <p:nvPr>
            <p:ph type="pic" sz="quarter" idx="14"/>
          </p:nvPr>
        </p:nvSpPr>
        <p:spPr>
          <a:xfrm>
            <a:off x="4572000" y="1"/>
            <a:ext cx="4572000" cy="6857999"/>
          </a:xfrm>
        </p:spPr>
        <p:txBody>
          <a:bodyPr/>
          <a:lstStyle/>
          <a:p>
            <a:endParaRPr lang="en-US" dirty="0"/>
          </a:p>
        </p:txBody>
      </p:sp>
      <p:pic>
        <p:nvPicPr>
          <p:cNvPr id="12" name="Picture 11">
            <a:extLst>
              <a:ext uri="{FF2B5EF4-FFF2-40B4-BE49-F238E27FC236}">
                <a16:creationId xmlns:a16="http://schemas.microsoft.com/office/drawing/2014/main" id="{5700C876-71FD-7C45-80C5-76C71DFC4D63}"/>
              </a:ext>
            </a:extLst>
          </p:cNvPr>
          <p:cNvPicPr>
            <a:picLocks noChangeAspect="1"/>
          </p:cNvPicPr>
          <p:nvPr userDrawn="1"/>
        </p:nvPicPr>
        <p:blipFill>
          <a:blip r:embed="rId2"/>
          <a:stretch>
            <a:fillRect/>
          </a:stretch>
        </p:blipFill>
        <p:spPr>
          <a:xfrm>
            <a:off x="482575" y="5826626"/>
            <a:ext cx="1121825" cy="673730"/>
          </a:xfrm>
          <a:prstGeom prst="rect">
            <a:avLst/>
          </a:prstGeom>
        </p:spPr>
      </p:pic>
      <p:sp>
        <p:nvSpPr>
          <p:cNvPr id="18" name="Rectangle 17">
            <a:extLst>
              <a:ext uri="{FF2B5EF4-FFF2-40B4-BE49-F238E27FC236}">
                <a16:creationId xmlns:a16="http://schemas.microsoft.com/office/drawing/2014/main" id="{22C2A41E-824E-C949-AF2A-1CAFA124388F}"/>
              </a:ext>
            </a:extLst>
          </p:cNvPr>
          <p:cNvSpPr/>
          <p:nvPr userDrawn="1"/>
        </p:nvSpPr>
        <p:spPr>
          <a:xfrm>
            <a:off x="2446" y="459261"/>
            <a:ext cx="662510" cy="280207"/>
          </a:xfrm>
          <a:prstGeom prst="rect">
            <a:avLst/>
          </a:prstGeom>
          <a:solidFill>
            <a:srgbClr val="002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9" name="Rectangle 18">
            <a:extLst>
              <a:ext uri="{FF2B5EF4-FFF2-40B4-BE49-F238E27FC236}">
                <a16:creationId xmlns:a16="http://schemas.microsoft.com/office/drawing/2014/main" id="{DC998A1A-FD10-F24F-9824-FA4018CAF4FB}"/>
              </a:ext>
            </a:extLst>
          </p:cNvPr>
          <p:cNvSpPr/>
          <p:nvPr userDrawn="1"/>
        </p:nvSpPr>
        <p:spPr>
          <a:xfrm>
            <a:off x="2613209" y="1"/>
            <a:ext cx="240834" cy="280207"/>
          </a:xfrm>
          <a:prstGeom prst="rect">
            <a:avLst/>
          </a:prstGeom>
          <a:solidFill>
            <a:srgbClr val="025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0" name="Rectangle 19">
            <a:extLst>
              <a:ext uri="{FF2B5EF4-FFF2-40B4-BE49-F238E27FC236}">
                <a16:creationId xmlns:a16="http://schemas.microsoft.com/office/drawing/2014/main" id="{41C024B3-2786-E946-837A-A9623899FAAC}"/>
              </a:ext>
            </a:extLst>
          </p:cNvPr>
          <p:cNvSpPr/>
          <p:nvPr userDrawn="1"/>
        </p:nvSpPr>
        <p:spPr>
          <a:xfrm>
            <a:off x="3912877" y="1082352"/>
            <a:ext cx="659123" cy="280207"/>
          </a:xfrm>
          <a:prstGeom prst="rect">
            <a:avLst/>
          </a:prstGeom>
          <a:solidFill>
            <a:srgbClr val="038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1" name="Rectangle 20">
            <a:extLst>
              <a:ext uri="{FF2B5EF4-FFF2-40B4-BE49-F238E27FC236}">
                <a16:creationId xmlns:a16="http://schemas.microsoft.com/office/drawing/2014/main" id="{052E1013-46BC-F648-8C7F-359A428369FB}"/>
              </a:ext>
            </a:extLst>
          </p:cNvPr>
          <p:cNvSpPr/>
          <p:nvPr userDrawn="1"/>
        </p:nvSpPr>
        <p:spPr>
          <a:xfrm>
            <a:off x="1674792" y="1077545"/>
            <a:ext cx="240834"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4281608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Tittellysbil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70B929-9328-914C-BFEB-1BA8D78F10B4}"/>
              </a:ext>
            </a:extLst>
          </p:cNvPr>
          <p:cNvSpPr/>
          <p:nvPr userDrawn="1"/>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pic>
        <p:nvPicPr>
          <p:cNvPr id="4" name="Picture 3">
            <a:extLst>
              <a:ext uri="{FF2B5EF4-FFF2-40B4-BE49-F238E27FC236}">
                <a16:creationId xmlns:a16="http://schemas.microsoft.com/office/drawing/2014/main" id="{7EB629E4-6460-A14A-9BC9-0B8BB909E3B7}"/>
              </a:ext>
            </a:extLst>
          </p:cNvPr>
          <p:cNvPicPr>
            <a:picLocks noChangeAspect="1"/>
          </p:cNvPicPr>
          <p:nvPr userDrawn="1"/>
        </p:nvPicPr>
        <p:blipFill>
          <a:blip r:embed="rId2"/>
          <a:stretch>
            <a:fillRect/>
          </a:stretch>
        </p:blipFill>
        <p:spPr>
          <a:xfrm>
            <a:off x="2967923" y="2053644"/>
            <a:ext cx="3208153" cy="2750711"/>
          </a:xfrm>
          <a:prstGeom prst="rect">
            <a:avLst/>
          </a:prstGeom>
        </p:spPr>
      </p:pic>
      <p:sp>
        <p:nvSpPr>
          <p:cNvPr id="23" name="Rectangle 22">
            <a:extLst>
              <a:ext uri="{FF2B5EF4-FFF2-40B4-BE49-F238E27FC236}">
                <a16:creationId xmlns:a16="http://schemas.microsoft.com/office/drawing/2014/main" id="{41CD7BD5-931D-E541-8629-0F1E0B04D6E8}"/>
              </a:ext>
            </a:extLst>
          </p:cNvPr>
          <p:cNvSpPr/>
          <p:nvPr userDrawn="1"/>
        </p:nvSpPr>
        <p:spPr>
          <a:xfrm>
            <a:off x="2446" y="459261"/>
            <a:ext cx="662510" cy="280207"/>
          </a:xfrm>
          <a:prstGeom prst="rect">
            <a:avLst/>
          </a:prstGeom>
          <a:solidFill>
            <a:srgbClr val="002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4" name="Rectangle 23">
            <a:extLst>
              <a:ext uri="{FF2B5EF4-FFF2-40B4-BE49-F238E27FC236}">
                <a16:creationId xmlns:a16="http://schemas.microsoft.com/office/drawing/2014/main" id="{8C5115EB-A749-CB40-ABA6-675F3CD2977F}"/>
              </a:ext>
            </a:extLst>
          </p:cNvPr>
          <p:cNvSpPr/>
          <p:nvPr userDrawn="1"/>
        </p:nvSpPr>
        <p:spPr>
          <a:xfrm>
            <a:off x="2613209" y="1"/>
            <a:ext cx="240834" cy="280207"/>
          </a:xfrm>
          <a:prstGeom prst="rect">
            <a:avLst/>
          </a:prstGeom>
          <a:solidFill>
            <a:srgbClr val="025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5" name="Rectangle 24">
            <a:extLst>
              <a:ext uri="{FF2B5EF4-FFF2-40B4-BE49-F238E27FC236}">
                <a16:creationId xmlns:a16="http://schemas.microsoft.com/office/drawing/2014/main" id="{FA5CD8DD-12D1-4B4A-9238-1196CE17BCCA}"/>
              </a:ext>
            </a:extLst>
          </p:cNvPr>
          <p:cNvSpPr/>
          <p:nvPr userDrawn="1"/>
        </p:nvSpPr>
        <p:spPr>
          <a:xfrm>
            <a:off x="5633280" y="1082352"/>
            <a:ext cx="659123" cy="280207"/>
          </a:xfrm>
          <a:prstGeom prst="rect">
            <a:avLst/>
          </a:prstGeom>
          <a:solidFill>
            <a:srgbClr val="038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6" name="Rectangle 25">
            <a:extLst>
              <a:ext uri="{FF2B5EF4-FFF2-40B4-BE49-F238E27FC236}">
                <a16:creationId xmlns:a16="http://schemas.microsoft.com/office/drawing/2014/main" id="{05A3E740-DD37-9245-BD7A-8401CE3A6154}"/>
              </a:ext>
            </a:extLst>
          </p:cNvPr>
          <p:cNvSpPr/>
          <p:nvPr userDrawn="1"/>
        </p:nvSpPr>
        <p:spPr>
          <a:xfrm>
            <a:off x="8903166" y="1077545"/>
            <a:ext cx="240834"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31" name="Rectangle 30">
            <a:extLst>
              <a:ext uri="{FF2B5EF4-FFF2-40B4-BE49-F238E27FC236}">
                <a16:creationId xmlns:a16="http://schemas.microsoft.com/office/drawing/2014/main" id="{A09B745A-5D26-C047-A9C7-9C5BEFF193A1}"/>
              </a:ext>
            </a:extLst>
          </p:cNvPr>
          <p:cNvSpPr/>
          <p:nvPr userDrawn="1"/>
        </p:nvSpPr>
        <p:spPr>
          <a:xfrm rot="10800000">
            <a:off x="8481490" y="6118531"/>
            <a:ext cx="662510" cy="280207"/>
          </a:xfrm>
          <a:prstGeom prst="rect">
            <a:avLst/>
          </a:prstGeom>
          <a:solidFill>
            <a:srgbClr val="002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32" name="Rectangle 31">
            <a:extLst>
              <a:ext uri="{FF2B5EF4-FFF2-40B4-BE49-F238E27FC236}">
                <a16:creationId xmlns:a16="http://schemas.microsoft.com/office/drawing/2014/main" id="{80EE9FA9-A327-6248-967F-893ADCB92D87}"/>
              </a:ext>
            </a:extLst>
          </p:cNvPr>
          <p:cNvSpPr/>
          <p:nvPr userDrawn="1"/>
        </p:nvSpPr>
        <p:spPr>
          <a:xfrm rot="10800000">
            <a:off x="6292403" y="6577791"/>
            <a:ext cx="240834" cy="280207"/>
          </a:xfrm>
          <a:prstGeom prst="rect">
            <a:avLst/>
          </a:prstGeom>
          <a:solidFill>
            <a:srgbClr val="025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33" name="Rectangle 32">
            <a:extLst>
              <a:ext uri="{FF2B5EF4-FFF2-40B4-BE49-F238E27FC236}">
                <a16:creationId xmlns:a16="http://schemas.microsoft.com/office/drawing/2014/main" id="{C5F2C8DD-E55E-5E49-8657-720F9A9D4DF2}"/>
              </a:ext>
            </a:extLst>
          </p:cNvPr>
          <p:cNvSpPr/>
          <p:nvPr userDrawn="1"/>
        </p:nvSpPr>
        <p:spPr>
          <a:xfrm rot="10800000">
            <a:off x="3214321" y="5495440"/>
            <a:ext cx="659123" cy="280207"/>
          </a:xfrm>
          <a:prstGeom prst="rect">
            <a:avLst/>
          </a:prstGeom>
          <a:solidFill>
            <a:srgbClr val="038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34" name="Rectangle 33">
            <a:extLst>
              <a:ext uri="{FF2B5EF4-FFF2-40B4-BE49-F238E27FC236}">
                <a16:creationId xmlns:a16="http://schemas.microsoft.com/office/drawing/2014/main" id="{269BC6AF-5607-7D45-B183-9BDF4622ED45}"/>
              </a:ext>
            </a:extLst>
          </p:cNvPr>
          <p:cNvSpPr/>
          <p:nvPr userDrawn="1"/>
        </p:nvSpPr>
        <p:spPr>
          <a:xfrm rot="10800000">
            <a:off x="2446" y="5500247"/>
            <a:ext cx="240834"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2573509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tel og innhold">
    <p:spTree>
      <p:nvGrpSpPr>
        <p:cNvPr id="1" name=""/>
        <p:cNvGrpSpPr/>
        <p:nvPr/>
      </p:nvGrpSpPr>
      <p:grpSpPr>
        <a:xfrm>
          <a:off x="0" y="0"/>
          <a:ext cx="0" cy="0"/>
          <a:chOff x="0" y="0"/>
          <a:chExt cx="0" cy="0"/>
        </a:xfrm>
      </p:grpSpPr>
      <p:sp>
        <p:nvSpPr>
          <p:cNvPr id="9" name="Plassholder for tekst 8">
            <a:extLst>
              <a:ext uri="{FF2B5EF4-FFF2-40B4-BE49-F238E27FC236}">
                <a16:creationId xmlns:a16="http://schemas.microsoft.com/office/drawing/2014/main" id="{19C52459-D2B3-C546-9363-E84D342AFB7D}"/>
              </a:ext>
            </a:extLst>
          </p:cNvPr>
          <p:cNvSpPr>
            <a:spLocks noGrp="1"/>
          </p:cNvSpPr>
          <p:nvPr>
            <p:ph type="body" sz="quarter" idx="13" hasCustomPrompt="1"/>
          </p:nvPr>
        </p:nvSpPr>
        <p:spPr>
          <a:xfrm>
            <a:off x="482110" y="1194998"/>
            <a:ext cx="3533993" cy="744996"/>
          </a:xfrm>
        </p:spPr>
        <p:txBody>
          <a:bodyPr anchor="t">
            <a:normAutofit/>
          </a:bodyPr>
          <a:lstStyle>
            <a:lvl1pPr marL="0" indent="0">
              <a:buFontTx/>
              <a:buNone/>
              <a:defRPr sz="3000" b="1" i="0">
                <a:latin typeface="Franklin Gothic Demi" panose="020B0603020102020204" pitchFamily="34" charset="0"/>
              </a:defRPr>
            </a:lvl1pPr>
          </a:lstStyle>
          <a:p>
            <a:r>
              <a:rPr lang="en-US" dirty="0"/>
              <a:t>Title here</a:t>
            </a:r>
          </a:p>
        </p:txBody>
      </p:sp>
      <p:sp>
        <p:nvSpPr>
          <p:cNvPr id="11" name="Plassholder for innhold 10">
            <a:extLst>
              <a:ext uri="{FF2B5EF4-FFF2-40B4-BE49-F238E27FC236}">
                <a16:creationId xmlns:a16="http://schemas.microsoft.com/office/drawing/2014/main" id="{99D48276-482E-1945-ADE2-ADEE49552A34}"/>
              </a:ext>
            </a:extLst>
          </p:cNvPr>
          <p:cNvSpPr>
            <a:spLocks noGrp="1"/>
          </p:cNvSpPr>
          <p:nvPr>
            <p:ph sz="quarter" idx="14"/>
          </p:nvPr>
        </p:nvSpPr>
        <p:spPr>
          <a:xfrm>
            <a:off x="482109" y="2019792"/>
            <a:ext cx="3534461" cy="2338388"/>
          </a:xfrm>
        </p:spPr>
        <p:txBody>
          <a:bodyPr/>
          <a:lstStyle/>
          <a:p>
            <a:pPr lvl="0"/>
            <a:r>
              <a:rPr lang="en-US"/>
              <a:t>Edit Master text styles</a:t>
            </a:r>
          </a:p>
        </p:txBody>
      </p:sp>
      <p:sp>
        <p:nvSpPr>
          <p:cNvPr id="13" name="Plassholder for bilde 12">
            <a:extLst>
              <a:ext uri="{FF2B5EF4-FFF2-40B4-BE49-F238E27FC236}">
                <a16:creationId xmlns:a16="http://schemas.microsoft.com/office/drawing/2014/main" id="{50554C5D-EF36-E249-B10A-0FB9A042CFC8}"/>
              </a:ext>
            </a:extLst>
          </p:cNvPr>
          <p:cNvSpPr>
            <a:spLocks noGrp="1"/>
          </p:cNvSpPr>
          <p:nvPr>
            <p:ph type="pic" sz="quarter" idx="15"/>
          </p:nvPr>
        </p:nvSpPr>
        <p:spPr>
          <a:xfrm>
            <a:off x="4807670" y="1194998"/>
            <a:ext cx="4336329" cy="4781596"/>
          </a:xfrm>
        </p:spPr>
        <p:txBody>
          <a:bodyPr/>
          <a:lstStyle/>
          <a:p>
            <a:r>
              <a:rPr lang="en-US" dirty="0"/>
              <a:t>Click icon to add picture</a:t>
            </a:r>
          </a:p>
        </p:txBody>
      </p:sp>
      <p:pic>
        <p:nvPicPr>
          <p:cNvPr id="25" name="Picture 24">
            <a:extLst>
              <a:ext uri="{FF2B5EF4-FFF2-40B4-BE49-F238E27FC236}">
                <a16:creationId xmlns:a16="http://schemas.microsoft.com/office/drawing/2014/main" id="{F6B3055C-3316-D645-ADCA-DEB8B4F59F07}"/>
              </a:ext>
            </a:extLst>
          </p:cNvPr>
          <p:cNvPicPr>
            <a:picLocks noChangeAspect="1"/>
          </p:cNvPicPr>
          <p:nvPr userDrawn="1"/>
        </p:nvPicPr>
        <p:blipFill>
          <a:blip r:embed="rId2"/>
          <a:stretch>
            <a:fillRect/>
          </a:stretch>
        </p:blipFill>
        <p:spPr>
          <a:xfrm>
            <a:off x="482575" y="5826626"/>
            <a:ext cx="1121825" cy="673730"/>
          </a:xfrm>
          <a:prstGeom prst="rect">
            <a:avLst/>
          </a:prstGeom>
        </p:spPr>
      </p:pic>
      <p:sp>
        <p:nvSpPr>
          <p:cNvPr id="30" name="Date Placeholder 3">
            <a:extLst>
              <a:ext uri="{FF2B5EF4-FFF2-40B4-BE49-F238E27FC236}">
                <a16:creationId xmlns:a16="http://schemas.microsoft.com/office/drawing/2014/main" id="{88854686-49CF-2044-8971-F5576D049B1B}"/>
              </a:ext>
            </a:extLst>
          </p:cNvPr>
          <p:cNvSpPr>
            <a:spLocks noGrp="1"/>
          </p:cNvSpPr>
          <p:nvPr>
            <p:ph type="dt" sz="half" idx="2"/>
          </p:nvPr>
        </p:nvSpPr>
        <p:spPr>
          <a:xfrm>
            <a:off x="482576" y="6453386"/>
            <a:ext cx="903429"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fld id="{87DE6118-2437-4B30-8E3C-4D2BE6020583}" type="datetimeFigureOut">
              <a:rPr lang="en-US" smtClean="0"/>
              <a:pPr/>
              <a:t>8/5/2019</a:t>
            </a:fld>
            <a:endParaRPr lang="en-US" dirty="0"/>
          </a:p>
        </p:txBody>
      </p:sp>
      <p:sp>
        <p:nvSpPr>
          <p:cNvPr id="31" name="Footer Placeholder 4">
            <a:extLst>
              <a:ext uri="{FF2B5EF4-FFF2-40B4-BE49-F238E27FC236}">
                <a16:creationId xmlns:a16="http://schemas.microsoft.com/office/drawing/2014/main" id="{464EEBCF-38E5-AD4B-8659-D88B8DD95B4C}"/>
              </a:ext>
            </a:extLst>
          </p:cNvPr>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endParaRPr lang="en-US" dirty="0"/>
          </a:p>
        </p:txBody>
      </p:sp>
      <p:sp>
        <p:nvSpPr>
          <p:cNvPr id="32" name="Slide Number Placeholder 5">
            <a:extLst>
              <a:ext uri="{FF2B5EF4-FFF2-40B4-BE49-F238E27FC236}">
                <a16:creationId xmlns:a16="http://schemas.microsoft.com/office/drawing/2014/main" id="{3D016E7E-798D-FE4E-93A5-3E0EDFA25B19}"/>
              </a:ext>
            </a:extLst>
          </p:cNvPr>
          <p:cNvSpPr>
            <a:spLocks noGrp="1"/>
          </p:cNvSpPr>
          <p:nvPr>
            <p:ph type="sldNum" sz="quarter" idx="4"/>
          </p:nvPr>
        </p:nvSpPr>
        <p:spPr>
          <a:xfrm>
            <a:off x="7446569" y="6453386"/>
            <a:ext cx="1197219" cy="404614"/>
          </a:xfrm>
          <a:prstGeom prst="rect">
            <a:avLst/>
          </a:prstGeom>
        </p:spPr>
        <p:txBody>
          <a:bodyPr vert="horz" lIns="91440" tIns="45720" rIns="91440" bIns="45720" rtlCol="0" anchor="ctr"/>
          <a:lstStyle>
            <a:lvl1pPr algn="r">
              <a:defRPr sz="750" baseline="0">
                <a:solidFill>
                  <a:srgbClr val="132856"/>
                </a:solidFill>
                <a:latin typeface="+mn-lt"/>
              </a:defRPr>
            </a:lvl1pPr>
          </a:lstStyle>
          <a:p>
            <a:fld id="{69E57DC2-970A-4B3E-BB1C-7A09969E49DF}" type="slidenum">
              <a:rPr lang="en-US" smtClean="0"/>
              <a:pPr/>
              <a:t>‹#›</a:t>
            </a:fld>
            <a:endParaRPr lang="en-US" dirty="0"/>
          </a:p>
        </p:txBody>
      </p:sp>
      <p:sp>
        <p:nvSpPr>
          <p:cNvPr id="17" name="Rectangle 16">
            <a:extLst>
              <a:ext uri="{FF2B5EF4-FFF2-40B4-BE49-F238E27FC236}">
                <a16:creationId xmlns:a16="http://schemas.microsoft.com/office/drawing/2014/main" id="{0E4290E2-A1A3-B741-9CBD-D98316A373CB}"/>
              </a:ext>
            </a:extLst>
          </p:cNvPr>
          <p:cNvSpPr/>
          <p:nvPr userDrawn="1"/>
        </p:nvSpPr>
        <p:spPr>
          <a:xfrm rot="10800000">
            <a:off x="482110" y="1"/>
            <a:ext cx="662510" cy="280207"/>
          </a:xfrm>
          <a:prstGeom prst="rect">
            <a:avLst/>
          </a:prstGeom>
          <a:solidFill>
            <a:srgbClr val="002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8" name="Rectangle 17">
            <a:extLst>
              <a:ext uri="{FF2B5EF4-FFF2-40B4-BE49-F238E27FC236}">
                <a16:creationId xmlns:a16="http://schemas.microsoft.com/office/drawing/2014/main" id="{28CA7434-1A7A-2B4E-8EE6-16FCE790ADC7}"/>
              </a:ext>
            </a:extLst>
          </p:cNvPr>
          <p:cNvSpPr/>
          <p:nvPr userDrawn="1"/>
        </p:nvSpPr>
        <p:spPr>
          <a:xfrm rot="10800000">
            <a:off x="3598765" y="560417"/>
            <a:ext cx="240834" cy="280207"/>
          </a:xfrm>
          <a:prstGeom prst="rect">
            <a:avLst/>
          </a:prstGeom>
          <a:solidFill>
            <a:srgbClr val="025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9" name="Rectangle 18">
            <a:extLst>
              <a:ext uri="{FF2B5EF4-FFF2-40B4-BE49-F238E27FC236}">
                <a16:creationId xmlns:a16="http://schemas.microsoft.com/office/drawing/2014/main" id="{BE355435-836E-A844-9369-3492A9CEC711}"/>
              </a:ext>
            </a:extLst>
          </p:cNvPr>
          <p:cNvSpPr/>
          <p:nvPr userDrawn="1"/>
        </p:nvSpPr>
        <p:spPr>
          <a:xfrm rot="10800000">
            <a:off x="5878578" y="280209"/>
            <a:ext cx="659123" cy="280207"/>
          </a:xfrm>
          <a:prstGeom prst="rect">
            <a:avLst/>
          </a:prstGeom>
          <a:solidFill>
            <a:srgbClr val="038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20" name="Rectangle 19">
            <a:extLst>
              <a:ext uri="{FF2B5EF4-FFF2-40B4-BE49-F238E27FC236}">
                <a16:creationId xmlns:a16="http://schemas.microsoft.com/office/drawing/2014/main" id="{4DCC1036-51BC-E244-A360-023C7327BB3A}"/>
              </a:ext>
            </a:extLst>
          </p:cNvPr>
          <p:cNvSpPr/>
          <p:nvPr userDrawn="1"/>
        </p:nvSpPr>
        <p:spPr>
          <a:xfrm rot="10800000">
            <a:off x="8903165" y="560418"/>
            <a:ext cx="240834"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Tree>
    <p:extLst>
      <p:ext uri="{BB962C8B-B14F-4D97-AF65-F5344CB8AC3E}">
        <p14:creationId xmlns:p14="http://schemas.microsoft.com/office/powerpoint/2010/main" val="3896339761"/>
      </p:ext>
    </p:extLst>
  </p:cSld>
  <p:clrMapOvr>
    <a:masterClrMapping/>
  </p:clrMapOvr>
  <p:extLst mod="1">
    <p:ext uri="{DCECCB84-F9BA-43D5-87BE-67443E8EF086}">
      <p15:sldGuideLst xmlns:p15="http://schemas.microsoft.com/office/powerpoint/2012/main">
        <p15:guide id="1"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C58431D-8E20-AE40-9B25-7E1CFCA42849}"/>
              </a:ext>
            </a:extLst>
          </p:cNvPr>
          <p:cNvSpPr>
            <a:spLocks noGrp="1"/>
          </p:cNvSpPr>
          <p:nvPr>
            <p:ph type="title"/>
          </p:nvPr>
        </p:nvSpPr>
        <p:spPr>
          <a:xfrm>
            <a:off x="482109" y="1194998"/>
            <a:ext cx="8179315" cy="671660"/>
          </a:xfrm>
        </p:spPr>
        <p:txBody>
          <a:bodyPr>
            <a:noAutofit/>
          </a:bodyPr>
          <a:lstStyle>
            <a:lvl1pPr>
              <a:defRPr sz="3000"/>
            </a:lvl1pPr>
          </a:lstStyle>
          <a:p>
            <a:r>
              <a:rPr lang="en-US" dirty="0"/>
              <a:t>Click to edit Master title style</a:t>
            </a:r>
          </a:p>
        </p:txBody>
      </p:sp>
      <p:sp>
        <p:nvSpPr>
          <p:cNvPr id="11" name="Content Placeholder 2">
            <a:extLst>
              <a:ext uri="{FF2B5EF4-FFF2-40B4-BE49-F238E27FC236}">
                <a16:creationId xmlns:a16="http://schemas.microsoft.com/office/drawing/2014/main" id="{C0164713-EC13-F543-A4C5-7C9EA1055904}"/>
              </a:ext>
            </a:extLst>
          </p:cNvPr>
          <p:cNvSpPr>
            <a:spLocks noGrp="1"/>
          </p:cNvSpPr>
          <p:nvPr>
            <p:ph idx="1"/>
          </p:nvPr>
        </p:nvSpPr>
        <p:spPr>
          <a:xfrm>
            <a:off x="482109" y="2019792"/>
            <a:ext cx="8179315" cy="3581400"/>
          </a:xfrm>
        </p:spPr>
        <p:txBody>
          <a:bodyPr/>
          <a:lstStyle/>
          <a:p>
            <a:pPr lvl="0"/>
            <a:r>
              <a:rPr lang="en-US"/>
              <a:t>Edit Master text styles</a:t>
            </a:r>
          </a:p>
        </p:txBody>
      </p:sp>
      <p:pic>
        <p:nvPicPr>
          <p:cNvPr id="19" name="Picture 18">
            <a:extLst>
              <a:ext uri="{FF2B5EF4-FFF2-40B4-BE49-F238E27FC236}">
                <a16:creationId xmlns:a16="http://schemas.microsoft.com/office/drawing/2014/main" id="{746796DC-8000-D44B-AD74-3F72B4EBF0F8}"/>
              </a:ext>
            </a:extLst>
          </p:cNvPr>
          <p:cNvPicPr>
            <a:picLocks noChangeAspect="1"/>
          </p:cNvPicPr>
          <p:nvPr userDrawn="1"/>
        </p:nvPicPr>
        <p:blipFill>
          <a:blip r:embed="rId2"/>
          <a:stretch>
            <a:fillRect/>
          </a:stretch>
        </p:blipFill>
        <p:spPr>
          <a:xfrm>
            <a:off x="482575" y="5826626"/>
            <a:ext cx="1121825" cy="673730"/>
          </a:xfrm>
          <a:prstGeom prst="rect">
            <a:avLst/>
          </a:prstGeom>
        </p:spPr>
      </p:pic>
      <p:sp>
        <p:nvSpPr>
          <p:cNvPr id="22" name="Date Placeholder 3">
            <a:extLst>
              <a:ext uri="{FF2B5EF4-FFF2-40B4-BE49-F238E27FC236}">
                <a16:creationId xmlns:a16="http://schemas.microsoft.com/office/drawing/2014/main" id="{78B4D6C5-9BF0-5A49-9693-24A369DB7785}"/>
              </a:ext>
            </a:extLst>
          </p:cNvPr>
          <p:cNvSpPr>
            <a:spLocks noGrp="1"/>
          </p:cNvSpPr>
          <p:nvPr>
            <p:ph type="dt" sz="half" idx="2"/>
          </p:nvPr>
        </p:nvSpPr>
        <p:spPr>
          <a:xfrm>
            <a:off x="482576" y="6453386"/>
            <a:ext cx="903429"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fld id="{87DE6118-2437-4B30-8E3C-4D2BE6020583}" type="datetimeFigureOut">
              <a:rPr lang="en-US" smtClean="0"/>
              <a:pPr/>
              <a:t>8/5/2019</a:t>
            </a:fld>
            <a:endParaRPr lang="en-US" dirty="0"/>
          </a:p>
        </p:txBody>
      </p:sp>
      <p:sp>
        <p:nvSpPr>
          <p:cNvPr id="23" name="Footer Placeholder 4">
            <a:extLst>
              <a:ext uri="{FF2B5EF4-FFF2-40B4-BE49-F238E27FC236}">
                <a16:creationId xmlns:a16="http://schemas.microsoft.com/office/drawing/2014/main" id="{2A686105-7BC9-224A-B16E-B13F4BA9A2C6}"/>
              </a:ext>
            </a:extLst>
          </p:cNvPr>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endParaRPr lang="en-US" dirty="0"/>
          </a:p>
        </p:txBody>
      </p:sp>
      <p:sp>
        <p:nvSpPr>
          <p:cNvPr id="24" name="Slide Number Placeholder 5">
            <a:extLst>
              <a:ext uri="{FF2B5EF4-FFF2-40B4-BE49-F238E27FC236}">
                <a16:creationId xmlns:a16="http://schemas.microsoft.com/office/drawing/2014/main" id="{CCD24B93-4D97-C146-8244-BF6FA5ECAF9B}"/>
              </a:ext>
            </a:extLst>
          </p:cNvPr>
          <p:cNvSpPr>
            <a:spLocks noGrp="1"/>
          </p:cNvSpPr>
          <p:nvPr>
            <p:ph type="sldNum" sz="quarter" idx="4"/>
          </p:nvPr>
        </p:nvSpPr>
        <p:spPr>
          <a:xfrm>
            <a:off x="7446569" y="6453386"/>
            <a:ext cx="1197219" cy="404614"/>
          </a:xfrm>
          <a:prstGeom prst="rect">
            <a:avLst/>
          </a:prstGeom>
        </p:spPr>
        <p:txBody>
          <a:bodyPr vert="horz" lIns="91440" tIns="45720" rIns="91440" bIns="45720" rtlCol="0" anchor="ctr"/>
          <a:lstStyle>
            <a:lvl1pPr algn="r">
              <a:defRPr sz="750" baseline="0">
                <a:solidFill>
                  <a:srgbClr val="132856"/>
                </a:solidFill>
                <a:latin typeface="+mn-lt"/>
              </a:defRPr>
            </a:lvl1pPr>
          </a:lstStyle>
          <a:p>
            <a:fld id="{69E57DC2-970A-4B3E-BB1C-7A09969E49DF}" type="slidenum">
              <a:rPr lang="en-US" smtClean="0"/>
              <a:pPr/>
              <a:t>‹#›</a:t>
            </a:fld>
            <a:endParaRPr lang="en-US" dirty="0"/>
          </a:p>
        </p:txBody>
      </p:sp>
      <p:sp>
        <p:nvSpPr>
          <p:cNvPr id="12" name="Rectangle 11">
            <a:extLst>
              <a:ext uri="{FF2B5EF4-FFF2-40B4-BE49-F238E27FC236}">
                <a16:creationId xmlns:a16="http://schemas.microsoft.com/office/drawing/2014/main" id="{D07A9708-ACEE-3C49-9190-E339828EF3DF}"/>
              </a:ext>
            </a:extLst>
          </p:cNvPr>
          <p:cNvSpPr/>
          <p:nvPr userDrawn="1"/>
        </p:nvSpPr>
        <p:spPr>
          <a:xfrm>
            <a:off x="8481490" y="560418"/>
            <a:ext cx="662510" cy="280207"/>
          </a:xfrm>
          <a:prstGeom prst="rect">
            <a:avLst/>
          </a:prstGeom>
          <a:solidFill>
            <a:srgbClr val="002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3" name="Rectangle 12">
            <a:extLst>
              <a:ext uri="{FF2B5EF4-FFF2-40B4-BE49-F238E27FC236}">
                <a16:creationId xmlns:a16="http://schemas.microsoft.com/office/drawing/2014/main" id="{E6D7D776-D791-A645-9ECF-9C0B75DAE595}"/>
              </a:ext>
            </a:extLst>
          </p:cNvPr>
          <p:cNvSpPr/>
          <p:nvPr userDrawn="1"/>
        </p:nvSpPr>
        <p:spPr>
          <a:xfrm>
            <a:off x="5786510" y="2"/>
            <a:ext cx="240834" cy="280207"/>
          </a:xfrm>
          <a:prstGeom prst="rect">
            <a:avLst/>
          </a:prstGeom>
          <a:solidFill>
            <a:srgbClr val="025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4" name="Rectangle 13">
            <a:extLst>
              <a:ext uri="{FF2B5EF4-FFF2-40B4-BE49-F238E27FC236}">
                <a16:creationId xmlns:a16="http://schemas.microsoft.com/office/drawing/2014/main" id="{500608E4-FCDF-7341-BDDE-2D407FE18E82}"/>
              </a:ext>
            </a:extLst>
          </p:cNvPr>
          <p:cNvSpPr/>
          <p:nvPr userDrawn="1"/>
        </p:nvSpPr>
        <p:spPr>
          <a:xfrm>
            <a:off x="3088408" y="280210"/>
            <a:ext cx="659123" cy="280207"/>
          </a:xfrm>
          <a:prstGeom prst="rect">
            <a:avLst/>
          </a:prstGeom>
          <a:solidFill>
            <a:srgbClr val="038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5" name="Rectangle 14">
            <a:extLst>
              <a:ext uri="{FF2B5EF4-FFF2-40B4-BE49-F238E27FC236}">
                <a16:creationId xmlns:a16="http://schemas.microsoft.com/office/drawing/2014/main" id="{CDE3FFE0-A21C-7741-92B5-34AB4E684857}"/>
              </a:ext>
            </a:extLst>
          </p:cNvPr>
          <p:cNvSpPr/>
          <p:nvPr userDrawn="1"/>
        </p:nvSpPr>
        <p:spPr>
          <a:xfrm>
            <a:off x="482109" y="1"/>
            <a:ext cx="240834"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dirty="0"/>
          </a:p>
        </p:txBody>
      </p:sp>
    </p:spTree>
    <p:extLst>
      <p:ext uri="{BB962C8B-B14F-4D97-AF65-F5344CB8AC3E}">
        <p14:creationId xmlns:p14="http://schemas.microsoft.com/office/powerpoint/2010/main" val="2898325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tel, innhold og bilde">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C58431D-8E20-AE40-9B25-7E1CFCA42849}"/>
              </a:ext>
            </a:extLst>
          </p:cNvPr>
          <p:cNvSpPr>
            <a:spLocks noGrp="1"/>
          </p:cNvSpPr>
          <p:nvPr>
            <p:ph type="title"/>
          </p:nvPr>
        </p:nvSpPr>
        <p:spPr>
          <a:xfrm>
            <a:off x="482110" y="1194998"/>
            <a:ext cx="5304401" cy="671660"/>
          </a:xfrm>
        </p:spPr>
        <p:txBody>
          <a:bodyPr>
            <a:noAutofit/>
          </a:bodyPr>
          <a:lstStyle>
            <a:lvl1pPr>
              <a:defRPr sz="3000"/>
            </a:lvl1pPr>
          </a:lstStyle>
          <a:p>
            <a:r>
              <a:rPr lang="en-US" dirty="0"/>
              <a:t>Click to edit Master title style</a:t>
            </a:r>
          </a:p>
        </p:txBody>
      </p:sp>
      <p:sp>
        <p:nvSpPr>
          <p:cNvPr id="11" name="Content Placeholder 2">
            <a:extLst>
              <a:ext uri="{FF2B5EF4-FFF2-40B4-BE49-F238E27FC236}">
                <a16:creationId xmlns:a16="http://schemas.microsoft.com/office/drawing/2014/main" id="{C0164713-EC13-F543-A4C5-7C9EA1055904}"/>
              </a:ext>
            </a:extLst>
          </p:cNvPr>
          <p:cNvSpPr>
            <a:spLocks noGrp="1"/>
          </p:cNvSpPr>
          <p:nvPr>
            <p:ph idx="1"/>
          </p:nvPr>
        </p:nvSpPr>
        <p:spPr>
          <a:xfrm>
            <a:off x="482110" y="2019792"/>
            <a:ext cx="5304401" cy="3581400"/>
          </a:xfrm>
        </p:spPr>
        <p:txBody>
          <a:bodyPr/>
          <a:lstStyle/>
          <a:p>
            <a:pPr lvl="0"/>
            <a:r>
              <a:rPr lang="en-US"/>
              <a:t>Edit Master text styles</a:t>
            </a:r>
          </a:p>
        </p:txBody>
      </p:sp>
      <p:pic>
        <p:nvPicPr>
          <p:cNvPr id="19" name="Picture 18">
            <a:extLst>
              <a:ext uri="{FF2B5EF4-FFF2-40B4-BE49-F238E27FC236}">
                <a16:creationId xmlns:a16="http://schemas.microsoft.com/office/drawing/2014/main" id="{746796DC-8000-D44B-AD74-3F72B4EBF0F8}"/>
              </a:ext>
            </a:extLst>
          </p:cNvPr>
          <p:cNvPicPr>
            <a:picLocks noChangeAspect="1"/>
          </p:cNvPicPr>
          <p:nvPr userDrawn="1"/>
        </p:nvPicPr>
        <p:blipFill>
          <a:blip r:embed="rId2"/>
          <a:stretch>
            <a:fillRect/>
          </a:stretch>
        </p:blipFill>
        <p:spPr>
          <a:xfrm>
            <a:off x="482575" y="5826626"/>
            <a:ext cx="1121825" cy="673730"/>
          </a:xfrm>
          <a:prstGeom prst="rect">
            <a:avLst/>
          </a:prstGeom>
        </p:spPr>
      </p:pic>
      <p:sp>
        <p:nvSpPr>
          <p:cNvPr id="22" name="Date Placeholder 3">
            <a:extLst>
              <a:ext uri="{FF2B5EF4-FFF2-40B4-BE49-F238E27FC236}">
                <a16:creationId xmlns:a16="http://schemas.microsoft.com/office/drawing/2014/main" id="{78B4D6C5-9BF0-5A49-9693-24A369DB7785}"/>
              </a:ext>
            </a:extLst>
          </p:cNvPr>
          <p:cNvSpPr>
            <a:spLocks noGrp="1"/>
          </p:cNvSpPr>
          <p:nvPr>
            <p:ph type="dt" sz="half" idx="2"/>
          </p:nvPr>
        </p:nvSpPr>
        <p:spPr>
          <a:xfrm>
            <a:off x="482576" y="6453386"/>
            <a:ext cx="903429"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fld id="{87DE6118-2437-4B30-8E3C-4D2BE6020583}" type="datetimeFigureOut">
              <a:rPr lang="en-US" smtClean="0"/>
              <a:pPr/>
              <a:t>8/5/2019</a:t>
            </a:fld>
            <a:endParaRPr lang="en-US" dirty="0"/>
          </a:p>
        </p:txBody>
      </p:sp>
      <p:sp>
        <p:nvSpPr>
          <p:cNvPr id="23" name="Footer Placeholder 4">
            <a:extLst>
              <a:ext uri="{FF2B5EF4-FFF2-40B4-BE49-F238E27FC236}">
                <a16:creationId xmlns:a16="http://schemas.microsoft.com/office/drawing/2014/main" id="{2A686105-7BC9-224A-B16E-B13F4BA9A2C6}"/>
              </a:ext>
            </a:extLst>
          </p:cNvPr>
          <p:cNvSpPr>
            <a:spLocks noGrp="1"/>
          </p:cNvSpPr>
          <p:nvPr>
            <p:ph type="ftr" sz="quarter" idx="3"/>
          </p:nvPr>
        </p:nvSpPr>
        <p:spPr>
          <a:xfrm>
            <a:off x="2170174" y="6453386"/>
            <a:ext cx="3638774"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endParaRPr lang="en-US" dirty="0"/>
          </a:p>
        </p:txBody>
      </p:sp>
      <p:sp>
        <p:nvSpPr>
          <p:cNvPr id="13" name="Rectangle 12">
            <a:extLst>
              <a:ext uri="{FF2B5EF4-FFF2-40B4-BE49-F238E27FC236}">
                <a16:creationId xmlns:a16="http://schemas.microsoft.com/office/drawing/2014/main" id="{E6D7D776-D791-A645-9ECF-9C0B75DAE595}"/>
              </a:ext>
            </a:extLst>
          </p:cNvPr>
          <p:cNvSpPr/>
          <p:nvPr userDrawn="1"/>
        </p:nvSpPr>
        <p:spPr>
          <a:xfrm>
            <a:off x="5786510" y="2"/>
            <a:ext cx="240834" cy="280207"/>
          </a:xfrm>
          <a:prstGeom prst="rect">
            <a:avLst/>
          </a:prstGeom>
          <a:solidFill>
            <a:srgbClr val="025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4" name="Rectangle 13">
            <a:extLst>
              <a:ext uri="{FF2B5EF4-FFF2-40B4-BE49-F238E27FC236}">
                <a16:creationId xmlns:a16="http://schemas.microsoft.com/office/drawing/2014/main" id="{500608E4-FCDF-7341-BDDE-2D407FE18E82}"/>
              </a:ext>
            </a:extLst>
          </p:cNvPr>
          <p:cNvSpPr/>
          <p:nvPr userDrawn="1"/>
        </p:nvSpPr>
        <p:spPr>
          <a:xfrm>
            <a:off x="3088408" y="280210"/>
            <a:ext cx="659123" cy="280207"/>
          </a:xfrm>
          <a:prstGeom prst="rect">
            <a:avLst/>
          </a:prstGeom>
          <a:solidFill>
            <a:srgbClr val="038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5" name="Rectangle 14">
            <a:extLst>
              <a:ext uri="{FF2B5EF4-FFF2-40B4-BE49-F238E27FC236}">
                <a16:creationId xmlns:a16="http://schemas.microsoft.com/office/drawing/2014/main" id="{CDE3FFE0-A21C-7741-92B5-34AB4E684857}"/>
              </a:ext>
            </a:extLst>
          </p:cNvPr>
          <p:cNvSpPr/>
          <p:nvPr userDrawn="1"/>
        </p:nvSpPr>
        <p:spPr>
          <a:xfrm>
            <a:off x="482109" y="1"/>
            <a:ext cx="240834" cy="280207"/>
          </a:xfrm>
          <a:prstGeom prst="rect">
            <a:avLst/>
          </a:prstGeom>
          <a:solidFill>
            <a:srgbClr val="00C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dirty="0"/>
          </a:p>
        </p:txBody>
      </p:sp>
      <p:sp>
        <p:nvSpPr>
          <p:cNvPr id="17" name="Plassholder for bilde 12">
            <a:extLst>
              <a:ext uri="{FF2B5EF4-FFF2-40B4-BE49-F238E27FC236}">
                <a16:creationId xmlns:a16="http://schemas.microsoft.com/office/drawing/2014/main" id="{BEEEAE90-EF8E-3743-B611-305BD4EAA34A}"/>
              </a:ext>
            </a:extLst>
          </p:cNvPr>
          <p:cNvSpPr>
            <a:spLocks noGrp="1"/>
          </p:cNvSpPr>
          <p:nvPr>
            <p:ph type="pic" sz="quarter" idx="15"/>
          </p:nvPr>
        </p:nvSpPr>
        <p:spPr>
          <a:xfrm>
            <a:off x="6027343" y="0"/>
            <a:ext cx="3116657" cy="6858000"/>
          </a:xfrm>
        </p:spPr>
        <p:txBody>
          <a:bodyPr/>
          <a:lstStyle/>
          <a:p>
            <a:r>
              <a:rPr lang="en-US" dirty="0"/>
              <a:t>Click icon to add picture</a:t>
            </a:r>
          </a:p>
        </p:txBody>
      </p:sp>
    </p:spTree>
    <p:extLst>
      <p:ext uri="{BB962C8B-B14F-4D97-AF65-F5344CB8AC3E}">
        <p14:creationId xmlns:p14="http://schemas.microsoft.com/office/powerpoint/2010/main" val="1882485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alpha val="9804"/>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2576" y="685800"/>
            <a:ext cx="8161212" cy="1485900"/>
          </a:xfrm>
          <a:prstGeom prst="rect">
            <a:avLst/>
          </a:prstGeom>
        </p:spPr>
        <p:txBody>
          <a:bodyPr vert="horz" lIns="91440" tIns="45720" rIns="91440" bIns="45720" rtlCol="0" anchor="t">
            <a:normAutofit/>
          </a:bodyPr>
          <a:lstStyle/>
          <a:p>
            <a:r>
              <a:rPr lang="nb-NO" dirty="0"/>
              <a:t>Klikk for å redigere tittelstil</a:t>
            </a:r>
            <a:endParaRPr lang="en-US" dirty="0"/>
          </a:p>
        </p:txBody>
      </p:sp>
      <p:sp>
        <p:nvSpPr>
          <p:cNvPr id="3" name="Text Placeholder 2"/>
          <p:cNvSpPr>
            <a:spLocks noGrp="1"/>
          </p:cNvSpPr>
          <p:nvPr>
            <p:ph type="body" idx="1"/>
          </p:nvPr>
        </p:nvSpPr>
        <p:spPr>
          <a:xfrm>
            <a:off x="482576" y="2286000"/>
            <a:ext cx="8161212" cy="3474182"/>
          </a:xfrm>
          <a:prstGeom prst="rect">
            <a:avLst/>
          </a:prstGeom>
        </p:spPr>
        <p:txBody>
          <a:bodyPr vert="horz" lIns="91440" tIns="45720" rIns="91440" bIns="45720" rtlCol="0">
            <a:normAutofit/>
          </a:bodyPr>
          <a:lstStyle/>
          <a:p>
            <a:pPr lvl="0"/>
            <a:r>
              <a:rPr lang="nb-NO" dirty="0"/>
              <a:t>Rediger tekststiler i malen
Andre nivå
Tredje nivå
Fjerde nivå
Femte nivå</a:t>
            </a:r>
            <a:endParaRPr lang="en-US" dirty="0"/>
          </a:p>
        </p:txBody>
      </p:sp>
      <p:sp>
        <p:nvSpPr>
          <p:cNvPr id="4" name="Date Placeholder 3"/>
          <p:cNvSpPr>
            <a:spLocks noGrp="1"/>
          </p:cNvSpPr>
          <p:nvPr>
            <p:ph type="dt" sz="half" idx="2"/>
          </p:nvPr>
        </p:nvSpPr>
        <p:spPr>
          <a:xfrm>
            <a:off x="482576" y="6453386"/>
            <a:ext cx="903429"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fld id="{87DE6118-2437-4B30-8E3C-4D2BE6020583}" type="datetimeFigureOut">
              <a:rPr lang="en-US" smtClean="0"/>
              <a:pPr/>
              <a:t>8/5/2019</a:t>
            </a:fld>
            <a:endParaRPr lang="en-US"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750" baseline="0">
                <a:solidFill>
                  <a:srgbClr val="132856"/>
                </a:solidFill>
                <a:latin typeface="+mn-lt"/>
              </a:defRPr>
            </a:lvl1pPr>
          </a:lstStyle>
          <a:p>
            <a:endParaRPr lang="en-US" dirty="0"/>
          </a:p>
        </p:txBody>
      </p:sp>
      <p:sp>
        <p:nvSpPr>
          <p:cNvPr id="6" name="Slide Number Placeholder 5"/>
          <p:cNvSpPr>
            <a:spLocks noGrp="1"/>
          </p:cNvSpPr>
          <p:nvPr>
            <p:ph type="sldNum" sz="quarter" idx="4"/>
          </p:nvPr>
        </p:nvSpPr>
        <p:spPr>
          <a:xfrm>
            <a:off x="7446569" y="6453386"/>
            <a:ext cx="1197219" cy="404614"/>
          </a:xfrm>
          <a:prstGeom prst="rect">
            <a:avLst/>
          </a:prstGeom>
        </p:spPr>
        <p:txBody>
          <a:bodyPr vert="horz" lIns="91440" tIns="45720" rIns="91440" bIns="45720" rtlCol="0" anchor="ctr"/>
          <a:lstStyle>
            <a:lvl1pPr algn="r">
              <a:defRPr sz="750" baseline="0">
                <a:solidFill>
                  <a:srgbClr val="132856"/>
                </a:solidFill>
                <a:latin typeface="+mn-lt"/>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2163531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 id="2147483684" r:id="rId18"/>
  </p:sldLayoutIdLst>
  <p:txStyles>
    <p:titleStyle>
      <a:lvl1pPr algn="l" defTabSz="685800" rtl="0" eaLnBrk="1" latinLnBrk="0" hangingPunct="1">
        <a:lnSpc>
          <a:spcPct val="89000"/>
        </a:lnSpc>
        <a:spcBef>
          <a:spcPct val="0"/>
        </a:spcBef>
        <a:buNone/>
        <a:defRPr sz="4200" b="1" i="0" kern="1200" baseline="0">
          <a:solidFill>
            <a:srgbClr val="132856"/>
          </a:solidFill>
          <a:latin typeface="Franklin Gothic Demi" panose="020B0603020102020204" pitchFamily="34" charset="0"/>
          <a:ea typeface="+mj-ea"/>
          <a:cs typeface="+mj-cs"/>
        </a:defRPr>
      </a:lvl1pPr>
    </p:titleStyle>
    <p:bodyStyle>
      <a:lvl1pPr marL="288036" indent="-288036" algn="l" defTabSz="685800"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rgbClr val="132856"/>
          </a:solidFill>
          <a:latin typeface="+mj-lt"/>
          <a:ea typeface="+mn-ea"/>
          <a:cs typeface="+mn-cs"/>
        </a:defRPr>
      </a:lvl1pPr>
      <a:lvl2pPr marL="6858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7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350" kern="1200" baseline="0">
          <a:solidFill>
            <a:schemeClr val="tx2"/>
          </a:solidFill>
          <a:latin typeface="+mn-lt"/>
          <a:ea typeface="+mn-ea"/>
          <a:cs typeface="+mn-cs"/>
        </a:defRPr>
      </a:lvl3pPr>
      <a:lvl4pPr marL="13716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350" i="1" kern="1200" baseline="0">
          <a:solidFill>
            <a:schemeClr val="tx2"/>
          </a:solidFill>
          <a:latin typeface="+mn-lt"/>
          <a:ea typeface="+mn-ea"/>
          <a:cs typeface="+mn-cs"/>
        </a:defRPr>
      </a:lvl4pPr>
      <a:lvl5pPr marL="17145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9017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097D1-0839-4F25-BDF1-7B1AE72CCDBE}"/>
              </a:ext>
            </a:extLst>
          </p:cNvPr>
          <p:cNvSpPr>
            <a:spLocks noGrp="1"/>
          </p:cNvSpPr>
          <p:nvPr>
            <p:ph type="title"/>
          </p:nvPr>
        </p:nvSpPr>
        <p:spPr>
          <a:xfrm>
            <a:off x="482108" y="681886"/>
            <a:ext cx="8179315" cy="671660"/>
          </a:xfrm>
        </p:spPr>
        <p:txBody>
          <a:bodyPr/>
          <a:lstStyle/>
          <a:p>
            <a:pPr>
              <a:defRPr/>
            </a:pPr>
            <a:r>
              <a:rPr lang="en-US" sz="4000" dirty="0">
                <a:latin typeface="Franklin Gothic Book" panose="020B0503020102020204" pitchFamily="34" charset="0"/>
              </a:rPr>
              <a:t>Timeline and framework </a:t>
            </a:r>
            <a:br>
              <a:rPr lang="en-US" sz="3600" b="0" dirty="0">
                <a:latin typeface="Franklin Gothic Book" panose="020B0503020102020204" pitchFamily="34" charset="0"/>
              </a:rPr>
            </a:br>
            <a:r>
              <a:rPr lang="en-US" sz="3600" b="0" dirty="0">
                <a:latin typeface="Franklin Gothic Book" panose="020B0503020102020204" pitchFamily="34" charset="0"/>
              </a:rPr>
              <a:t>for assessing compliance</a:t>
            </a:r>
            <a:br>
              <a:rPr lang="en-US" sz="3600" b="0" dirty="0">
                <a:latin typeface="Franklin Gothic Book" panose="020B0503020102020204" pitchFamily="34" charset="0"/>
              </a:rPr>
            </a:br>
            <a:endParaRPr lang="nb-NO" sz="3200" b="0" dirty="0"/>
          </a:p>
        </p:txBody>
      </p:sp>
      <p:sp>
        <p:nvSpPr>
          <p:cNvPr id="3" name="Content Placeholder 2">
            <a:extLst>
              <a:ext uri="{FF2B5EF4-FFF2-40B4-BE49-F238E27FC236}">
                <a16:creationId xmlns:a16="http://schemas.microsoft.com/office/drawing/2014/main" id="{697FD2A0-ED32-4D8A-8E80-64818EE4FFBD}"/>
              </a:ext>
            </a:extLst>
          </p:cNvPr>
          <p:cNvSpPr>
            <a:spLocks noGrp="1"/>
          </p:cNvSpPr>
          <p:nvPr>
            <p:ph idx="1"/>
          </p:nvPr>
        </p:nvSpPr>
        <p:spPr/>
        <p:txBody>
          <a:bodyPr/>
          <a:lstStyle/>
          <a:p>
            <a:pPr marL="342900" lvl="0" indent="-342900" algn="just">
              <a:spcAft>
                <a:spcPts val="1200"/>
              </a:spcAft>
              <a:buClr>
                <a:srgbClr val="0076AF"/>
              </a:buClr>
              <a:buFont typeface="Arial" panose="020B0604020202020204" pitchFamily="34" charset="0"/>
              <a:buChar char="•"/>
              <a:defRPr/>
            </a:pPr>
            <a:r>
              <a:rPr lang="en-US" sz="2800" b="1" dirty="0">
                <a:solidFill>
                  <a:schemeClr val="bg1"/>
                </a:solidFill>
                <a:latin typeface="Franklin Gothic Book" panose="020B0503020102020204" pitchFamily="34" charset="0"/>
              </a:rPr>
              <a:t>1 January 2020:  </a:t>
            </a:r>
            <a:r>
              <a:rPr lang="en-US" sz="2800" b="1" dirty="0">
                <a:solidFill>
                  <a:schemeClr val="bg1"/>
                </a:solidFill>
                <a:latin typeface="Franklin Gothic Book" panose="020B0503020102020204" pitchFamily="34" charset="0"/>
                <a:sym typeface="Wingdings" panose="05000000000000000000" pitchFamily="2" charset="2"/>
              </a:rPr>
              <a:t>Requirement </a:t>
            </a:r>
            <a:r>
              <a:rPr lang="es-ES" sz="2800" b="1" dirty="0">
                <a:solidFill>
                  <a:schemeClr val="bg1"/>
                </a:solidFill>
                <a:latin typeface="Franklin Gothic Book" panose="020B0503020102020204" pitchFamily="34" charset="0"/>
              </a:rPr>
              <a:t>2.5 </a:t>
            </a:r>
            <a:r>
              <a:rPr lang="es-ES" sz="2800" dirty="0" err="1">
                <a:solidFill>
                  <a:schemeClr val="tx2"/>
                </a:solidFill>
                <a:latin typeface="Franklin Gothic Book" panose="020B0503020102020204" pitchFamily="34" charset="0"/>
              </a:rPr>
              <a:t>will</a:t>
            </a:r>
            <a:r>
              <a:rPr lang="es-ES" sz="2800" dirty="0">
                <a:solidFill>
                  <a:schemeClr val="tx2"/>
                </a:solidFill>
                <a:latin typeface="Franklin Gothic Book" panose="020B0503020102020204" pitchFamily="34" charset="0"/>
              </a:rPr>
              <a:t> be </a:t>
            </a:r>
            <a:r>
              <a:rPr lang="es-ES" sz="2800" dirty="0" err="1">
                <a:solidFill>
                  <a:schemeClr val="tx2"/>
                </a:solidFill>
                <a:latin typeface="Franklin Gothic Book" panose="020B0503020102020204" pitchFamily="34" charset="0"/>
              </a:rPr>
              <a:t>assessed</a:t>
            </a:r>
            <a:r>
              <a:rPr lang="es-ES" sz="2800" dirty="0">
                <a:solidFill>
                  <a:schemeClr val="tx2"/>
                </a:solidFill>
                <a:latin typeface="Franklin Gothic Book" panose="020B0503020102020204" pitchFamily="34" charset="0"/>
              </a:rPr>
              <a:t> in </a:t>
            </a:r>
            <a:r>
              <a:rPr lang="es-ES" sz="2800" dirty="0" err="1">
                <a:solidFill>
                  <a:schemeClr val="tx2"/>
                </a:solidFill>
                <a:latin typeface="Franklin Gothic Book" panose="020B0503020102020204" pitchFamily="34" charset="0"/>
              </a:rPr>
              <a:t>all</a:t>
            </a:r>
            <a:r>
              <a:rPr lang="es-ES" sz="2800" dirty="0">
                <a:solidFill>
                  <a:schemeClr val="tx2"/>
                </a:solidFill>
                <a:latin typeface="Franklin Gothic Book" panose="020B0503020102020204" pitchFamily="34" charset="0"/>
              </a:rPr>
              <a:t> </a:t>
            </a:r>
            <a:r>
              <a:rPr lang="es-ES" sz="2800" dirty="0" err="1">
                <a:solidFill>
                  <a:schemeClr val="tx2"/>
                </a:solidFill>
                <a:latin typeface="Franklin Gothic Book" panose="020B0503020102020204" pitchFamily="34" charset="0"/>
              </a:rPr>
              <a:t>Validations</a:t>
            </a:r>
            <a:r>
              <a:rPr lang="es-ES" sz="2800" dirty="0">
                <a:solidFill>
                  <a:schemeClr val="tx2"/>
                </a:solidFill>
                <a:latin typeface="Franklin Gothic Book" panose="020B0503020102020204" pitchFamily="34" charset="0"/>
              </a:rPr>
              <a:t> and </a:t>
            </a:r>
            <a:r>
              <a:rPr lang="es-ES" sz="2800" dirty="0" err="1">
                <a:solidFill>
                  <a:schemeClr val="tx2"/>
                </a:solidFill>
                <a:latin typeface="Franklin Gothic Book" panose="020B0503020102020204" pitchFamily="34" charset="0"/>
              </a:rPr>
              <a:t>affect</a:t>
            </a:r>
            <a:r>
              <a:rPr lang="es-ES" sz="2800" dirty="0">
                <a:solidFill>
                  <a:schemeClr val="tx2"/>
                </a:solidFill>
                <a:latin typeface="Franklin Gothic Book" panose="020B0503020102020204" pitchFamily="34" charset="0"/>
              </a:rPr>
              <a:t> </a:t>
            </a:r>
            <a:r>
              <a:rPr lang="es-ES" sz="2800" dirty="0" err="1">
                <a:solidFill>
                  <a:schemeClr val="tx2"/>
                </a:solidFill>
                <a:latin typeface="Franklin Gothic Book" panose="020B0503020102020204" pitchFamily="34" charset="0"/>
              </a:rPr>
              <a:t>their</a:t>
            </a:r>
            <a:r>
              <a:rPr lang="es-ES" sz="2800" dirty="0">
                <a:solidFill>
                  <a:schemeClr val="tx2"/>
                </a:solidFill>
                <a:latin typeface="Franklin Gothic Book" panose="020B0503020102020204" pitchFamily="34" charset="0"/>
              </a:rPr>
              <a:t> </a:t>
            </a:r>
            <a:r>
              <a:rPr lang="es-ES" sz="2800" dirty="0" err="1">
                <a:solidFill>
                  <a:schemeClr val="tx2"/>
                </a:solidFill>
                <a:latin typeface="Franklin Gothic Book" panose="020B0503020102020204" pitchFamily="34" charset="0"/>
              </a:rPr>
              <a:t>overall</a:t>
            </a:r>
            <a:r>
              <a:rPr lang="es-ES" sz="2800" dirty="0">
                <a:solidFill>
                  <a:schemeClr val="tx2"/>
                </a:solidFill>
                <a:latin typeface="Franklin Gothic Book" panose="020B0503020102020204" pitchFamily="34" charset="0"/>
              </a:rPr>
              <a:t> </a:t>
            </a:r>
            <a:r>
              <a:rPr lang="es-ES" sz="2800" dirty="0" err="1">
                <a:solidFill>
                  <a:schemeClr val="tx2"/>
                </a:solidFill>
                <a:latin typeface="Franklin Gothic Book" panose="020B0503020102020204" pitchFamily="34" charset="0"/>
              </a:rPr>
              <a:t>outcome</a:t>
            </a:r>
            <a:r>
              <a:rPr lang="es-ES" sz="2800" dirty="0">
                <a:solidFill>
                  <a:schemeClr val="tx2"/>
                </a:solidFill>
                <a:latin typeface="Franklin Gothic Book" panose="020B0503020102020204" pitchFamily="34" charset="0"/>
              </a:rPr>
              <a:t>.</a:t>
            </a:r>
          </a:p>
          <a:p>
            <a:pPr marL="342900" lvl="0" indent="-342900" algn="just">
              <a:spcAft>
                <a:spcPts val="1200"/>
              </a:spcAft>
              <a:buClr>
                <a:srgbClr val="0076AF"/>
              </a:buClr>
              <a:buFont typeface="Arial" panose="020B0604020202020204" pitchFamily="34" charset="0"/>
              <a:buChar char="•"/>
              <a:defRPr/>
            </a:pPr>
            <a:r>
              <a:rPr lang="es-ES" sz="2800" b="1" dirty="0" err="1">
                <a:solidFill>
                  <a:schemeClr val="bg1"/>
                </a:solidFill>
                <a:latin typeface="Franklin Gothic Book" panose="020B0503020102020204" pitchFamily="34" charset="0"/>
              </a:rPr>
              <a:t>Phased</a:t>
            </a:r>
            <a:r>
              <a:rPr lang="es-ES" sz="2800" b="1" dirty="0">
                <a:solidFill>
                  <a:schemeClr val="bg1"/>
                </a:solidFill>
                <a:latin typeface="Franklin Gothic Book" panose="020B0503020102020204" pitchFamily="34" charset="0"/>
              </a:rPr>
              <a:t> </a:t>
            </a:r>
            <a:r>
              <a:rPr lang="es-ES" sz="2800" b="1" dirty="0" err="1">
                <a:solidFill>
                  <a:schemeClr val="bg1"/>
                </a:solidFill>
                <a:latin typeface="Franklin Gothic Book" panose="020B0503020102020204" pitchFamily="34" charset="0"/>
              </a:rPr>
              <a:t>approach</a:t>
            </a:r>
            <a:r>
              <a:rPr lang="es-ES" sz="2800" dirty="0">
                <a:solidFill>
                  <a:schemeClr val="tx2"/>
                </a:solidFill>
                <a:latin typeface="Franklin Gothic Book" panose="020B0503020102020204" pitchFamily="34" charset="0"/>
              </a:rPr>
              <a:t>: </a:t>
            </a:r>
            <a:r>
              <a:rPr lang="es-ES" sz="2800" dirty="0" err="1">
                <a:solidFill>
                  <a:schemeClr val="tx2"/>
                </a:solidFill>
                <a:latin typeface="Franklin Gothic Book" panose="020B0503020102020204" pitchFamily="34" charset="0"/>
              </a:rPr>
              <a:t>there</a:t>
            </a:r>
            <a:r>
              <a:rPr lang="es-ES" sz="2800" dirty="0">
                <a:solidFill>
                  <a:schemeClr val="tx2"/>
                </a:solidFill>
                <a:latin typeface="Franklin Gothic Book" panose="020B0503020102020204" pitchFamily="34" charset="0"/>
              </a:rPr>
              <a:t> </a:t>
            </a:r>
            <a:r>
              <a:rPr lang="es-ES" sz="2800" dirty="0" err="1">
                <a:solidFill>
                  <a:schemeClr val="tx2"/>
                </a:solidFill>
                <a:latin typeface="Franklin Gothic Book" panose="020B0503020102020204" pitchFamily="34" charset="0"/>
              </a:rPr>
              <a:t>will</a:t>
            </a:r>
            <a:r>
              <a:rPr lang="es-ES" sz="2800" dirty="0">
                <a:solidFill>
                  <a:schemeClr val="tx2"/>
                </a:solidFill>
                <a:latin typeface="Franklin Gothic Book" panose="020B0503020102020204" pitchFamily="34" charset="0"/>
              </a:rPr>
              <a:t> be </a:t>
            </a:r>
            <a:r>
              <a:rPr lang="es-ES" sz="2800" b="1" dirty="0" err="1">
                <a:solidFill>
                  <a:schemeClr val="bg1"/>
                </a:solidFill>
                <a:latin typeface="Franklin Gothic Book" panose="020B0503020102020204" pitchFamily="34" charset="0"/>
              </a:rPr>
              <a:t>two</a:t>
            </a:r>
            <a:r>
              <a:rPr lang="es-ES" sz="2800" b="1" dirty="0">
                <a:solidFill>
                  <a:schemeClr val="bg1"/>
                </a:solidFill>
                <a:latin typeface="Franklin Gothic Book" panose="020B0503020102020204" pitchFamily="34" charset="0"/>
              </a:rPr>
              <a:t> </a:t>
            </a:r>
            <a:r>
              <a:rPr lang="es-ES" sz="2800" b="1" dirty="0" err="1">
                <a:solidFill>
                  <a:schemeClr val="bg1"/>
                </a:solidFill>
                <a:latin typeface="Franklin Gothic Book" panose="020B0503020102020204" pitchFamily="34" charset="0"/>
              </a:rPr>
              <a:t>stages</a:t>
            </a:r>
            <a:r>
              <a:rPr lang="es-ES" sz="2800" b="1" dirty="0">
                <a:solidFill>
                  <a:schemeClr val="bg1"/>
                </a:solidFill>
                <a:latin typeface="Franklin Gothic Book" panose="020B0503020102020204" pitchFamily="34" charset="0"/>
              </a:rPr>
              <a:t> </a:t>
            </a:r>
            <a:r>
              <a:rPr lang="es-ES" sz="2800" dirty="0" err="1">
                <a:solidFill>
                  <a:schemeClr val="tx2"/>
                </a:solidFill>
                <a:latin typeface="Franklin Gothic Book" panose="020B0503020102020204" pitchFamily="34" charset="0"/>
              </a:rPr>
              <a:t>for</a:t>
            </a:r>
            <a:r>
              <a:rPr lang="es-ES" sz="2800" dirty="0">
                <a:solidFill>
                  <a:schemeClr val="tx2"/>
                </a:solidFill>
                <a:latin typeface="Franklin Gothic Book" panose="020B0503020102020204" pitchFamily="34" charset="0"/>
              </a:rPr>
              <a:t> </a:t>
            </a:r>
            <a:r>
              <a:rPr lang="es-ES" sz="2800" dirty="0" err="1">
                <a:solidFill>
                  <a:schemeClr val="tx2"/>
                </a:solidFill>
                <a:latin typeface="Franklin Gothic Book" panose="020B0503020102020204" pitchFamily="34" charset="0"/>
              </a:rPr>
              <a:t>assesing</a:t>
            </a:r>
            <a:r>
              <a:rPr lang="es-ES" sz="2800" dirty="0">
                <a:solidFill>
                  <a:schemeClr val="tx2"/>
                </a:solidFill>
                <a:latin typeface="Franklin Gothic Book" panose="020B0503020102020204" pitchFamily="34" charset="0"/>
              </a:rPr>
              <a:t> </a:t>
            </a:r>
            <a:r>
              <a:rPr lang="es-ES" sz="2800" dirty="0" err="1">
                <a:solidFill>
                  <a:schemeClr val="tx2"/>
                </a:solidFill>
                <a:latin typeface="Franklin Gothic Book" panose="020B0503020102020204" pitchFamily="34" charset="0"/>
              </a:rPr>
              <a:t>Requirement</a:t>
            </a:r>
            <a:r>
              <a:rPr lang="es-ES" sz="2800" dirty="0">
                <a:solidFill>
                  <a:schemeClr val="tx2"/>
                </a:solidFill>
                <a:latin typeface="Franklin Gothic Book" panose="020B0503020102020204" pitchFamily="34" charset="0"/>
              </a:rPr>
              <a:t> 2.5</a:t>
            </a:r>
          </a:p>
          <a:p>
            <a:endParaRPr lang="nb-NO" dirty="0"/>
          </a:p>
        </p:txBody>
      </p:sp>
      <p:grpSp>
        <p:nvGrpSpPr>
          <p:cNvPr id="14" name="Group 13">
            <a:extLst>
              <a:ext uri="{FF2B5EF4-FFF2-40B4-BE49-F238E27FC236}">
                <a16:creationId xmlns:a16="http://schemas.microsoft.com/office/drawing/2014/main" id="{1CF02BFF-A679-4C94-BD3F-487508479736}"/>
              </a:ext>
            </a:extLst>
          </p:cNvPr>
          <p:cNvGrpSpPr/>
          <p:nvPr/>
        </p:nvGrpSpPr>
        <p:grpSpPr>
          <a:xfrm>
            <a:off x="401545" y="4231544"/>
            <a:ext cx="8340439" cy="2046756"/>
            <a:chOff x="401778" y="3930331"/>
            <a:chExt cx="8340439" cy="2046756"/>
          </a:xfrm>
        </p:grpSpPr>
        <p:grpSp>
          <p:nvGrpSpPr>
            <p:cNvPr id="8" name="Group 7">
              <a:extLst>
                <a:ext uri="{FF2B5EF4-FFF2-40B4-BE49-F238E27FC236}">
                  <a16:creationId xmlns:a16="http://schemas.microsoft.com/office/drawing/2014/main" id="{66EC331D-31A0-4F5C-A85E-5375FB1BE6F1}"/>
                </a:ext>
              </a:extLst>
            </p:cNvPr>
            <p:cNvGrpSpPr/>
            <p:nvPr/>
          </p:nvGrpSpPr>
          <p:grpSpPr>
            <a:xfrm>
              <a:off x="401778" y="3930331"/>
              <a:ext cx="8340439" cy="1078999"/>
              <a:chOff x="401780" y="3429000"/>
              <a:chExt cx="8340439" cy="1078999"/>
            </a:xfrm>
          </p:grpSpPr>
          <p:sp>
            <p:nvSpPr>
              <p:cNvPr id="9" name="Arrow: Right 8">
                <a:extLst>
                  <a:ext uri="{FF2B5EF4-FFF2-40B4-BE49-F238E27FC236}">
                    <a16:creationId xmlns:a16="http://schemas.microsoft.com/office/drawing/2014/main" id="{2AE7364E-2F71-431B-8989-6FE759C6898D}"/>
                  </a:ext>
                </a:extLst>
              </p:cNvPr>
              <p:cNvSpPr/>
              <p:nvPr/>
            </p:nvSpPr>
            <p:spPr>
              <a:xfrm>
                <a:off x="5547360" y="3429000"/>
                <a:ext cx="3194859" cy="1055714"/>
              </a:xfrm>
              <a:prstGeom prst="rightArrow">
                <a:avLst/>
              </a:prstGeom>
              <a:solidFill>
                <a:schemeClr val="bg2"/>
              </a:solidFill>
              <a:ln w="9525" cap="flat" cmpd="sng" algn="ctr">
                <a:solidFill>
                  <a:srgbClr val="8AB9E2">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nb-NO" sz="1800" b="0" i="0" u="none" strike="noStrike" kern="0" cap="none" spc="0" normalizeH="0" baseline="0" noProof="0">
                  <a:ln>
                    <a:noFill/>
                  </a:ln>
                  <a:solidFill>
                    <a:prstClr val="white"/>
                  </a:solidFill>
                  <a:effectLst/>
                  <a:uLnTx/>
                  <a:uFillTx/>
                  <a:latin typeface="Calibri"/>
                  <a:ea typeface="+mn-ea"/>
                  <a:cs typeface="+mn-cs"/>
                </a:endParaRPr>
              </a:p>
            </p:txBody>
          </p:sp>
          <p:sp>
            <p:nvSpPr>
              <p:cNvPr id="10" name="Arrow: Right 9">
                <a:extLst>
                  <a:ext uri="{FF2B5EF4-FFF2-40B4-BE49-F238E27FC236}">
                    <a16:creationId xmlns:a16="http://schemas.microsoft.com/office/drawing/2014/main" id="{5F670B01-94AE-49AD-A5A5-E66F06B8BD8A}"/>
                  </a:ext>
                </a:extLst>
              </p:cNvPr>
              <p:cNvSpPr/>
              <p:nvPr/>
            </p:nvSpPr>
            <p:spPr>
              <a:xfrm rot="10800000">
                <a:off x="401780" y="3452285"/>
                <a:ext cx="3194857" cy="1055714"/>
              </a:xfrm>
              <a:prstGeom prst="rightArrow">
                <a:avLst/>
              </a:prstGeom>
              <a:solidFill>
                <a:schemeClr val="bg2"/>
              </a:solidFill>
              <a:ln w="9525" cap="flat" cmpd="sng" algn="ctr">
                <a:solidFill>
                  <a:srgbClr val="8AB9E2">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nb-NO"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11" name="Content Placeholder 5">
                <a:extLst>
                  <a:ext uri="{FF2B5EF4-FFF2-40B4-BE49-F238E27FC236}">
                    <a16:creationId xmlns:a16="http://schemas.microsoft.com/office/drawing/2014/main" id="{C1DDC440-4583-409D-8322-F920123ECAC3}"/>
                  </a:ext>
                </a:extLst>
              </p:cNvPr>
              <p:cNvSpPr txBox="1">
                <a:spLocks/>
              </p:cNvSpPr>
              <p:nvPr/>
            </p:nvSpPr>
            <p:spPr>
              <a:xfrm>
                <a:off x="3473333" y="4178889"/>
                <a:ext cx="2197333" cy="134376"/>
              </a:xfrm>
              <a:prstGeom prst="rect">
                <a:avLst/>
              </a:prstGeom>
            </p:spPr>
            <p:txBody>
              <a:bodyPr vert="horz" lIns="0" tIns="0" rIns="0" bIns="0" rtlCol="0" anchor="ctr" anchorCtr="0">
                <a:noAutofit/>
              </a:bodyPr>
              <a:lstStyle>
                <a:lvl1pPr marL="0" indent="0" algn="l" defTabSz="457200" rtl="0" eaLnBrk="1" latinLnBrk="0" hangingPunct="1">
                  <a:lnSpc>
                    <a:spcPct val="110000"/>
                  </a:lnSpc>
                  <a:spcBef>
                    <a:spcPts val="300"/>
                  </a:spcBef>
                  <a:buClr>
                    <a:schemeClr val="accent1"/>
                  </a:buClr>
                  <a:buFont typeface="Arial"/>
                  <a:buNone/>
                  <a:defRPr sz="2600" b="0" kern="1200">
                    <a:solidFill>
                      <a:srgbClr val="404040"/>
                    </a:solidFill>
                    <a:latin typeface="+mn-lt"/>
                    <a:ea typeface="+mn-ea"/>
                    <a:cs typeface="+mn-cs"/>
                  </a:defRPr>
                </a:lvl1pPr>
                <a:lvl2pPr marL="324000" indent="-180000" algn="l" defTabSz="457200" rtl="0" eaLnBrk="1" latinLnBrk="0" hangingPunct="1">
                  <a:lnSpc>
                    <a:spcPct val="100000"/>
                  </a:lnSpc>
                  <a:spcBef>
                    <a:spcPts val="300"/>
                  </a:spcBef>
                  <a:buClr>
                    <a:schemeClr val="accent1"/>
                  </a:buClr>
                  <a:buFont typeface="Arial"/>
                  <a:buChar char="•"/>
                  <a:defRPr sz="2600" b="0" kern="1200">
                    <a:solidFill>
                      <a:schemeClr val="accent1"/>
                    </a:solidFill>
                    <a:latin typeface="+mn-lt"/>
                    <a:ea typeface="+mn-ea"/>
                    <a:cs typeface="+mn-cs"/>
                  </a:defRPr>
                </a:lvl2pPr>
                <a:lvl3pPr marL="648000" indent="-180000" algn="l" defTabSz="457200" rtl="0" eaLnBrk="1" latinLnBrk="0" hangingPunct="1">
                  <a:lnSpc>
                    <a:spcPct val="100000"/>
                  </a:lnSpc>
                  <a:spcBef>
                    <a:spcPts val="300"/>
                  </a:spcBef>
                  <a:buClr>
                    <a:schemeClr val="accent1"/>
                  </a:buClr>
                  <a:buFont typeface="Arial"/>
                  <a:buChar char="•"/>
                  <a:defRPr sz="2200" b="0" kern="1200">
                    <a:solidFill>
                      <a:schemeClr val="tx1"/>
                    </a:solidFill>
                    <a:latin typeface="+mn-lt"/>
                    <a:ea typeface="+mn-ea"/>
                    <a:cs typeface="+mn-cs"/>
                  </a:defRPr>
                </a:lvl3pPr>
                <a:lvl4pPr marL="972000" indent="-180000" algn="l" defTabSz="457200" rtl="0" eaLnBrk="1" latinLnBrk="0" hangingPunct="1">
                  <a:lnSpc>
                    <a:spcPct val="100000"/>
                  </a:lnSpc>
                  <a:spcBef>
                    <a:spcPts val="300"/>
                  </a:spcBef>
                  <a:buClr>
                    <a:schemeClr val="accent1"/>
                  </a:buClr>
                  <a:buFont typeface="Arial"/>
                  <a:buChar char="•"/>
                  <a:defRPr sz="2200" b="0" kern="1200">
                    <a:solidFill>
                      <a:schemeClr val="tx1"/>
                    </a:solidFill>
                    <a:latin typeface="+mn-lt"/>
                    <a:ea typeface="+mn-ea"/>
                    <a:cs typeface="+mn-cs"/>
                  </a:defRPr>
                </a:lvl4pPr>
                <a:lvl5pPr marL="1296000" indent="-180000" algn="l" defTabSz="457200" rtl="0" eaLnBrk="1" latinLnBrk="0" hangingPunct="1">
                  <a:lnSpc>
                    <a:spcPct val="100000"/>
                  </a:lnSpc>
                  <a:spcBef>
                    <a:spcPts val="300"/>
                  </a:spcBef>
                  <a:buClr>
                    <a:schemeClr val="accent1"/>
                  </a:buClr>
                  <a:buFont typeface="Arial"/>
                  <a:buChar char="•"/>
                  <a:defRPr sz="2200" b="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300"/>
                  </a:spcBef>
                  <a:spcAft>
                    <a:spcPts val="1200"/>
                  </a:spcAft>
                  <a:buClr>
                    <a:srgbClr val="0076AF"/>
                  </a:buClr>
                  <a:buSzTx/>
                  <a:buFont typeface="Arial"/>
                  <a:buNone/>
                  <a:tabLst/>
                  <a:defRPr/>
                </a:pPr>
                <a:endParaRPr kumimoji="0" lang="es-ES" sz="2000" b="1" i="0" u="none" strike="noStrike" kern="1200" cap="none" spc="0" normalizeH="0" baseline="0" noProof="0" dirty="0">
                  <a:ln>
                    <a:noFill/>
                  </a:ln>
                  <a:solidFill>
                    <a:srgbClr val="404040"/>
                  </a:solidFill>
                  <a:effectLst/>
                  <a:uLnTx/>
                  <a:uFillTx/>
                  <a:latin typeface="Calibri"/>
                  <a:ea typeface="+mn-ea"/>
                  <a:cs typeface="+mn-cs"/>
                </a:endParaRPr>
              </a:p>
              <a:p>
                <a:pPr marL="0" marR="0" lvl="0" indent="0" algn="ctr" defTabSz="457200" rtl="0" eaLnBrk="1" fontAlgn="auto" latinLnBrk="0" hangingPunct="1">
                  <a:lnSpc>
                    <a:spcPct val="100000"/>
                  </a:lnSpc>
                  <a:spcBef>
                    <a:spcPts val="0"/>
                  </a:spcBef>
                  <a:spcAft>
                    <a:spcPts val="0"/>
                  </a:spcAft>
                  <a:buClr>
                    <a:srgbClr val="0076AF"/>
                  </a:buClr>
                  <a:buSzTx/>
                  <a:buFont typeface="Arial"/>
                  <a:buNone/>
                  <a:tabLst/>
                  <a:defRPr/>
                </a:pPr>
                <a:r>
                  <a:rPr kumimoji="0" lang="es-ES" sz="2000" b="1" i="0" u="none" strike="noStrike" kern="1200" cap="none" spc="0" normalizeH="0" baseline="0" noProof="0" dirty="0">
                    <a:ln>
                      <a:noFill/>
                    </a:ln>
                    <a:solidFill>
                      <a:schemeClr val="tx2"/>
                    </a:solidFill>
                    <a:effectLst/>
                    <a:uLnTx/>
                    <a:uFillTx/>
                    <a:ea typeface="+mn-ea"/>
                    <a:cs typeface="+mn-cs"/>
                  </a:rPr>
                  <a:t>31 </a:t>
                </a:r>
                <a:r>
                  <a:rPr kumimoji="0" lang="es-ES" sz="2000" b="1" i="0" u="none" strike="noStrike" kern="1200" cap="none" spc="0" normalizeH="0" baseline="0" noProof="0" dirty="0" err="1">
                    <a:ln>
                      <a:noFill/>
                    </a:ln>
                    <a:solidFill>
                      <a:schemeClr val="tx2"/>
                    </a:solidFill>
                    <a:effectLst/>
                    <a:uLnTx/>
                    <a:uFillTx/>
                    <a:ea typeface="+mn-ea"/>
                    <a:cs typeface="+mn-cs"/>
                  </a:rPr>
                  <a:t>December</a:t>
                </a:r>
                <a:r>
                  <a:rPr kumimoji="0" lang="es-ES" sz="2000" b="1" i="0" u="none" strike="noStrike" kern="1200" cap="none" spc="0" normalizeH="0" baseline="0" noProof="0" dirty="0">
                    <a:ln>
                      <a:noFill/>
                    </a:ln>
                    <a:solidFill>
                      <a:schemeClr val="tx2"/>
                    </a:solidFill>
                    <a:effectLst/>
                    <a:uLnTx/>
                    <a:uFillTx/>
                    <a:ea typeface="+mn-ea"/>
                    <a:cs typeface="+mn-cs"/>
                  </a:rPr>
                  <a:t> </a:t>
                </a:r>
              </a:p>
              <a:p>
                <a:pPr marL="0" marR="0" lvl="0" indent="0" algn="ctr" defTabSz="457200" rtl="0" eaLnBrk="1" fontAlgn="auto" latinLnBrk="0" hangingPunct="1">
                  <a:lnSpc>
                    <a:spcPct val="100000"/>
                  </a:lnSpc>
                  <a:spcBef>
                    <a:spcPts val="0"/>
                  </a:spcBef>
                  <a:spcAft>
                    <a:spcPts val="0"/>
                  </a:spcAft>
                  <a:buClr>
                    <a:srgbClr val="0076AF"/>
                  </a:buClr>
                  <a:buSzTx/>
                  <a:buFont typeface="Arial"/>
                  <a:buNone/>
                  <a:tabLst/>
                  <a:defRPr/>
                </a:pPr>
                <a:r>
                  <a:rPr kumimoji="0" lang="es-ES" sz="2000" b="1" i="0" u="none" strike="noStrike" kern="1200" cap="none" spc="0" normalizeH="0" baseline="0" noProof="0" dirty="0">
                    <a:ln>
                      <a:noFill/>
                    </a:ln>
                    <a:solidFill>
                      <a:schemeClr val="tx2"/>
                    </a:solidFill>
                    <a:effectLst/>
                    <a:uLnTx/>
                    <a:uFillTx/>
                    <a:ea typeface="+mn-ea"/>
                    <a:cs typeface="+mn-cs"/>
                  </a:rPr>
                  <a:t>2021</a:t>
                </a:r>
              </a:p>
              <a:p>
                <a:pPr marL="342900" marR="0" lvl="0" indent="-342900" algn="just" defTabSz="457200" rtl="0" eaLnBrk="1" fontAlgn="auto" latinLnBrk="0" hangingPunct="1">
                  <a:lnSpc>
                    <a:spcPct val="110000"/>
                  </a:lnSpc>
                  <a:spcBef>
                    <a:spcPts val="300"/>
                  </a:spcBef>
                  <a:spcAft>
                    <a:spcPts val="1200"/>
                  </a:spcAft>
                  <a:buClr>
                    <a:srgbClr val="0076AF"/>
                  </a:buClr>
                  <a:buSzTx/>
                  <a:buFont typeface="Arial" panose="020B0604020202020204" pitchFamily="34" charset="0"/>
                  <a:buChar char="•"/>
                  <a:tabLst/>
                  <a:defRPr/>
                </a:pPr>
                <a:endParaRPr kumimoji="0" lang="es-ES" sz="2400" b="0" i="0" u="none" strike="noStrike" kern="1200" cap="none" spc="0" normalizeH="0" baseline="0" noProof="0" dirty="0">
                  <a:ln>
                    <a:noFill/>
                  </a:ln>
                  <a:solidFill>
                    <a:srgbClr val="404040"/>
                  </a:solidFill>
                  <a:effectLst/>
                  <a:uLnTx/>
                  <a:uFillTx/>
                  <a:latin typeface="Calibri"/>
                  <a:ea typeface="+mn-ea"/>
                  <a:cs typeface="+mn-cs"/>
                </a:endParaRPr>
              </a:p>
              <a:p>
                <a:pPr marL="324000" marR="0" lvl="1" indent="0" algn="just" defTabSz="457200" rtl="0" eaLnBrk="1" fontAlgn="auto" latinLnBrk="0" hangingPunct="1">
                  <a:lnSpc>
                    <a:spcPct val="100000"/>
                  </a:lnSpc>
                  <a:spcBef>
                    <a:spcPts val="300"/>
                  </a:spcBef>
                  <a:spcAft>
                    <a:spcPts val="1200"/>
                  </a:spcAft>
                  <a:buClr>
                    <a:srgbClr val="0076AF"/>
                  </a:buClr>
                  <a:buSzTx/>
                  <a:buFont typeface="Arial"/>
                  <a:buNone/>
                  <a:tabLst/>
                  <a:defRPr/>
                </a:pPr>
                <a:r>
                  <a:rPr kumimoji="0" lang="es-ES" sz="2400" b="0" i="0" u="none" strike="noStrike" kern="1200" cap="none" spc="0" normalizeH="0" baseline="0" noProof="0" dirty="0">
                    <a:ln>
                      <a:noFill/>
                    </a:ln>
                    <a:solidFill>
                      <a:srgbClr val="0076AF"/>
                    </a:solidFill>
                    <a:effectLst/>
                    <a:uLnTx/>
                    <a:uFillTx/>
                    <a:latin typeface="Calibri"/>
                    <a:ea typeface="+mn-ea"/>
                    <a:cs typeface="+mn-cs"/>
                    <a:sym typeface="Wingdings" panose="05000000000000000000" pitchFamily="2" charset="2"/>
                  </a:rPr>
                  <a:t>	</a:t>
                </a:r>
                <a:endParaRPr kumimoji="0" lang="en-GB" sz="2400" b="0" i="0" u="none" strike="noStrike" kern="1200" cap="none" spc="0" normalizeH="0" baseline="0" noProof="0" dirty="0">
                  <a:ln>
                    <a:noFill/>
                  </a:ln>
                  <a:solidFill>
                    <a:srgbClr val="0076AF"/>
                  </a:solidFill>
                  <a:effectLst/>
                  <a:uLnTx/>
                  <a:uFillTx/>
                  <a:latin typeface="Calibri"/>
                  <a:ea typeface="+mn-ea"/>
                  <a:cs typeface="+mn-cs"/>
                </a:endParaRPr>
              </a:p>
            </p:txBody>
          </p:sp>
        </p:grpSp>
        <p:sp>
          <p:nvSpPr>
            <p:cNvPr id="12" name="TextBox 11">
              <a:extLst>
                <a:ext uri="{FF2B5EF4-FFF2-40B4-BE49-F238E27FC236}">
                  <a16:creationId xmlns:a16="http://schemas.microsoft.com/office/drawing/2014/main" id="{D17A1A73-32BD-438B-AA8A-35DE57C31378}"/>
                </a:ext>
              </a:extLst>
            </p:cNvPr>
            <p:cNvSpPr txBox="1"/>
            <p:nvPr/>
          </p:nvSpPr>
          <p:spPr>
            <a:xfrm>
              <a:off x="1142543" y="4814596"/>
              <a:ext cx="2176375" cy="738664"/>
            </a:xfrm>
            <a:prstGeom prst="rect">
              <a:avLst/>
            </a:prstGeom>
            <a:noFill/>
          </p:spPr>
          <p:txBody>
            <a:bodyPr wrap="square" rtlCol="0">
              <a:spAutoFit/>
            </a:bodyPr>
            <a:lstStyle/>
            <a:p>
              <a:pPr algn="ctr"/>
              <a:r>
                <a:rPr lang="es-AR" sz="2400" b="1" dirty="0" err="1">
                  <a:solidFill>
                    <a:schemeClr val="bg1"/>
                  </a:solidFill>
                </a:rPr>
                <a:t>Initial</a:t>
              </a:r>
              <a:r>
                <a:rPr lang="es-AR" sz="2400" b="1" dirty="0">
                  <a:solidFill>
                    <a:schemeClr val="bg1"/>
                  </a:solidFill>
                </a:rPr>
                <a:t> </a:t>
              </a:r>
              <a:r>
                <a:rPr lang="es-AR" sz="2400" b="1" dirty="0" err="1">
                  <a:solidFill>
                    <a:schemeClr val="bg1"/>
                  </a:solidFill>
                </a:rPr>
                <a:t>Criteria</a:t>
              </a:r>
              <a:endParaRPr lang="es-AR" sz="2400" b="1" dirty="0">
                <a:solidFill>
                  <a:schemeClr val="bg1"/>
                </a:solidFill>
              </a:endParaRPr>
            </a:p>
            <a:p>
              <a:pPr algn="ctr"/>
              <a:r>
                <a:rPr lang="es-AR" b="1" dirty="0">
                  <a:solidFill>
                    <a:schemeClr val="tx2"/>
                  </a:solidFill>
                </a:rPr>
                <a:t>(</a:t>
              </a:r>
              <a:r>
                <a:rPr lang="es-AR" b="1" dirty="0" err="1">
                  <a:solidFill>
                    <a:schemeClr val="tx2"/>
                  </a:solidFill>
                </a:rPr>
                <a:t>Phase</a:t>
              </a:r>
              <a:r>
                <a:rPr lang="es-AR" b="1" dirty="0">
                  <a:solidFill>
                    <a:schemeClr val="tx2"/>
                  </a:solidFill>
                </a:rPr>
                <a:t> 1)</a:t>
              </a:r>
              <a:endParaRPr lang="nb-NO" b="1" dirty="0">
                <a:solidFill>
                  <a:schemeClr val="tx2"/>
                </a:solidFill>
              </a:endParaRPr>
            </a:p>
          </p:txBody>
        </p:sp>
        <p:sp>
          <p:nvSpPr>
            <p:cNvPr id="13" name="TextBox 12">
              <a:extLst>
                <a:ext uri="{FF2B5EF4-FFF2-40B4-BE49-F238E27FC236}">
                  <a16:creationId xmlns:a16="http://schemas.microsoft.com/office/drawing/2014/main" id="{A122CBD1-472F-486C-BAD1-CAB2DEDC7770}"/>
                </a:ext>
              </a:extLst>
            </p:cNvPr>
            <p:cNvSpPr txBox="1"/>
            <p:nvPr/>
          </p:nvSpPr>
          <p:spPr>
            <a:xfrm>
              <a:off x="6027577" y="4838314"/>
              <a:ext cx="1715108" cy="1138773"/>
            </a:xfrm>
            <a:prstGeom prst="rect">
              <a:avLst/>
            </a:prstGeom>
            <a:noFill/>
          </p:spPr>
          <p:txBody>
            <a:bodyPr wrap="square" rtlCol="0">
              <a:spAutoFit/>
            </a:bodyPr>
            <a:lstStyle/>
            <a:p>
              <a:pPr algn="ctr"/>
              <a:r>
                <a:rPr lang="es-AR" sz="2400" b="1" dirty="0">
                  <a:solidFill>
                    <a:schemeClr val="bg1"/>
                  </a:solidFill>
                </a:rPr>
                <a:t>Full </a:t>
              </a:r>
              <a:r>
                <a:rPr lang="es-AR" sz="2400" b="1" dirty="0" err="1">
                  <a:solidFill>
                    <a:schemeClr val="bg1"/>
                  </a:solidFill>
                </a:rPr>
                <a:t>Criteria</a:t>
              </a:r>
              <a:endParaRPr lang="es-AR" sz="2400" b="1" dirty="0">
                <a:solidFill>
                  <a:schemeClr val="bg1"/>
                </a:solidFill>
              </a:endParaRPr>
            </a:p>
            <a:p>
              <a:pPr algn="ctr"/>
              <a:r>
                <a:rPr lang="es-AR" b="1" dirty="0">
                  <a:solidFill>
                    <a:schemeClr val="tx2"/>
                  </a:solidFill>
                </a:rPr>
                <a:t>(</a:t>
              </a:r>
              <a:r>
                <a:rPr lang="es-AR" b="1" dirty="0" err="1">
                  <a:solidFill>
                    <a:schemeClr val="tx2"/>
                  </a:solidFill>
                </a:rPr>
                <a:t>Phase</a:t>
              </a:r>
              <a:r>
                <a:rPr lang="es-AR" b="1" dirty="0">
                  <a:solidFill>
                    <a:schemeClr val="tx2"/>
                  </a:solidFill>
                </a:rPr>
                <a:t> 2)</a:t>
              </a:r>
              <a:endParaRPr lang="nb-NO" b="1" dirty="0">
                <a:solidFill>
                  <a:schemeClr val="tx2"/>
                </a:solidFill>
              </a:endParaRPr>
            </a:p>
            <a:p>
              <a:pPr algn="ctr"/>
              <a:endParaRPr lang="nb-NO" sz="2400" b="1" dirty="0">
                <a:solidFill>
                  <a:schemeClr val="bg1"/>
                </a:solidFill>
              </a:endParaRPr>
            </a:p>
          </p:txBody>
        </p:sp>
      </p:grpSp>
    </p:spTree>
    <p:extLst>
      <p:ext uri="{BB962C8B-B14F-4D97-AF65-F5344CB8AC3E}">
        <p14:creationId xmlns:p14="http://schemas.microsoft.com/office/powerpoint/2010/main" val="1437371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7FD2A0-ED32-4D8A-8E80-64818EE4FFBD}"/>
              </a:ext>
            </a:extLst>
          </p:cNvPr>
          <p:cNvSpPr>
            <a:spLocks noGrp="1"/>
          </p:cNvSpPr>
          <p:nvPr>
            <p:ph idx="1"/>
          </p:nvPr>
        </p:nvSpPr>
        <p:spPr>
          <a:xfrm>
            <a:off x="302834" y="1444172"/>
            <a:ext cx="8686799" cy="601277"/>
          </a:xfrm>
        </p:spPr>
        <p:txBody>
          <a:bodyPr>
            <a:normAutofit fontScale="85000" lnSpcReduction="10000"/>
          </a:bodyPr>
          <a:lstStyle/>
          <a:p>
            <a:pPr marL="0" lvl="0" indent="0" algn="just">
              <a:spcAft>
                <a:spcPts val="1200"/>
              </a:spcAft>
              <a:buClr>
                <a:srgbClr val="0076AF"/>
              </a:buClr>
              <a:buNone/>
              <a:defRPr/>
            </a:pPr>
            <a:r>
              <a:rPr lang="nb-NO" sz="3200" dirty="0" err="1">
                <a:solidFill>
                  <a:schemeClr val="tx2"/>
                </a:solidFill>
              </a:rPr>
              <a:t>Assessment</a:t>
            </a:r>
            <a:r>
              <a:rPr lang="nb-NO" sz="3200" dirty="0">
                <a:solidFill>
                  <a:schemeClr val="tx2"/>
                </a:solidFill>
              </a:rPr>
              <a:t> </a:t>
            </a:r>
            <a:r>
              <a:rPr lang="nb-NO" sz="3200" dirty="0" err="1">
                <a:solidFill>
                  <a:schemeClr val="tx2"/>
                </a:solidFill>
              </a:rPr>
              <a:t>of</a:t>
            </a:r>
            <a:r>
              <a:rPr lang="nb-NO" sz="3200" dirty="0">
                <a:solidFill>
                  <a:schemeClr val="tx2"/>
                </a:solidFill>
              </a:rPr>
              <a:t> </a:t>
            </a:r>
            <a:r>
              <a:rPr lang="nb-NO" sz="3200" dirty="0" err="1">
                <a:solidFill>
                  <a:schemeClr val="tx2"/>
                </a:solidFill>
              </a:rPr>
              <a:t>Requirement</a:t>
            </a:r>
            <a:r>
              <a:rPr lang="nb-NO" sz="3200" dirty="0">
                <a:solidFill>
                  <a:schemeClr val="tx2"/>
                </a:solidFill>
              </a:rPr>
              <a:t> 2.5 to </a:t>
            </a:r>
            <a:r>
              <a:rPr lang="nb-NO" sz="3200" dirty="0" err="1">
                <a:solidFill>
                  <a:schemeClr val="tx2"/>
                </a:solidFill>
              </a:rPr>
              <a:t>consist</a:t>
            </a:r>
            <a:r>
              <a:rPr lang="nb-NO" sz="3200" dirty="0">
                <a:solidFill>
                  <a:schemeClr val="tx2"/>
                </a:solidFill>
              </a:rPr>
              <a:t> </a:t>
            </a:r>
            <a:r>
              <a:rPr lang="nb-NO" sz="3200" dirty="0" err="1">
                <a:solidFill>
                  <a:schemeClr val="tx2"/>
                </a:solidFill>
              </a:rPr>
              <a:t>of</a:t>
            </a:r>
            <a:r>
              <a:rPr lang="nb-NO" sz="3200" dirty="0">
                <a:solidFill>
                  <a:schemeClr val="tx2"/>
                </a:solidFill>
              </a:rPr>
              <a:t> </a:t>
            </a:r>
            <a:r>
              <a:rPr lang="nb-NO" sz="3200" dirty="0" err="1">
                <a:solidFill>
                  <a:schemeClr val="tx2"/>
                </a:solidFill>
              </a:rPr>
              <a:t>two</a:t>
            </a:r>
            <a:r>
              <a:rPr lang="nb-NO" sz="3200" dirty="0">
                <a:solidFill>
                  <a:schemeClr val="tx2"/>
                </a:solidFill>
              </a:rPr>
              <a:t> parts:</a:t>
            </a:r>
          </a:p>
        </p:txBody>
      </p:sp>
      <p:sp>
        <p:nvSpPr>
          <p:cNvPr id="6" name="Title 1">
            <a:extLst>
              <a:ext uri="{FF2B5EF4-FFF2-40B4-BE49-F238E27FC236}">
                <a16:creationId xmlns:a16="http://schemas.microsoft.com/office/drawing/2014/main" id="{38695F10-01F0-4F62-BF2E-85A0D0D59D2B}"/>
              </a:ext>
            </a:extLst>
          </p:cNvPr>
          <p:cNvSpPr>
            <a:spLocks noGrp="1"/>
          </p:cNvSpPr>
          <p:nvPr>
            <p:ph type="title"/>
          </p:nvPr>
        </p:nvSpPr>
        <p:spPr>
          <a:xfrm>
            <a:off x="237392" y="552607"/>
            <a:ext cx="8179315" cy="762513"/>
          </a:xfrm>
        </p:spPr>
        <p:txBody>
          <a:bodyPr/>
          <a:lstStyle/>
          <a:p>
            <a:pPr>
              <a:defRPr/>
            </a:pPr>
            <a:r>
              <a:rPr lang="en-US" sz="4000" dirty="0">
                <a:latin typeface="Franklin Gothic Book" panose="020B0503020102020204" pitchFamily="34" charset="0"/>
              </a:rPr>
              <a:t>Phased approach</a:t>
            </a:r>
            <a:br>
              <a:rPr lang="en-US" sz="4000" dirty="0">
                <a:latin typeface="Franklin Gothic Book" panose="020B0503020102020204" pitchFamily="34" charset="0"/>
              </a:rPr>
            </a:br>
            <a:br>
              <a:rPr lang="en-US" sz="4000" dirty="0">
                <a:latin typeface="Franklin Gothic Book" panose="020B0503020102020204" pitchFamily="34" charset="0"/>
              </a:rPr>
            </a:br>
            <a:br>
              <a:rPr lang="en-US" sz="3600" b="0" dirty="0">
                <a:latin typeface="Franklin Gothic Book" panose="020B0503020102020204" pitchFamily="34" charset="0"/>
              </a:rPr>
            </a:br>
            <a:br>
              <a:rPr lang="en-US" sz="3600" b="0" dirty="0">
                <a:latin typeface="Franklin Gothic Book" panose="020B0503020102020204" pitchFamily="34" charset="0"/>
              </a:rPr>
            </a:br>
            <a:br>
              <a:rPr lang="en-US" sz="3600" b="0" dirty="0">
                <a:latin typeface="Franklin Gothic Book" panose="020B0503020102020204" pitchFamily="34" charset="0"/>
              </a:rPr>
            </a:br>
            <a:endParaRPr lang="nb-NO" sz="3200" b="0" dirty="0"/>
          </a:p>
        </p:txBody>
      </p:sp>
      <p:graphicFrame>
        <p:nvGraphicFramePr>
          <p:cNvPr id="2" name="Table 1">
            <a:extLst>
              <a:ext uri="{FF2B5EF4-FFF2-40B4-BE49-F238E27FC236}">
                <a16:creationId xmlns:a16="http://schemas.microsoft.com/office/drawing/2014/main" id="{53C4FCF7-8391-44AD-A74D-BF229DAA7702}"/>
              </a:ext>
            </a:extLst>
          </p:cNvPr>
          <p:cNvGraphicFramePr>
            <a:graphicFrameLocks noGrp="1"/>
          </p:cNvGraphicFramePr>
          <p:nvPr>
            <p:extLst>
              <p:ext uri="{D42A27DB-BD31-4B8C-83A1-F6EECF244321}">
                <p14:modId xmlns:p14="http://schemas.microsoft.com/office/powerpoint/2010/main" val="2512686761"/>
              </p:ext>
            </p:extLst>
          </p:nvPr>
        </p:nvGraphicFramePr>
        <p:xfrm>
          <a:off x="302834" y="2292263"/>
          <a:ext cx="8538332" cy="4139197"/>
        </p:xfrm>
        <a:graphic>
          <a:graphicData uri="http://schemas.openxmlformats.org/drawingml/2006/table">
            <a:tbl>
              <a:tblPr firstRow="1" bandRow="1">
                <a:tableStyleId>{5C22544A-7EE6-4342-B048-85BDC9FD1C3A}</a:tableStyleId>
              </a:tblPr>
              <a:tblGrid>
                <a:gridCol w="3987942">
                  <a:extLst>
                    <a:ext uri="{9D8B030D-6E8A-4147-A177-3AD203B41FA5}">
                      <a16:colId xmlns:a16="http://schemas.microsoft.com/office/drawing/2014/main" val="392177216"/>
                    </a:ext>
                  </a:extLst>
                </a:gridCol>
                <a:gridCol w="4550390">
                  <a:extLst>
                    <a:ext uri="{9D8B030D-6E8A-4147-A177-3AD203B41FA5}">
                      <a16:colId xmlns:a16="http://schemas.microsoft.com/office/drawing/2014/main" val="3405163740"/>
                    </a:ext>
                  </a:extLst>
                </a:gridCol>
              </a:tblGrid>
              <a:tr h="424195">
                <a:tc>
                  <a:txBody>
                    <a:bodyPr/>
                    <a:lstStyle/>
                    <a:p>
                      <a:pPr marL="0" marR="0" lvl="0" indent="0" algn="just" defTabSz="457200" rtl="0" eaLnBrk="1" fontAlgn="auto" latinLnBrk="0" hangingPunct="1">
                        <a:lnSpc>
                          <a:spcPct val="100000"/>
                        </a:lnSpc>
                        <a:spcBef>
                          <a:spcPts val="0"/>
                        </a:spcBef>
                        <a:spcAft>
                          <a:spcPts val="1200"/>
                        </a:spcAft>
                        <a:buClr>
                          <a:srgbClr val="0076AF"/>
                        </a:buClr>
                        <a:buSzTx/>
                        <a:buFont typeface="Arial" panose="020B0604020202020204" pitchFamily="34" charset="0"/>
                        <a:buNone/>
                        <a:tabLst/>
                        <a:defRPr/>
                      </a:pPr>
                      <a:r>
                        <a:rPr kumimoji="0" lang="nb-NO" sz="2800" b="1" i="0" u="none" strike="noStrike" kern="1200" cap="none" spc="0" normalizeH="0" baseline="0" noProof="0" dirty="0">
                          <a:ln>
                            <a:noFill/>
                          </a:ln>
                          <a:solidFill>
                            <a:srgbClr val="165B89"/>
                          </a:solidFill>
                          <a:effectLst/>
                          <a:uLnTx/>
                          <a:uFillTx/>
                          <a:latin typeface="+mn-lt"/>
                          <a:ea typeface="+mn-ea"/>
                          <a:cs typeface="+mn-cs"/>
                        </a:rPr>
                        <a:t>Technical </a:t>
                      </a:r>
                      <a:r>
                        <a:rPr kumimoji="0" lang="nb-NO" sz="2800" b="1" i="0" u="none" strike="noStrike" kern="1200" cap="none" spc="0" normalizeH="0" baseline="0" noProof="0" dirty="0" err="1">
                          <a:ln>
                            <a:noFill/>
                          </a:ln>
                          <a:solidFill>
                            <a:srgbClr val="165B89"/>
                          </a:solidFill>
                          <a:effectLst/>
                          <a:uLnTx/>
                          <a:uFillTx/>
                          <a:latin typeface="+mn-lt"/>
                          <a:ea typeface="+mn-ea"/>
                          <a:cs typeface="+mn-cs"/>
                        </a:rPr>
                        <a:t>Assessment</a:t>
                      </a:r>
                      <a:r>
                        <a:rPr kumimoji="0" lang="nb-NO" sz="2800" b="1" i="0" u="none" strike="noStrike" kern="1200" cap="none" spc="0" normalizeH="0" baseline="0" noProof="0" dirty="0">
                          <a:ln>
                            <a:noFill/>
                          </a:ln>
                          <a:solidFill>
                            <a:srgbClr val="165B89"/>
                          </a:solidFill>
                          <a:effectLst/>
                          <a:uLnTx/>
                          <a:uFillTx/>
                          <a:latin typeface="+mn-lt"/>
                          <a:ea typeface="+mn-ea"/>
                          <a:cs typeface="+mn-cs"/>
                        </a:rPr>
                        <a:t>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just" defTabSz="457200" rtl="0" eaLnBrk="1" fontAlgn="auto" latinLnBrk="0" hangingPunct="1">
                        <a:lnSpc>
                          <a:spcPct val="100000"/>
                        </a:lnSpc>
                        <a:spcBef>
                          <a:spcPts val="0"/>
                        </a:spcBef>
                        <a:spcAft>
                          <a:spcPts val="1200"/>
                        </a:spcAft>
                        <a:buClr>
                          <a:srgbClr val="0076AF"/>
                        </a:buClr>
                        <a:buSzTx/>
                        <a:buFont typeface="Arial" panose="020B0604020202020204" pitchFamily="34" charset="0"/>
                        <a:buNone/>
                        <a:tabLst/>
                        <a:defRPr/>
                      </a:pPr>
                      <a:r>
                        <a:rPr kumimoji="0" lang="nb-NO" sz="2800" b="1" i="0" u="none" strike="noStrike" kern="1200" cap="none" spc="0" normalizeH="0" baseline="0" noProof="0" dirty="0" err="1">
                          <a:ln>
                            <a:noFill/>
                          </a:ln>
                          <a:solidFill>
                            <a:srgbClr val="165B89"/>
                          </a:solidFill>
                          <a:effectLst/>
                          <a:uLnTx/>
                          <a:uFillTx/>
                          <a:latin typeface="+mn-lt"/>
                          <a:ea typeface="+mn-ea"/>
                          <a:cs typeface="+mn-cs"/>
                        </a:rPr>
                        <a:t>Assessment</a:t>
                      </a:r>
                      <a:r>
                        <a:rPr kumimoji="0" lang="nb-NO" sz="2800" b="1" i="0" u="none" strike="noStrike" kern="1200" cap="none" spc="0" normalizeH="0" baseline="0" noProof="0" dirty="0">
                          <a:ln>
                            <a:noFill/>
                          </a:ln>
                          <a:solidFill>
                            <a:srgbClr val="165B89"/>
                          </a:solidFill>
                          <a:effectLst/>
                          <a:uLnTx/>
                          <a:uFillTx/>
                          <a:latin typeface="+mn-lt"/>
                          <a:ea typeface="+mn-ea"/>
                          <a:cs typeface="+mn-cs"/>
                        </a:rPr>
                        <a:t> </a:t>
                      </a:r>
                      <a:r>
                        <a:rPr kumimoji="0" lang="nb-NO" sz="2800" b="1" i="0" u="none" strike="noStrike" kern="1200" cap="none" spc="0" normalizeH="0" baseline="0" noProof="0" dirty="0" err="1">
                          <a:ln>
                            <a:noFill/>
                          </a:ln>
                          <a:solidFill>
                            <a:srgbClr val="165B89"/>
                          </a:solidFill>
                          <a:effectLst/>
                          <a:uLnTx/>
                          <a:uFillTx/>
                          <a:latin typeface="+mn-lt"/>
                          <a:ea typeface="+mn-ea"/>
                          <a:cs typeface="+mn-cs"/>
                        </a:rPr>
                        <a:t>of</a:t>
                      </a:r>
                      <a:r>
                        <a:rPr kumimoji="0" lang="nb-NO" sz="2800" b="1" i="0" u="none" strike="noStrike" kern="1200" cap="none" spc="0" normalizeH="0" baseline="0" noProof="0" dirty="0">
                          <a:ln>
                            <a:noFill/>
                          </a:ln>
                          <a:solidFill>
                            <a:srgbClr val="165B89"/>
                          </a:solidFill>
                          <a:effectLst/>
                          <a:uLnTx/>
                          <a:uFillTx/>
                          <a:latin typeface="+mn-lt"/>
                          <a:ea typeface="+mn-ea"/>
                          <a:cs typeface="+mn-cs"/>
                        </a:rPr>
                        <a:t> </a:t>
                      </a:r>
                      <a:r>
                        <a:rPr kumimoji="0" lang="nb-NO" sz="2800" b="1" i="0" u="none" strike="noStrike" kern="1200" cap="none" spc="0" normalizeH="0" baseline="0" noProof="0" dirty="0" err="1">
                          <a:ln>
                            <a:noFill/>
                          </a:ln>
                          <a:solidFill>
                            <a:srgbClr val="165B89"/>
                          </a:solidFill>
                          <a:effectLst/>
                          <a:uLnTx/>
                          <a:uFillTx/>
                          <a:latin typeface="+mn-lt"/>
                          <a:ea typeface="+mn-ea"/>
                          <a:cs typeface="+mn-cs"/>
                        </a:rPr>
                        <a:t>Effectiveness</a:t>
                      </a:r>
                      <a:endParaRPr kumimoji="0" lang="nb-NO" sz="2800" b="1" i="0" u="none" strike="noStrike" kern="1200" cap="none" spc="0" normalizeH="0" baseline="0" noProof="0" dirty="0">
                        <a:ln>
                          <a:noFill/>
                        </a:ln>
                        <a:solidFill>
                          <a:srgbClr val="165B89"/>
                        </a:solidFill>
                        <a:effectLst/>
                        <a:uLnTx/>
                        <a:uFillTx/>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08179237"/>
                  </a:ext>
                </a:extLst>
              </a:tr>
              <a:tr h="3621037">
                <a:tc>
                  <a:txBody>
                    <a:bodyPr/>
                    <a:lstStyle/>
                    <a:p>
                      <a:pPr marL="342900" marR="0" lvl="0" indent="-3429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i="0" dirty="0">
                          <a:solidFill>
                            <a:schemeClr val="tx2"/>
                          </a:solidFill>
                          <a:sym typeface="Wingdings" panose="05000000000000000000" pitchFamily="2" charset="2"/>
                        </a:rPr>
                        <a:t>Have the different </a:t>
                      </a:r>
                      <a:r>
                        <a:rPr lang="en-US" sz="2000" b="1" i="0" dirty="0">
                          <a:solidFill>
                            <a:schemeClr val="bg1"/>
                          </a:solidFill>
                          <a:sym typeface="Wingdings" panose="05000000000000000000" pitchFamily="2" charset="2"/>
                        </a:rPr>
                        <a:t>elements of the requirement </a:t>
                      </a:r>
                      <a:r>
                        <a:rPr lang="en-US" sz="2000" i="0" dirty="0">
                          <a:solidFill>
                            <a:schemeClr val="tx2"/>
                          </a:solidFill>
                          <a:sym typeface="Wingdings" panose="05000000000000000000" pitchFamily="2" charset="2"/>
                        </a:rPr>
                        <a:t>been</a:t>
                      </a:r>
                      <a:r>
                        <a:rPr lang="en-US" sz="2000" b="1" i="0" dirty="0">
                          <a:solidFill>
                            <a:schemeClr val="bg1"/>
                          </a:solidFill>
                          <a:sym typeface="Wingdings" panose="05000000000000000000" pitchFamily="2" charset="2"/>
                        </a:rPr>
                        <a:t> fully implemented </a:t>
                      </a:r>
                      <a:r>
                        <a:rPr lang="en-US" sz="2000" i="0" dirty="0">
                          <a:solidFill>
                            <a:schemeClr val="tx2"/>
                          </a:solidFill>
                          <a:sym typeface="Wingdings" panose="05000000000000000000" pitchFamily="2" charset="2"/>
                        </a:rPr>
                        <a:t>(2.5.a-g)?</a:t>
                      </a:r>
                    </a:p>
                    <a:p>
                      <a:pPr marL="342900" marR="0" lvl="0" indent="-3429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i="0" dirty="0">
                          <a:solidFill>
                            <a:schemeClr val="tx2"/>
                          </a:solidFill>
                          <a:sym typeface="Wingdings" panose="05000000000000000000" pitchFamily="2" charset="2"/>
                        </a:rPr>
                        <a:t>Until 31 December 2021, focused on a </a:t>
                      </a:r>
                      <a:r>
                        <a:rPr lang="en-US" sz="2000" b="1" i="0" dirty="0">
                          <a:solidFill>
                            <a:schemeClr val="bg1"/>
                          </a:solidFill>
                          <a:sym typeface="Wingdings" panose="05000000000000000000" pitchFamily="2" charset="2"/>
                        </a:rPr>
                        <a:t>limited set of questions</a:t>
                      </a:r>
                      <a:r>
                        <a:rPr lang="en-US" sz="2000" i="0" dirty="0">
                          <a:sym typeface="Wingdings" panose="05000000000000000000" pitchFamily="2" charset="2"/>
                        </a:rPr>
                        <a:t>.</a:t>
                      </a:r>
                    </a:p>
                    <a:p>
                      <a:pPr marL="285750" marR="0" lvl="0" indent="-285750" algn="l" defTabSz="685800" rtl="0" eaLnBrk="1" fontAlgn="auto" latinLnBrk="0" hangingPunct="1">
                        <a:lnSpc>
                          <a:spcPct val="100000"/>
                        </a:lnSpc>
                        <a:spcBef>
                          <a:spcPts val="0"/>
                        </a:spcBef>
                        <a:spcAft>
                          <a:spcPts val="0"/>
                        </a:spcAft>
                        <a:buClrTx/>
                        <a:buSzTx/>
                        <a:buFont typeface="Wingdings" panose="05000000000000000000" pitchFamily="2" charset="2"/>
                        <a:buChar char="à"/>
                        <a:tabLst/>
                        <a:defRPr/>
                      </a:pPr>
                      <a:endParaRPr lang="en-US" sz="2000" i="0" dirty="0">
                        <a:sym typeface="Wingdings" panose="05000000000000000000" pitchFamily="2" charset="2"/>
                      </a:endParaRPr>
                    </a:p>
                    <a:p>
                      <a:endParaRPr lang="nb-NO" sz="20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342900" indent="-342900">
                        <a:buFont typeface="Arial" panose="020B0604020202020204" pitchFamily="34" charset="0"/>
                        <a:buChar char="•"/>
                      </a:pPr>
                      <a:r>
                        <a:rPr lang="nb-NO" sz="2000" dirty="0">
                          <a:solidFill>
                            <a:schemeClr val="tx2"/>
                          </a:solidFill>
                          <a:sym typeface="Wingdings" panose="05000000000000000000" pitchFamily="2" charset="2"/>
                        </a:rPr>
                        <a:t>Has </a:t>
                      </a:r>
                      <a:r>
                        <a:rPr lang="nb-NO" sz="2000" dirty="0" err="1">
                          <a:solidFill>
                            <a:schemeClr val="tx2"/>
                          </a:solidFill>
                          <a:sym typeface="Wingdings" panose="05000000000000000000" pitchFamily="2" charset="2"/>
                        </a:rPr>
                        <a:t>the</a:t>
                      </a:r>
                      <a:r>
                        <a:rPr lang="nb-NO" sz="2000" dirty="0">
                          <a:solidFill>
                            <a:schemeClr val="tx2"/>
                          </a:solidFill>
                          <a:sym typeface="Wingdings" panose="05000000000000000000" pitchFamily="2" charset="2"/>
                        </a:rPr>
                        <a:t> </a:t>
                      </a:r>
                      <a:r>
                        <a:rPr lang="nb-NO" sz="2000" b="1" dirty="0" err="1">
                          <a:solidFill>
                            <a:schemeClr val="bg1"/>
                          </a:solidFill>
                          <a:sym typeface="Wingdings" panose="05000000000000000000" pitchFamily="2" charset="2"/>
                        </a:rPr>
                        <a:t>objective</a:t>
                      </a:r>
                      <a:r>
                        <a:rPr lang="nb-NO" sz="2000" b="1" dirty="0">
                          <a:solidFill>
                            <a:schemeClr val="bg1"/>
                          </a:solidFill>
                          <a:sym typeface="Wingdings" panose="05000000000000000000" pitchFamily="2" charset="2"/>
                        </a:rPr>
                        <a:t> </a:t>
                      </a:r>
                      <a:r>
                        <a:rPr lang="nb-NO" sz="2000" dirty="0" err="1">
                          <a:solidFill>
                            <a:schemeClr val="tx2"/>
                          </a:solidFill>
                          <a:sym typeface="Wingdings" panose="05000000000000000000" pitchFamily="2" charset="2"/>
                        </a:rPr>
                        <a:t>of</a:t>
                      </a:r>
                      <a:r>
                        <a:rPr lang="nb-NO" sz="2000" dirty="0">
                          <a:solidFill>
                            <a:schemeClr val="tx2"/>
                          </a:solidFill>
                          <a:sym typeface="Wingdings" panose="05000000000000000000" pitchFamily="2" charset="2"/>
                        </a:rPr>
                        <a:t> </a:t>
                      </a:r>
                      <a:r>
                        <a:rPr lang="nb-NO" sz="2000" dirty="0" err="1">
                          <a:solidFill>
                            <a:schemeClr val="tx2"/>
                          </a:solidFill>
                          <a:sym typeface="Wingdings" panose="05000000000000000000" pitchFamily="2" charset="2"/>
                        </a:rPr>
                        <a:t>the</a:t>
                      </a:r>
                      <a:r>
                        <a:rPr lang="nb-NO" sz="2000" dirty="0">
                          <a:solidFill>
                            <a:schemeClr val="tx2"/>
                          </a:solidFill>
                          <a:sym typeface="Wingdings" panose="05000000000000000000" pitchFamily="2" charset="2"/>
                        </a:rPr>
                        <a:t> </a:t>
                      </a:r>
                      <a:r>
                        <a:rPr lang="nb-NO" sz="2000" dirty="0" err="1">
                          <a:solidFill>
                            <a:schemeClr val="tx2"/>
                          </a:solidFill>
                          <a:sym typeface="Wingdings" panose="05000000000000000000" pitchFamily="2" charset="2"/>
                        </a:rPr>
                        <a:t>requirement</a:t>
                      </a:r>
                      <a:r>
                        <a:rPr lang="nb-NO" sz="2000" dirty="0">
                          <a:solidFill>
                            <a:schemeClr val="tx2"/>
                          </a:solidFill>
                          <a:sym typeface="Wingdings" panose="05000000000000000000" pitchFamily="2" charset="2"/>
                        </a:rPr>
                        <a:t> </a:t>
                      </a:r>
                      <a:r>
                        <a:rPr lang="nb-NO" sz="2000" dirty="0" err="1">
                          <a:solidFill>
                            <a:schemeClr val="tx2"/>
                          </a:solidFill>
                          <a:sym typeface="Wingdings" panose="05000000000000000000" pitchFamily="2" charset="2"/>
                        </a:rPr>
                        <a:t>been</a:t>
                      </a:r>
                      <a:r>
                        <a:rPr lang="nb-NO" sz="2000" dirty="0">
                          <a:solidFill>
                            <a:schemeClr val="tx2"/>
                          </a:solidFill>
                          <a:sym typeface="Wingdings" panose="05000000000000000000" pitchFamily="2" charset="2"/>
                        </a:rPr>
                        <a:t> </a:t>
                      </a:r>
                      <a:r>
                        <a:rPr lang="nb-NO" sz="2000" b="1" dirty="0">
                          <a:solidFill>
                            <a:schemeClr val="bg1"/>
                          </a:solidFill>
                          <a:sym typeface="Wingdings" panose="05000000000000000000" pitchFamily="2" charset="2"/>
                        </a:rPr>
                        <a:t>met?</a:t>
                      </a:r>
                      <a:r>
                        <a:rPr lang="nb-NO" sz="2000" dirty="0">
                          <a:solidFill>
                            <a:schemeClr val="tx2"/>
                          </a:solidFill>
                          <a:sym typeface="Wingdings" panose="05000000000000000000" pitchFamily="2" charset="2"/>
                        </a:rPr>
                        <a:t> </a:t>
                      </a:r>
                      <a:r>
                        <a:rPr lang="nb-NO" sz="2000" dirty="0" err="1">
                          <a:solidFill>
                            <a:schemeClr val="tx2"/>
                          </a:solidFill>
                          <a:sym typeface="Wingdings" panose="05000000000000000000" pitchFamily="2" charset="2"/>
                        </a:rPr>
                        <a:t>Complements</a:t>
                      </a:r>
                      <a:r>
                        <a:rPr lang="nb-NO" sz="2000" dirty="0">
                          <a:solidFill>
                            <a:schemeClr val="tx2"/>
                          </a:solidFill>
                          <a:sym typeface="Wingdings" panose="05000000000000000000" pitchFamily="2" charset="2"/>
                        </a:rPr>
                        <a:t> </a:t>
                      </a:r>
                      <a:r>
                        <a:rPr lang="nb-NO" sz="2000" dirty="0" err="1">
                          <a:solidFill>
                            <a:schemeClr val="tx2"/>
                          </a:solidFill>
                          <a:sym typeface="Wingdings" panose="05000000000000000000" pitchFamily="2" charset="2"/>
                        </a:rPr>
                        <a:t>the</a:t>
                      </a:r>
                      <a:r>
                        <a:rPr lang="nb-NO" sz="2000" dirty="0">
                          <a:solidFill>
                            <a:schemeClr val="tx2"/>
                          </a:solidFill>
                          <a:sym typeface="Wingdings" panose="05000000000000000000" pitchFamily="2" charset="2"/>
                        </a:rPr>
                        <a:t> </a:t>
                      </a:r>
                      <a:r>
                        <a:rPr lang="nb-NO" sz="2000" dirty="0" err="1">
                          <a:solidFill>
                            <a:schemeClr val="tx2"/>
                          </a:solidFill>
                          <a:sym typeface="Wingdings" panose="05000000000000000000" pitchFamily="2" charset="2"/>
                        </a:rPr>
                        <a:t>technical</a:t>
                      </a:r>
                      <a:r>
                        <a:rPr lang="nb-NO" sz="2000" dirty="0">
                          <a:solidFill>
                            <a:schemeClr val="tx2"/>
                          </a:solidFill>
                          <a:sym typeface="Wingdings" panose="05000000000000000000" pitchFamily="2" charset="2"/>
                        </a:rPr>
                        <a:t> </a:t>
                      </a:r>
                      <a:r>
                        <a:rPr lang="nb-NO" sz="2000" dirty="0" err="1">
                          <a:solidFill>
                            <a:schemeClr val="tx2"/>
                          </a:solidFill>
                          <a:sym typeface="Wingdings" panose="05000000000000000000" pitchFamily="2" charset="2"/>
                        </a:rPr>
                        <a:t>assessment</a:t>
                      </a:r>
                      <a:r>
                        <a:rPr lang="nb-NO" sz="2000" dirty="0">
                          <a:solidFill>
                            <a:schemeClr val="tx2"/>
                          </a:solidFill>
                          <a:sym typeface="Wingdings" panose="05000000000000000000" pitchFamily="2" charset="2"/>
                        </a:rPr>
                        <a:t>.</a:t>
                      </a:r>
                    </a:p>
                    <a:p>
                      <a:pPr marL="342900" indent="-342900">
                        <a:buFont typeface="Arial" panose="020B0604020202020204" pitchFamily="34" charset="0"/>
                        <a:buChar char="•"/>
                      </a:pPr>
                      <a:r>
                        <a:rPr lang="nb-NO" sz="2000" dirty="0" err="1">
                          <a:solidFill>
                            <a:schemeClr val="tx2"/>
                          </a:solidFill>
                          <a:sym typeface="Wingdings" panose="05000000000000000000" pitchFamily="2" charset="2"/>
                        </a:rPr>
                        <a:t>Focuses</a:t>
                      </a:r>
                      <a:r>
                        <a:rPr lang="nb-NO" sz="2000" dirty="0">
                          <a:solidFill>
                            <a:schemeClr val="tx2"/>
                          </a:solidFill>
                          <a:sym typeface="Wingdings" panose="05000000000000000000" pitchFamily="2" charset="2"/>
                        </a:rPr>
                        <a:t> </a:t>
                      </a:r>
                      <a:r>
                        <a:rPr lang="nb-NO" sz="2000" dirty="0" err="1">
                          <a:solidFill>
                            <a:schemeClr val="tx2"/>
                          </a:solidFill>
                          <a:sym typeface="Wingdings" panose="05000000000000000000" pitchFamily="2" charset="2"/>
                        </a:rPr>
                        <a:t>on</a:t>
                      </a:r>
                      <a:r>
                        <a:rPr lang="nb-NO" sz="2000" dirty="0">
                          <a:solidFill>
                            <a:schemeClr val="tx2"/>
                          </a:solidFill>
                          <a:sym typeface="Wingdings" panose="05000000000000000000" pitchFamily="2" charset="2"/>
                        </a:rPr>
                        <a:t> </a:t>
                      </a:r>
                      <a:r>
                        <a:rPr lang="nb-NO" sz="2000" b="1" dirty="0" err="1">
                          <a:solidFill>
                            <a:schemeClr val="bg1"/>
                          </a:solidFill>
                          <a:sym typeface="Wingdings" panose="05000000000000000000" pitchFamily="2" charset="2"/>
                        </a:rPr>
                        <a:t>reasons</a:t>
                      </a:r>
                      <a:r>
                        <a:rPr lang="nb-NO" sz="2000" b="1" dirty="0">
                          <a:solidFill>
                            <a:schemeClr val="bg1"/>
                          </a:solidFill>
                          <a:sym typeface="Wingdings" panose="05000000000000000000" pitchFamily="2" charset="2"/>
                        </a:rPr>
                        <a:t> </a:t>
                      </a:r>
                      <a:r>
                        <a:rPr lang="nb-NO" sz="2000" b="1" dirty="0" err="1">
                          <a:solidFill>
                            <a:schemeClr val="bg1"/>
                          </a:solidFill>
                          <a:sym typeface="Wingdings" panose="05000000000000000000" pitchFamily="2" charset="2"/>
                        </a:rPr>
                        <a:t>behind</a:t>
                      </a:r>
                      <a:r>
                        <a:rPr lang="nb-NO" sz="2000" b="1" dirty="0">
                          <a:solidFill>
                            <a:schemeClr val="bg1"/>
                          </a:solidFill>
                          <a:sym typeface="Wingdings" panose="05000000000000000000" pitchFamily="2" charset="2"/>
                        </a:rPr>
                        <a:t> gaps</a:t>
                      </a:r>
                      <a:r>
                        <a:rPr lang="nb-NO" sz="2000" dirty="0">
                          <a:solidFill>
                            <a:schemeClr val="tx2"/>
                          </a:solidFill>
                          <a:sym typeface="Wingdings" panose="05000000000000000000" pitchFamily="2" charset="2"/>
                        </a:rPr>
                        <a:t>, </a:t>
                      </a:r>
                      <a:r>
                        <a:rPr lang="nb-NO" sz="2000" dirty="0" err="1">
                          <a:solidFill>
                            <a:schemeClr val="tx2"/>
                          </a:solidFill>
                          <a:sym typeface="Wingdings" panose="05000000000000000000" pitchFamily="2" charset="2"/>
                        </a:rPr>
                        <a:t>the</a:t>
                      </a:r>
                      <a:r>
                        <a:rPr lang="nb-NO" sz="2000" dirty="0">
                          <a:solidFill>
                            <a:schemeClr val="tx2"/>
                          </a:solidFill>
                          <a:sym typeface="Wingdings" panose="05000000000000000000" pitchFamily="2" charset="2"/>
                        </a:rPr>
                        <a:t> </a:t>
                      </a:r>
                      <a:r>
                        <a:rPr lang="nb-NO" sz="2000" dirty="0" err="1">
                          <a:solidFill>
                            <a:schemeClr val="tx2"/>
                          </a:solidFill>
                          <a:sym typeface="Wingdings" panose="05000000000000000000" pitchFamily="2" charset="2"/>
                        </a:rPr>
                        <a:t>significance</a:t>
                      </a:r>
                      <a:r>
                        <a:rPr lang="nb-NO" sz="2000" dirty="0">
                          <a:solidFill>
                            <a:schemeClr val="tx2"/>
                          </a:solidFill>
                          <a:sym typeface="Wingdings" panose="05000000000000000000" pitchFamily="2" charset="2"/>
                        </a:rPr>
                        <a:t> </a:t>
                      </a:r>
                      <a:r>
                        <a:rPr lang="nb-NO" sz="2000" dirty="0" err="1">
                          <a:solidFill>
                            <a:schemeClr val="tx2"/>
                          </a:solidFill>
                          <a:sym typeface="Wingdings" panose="05000000000000000000" pitchFamily="2" charset="2"/>
                        </a:rPr>
                        <a:t>of</a:t>
                      </a:r>
                      <a:r>
                        <a:rPr lang="nb-NO" sz="2000" dirty="0">
                          <a:solidFill>
                            <a:schemeClr val="tx2"/>
                          </a:solidFill>
                          <a:sym typeface="Wingdings" panose="05000000000000000000" pitchFamily="2" charset="2"/>
                        </a:rPr>
                        <a:t> gaps, </a:t>
                      </a:r>
                      <a:r>
                        <a:rPr lang="nb-NO" sz="2000" b="1" dirty="0">
                          <a:solidFill>
                            <a:schemeClr val="bg1"/>
                          </a:solidFill>
                          <a:sym typeface="Wingdings" panose="05000000000000000000" pitchFamily="2" charset="2"/>
                        </a:rPr>
                        <a:t>data </a:t>
                      </a:r>
                      <a:r>
                        <a:rPr lang="nb-NO" sz="2000" b="1" dirty="0" err="1">
                          <a:solidFill>
                            <a:schemeClr val="bg1"/>
                          </a:solidFill>
                          <a:sym typeface="Wingdings" panose="05000000000000000000" pitchFamily="2" charset="2"/>
                        </a:rPr>
                        <a:t>quality</a:t>
                      </a:r>
                      <a:r>
                        <a:rPr lang="nb-NO" sz="2000" dirty="0">
                          <a:solidFill>
                            <a:schemeClr val="tx2"/>
                          </a:solidFill>
                          <a:sym typeface="Wingdings" panose="05000000000000000000" pitchFamily="2" charset="2"/>
                        </a:rPr>
                        <a:t>, </a:t>
                      </a:r>
                      <a:r>
                        <a:rPr lang="nb-NO" sz="2000" b="1" dirty="0">
                          <a:solidFill>
                            <a:schemeClr val="bg1"/>
                          </a:solidFill>
                          <a:sym typeface="Wingdings" panose="05000000000000000000" pitchFamily="2" charset="2"/>
                        </a:rPr>
                        <a:t>data </a:t>
                      </a:r>
                      <a:r>
                        <a:rPr lang="nb-NO" sz="2000" b="1" dirty="0" err="1">
                          <a:solidFill>
                            <a:schemeClr val="bg1"/>
                          </a:solidFill>
                          <a:sym typeface="Wingdings" panose="05000000000000000000" pitchFamily="2" charset="2"/>
                        </a:rPr>
                        <a:t>accessibility</a:t>
                      </a:r>
                      <a:r>
                        <a:rPr lang="nb-NO" sz="2000" dirty="0">
                          <a:solidFill>
                            <a:schemeClr val="tx2"/>
                          </a:solidFill>
                          <a:sym typeface="Wingdings" panose="05000000000000000000" pitchFamily="2" charset="2"/>
                        </a:rPr>
                        <a:t>.</a:t>
                      </a:r>
                    </a:p>
                    <a:p>
                      <a:pPr marL="342900" indent="-342900">
                        <a:buFont typeface="Arial" panose="020B0604020202020204" pitchFamily="34" charset="0"/>
                        <a:buChar char="•"/>
                      </a:pPr>
                      <a:r>
                        <a:rPr lang="nb-NO" sz="2000" dirty="0" err="1">
                          <a:solidFill>
                            <a:schemeClr val="tx2"/>
                          </a:solidFill>
                          <a:sym typeface="Wingdings" panose="05000000000000000000" pitchFamily="2" charset="2"/>
                        </a:rPr>
                        <a:t>Based</a:t>
                      </a:r>
                      <a:r>
                        <a:rPr lang="nb-NO" sz="2000" dirty="0">
                          <a:solidFill>
                            <a:schemeClr val="tx2"/>
                          </a:solidFill>
                          <a:sym typeface="Wingdings" panose="05000000000000000000" pitchFamily="2" charset="2"/>
                        </a:rPr>
                        <a:t> </a:t>
                      </a:r>
                      <a:r>
                        <a:rPr lang="nb-NO" sz="2000" dirty="0" err="1">
                          <a:solidFill>
                            <a:schemeClr val="tx2"/>
                          </a:solidFill>
                          <a:sym typeface="Wingdings" panose="05000000000000000000" pitchFamily="2" charset="2"/>
                        </a:rPr>
                        <a:t>on</a:t>
                      </a:r>
                      <a:r>
                        <a:rPr lang="nb-NO" sz="2000" dirty="0">
                          <a:solidFill>
                            <a:schemeClr val="tx2"/>
                          </a:solidFill>
                          <a:sym typeface="Wingdings" panose="05000000000000000000" pitchFamily="2" charset="2"/>
                        </a:rPr>
                        <a:t> </a:t>
                      </a:r>
                      <a:r>
                        <a:rPr lang="nb-NO" sz="2000" dirty="0" err="1">
                          <a:solidFill>
                            <a:schemeClr val="tx2"/>
                          </a:solidFill>
                          <a:sym typeface="Wingdings" panose="05000000000000000000" pitchFamily="2" charset="2"/>
                        </a:rPr>
                        <a:t>the</a:t>
                      </a:r>
                      <a:r>
                        <a:rPr lang="nb-NO" sz="2000" dirty="0">
                          <a:solidFill>
                            <a:schemeClr val="tx2"/>
                          </a:solidFill>
                          <a:sym typeface="Wingdings" panose="05000000000000000000" pitchFamily="2" charset="2"/>
                        </a:rPr>
                        <a:t> </a:t>
                      </a:r>
                      <a:r>
                        <a:rPr lang="nb-NO" sz="2000" b="1" dirty="0" err="1">
                          <a:solidFill>
                            <a:schemeClr val="bg1"/>
                          </a:solidFill>
                          <a:sym typeface="Wingdings" panose="05000000000000000000" pitchFamily="2" charset="2"/>
                        </a:rPr>
                        <a:t>MSG’s</a:t>
                      </a:r>
                      <a:r>
                        <a:rPr lang="nb-NO" sz="2000" b="1" dirty="0">
                          <a:solidFill>
                            <a:schemeClr val="bg1"/>
                          </a:solidFill>
                          <a:sym typeface="Wingdings" panose="05000000000000000000" pitchFamily="2" charset="2"/>
                        </a:rPr>
                        <a:t> </a:t>
                      </a:r>
                      <a:r>
                        <a:rPr lang="nb-NO" sz="2000" b="1" dirty="0" err="1">
                          <a:solidFill>
                            <a:schemeClr val="bg1"/>
                          </a:solidFill>
                          <a:sym typeface="Wingdings" panose="05000000000000000000" pitchFamily="2" charset="2"/>
                        </a:rPr>
                        <a:t>work</a:t>
                      </a:r>
                      <a:r>
                        <a:rPr lang="nb-NO" sz="2000" dirty="0">
                          <a:solidFill>
                            <a:schemeClr val="tx2"/>
                          </a:solidFill>
                          <a:sym typeface="Wingdings" panose="05000000000000000000" pitchFamily="2" charset="2"/>
                        </a:rPr>
                        <a:t>, </a:t>
                      </a:r>
                      <a:r>
                        <a:rPr lang="nb-NO" sz="2000" b="1" dirty="0">
                          <a:solidFill>
                            <a:schemeClr val="bg1"/>
                          </a:solidFill>
                          <a:sym typeface="Wingdings" panose="05000000000000000000" pitchFamily="2" charset="2"/>
                        </a:rPr>
                        <a:t>stakeholder </a:t>
                      </a:r>
                      <a:r>
                        <a:rPr lang="nb-NO" sz="2000" b="1" dirty="0" err="1">
                          <a:solidFill>
                            <a:schemeClr val="bg1"/>
                          </a:solidFill>
                          <a:sym typeface="Wingdings" panose="05000000000000000000" pitchFamily="2" charset="2"/>
                        </a:rPr>
                        <a:t>consultations</a:t>
                      </a:r>
                      <a:r>
                        <a:rPr lang="nb-NO" sz="2000" b="1" dirty="0">
                          <a:solidFill>
                            <a:schemeClr val="bg1"/>
                          </a:solidFill>
                          <a:sym typeface="Wingdings" panose="05000000000000000000" pitchFamily="2" charset="2"/>
                        </a:rPr>
                        <a:t> </a:t>
                      </a:r>
                      <a:r>
                        <a:rPr lang="nb-NO" sz="2000" dirty="0">
                          <a:solidFill>
                            <a:schemeClr val="tx2"/>
                          </a:solidFill>
                          <a:sym typeface="Wingdings" panose="05000000000000000000" pitchFamily="2" charset="2"/>
                        </a:rPr>
                        <a:t>and </a:t>
                      </a:r>
                      <a:r>
                        <a:rPr lang="nb-NO" sz="2000" b="1" dirty="0">
                          <a:solidFill>
                            <a:schemeClr val="bg1"/>
                          </a:solidFill>
                          <a:sym typeface="Wingdings" panose="05000000000000000000" pitchFamily="2" charset="2"/>
                        </a:rPr>
                        <a:t>FATF</a:t>
                      </a:r>
                      <a:r>
                        <a:rPr lang="nb-NO" sz="2000" dirty="0">
                          <a:solidFill>
                            <a:schemeClr val="tx2"/>
                          </a:solidFill>
                          <a:sym typeface="Wingdings" panose="05000000000000000000" pitchFamily="2" charset="2"/>
                        </a:rPr>
                        <a:t> </a:t>
                      </a:r>
                      <a:r>
                        <a:rPr lang="nb-NO" sz="2000" dirty="0" err="1">
                          <a:solidFill>
                            <a:schemeClr val="tx2"/>
                          </a:solidFill>
                          <a:sym typeface="Wingdings" panose="05000000000000000000" pitchFamily="2" charset="2"/>
                        </a:rPr>
                        <a:t>assessments</a:t>
                      </a:r>
                      <a:endParaRPr lang="nb-NO" sz="2000" dirty="0">
                        <a:solidFill>
                          <a:schemeClr val="tx2"/>
                        </a:solidFill>
                        <a:sym typeface="Wingdings" panose="05000000000000000000" pitchFamily="2" charset="2"/>
                      </a:endParaRPr>
                    </a:p>
                    <a:p>
                      <a:pPr marL="342900" indent="-342900">
                        <a:buFont typeface="Arial" panose="020B0604020202020204" pitchFamily="34" charset="0"/>
                        <a:buChar char="•"/>
                      </a:pPr>
                      <a:r>
                        <a:rPr lang="nb-NO" sz="2000" dirty="0" err="1">
                          <a:solidFill>
                            <a:schemeClr val="tx2"/>
                          </a:solidFill>
                          <a:sym typeface="Wingdings" panose="05000000000000000000" pitchFamily="2" charset="2"/>
                        </a:rPr>
                        <a:t>Provides</a:t>
                      </a:r>
                      <a:r>
                        <a:rPr lang="nb-NO" sz="2000" dirty="0">
                          <a:solidFill>
                            <a:schemeClr val="tx2"/>
                          </a:solidFill>
                          <a:sym typeface="Wingdings" panose="05000000000000000000" pitchFamily="2" charset="2"/>
                        </a:rPr>
                        <a:t> </a:t>
                      </a:r>
                      <a:r>
                        <a:rPr lang="nb-NO" sz="2000" b="1" dirty="0">
                          <a:solidFill>
                            <a:schemeClr val="bg1"/>
                          </a:solidFill>
                          <a:sym typeface="Wingdings" panose="05000000000000000000" pitchFamily="2" charset="2"/>
                        </a:rPr>
                        <a:t>relevant </a:t>
                      </a:r>
                      <a:r>
                        <a:rPr lang="nb-NO" sz="2000" b="1" dirty="0" err="1">
                          <a:solidFill>
                            <a:schemeClr val="bg1"/>
                          </a:solidFill>
                          <a:sym typeface="Wingdings" panose="05000000000000000000" pitchFamily="2" charset="2"/>
                        </a:rPr>
                        <a:t>recommendations</a:t>
                      </a:r>
                      <a:r>
                        <a:rPr lang="nb-NO" sz="2000" b="1" dirty="0">
                          <a:solidFill>
                            <a:schemeClr val="bg1"/>
                          </a:solidFill>
                          <a:sym typeface="Wingdings" panose="05000000000000000000" pitchFamily="2" charset="2"/>
                        </a:rPr>
                        <a:t> </a:t>
                      </a:r>
                    </a:p>
                    <a:p>
                      <a:endParaRPr lang="nb-NO" sz="20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73993131"/>
                  </a:ext>
                </a:extLst>
              </a:tr>
            </a:tbl>
          </a:graphicData>
        </a:graphic>
      </p:graphicFrame>
    </p:spTree>
    <p:extLst>
      <p:ext uri="{BB962C8B-B14F-4D97-AF65-F5344CB8AC3E}">
        <p14:creationId xmlns:p14="http://schemas.microsoft.com/office/powerpoint/2010/main" val="1712103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FE064C9-97AE-4661-82F0-29022D42DF90}"/>
              </a:ext>
            </a:extLst>
          </p:cNvPr>
          <p:cNvGraphicFramePr>
            <a:graphicFrameLocks noGrp="1"/>
          </p:cNvGraphicFramePr>
          <p:nvPr>
            <p:extLst>
              <p:ext uri="{D42A27DB-BD31-4B8C-83A1-F6EECF244321}">
                <p14:modId xmlns:p14="http://schemas.microsoft.com/office/powerpoint/2010/main" val="3054047021"/>
              </p:ext>
            </p:extLst>
          </p:nvPr>
        </p:nvGraphicFramePr>
        <p:xfrm>
          <a:off x="272561" y="1241548"/>
          <a:ext cx="8733198" cy="4498241"/>
        </p:xfrm>
        <a:graphic>
          <a:graphicData uri="http://schemas.openxmlformats.org/drawingml/2006/table">
            <a:tbl>
              <a:tblPr firstRow="1" firstCol="1" bandRow="1">
                <a:tableStyleId>{5C22544A-7EE6-4342-B048-85BDC9FD1C3A}</a:tableStyleId>
              </a:tblPr>
              <a:tblGrid>
                <a:gridCol w="951580">
                  <a:extLst>
                    <a:ext uri="{9D8B030D-6E8A-4147-A177-3AD203B41FA5}">
                      <a16:colId xmlns:a16="http://schemas.microsoft.com/office/drawing/2014/main" val="4268314992"/>
                    </a:ext>
                  </a:extLst>
                </a:gridCol>
                <a:gridCol w="3302593">
                  <a:extLst>
                    <a:ext uri="{9D8B030D-6E8A-4147-A177-3AD203B41FA5}">
                      <a16:colId xmlns:a16="http://schemas.microsoft.com/office/drawing/2014/main" val="1980298934"/>
                    </a:ext>
                  </a:extLst>
                </a:gridCol>
                <a:gridCol w="4479025">
                  <a:extLst>
                    <a:ext uri="{9D8B030D-6E8A-4147-A177-3AD203B41FA5}">
                      <a16:colId xmlns:a16="http://schemas.microsoft.com/office/drawing/2014/main" val="3853404035"/>
                    </a:ext>
                  </a:extLst>
                </a:gridCol>
              </a:tblGrid>
              <a:tr h="619583">
                <a:tc>
                  <a:txBody>
                    <a:bodyPr/>
                    <a:lstStyle/>
                    <a:p>
                      <a:pPr algn="ctr">
                        <a:lnSpc>
                          <a:spcPct val="115000"/>
                        </a:lnSpc>
                        <a:spcBef>
                          <a:spcPts val="600"/>
                        </a:spcBef>
                        <a:spcAft>
                          <a:spcPts val="600"/>
                        </a:spcAft>
                      </a:pPr>
                      <a:r>
                        <a:rPr lang="en-US" sz="1400" dirty="0">
                          <a:effectLst/>
                        </a:rPr>
                        <a:t>Level of progress</a:t>
                      </a:r>
                      <a:endParaRPr lang="nb-NO" sz="14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ctr">
                        <a:lnSpc>
                          <a:spcPct val="115000"/>
                        </a:lnSpc>
                        <a:spcBef>
                          <a:spcPts val="0"/>
                        </a:spcBef>
                        <a:spcAft>
                          <a:spcPts val="0"/>
                        </a:spcAft>
                      </a:pPr>
                      <a:r>
                        <a:rPr lang="en-US" sz="1400" dirty="0">
                          <a:effectLst/>
                        </a:rPr>
                        <a:t>Phase 1 – Initial Criteria</a:t>
                      </a:r>
                    </a:p>
                    <a:p>
                      <a:pPr algn="ctr">
                        <a:lnSpc>
                          <a:spcPct val="115000"/>
                        </a:lnSpc>
                        <a:spcBef>
                          <a:spcPts val="0"/>
                        </a:spcBef>
                        <a:spcAft>
                          <a:spcPts val="0"/>
                        </a:spcAft>
                      </a:pPr>
                      <a:r>
                        <a:rPr lang="en-US" sz="1100" dirty="0">
                          <a:solidFill>
                            <a:schemeClr val="tx2"/>
                          </a:solidFill>
                          <a:effectLst/>
                        </a:rPr>
                        <a:t>(1 Jan 2020 – 31 Dec 2021)</a:t>
                      </a:r>
                      <a:endParaRPr lang="nb-NO" sz="1400" b="1" dirty="0">
                        <a:solidFill>
                          <a:schemeClr val="tx2"/>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ctr">
                        <a:lnSpc>
                          <a:spcPct val="115000"/>
                        </a:lnSpc>
                        <a:spcBef>
                          <a:spcPts val="0"/>
                        </a:spcBef>
                        <a:spcAft>
                          <a:spcPts val="0"/>
                        </a:spcAft>
                      </a:pPr>
                      <a:r>
                        <a:rPr lang="en-US" sz="1400" dirty="0">
                          <a:effectLst/>
                        </a:rPr>
                        <a:t>Phase 2 – Full Criteria</a:t>
                      </a:r>
                    </a:p>
                    <a:p>
                      <a:pPr algn="ctr">
                        <a:lnSpc>
                          <a:spcPct val="115000"/>
                        </a:lnSpc>
                        <a:spcBef>
                          <a:spcPts val="0"/>
                        </a:spcBef>
                        <a:spcAft>
                          <a:spcPts val="0"/>
                        </a:spcAft>
                      </a:pPr>
                      <a:r>
                        <a:rPr lang="en-US" sz="1100" dirty="0">
                          <a:solidFill>
                            <a:schemeClr val="tx2"/>
                          </a:solidFill>
                          <a:effectLst/>
                        </a:rPr>
                        <a:t>(as of 1 Jan 2022)</a:t>
                      </a:r>
                      <a:endParaRPr lang="nb-NO" sz="1400" b="1" dirty="0">
                        <a:solidFill>
                          <a:schemeClr val="tx2"/>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998482793"/>
                  </a:ext>
                </a:extLst>
              </a:tr>
              <a:tr h="965453">
                <a:tc>
                  <a:txBody>
                    <a:bodyPr/>
                    <a:lstStyle/>
                    <a:p>
                      <a:pPr>
                        <a:lnSpc>
                          <a:spcPct val="110000"/>
                        </a:lnSpc>
                        <a:spcAft>
                          <a:spcPts val="0"/>
                        </a:spcAft>
                      </a:pPr>
                      <a:r>
                        <a:rPr lang="en-GB" sz="1200">
                          <a:solidFill>
                            <a:schemeClr val="tx2"/>
                          </a:solidFill>
                          <a:effectLst/>
                        </a:rPr>
                        <a:t>Outstanding progress</a:t>
                      </a:r>
                      <a:endParaRPr lang="nb-NO" sz="1200">
                        <a:solidFill>
                          <a:schemeClr val="tx2"/>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nSpc>
                          <a:spcPct val="110000"/>
                        </a:lnSpc>
                        <a:spcAft>
                          <a:spcPts val="0"/>
                        </a:spcAft>
                      </a:pPr>
                      <a:r>
                        <a:rPr lang="en-GB" sz="1200" dirty="0">
                          <a:effectLst/>
                        </a:rPr>
                        <a:t> Not applicable.</a:t>
                      </a:r>
                      <a:endParaRPr lang="nb-NO"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nSpc>
                          <a:spcPct val="110000"/>
                        </a:lnSpc>
                        <a:spcAft>
                          <a:spcPts val="0"/>
                        </a:spcAft>
                      </a:pPr>
                      <a:r>
                        <a:rPr lang="en-GB" sz="1200" b="1" dirty="0">
                          <a:effectLst/>
                        </a:rPr>
                        <a:t>Implementation exceeds the required aspects of the requirement</a:t>
                      </a:r>
                      <a:r>
                        <a:rPr lang="en-GB" sz="1200" dirty="0">
                          <a:effectLst/>
                        </a:rPr>
                        <a:t>, and the assessment demonstrates disclosures are effective and systematic.</a:t>
                      </a:r>
                      <a:endParaRPr lang="nb-NO"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3737215799"/>
                  </a:ext>
                </a:extLst>
              </a:tr>
              <a:tr h="751135">
                <a:tc>
                  <a:txBody>
                    <a:bodyPr/>
                    <a:lstStyle/>
                    <a:p>
                      <a:pPr>
                        <a:lnSpc>
                          <a:spcPct val="110000"/>
                        </a:lnSpc>
                        <a:spcAft>
                          <a:spcPts val="0"/>
                        </a:spcAft>
                      </a:pPr>
                      <a:r>
                        <a:rPr lang="en-GB" sz="1200">
                          <a:solidFill>
                            <a:schemeClr val="tx2"/>
                          </a:solidFill>
                          <a:effectLst/>
                        </a:rPr>
                        <a:t>Satisfactory progress</a:t>
                      </a:r>
                      <a:endParaRPr lang="nb-NO" sz="1200">
                        <a:solidFill>
                          <a:schemeClr val="tx2"/>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nSpc>
                          <a:spcPct val="110000"/>
                        </a:lnSpc>
                        <a:spcAft>
                          <a:spcPts val="0"/>
                        </a:spcAft>
                      </a:pPr>
                      <a:r>
                        <a:rPr lang="en-GB" sz="1200" b="1" dirty="0">
                          <a:effectLst/>
                        </a:rPr>
                        <a:t>Initial criteria are fully met</a:t>
                      </a:r>
                      <a:r>
                        <a:rPr lang="en-GB" sz="1200" dirty="0">
                          <a:effectLst/>
                        </a:rPr>
                        <a:t>, with a demonstrated focus on ensuring effective disclosures.</a:t>
                      </a:r>
                      <a:endParaRPr lang="nb-NO"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nSpc>
                          <a:spcPct val="110000"/>
                        </a:lnSpc>
                        <a:spcAft>
                          <a:spcPts val="0"/>
                        </a:spcAft>
                      </a:pPr>
                      <a:r>
                        <a:rPr lang="en-GB" sz="1200" b="1" dirty="0">
                          <a:effectLst/>
                        </a:rPr>
                        <a:t>All aspects of the requirement are fully met</a:t>
                      </a:r>
                      <a:r>
                        <a:rPr lang="en-GB" sz="1200" dirty="0">
                          <a:effectLst/>
                        </a:rPr>
                        <a:t>. Possible omissions have been considered by the MSG and are not material.</a:t>
                      </a:r>
                      <a:endParaRPr lang="nb-NO"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622408761"/>
                  </a:ext>
                </a:extLst>
              </a:tr>
              <a:tr h="965453">
                <a:tc>
                  <a:txBody>
                    <a:bodyPr/>
                    <a:lstStyle/>
                    <a:p>
                      <a:pPr>
                        <a:lnSpc>
                          <a:spcPct val="110000"/>
                        </a:lnSpc>
                        <a:spcAft>
                          <a:spcPts val="0"/>
                        </a:spcAft>
                      </a:pPr>
                      <a:r>
                        <a:rPr lang="en-GB" sz="1200" dirty="0">
                          <a:solidFill>
                            <a:schemeClr val="tx2"/>
                          </a:solidFill>
                          <a:effectLst/>
                        </a:rPr>
                        <a:t>Meaningful progress</a:t>
                      </a:r>
                      <a:endParaRPr lang="nb-NO" sz="1200" dirty="0">
                        <a:solidFill>
                          <a:schemeClr val="tx2"/>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nSpc>
                          <a:spcPct val="110000"/>
                        </a:lnSpc>
                        <a:spcAft>
                          <a:spcPts val="0"/>
                        </a:spcAft>
                      </a:pPr>
                      <a:r>
                        <a:rPr lang="en-GB" sz="1200" b="1" dirty="0">
                          <a:effectLst/>
                        </a:rPr>
                        <a:t>Significant elements of the initial criteria are met</a:t>
                      </a:r>
                      <a:r>
                        <a:rPr lang="en-GB" sz="1200" dirty="0">
                          <a:effectLst/>
                        </a:rPr>
                        <a:t>, and some efforts have been undertaken to promote effective disclosures.</a:t>
                      </a:r>
                      <a:endParaRPr lang="nb-NO"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nSpc>
                          <a:spcPct val="110000"/>
                        </a:lnSpc>
                        <a:spcAft>
                          <a:spcPts val="0"/>
                        </a:spcAft>
                      </a:pPr>
                      <a:r>
                        <a:rPr lang="en-GB" sz="1200" b="1" dirty="0">
                          <a:effectLst/>
                        </a:rPr>
                        <a:t>Significant elements of the requirement are being implemented</a:t>
                      </a:r>
                      <a:r>
                        <a:rPr lang="en-GB" sz="1200" dirty="0">
                          <a:effectLst/>
                        </a:rPr>
                        <a:t> and the implementing country has made efforts to ensure effective disclosures.</a:t>
                      </a:r>
                      <a:endParaRPr lang="nb-NO"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473321659"/>
                  </a:ext>
                </a:extLst>
              </a:tr>
              <a:tr h="720690">
                <a:tc>
                  <a:txBody>
                    <a:bodyPr/>
                    <a:lstStyle/>
                    <a:p>
                      <a:pPr>
                        <a:lnSpc>
                          <a:spcPct val="110000"/>
                        </a:lnSpc>
                        <a:spcAft>
                          <a:spcPts val="0"/>
                        </a:spcAft>
                      </a:pPr>
                      <a:r>
                        <a:rPr lang="en-GB" sz="1200">
                          <a:solidFill>
                            <a:schemeClr val="tx2"/>
                          </a:solidFill>
                          <a:effectLst/>
                        </a:rPr>
                        <a:t>Inadequate progress</a:t>
                      </a:r>
                      <a:endParaRPr lang="nb-NO" sz="1200">
                        <a:solidFill>
                          <a:schemeClr val="tx2"/>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nSpc>
                          <a:spcPct val="110000"/>
                        </a:lnSpc>
                        <a:spcAft>
                          <a:spcPts val="0"/>
                        </a:spcAft>
                      </a:pPr>
                      <a:r>
                        <a:rPr lang="en-GB" sz="1200" b="1" dirty="0">
                          <a:effectLst/>
                        </a:rPr>
                        <a:t>Significant elements of the initial criteria are unmet</a:t>
                      </a:r>
                      <a:r>
                        <a:rPr lang="en-GB" sz="1200" dirty="0">
                          <a:effectLst/>
                        </a:rPr>
                        <a:t>.</a:t>
                      </a:r>
                      <a:endParaRPr lang="nb-NO"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nSpc>
                          <a:spcPct val="110000"/>
                        </a:lnSpc>
                        <a:spcAft>
                          <a:spcPts val="0"/>
                        </a:spcAft>
                      </a:pPr>
                      <a:r>
                        <a:rPr lang="en-GB" sz="1200" b="1" dirty="0">
                          <a:effectLst/>
                        </a:rPr>
                        <a:t>Significant aspects of the requirement are unmet</a:t>
                      </a:r>
                      <a:r>
                        <a:rPr lang="en-GB" sz="1200" dirty="0">
                          <a:effectLst/>
                        </a:rPr>
                        <a:t>, and effective disclosures are not taking place.</a:t>
                      </a:r>
                      <a:endParaRPr lang="nb-NO"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98742097"/>
                  </a:ext>
                </a:extLst>
              </a:tr>
              <a:tr h="475927">
                <a:tc>
                  <a:txBody>
                    <a:bodyPr/>
                    <a:lstStyle/>
                    <a:p>
                      <a:pPr>
                        <a:lnSpc>
                          <a:spcPct val="110000"/>
                        </a:lnSpc>
                        <a:spcAft>
                          <a:spcPts val="0"/>
                        </a:spcAft>
                      </a:pPr>
                      <a:r>
                        <a:rPr lang="en-GB" sz="1200" dirty="0">
                          <a:solidFill>
                            <a:schemeClr val="tx2"/>
                          </a:solidFill>
                          <a:effectLst/>
                        </a:rPr>
                        <a:t>No progress</a:t>
                      </a:r>
                      <a:endParaRPr lang="nb-NO" sz="1200" dirty="0">
                        <a:solidFill>
                          <a:schemeClr val="tx2"/>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nSpc>
                          <a:spcPct val="110000"/>
                        </a:lnSpc>
                        <a:spcAft>
                          <a:spcPts val="0"/>
                        </a:spcAft>
                      </a:pPr>
                      <a:r>
                        <a:rPr lang="en-GB" sz="1200" b="1" dirty="0">
                          <a:effectLst/>
                        </a:rPr>
                        <a:t>No progress </a:t>
                      </a:r>
                      <a:r>
                        <a:rPr lang="en-GB" sz="1200" dirty="0">
                          <a:effectLst/>
                        </a:rPr>
                        <a:t>in implementing the initial criteria.</a:t>
                      </a:r>
                      <a:endParaRPr lang="nb-NO"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nSpc>
                          <a:spcPct val="110000"/>
                        </a:lnSpc>
                        <a:spcAft>
                          <a:spcPts val="0"/>
                        </a:spcAft>
                      </a:pPr>
                      <a:r>
                        <a:rPr lang="en-GB" sz="1200" b="1" dirty="0">
                          <a:effectLst/>
                        </a:rPr>
                        <a:t>No progress </a:t>
                      </a:r>
                      <a:r>
                        <a:rPr lang="en-GB" sz="1200" dirty="0">
                          <a:effectLst/>
                        </a:rPr>
                        <a:t>in implementing the requirement.</a:t>
                      </a:r>
                      <a:endParaRPr lang="nb-NO"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2828198070"/>
                  </a:ext>
                </a:extLst>
              </a:tr>
            </a:tbl>
          </a:graphicData>
        </a:graphic>
      </p:graphicFrame>
      <p:sp>
        <p:nvSpPr>
          <p:cNvPr id="5" name="Title 1">
            <a:extLst>
              <a:ext uri="{FF2B5EF4-FFF2-40B4-BE49-F238E27FC236}">
                <a16:creationId xmlns:a16="http://schemas.microsoft.com/office/drawing/2014/main" id="{70DE3268-077A-4B8C-9021-1410EC3A6B50}"/>
              </a:ext>
            </a:extLst>
          </p:cNvPr>
          <p:cNvSpPr txBox="1">
            <a:spLocks/>
          </p:cNvSpPr>
          <p:nvPr/>
        </p:nvSpPr>
        <p:spPr>
          <a:xfrm>
            <a:off x="-146987" y="569888"/>
            <a:ext cx="8179315" cy="671660"/>
          </a:xfrm>
          <a:prstGeom prst="rect">
            <a:avLst/>
          </a:prstGeom>
        </p:spPr>
        <p:txBody>
          <a:bodyPr vert="horz" lIns="91440" tIns="45720" rIns="91440" bIns="45720" rtlCol="0" anchor="t">
            <a:noAutofit/>
          </a:bodyPr>
          <a:lstStyle>
            <a:lvl1pPr algn="l" defTabSz="685800" rtl="0" eaLnBrk="1" latinLnBrk="0" hangingPunct="1">
              <a:lnSpc>
                <a:spcPct val="89000"/>
              </a:lnSpc>
              <a:spcBef>
                <a:spcPct val="0"/>
              </a:spcBef>
              <a:buNone/>
              <a:defRPr sz="3000" b="1" i="0" kern="1200" baseline="0">
                <a:solidFill>
                  <a:srgbClr val="132856"/>
                </a:solidFill>
                <a:latin typeface="Franklin Gothic Demi" panose="020B0603020102020204" pitchFamily="34" charset="0"/>
                <a:ea typeface="+mj-ea"/>
                <a:cs typeface="+mj-cs"/>
              </a:defRPr>
            </a:lvl1pPr>
          </a:lstStyle>
          <a:p>
            <a:pPr lvl="1">
              <a:defRPr/>
            </a:pPr>
            <a:r>
              <a:rPr lang="en-US" sz="2800" b="0" dirty="0">
                <a:latin typeface="Franklin Gothic Book" panose="020B0503020102020204" pitchFamily="34" charset="0"/>
              </a:rPr>
              <a:t>Implications for overall assessmen</a:t>
            </a:r>
            <a:r>
              <a:rPr lang="en-US" sz="2800" dirty="0">
                <a:latin typeface="Franklin Gothic Book" panose="020B0503020102020204" pitchFamily="34" charset="0"/>
              </a:rPr>
              <a:t>t </a:t>
            </a:r>
            <a:br>
              <a:rPr lang="en-US" sz="2400" b="0" dirty="0">
                <a:latin typeface="Franklin Gothic Book" panose="020B0503020102020204" pitchFamily="34" charset="0"/>
              </a:rPr>
            </a:br>
            <a:endParaRPr lang="nb-NO" sz="2000" b="0" dirty="0"/>
          </a:p>
        </p:txBody>
      </p:sp>
    </p:spTree>
    <p:extLst>
      <p:ext uri="{BB962C8B-B14F-4D97-AF65-F5344CB8AC3E}">
        <p14:creationId xmlns:p14="http://schemas.microsoft.com/office/powerpoint/2010/main" val="317819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097D1-0839-4F25-BDF1-7B1AE72CCDBE}"/>
              </a:ext>
            </a:extLst>
          </p:cNvPr>
          <p:cNvSpPr>
            <a:spLocks noGrp="1"/>
          </p:cNvSpPr>
          <p:nvPr>
            <p:ph type="title"/>
          </p:nvPr>
        </p:nvSpPr>
        <p:spPr>
          <a:xfrm>
            <a:off x="349903" y="473910"/>
            <a:ext cx="8179315" cy="671660"/>
          </a:xfrm>
        </p:spPr>
        <p:txBody>
          <a:bodyPr/>
          <a:lstStyle/>
          <a:p>
            <a:pPr>
              <a:defRPr/>
            </a:pPr>
            <a:r>
              <a:rPr lang="en-US" sz="4000" dirty="0">
                <a:latin typeface="Franklin Gothic Book" panose="020B0503020102020204" pitchFamily="34" charset="0"/>
              </a:rPr>
              <a:t>Phased approach</a:t>
            </a:r>
            <a:br>
              <a:rPr lang="en-US" sz="3600" b="0" dirty="0">
                <a:latin typeface="Franklin Gothic Book" panose="020B0503020102020204" pitchFamily="34" charset="0"/>
              </a:rPr>
            </a:br>
            <a:r>
              <a:rPr lang="en-US" sz="3600" b="0" dirty="0">
                <a:latin typeface="Franklin Gothic Book" panose="020B0503020102020204" pitchFamily="34" charset="0"/>
              </a:rPr>
              <a:t>Why dividing the assessment?</a:t>
            </a:r>
            <a:br>
              <a:rPr lang="en-US" sz="3600" b="0" dirty="0">
                <a:latin typeface="Franklin Gothic Book" panose="020B0503020102020204" pitchFamily="34" charset="0"/>
              </a:rPr>
            </a:br>
            <a:endParaRPr lang="nb-NO" sz="3200" b="0" dirty="0"/>
          </a:p>
        </p:txBody>
      </p:sp>
      <p:sp>
        <p:nvSpPr>
          <p:cNvPr id="3" name="Content Placeholder 2">
            <a:extLst>
              <a:ext uri="{FF2B5EF4-FFF2-40B4-BE49-F238E27FC236}">
                <a16:creationId xmlns:a16="http://schemas.microsoft.com/office/drawing/2014/main" id="{697FD2A0-ED32-4D8A-8E80-64818EE4FFBD}"/>
              </a:ext>
            </a:extLst>
          </p:cNvPr>
          <p:cNvSpPr>
            <a:spLocks noGrp="1"/>
          </p:cNvSpPr>
          <p:nvPr>
            <p:ph idx="1"/>
          </p:nvPr>
        </p:nvSpPr>
        <p:spPr>
          <a:xfrm>
            <a:off x="349903" y="2060875"/>
            <a:ext cx="7972445" cy="4373696"/>
          </a:xfrm>
        </p:spPr>
        <p:txBody>
          <a:bodyPr>
            <a:normAutofit/>
          </a:bodyPr>
          <a:lstStyle/>
          <a:p>
            <a:pPr marL="0" lvl="0" indent="0" algn="just">
              <a:spcAft>
                <a:spcPts val="1200"/>
              </a:spcAft>
              <a:buClr>
                <a:srgbClr val="0076AF"/>
              </a:buClr>
              <a:buNone/>
              <a:defRPr/>
            </a:pPr>
            <a:r>
              <a:rPr lang="en-US" sz="3200" dirty="0">
                <a:solidFill>
                  <a:schemeClr val="tx2"/>
                </a:solidFill>
                <a:latin typeface="Franklin Gothic Book" panose="020B0503020102020204" pitchFamily="34" charset="0"/>
              </a:rPr>
              <a:t>Given the </a:t>
            </a:r>
            <a:r>
              <a:rPr lang="en-US" sz="3200" b="1" dirty="0">
                <a:solidFill>
                  <a:schemeClr val="bg1"/>
                </a:solidFill>
                <a:latin typeface="Franklin Gothic Book" panose="020B0503020102020204" pitchFamily="34" charset="0"/>
              </a:rPr>
              <a:t>challenges and limited progress in</a:t>
            </a:r>
            <a:r>
              <a:rPr lang="en-US" sz="3200" dirty="0">
                <a:solidFill>
                  <a:schemeClr val="tx2"/>
                </a:solidFill>
                <a:latin typeface="Franklin Gothic Book" panose="020B0503020102020204" pitchFamily="34" charset="0"/>
              </a:rPr>
              <a:t> implementing the BO </a:t>
            </a:r>
            <a:r>
              <a:rPr lang="en-US" sz="3200" b="1" dirty="0">
                <a:solidFill>
                  <a:schemeClr val="bg1"/>
                </a:solidFill>
                <a:latin typeface="Franklin Gothic Book" panose="020B0503020102020204" pitchFamily="34" charset="0"/>
              </a:rPr>
              <a:t>roadmaps</a:t>
            </a:r>
            <a:r>
              <a:rPr lang="en-US" sz="3200" dirty="0">
                <a:solidFill>
                  <a:schemeClr val="tx2"/>
                </a:solidFill>
                <a:latin typeface="Franklin Gothic Book" panose="020B0503020102020204" pitchFamily="34" charset="0"/>
              </a:rPr>
              <a:t> to date, it is </a:t>
            </a:r>
            <a:r>
              <a:rPr lang="en-US" sz="3200" b="1" dirty="0">
                <a:solidFill>
                  <a:schemeClr val="bg1"/>
                </a:solidFill>
                <a:latin typeface="Franklin Gothic Book" panose="020B0503020102020204" pitchFamily="34" charset="0"/>
              </a:rPr>
              <a:t>likely the assessments of progress on Requirement 2.5 will be crucial </a:t>
            </a:r>
            <a:r>
              <a:rPr lang="en-US" sz="3200" dirty="0">
                <a:solidFill>
                  <a:schemeClr val="tx2"/>
                </a:solidFill>
                <a:latin typeface="Franklin Gothic Book" panose="020B0503020102020204" pitchFamily="34" charset="0"/>
              </a:rPr>
              <a:t>for taking stock of progress and </a:t>
            </a:r>
            <a:r>
              <a:rPr lang="en-US" sz="3200" b="1" dirty="0">
                <a:solidFill>
                  <a:schemeClr val="bg1"/>
                </a:solidFill>
                <a:latin typeface="Franklin Gothic Book" panose="020B0503020102020204" pitchFamily="34" charset="0"/>
              </a:rPr>
              <a:t>identifying the next steps</a:t>
            </a:r>
            <a:r>
              <a:rPr lang="en-US" sz="3200" dirty="0">
                <a:solidFill>
                  <a:schemeClr val="tx2"/>
                </a:solidFill>
                <a:latin typeface="Franklin Gothic Book" panose="020B0503020102020204" pitchFamily="34" charset="0"/>
              </a:rPr>
              <a:t> needed to disclose beneficial owners.</a:t>
            </a:r>
          </a:p>
          <a:p>
            <a:endParaRPr lang="nb-NO" dirty="0"/>
          </a:p>
        </p:txBody>
      </p:sp>
    </p:spTree>
    <p:extLst>
      <p:ext uri="{BB962C8B-B14F-4D97-AF65-F5344CB8AC3E}">
        <p14:creationId xmlns:p14="http://schemas.microsoft.com/office/powerpoint/2010/main" val="947720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097D1-0839-4F25-BDF1-7B1AE72CCDBE}"/>
              </a:ext>
            </a:extLst>
          </p:cNvPr>
          <p:cNvSpPr>
            <a:spLocks noGrp="1"/>
          </p:cNvSpPr>
          <p:nvPr>
            <p:ph type="title"/>
          </p:nvPr>
        </p:nvSpPr>
        <p:spPr>
          <a:xfrm>
            <a:off x="349903" y="473910"/>
            <a:ext cx="8179315" cy="671660"/>
          </a:xfrm>
        </p:spPr>
        <p:txBody>
          <a:bodyPr/>
          <a:lstStyle/>
          <a:p>
            <a:pPr>
              <a:defRPr/>
            </a:pPr>
            <a:r>
              <a:rPr lang="en-US" sz="4000" dirty="0">
                <a:latin typeface="Franklin Gothic Book" panose="020B0503020102020204" pitchFamily="34" charset="0"/>
              </a:rPr>
              <a:t>Phased approach</a:t>
            </a:r>
            <a:br>
              <a:rPr lang="en-US" sz="3600" b="0" dirty="0">
                <a:latin typeface="Franklin Gothic Book" panose="020B0503020102020204" pitchFamily="34" charset="0"/>
              </a:rPr>
            </a:br>
            <a:r>
              <a:rPr lang="en-US" sz="3600" b="0" dirty="0">
                <a:latin typeface="Franklin Gothic Book" panose="020B0503020102020204" pitchFamily="34" charset="0"/>
              </a:rPr>
              <a:t>Why dividing the assessment?</a:t>
            </a:r>
            <a:br>
              <a:rPr lang="en-US" sz="3600" b="0" dirty="0">
                <a:latin typeface="Franklin Gothic Book" panose="020B0503020102020204" pitchFamily="34" charset="0"/>
              </a:rPr>
            </a:br>
            <a:endParaRPr lang="nb-NO" sz="3200" b="0" dirty="0"/>
          </a:p>
        </p:txBody>
      </p:sp>
      <p:sp>
        <p:nvSpPr>
          <p:cNvPr id="3" name="Content Placeholder 2">
            <a:extLst>
              <a:ext uri="{FF2B5EF4-FFF2-40B4-BE49-F238E27FC236}">
                <a16:creationId xmlns:a16="http://schemas.microsoft.com/office/drawing/2014/main" id="{697FD2A0-ED32-4D8A-8E80-64818EE4FFBD}"/>
              </a:ext>
            </a:extLst>
          </p:cNvPr>
          <p:cNvSpPr>
            <a:spLocks noGrp="1"/>
          </p:cNvSpPr>
          <p:nvPr>
            <p:ph idx="1"/>
          </p:nvPr>
        </p:nvSpPr>
        <p:spPr>
          <a:xfrm>
            <a:off x="247879" y="1674564"/>
            <a:ext cx="8648241" cy="4373696"/>
          </a:xfrm>
        </p:spPr>
        <p:txBody>
          <a:bodyPr>
            <a:normAutofit lnSpcReduction="10000"/>
          </a:bodyPr>
          <a:lstStyle/>
          <a:p>
            <a:pPr marL="342900" lvl="0" indent="-342900" algn="just">
              <a:spcAft>
                <a:spcPts val="1200"/>
              </a:spcAft>
              <a:buClr>
                <a:srgbClr val="0076AF"/>
              </a:buClr>
              <a:buFont typeface="Arial" panose="020B0604020202020204" pitchFamily="34" charset="0"/>
              <a:buChar char="•"/>
              <a:defRPr/>
            </a:pPr>
            <a:r>
              <a:rPr lang="es-ES" sz="2800" dirty="0" err="1">
                <a:solidFill>
                  <a:schemeClr val="tx2"/>
                </a:solidFill>
                <a:latin typeface="Franklin Gothic Book" panose="020B0503020102020204" pitchFamily="34" charset="0"/>
              </a:rPr>
              <a:t>There</a:t>
            </a:r>
            <a:r>
              <a:rPr lang="es-ES" sz="2800" dirty="0">
                <a:solidFill>
                  <a:schemeClr val="tx2"/>
                </a:solidFill>
                <a:latin typeface="Franklin Gothic Book" panose="020B0503020102020204" pitchFamily="34" charset="0"/>
              </a:rPr>
              <a:t> </a:t>
            </a:r>
            <a:r>
              <a:rPr lang="es-ES" sz="2800" dirty="0" err="1">
                <a:solidFill>
                  <a:schemeClr val="tx2"/>
                </a:solidFill>
                <a:latin typeface="Franklin Gothic Book" panose="020B0503020102020204" pitchFamily="34" charset="0"/>
              </a:rPr>
              <a:t>will</a:t>
            </a:r>
            <a:r>
              <a:rPr lang="es-ES" sz="2800" dirty="0">
                <a:solidFill>
                  <a:schemeClr val="tx2"/>
                </a:solidFill>
                <a:latin typeface="Franklin Gothic Book" panose="020B0503020102020204" pitchFamily="34" charset="0"/>
              </a:rPr>
              <a:t> be </a:t>
            </a:r>
            <a:r>
              <a:rPr lang="es-ES" sz="2800" b="1" dirty="0" err="1">
                <a:solidFill>
                  <a:schemeClr val="bg1"/>
                </a:solidFill>
                <a:latin typeface="Franklin Gothic Book" panose="020B0503020102020204" pitchFamily="34" charset="0"/>
              </a:rPr>
              <a:t>two</a:t>
            </a:r>
            <a:r>
              <a:rPr lang="es-ES" sz="2800" b="1" dirty="0">
                <a:solidFill>
                  <a:schemeClr val="bg1"/>
                </a:solidFill>
                <a:latin typeface="Franklin Gothic Book" panose="020B0503020102020204" pitchFamily="34" charset="0"/>
              </a:rPr>
              <a:t> </a:t>
            </a:r>
            <a:r>
              <a:rPr lang="es-ES" sz="2800" b="1" dirty="0" err="1">
                <a:solidFill>
                  <a:schemeClr val="bg1"/>
                </a:solidFill>
                <a:latin typeface="Franklin Gothic Book" panose="020B0503020102020204" pitchFamily="34" charset="0"/>
              </a:rPr>
              <a:t>stages</a:t>
            </a:r>
            <a:r>
              <a:rPr lang="es-ES" sz="2800" b="1" dirty="0">
                <a:solidFill>
                  <a:schemeClr val="bg1"/>
                </a:solidFill>
                <a:latin typeface="Franklin Gothic Book" panose="020B0503020102020204" pitchFamily="34" charset="0"/>
              </a:rPr>
              <a:t> </a:t>
            </a:r>
            <a:r>
              <a:rPr lang="es-ES" sz="2800" dirty="0" err="1">
                <a:solidFill>
                  <a:schemeClr val="tx2"/>
                </a:solidFill>
                <a:latin typeface="Franklin Gothic Book" panose="020B0503020102020204" pitchFamily="34" charset="0"/>
              </a:rPr>
              <a:t>for</a:t>
            </a:r>
            <a:r>
              <a:rPr lang="es-ES" sz="2800" dirty="0">
                <a:solidFill>
                  <a:schemeClr val="tx2"/>
                </a:solidFill>
                <a:latin typeface="Franklin Gothic Book" panose="020B0503020102020204" pitchFamily="34" charset="0"/>
              </a:rPr>
              <a:t> </a:t>
            </a:r>
            <a:r>
              <a:rPr lang="es-ES" sz="2800" dirty="0" err="1">
                <a:solidFill>
                  <a:schemeClr val="tx2"/>
                </a:solidFill>
                <a:latin typeface="Franklin Gothic Book" panose="020B0503020102020204" pitchFamily="34" charset="0"/>
              </a:rPr>
              <a:t>assesing</a:t>
            </a:r>
            <a:r>
              <a:rPr lang="es-ES" sz="2800" dirty="0">
                <a:solidFill>
                  <a:schemeClr val="tx2"/>
                </a:solidFill>
                <a:latin typeface="Franklin Gothic Book" panose="020B0503020102020204" pitchFamily="34" charset="0"/>
              </a:rPr>
              <a:t> </a:t>
            </a:r>
            <a:r>
              <a:rPr lang="es-ES" sz="2800" dirty="0" err="1">
                <a:solidFill>
                  <a:schemeClr val="tx2"/>
                </a:solidFill>
                <a:latin typeface="Franklin Gothic Book" panose="020B0503020102020204" pitchFamily="34" charset="0"/>
              </a:rPr>
              <a:t>Requirement</a:t>
            </a:r>
            <a:r>
              <a:rPr lang="es-ES" sz="2800" dirty="0">
                <a:solidFill>
                  <a:schemeClr val="tx2"/>
                </a:solidFill>
                <a:latin typeface="Franklin Gothic Book" panose="020B0503020102020204" pitchFamily="34" charset="0"/>
              </a:rPr>
              <a:t> 2.5</a:t>
            </a:r>
          </a:p>
          <a:p>
            <a:pPr marL="342900" lvl="0" indent="-342900" algn="just">
              <a:spcAft>
                <a:spcPts val="1200"/>
              </a:spcAft>
              <a:buClr>
                <a:srgbClr val="0076AF"/>
              </a:buClr>
              <a:buFont typeface="Arial" panose="020B0604020202020204" pitchFamily="34" charset="0"/>
              <a:buChar char="•"/>
              <a:defRPr/>
            </a:pPr>
            <a:r>
              <a:rPr lang="en-US" sz="2800" dirty="0">
                <a:solidFill>
                  <a:schemeClr val="tx2"/>
                </a:solidFill>
                <a:latin typeface="Franklin Gothic Book" panose="020B0503020102020204" pitchFamily="34" charset="0"/>
              </a:rPr>
              <a:t>Countries can </a:t>
            </a:r>
            <a:r>
              <a:rPr lang="en-US" sz="2800" b="1" dirty="0">
                <a:solidFill>
                  <a:schemeClr val="bg1"/>
                </a:solidFill>
                <a:latin typeface="Franklin Gothic Book" panose="020B0503020102020204" pitchFamily="34" charset="0"/>
              </a:rPr>
              <a:t>benefit from recommendations</a:t>
            </a:r>
            <a:r>
              <a:rPr lang="en-US" sz="2800" dirty="0">
                <a:solidFill>
                  <a:schemeClr val="tx2"/>
                </a:solidFill>
                <a:latin typeface="Franklin Gothic Book" panose="020B0503020102020204" pitchFamily="34" charset="0"/>
              </a:rPr>
              <a:t> from Validation and further </a:t>
            </a:r>
            <a:r>
              <a:rPr lang="en-US" sz="2800" b="1" dirty="0">
                <a:solidFill>
                  <a:schemeClr val="bg1"/>
                </a:solidFill>
                <a:latin typeface="Franklin Gothic Book" panose="020B0503020102020204" pitchFamily="34" charset="0"/>
              </a:rPr>
              <a:t>improve BO disclosures </a:t>
            </a:r>
            <a:r>
              <a:rPr lang="en-US" sz="2800" dirty="0">
                <a:solidFill>
                  <a:schemeClr val="tx2"/>
                </a:solidFill>
                <a:latin typeface="Franklin Gothic Book" panose="020B0503020102020204" pitchFamily="34" charset="0"/>
              </a:rPr>
              <a:t>before reassessment. </a:t>
            </a:r>
          </a:p>
          <a:p>
            <a:pPr marL="342900" lvl="0" indent="-342900" algn="just">
              <a:spcAft>
                <a:spcPts val="1200"/>
              </a:spcAft>
              <a:buClr>
                <a:srgbClr val="0076AF"/>
              </a:buClr>
              <a:buFont typeface="Arial" panose="020B0604020202020204" pitchFamily="34" charset="0"/>
              <a:buChar char="•"/>
              <a:defRPr/>
            </a:pPr>
            <a:r>
              <a:rPr lang="en-US" sz="2800" dirty="0">
                <a:solidFill>
                  <a:schemeClr val="tx2"/>
                </a:solidFill>
                <a:latin typeface="Franklin Gothic Book" panose="020B0503020102020204" pitchFamily="34" charset="0"/>
              </a:rPr>
              <a:t>Initial criteria sets </a:t>
            </a:r>
            <a:r>
              <a:rPr lang="en-US" sz="2800" b="1" dirty="0">
                <a:solidFill>
                  <a:schemeClr val="bg1"/>
                </a:solidFill>
                <a:latin typeface="Franklin Gothic Book" panose="020B0503020102020204" pitchFamily="34" charset="0"/>
              </a:rPr>
              <a:t>concrete expectations</a:t>
            </a:r>
            <a:r>
              <a:rPr lang="en-US" sz="2800" dirty="0">
                <a:solidFill>
                  <a:schemeClr val="tx2"/>
                </a:solidFill>
                <a:latin typeface="Franklin Gothic Book" panose="020B0503020102020204" pitchFamily="34" charset="0"/>
              </a:rPr>
              <a:t>, </a:t>
            </a:r>
            <a:r>
              <a:rPr lang="en-US" sz="2800" b="1" dirty="0">
                <a:solidFill>
                  <a:schemeClr val="bg1"/>
                </a:solidFill>
                <a:latin typeface="Franklin Gothic Book" panose="020B0503020102020204" pitchFamily="34" charset="0"/>
              </a:rPr>
              <a:t>clear framework</a:t>
            </a:r>
            <a:r>
              <a:rPr lang="en-US" sz="2800" dirty="0">
                <a:solidFill>
                  <a:schemeClr val="tx2"/>
                </a:solidFill>
                <a:latin typeface="Franklin Gothic Book" panose="020B0503020102020204" pitchFamily="34" charset="0"/>
              </a:rPr>
              <a:t> for future assessment, and </a:t>
            </a:r>
            <a:r>
              <a:rPr lang="en-US" sz="2800" b="1" dirty="0">
                <a:solidFill>
                  <a:schemeClr val="bg1"/>
                </a:solidFill>
                <a:latin typeface="Franklin Gothic Book" panose="020B0503020102020204" pitchFamily="34" charset="0"/>
              </a:rPr>
              <a:t>feedback on gaps</a:t>
            </a:r>
            <a:r>
              <a:rPr lang="en-US" sz="2800" dirty="0">
                <a:solidFill>
                  <a:schemeClr val="tx2"/>
                </a:solidFill>
                <a:latin typeface="Franklin Gothic Book" panose="020B0503020102020204" pitchFamily="34" charset="0"/>
              </a:rPr>
              <a:t>.</a:t>
            </a:r>
          </a:p>
          <a:p>
            <a:pPr marL="342900" lvl="0" indent="-342900" algn="just">
              <a:spcAft>
                <a:spcPts val="1200"/>
              </a:spcAft>
              <a:buClr>
                <a:srgbClr val="0076AF"/>
              </a:buClr>
              <a:buFont typeface="Arial" panose="020B0604020202020204" pitchFamily="34" charset="0"/>
              <a:buChar char="•"/>
              <a:defRPr/>
            </a:pPr>
            <a:r>
              <a:rPr lang="en-US" sz="2800" dirty="0">
                <a:solidFill>
                  <a:schemeClr val="tx2"/>
                </a:solidFill>
                <a:latin typeface="Franklin Gothic Book" panose="020B0503020102020204" pitchFamily="34" charset="0"/>
              </a:rPr>
              <a:t>By </a:t>
            </a:r>
            <a:r>
              <a:rPr lang="en-US" sz="2800" b="1" dirty="0">
                <a:solidFill>
                  <a:schemeClr val="bg1"/>
                </a:solidFill>
                <a:latin typeface="Franklin Gothic Book" panose="020B0503020102020204" pitchFamily="34" charset="0"/>
              </a:rPr>
              <a:t>1 January 2022</a:t>
            </a:r>
            <a:r>
              <a:rPr lang="en-US" sz="2800" dirty="0">
                <a:solidFill>
                  <a:schemeClr val="tx2"/>
                </a:solidFill>
                <a:latin typeface="Franklin Gothic Book" panose="020B0503020102020204" pitchFamily="34" charset="0"/>
              </a:rPr>
              <a:t>, Validation will expect that </a:t>
            </a:r>
            <a:r>
              <a:rPr lang="en-US" sz="2800" b="1" dirty="0">
                <a:solidFill>
                  <a:schemeClr val="bg1"/>
                </a:solidFill>
                <a:latin typeface="Franklin Gothic Book" panose="020B0503020102020204" pitchFamily="34" charset="0"/>
              </a:rPr>
              <a:t>all aspects of the requirement</a:t>
            </a:r>
            <a:r>
              <a:rPr lang="en-US" sz="2800" dirty="0">
                <a:solidFill>
                  <a:schemeClr val="tx2"/>
                </a:solidFill>
                <a:latin typeface="Franklin Gothic Book" panose="020B0503020102020204" pitchFamily="34" charset="0"/>
              </a:rPr>
              <a:t> are met. </a:t>
            </a:r>
          </a:p>
          <a:p>
            <a:pPr marL="342900" lvl="0" indent="-342900" algn="just">
              <a:spcAft>
                <a:spcPts val="1200"/>
              </a:spcAft>
              <a:buClr>
                <a:srgbClr val="0076AF"/>
              </a:buClr>
              <a:buFont typeface="Arial" panose="020B0604020202020204" pitchFamily="34" charset="0"/>
              <a:buChar char="•"/>
              <a:defRPr/>
            </a:pPr>
            <a:endParaRPr lang="es-ES" sz="2800" dirty="0">
              <a:solidFill>
                <a:schemeClr val="tx2"/>
              </a:solidFill>
              <a:latin typeface="Franklin Gothic Book" panose="020B0503020102020204" pitchFamily="34" charset="0"/>
            </a:endParaRPr>
          </a:p>
          <a:p>
            <a:endParaRPr lang="nb-NO" dirty="0"/>
          </a:p>
        </p:txBody>
      </p:sp>
    </p:spTree>
    <p:extLst>
      <p:ext uri="{BB962C8B-B14F-4D97-AF65-F5344CB8AC3E}">
        <p14:creationId xmlns:p14="http://schemas.microsoft.com/office/powerpoint/2010/main" val="935321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097D1-0839-4F25-BDF1-7B1AE72CCDBE}"/>
              </a:ext>
            </a:extLst>
          </p:cNvPr>
          <p:cNvSpPr>
            <a:spLocks noGrp="1"/>
          </p:cNvSpPr>
          <p:nvPr>
            <p:ph type="title"/>
          </p:nvPr>
        </p:nvSpPr>
        <p:spPr>
          <a:xfrm>
            <a:off x="114561" y="419644"/>
            <a:ext cx="8179315" cy="671660"/>
          </a:xfrm>
        </p:spPr>
        <p:txBody>
          <a:bodyPr/>
          <a:lstStyle/>
          <a:p>
            <a:pPr>
              <a:defRPr/>
            </a:pPr>
            <a:r>
              <a:rPr lang="en-US" sz="4000" dirty="0">
                <a:latin typeface="Franklin Gothic Book" panose="020B0503020102020204" pitchFamily="34" charset="0"/>
              </a:rPr>
              <a:t>Technical assessment</a:t>
            </a:r>
            <a:br>
              <a:rPr lang="en-US" sz="3600" b="0" dirty="0">
                <a:latin typeface="Franklin Gothic Book" panose="020B0503020102020204" pitchFamily="34" charset="0"/>
              </a:rPr>
            </a:br>
            <a:r>
              <a:rPr lang="en-US" sz="3200" b="0" dirty="0">
                <a:latin typeface="Franklin Gothic Book" panose="020B0503020102020204" pitchFamily="34" charset="0"/>
              </a:rPr>
              <a:t>Components for assessing progress</a:t>
            </a:r>
            <a:br>
              <a:rPr lang="en-US" sz="3600" b="0" dirty="0">
                <a:latin typeface="Franklin Gothic Book" panose="020B0503020102020204" pitchFamily="34" charset="0"/>
              </a:rPr>
            </a:br>
            <a:endParaRPr lang="nb-NO" sz="3200" b="0" dirty="0"/>
          </a:p>
        </p:txBody>
      </p:sp>
      <p:sp>
        <p:nvSpPr>
          <p:cNvPr id="3" name="Content Placeholder 2">
            <a:extLst>
              <a:ext uri="{FF2B5EF4-FFF2-40B4-BE49-F238E27FC236}">
                <a16:creationId xmlns:a16="http://schemas.microsoft.com/office/drawing/2014/main" id="{697FD2A0-ED32-4D8A-8E80-64818EE4FFBD}"/>
              </a:ext>
            </a:extLst>
          </p:cNvPr>
          <p:cNvSpPr>
            <a:spLocks noGrp="1"/>
          </p:cNvSpPr>
          <p:nvPr>
            <p:ph idx="1"/>
          </p:nvPr>
        </p:nvSpPr>
        <p:spPr>
          <a:xfrm>
            <a:off x="208344" y="1569492"/>
            <a:ext cx="8727311" cy="4720901"/>
          </a:xfrm>
        </p:spPr>
        <p:txBody>
          <a:bodyPr>
            <a:normAutofit/>
          </a:bodyPr>
          <a:lstStyle/>
          <a:p>
            <a:pPr marL="342900" lvl="0" indent="-342900" algn="just">
              <a:lnSpc>
                <a:spcPct val="110000"/>
              </a:lnSpc>
              <a:spcBef>
                <a:spcPts val="300"/>
              </a:spcBef>
              <a:spcAft>
                <a:spcPts val="300"/>
              </a:spcAft>
              <a:buClr>
                <a:srgbClr val="0076AF"/>
              </a:buClr>
              <a:buFont typeface="Arial" panose="020B0604020202020204" pitchFamily="34" charset="0"/>
              <a:buChar char="•"/>
              <a:defRPr/>
            </a:pPr>
            <a:r>
              <a:rPr lang="en-GB" sz="2000" b="1" dirty="0">
                <a:latin typeface="Franklin Gothic Book" panose="020B0503020102020204" pitchFamily="34" charset="0"/>
              </a:rPr>
              <a:t>Laws, regulations or policies</a:t>
            </a:r>
            <a:r>
              <a:rPr lang="en-GB" sz="2000" dirty="0">
                <a:latin typeface="Franklin Gothic Book" panose="020B0503020102020204" pitchFamily="34" charset="0"/>
              </a:rPr>
              <a:t> for a public register of BO </a:t>
            </a:r>
            <a:r>
              <a:rPr lang="en-GB" sz="2000" b="1" dirty="0">
                <a:solidFill>
                  <a:schemeClr val="bg1"/>
                </a:solidFill>
                <a:latin typeface="Franklin Gothic Book" panose="020B0503020102020204" pitchFamily="34" charset="0"/>
              </a:rPr>
              <a:t>(2.5.a)</a:t>
            </a:r>
          </a:p>
          <a:p>
            <a:pPr marL="342900" indent="-342900" algn="just">
              <a:lnSpc>
                <a:spcPct val="110000"/>
              </a:lnSpc>
              <a:spcBef>
                <a:spcPts val="300"/>
              </a:spcBef>
              <a:spcAft>
                <a:spcPts val="300"/>
              </a:spcAft>
              <a:buClr>
                <a:srgbClr val="0076AF"/>
              </a:buClr>
              <a:buFont typeface="Arial" panose="020B0604020202020204" pitchFamily="34" charset="0"/>
              <a:buChar char="•"/>
              <a:defRPr/>
            </a:pPr>
            <a:r>
              <a:rPr lang="en-GB" sz="2000" b="1" dirty="0">
                <a:latin typeface="Franklin Gothic Book" panose="020B0503020102020204" pitchFamily="34" charset="0"/>
              </a:rPr>
              <a:t>Documented MSG’s discussion </a:t>
            </a:r>
            <a:r>
              <a:rPr lang="en-GB" sz="2000" dirty="0">
                <a:latin typeface="Franklin Gothic Book" panose="020B0503020102020204" pitchFamily="34" charset="0"/>
              </a:rPr>
              <a:t>on disclosure of BO </a:t>
            </a:r>
            <a:r>
              <a:rPr lang="en-GB" sz="2000" b="1" dirty="0">
                <a:solidFill>
                  <a:schemeClr val="bg1"/>
                </a:solidFill>
                <a:latin typeface="Franklin Gothic Book" panose="020B0503020102020204" pitchFamily="34" charset="0"/>
              </a:rPr>
              <a:t>(2.5.b)</a:t>
            </a:r>
          </a:p>
          <a:p>
            <a:pPr marL="342900" indent="-342900" algn="just">
              <a:lnSpc>
                <a:spcPct val="110000"/>
              </a:lnSpc>
              <a:spcBef>
                <a:spcPts val="300"/>
              </a:spcBef>
              <a:spcAft>
                <a:spcPts val="300"/>
              </a:spcAft>
              <a:buClr>
                <a:srgbClr val="0076AF"/>
              </a:buClr>
              <a:buFont typeface="Arial" panose="020B0604020202020204" pitchFamily="34" charset="0"/>
              <a:buChar char="•"/>
              <a:defRPr/>
            </a:pPr>
            <a:r>
              <a:rPr lang="en-GB" sz="2000" b="1" dirty="0">
                <a:latin typeface="Franklin Gothic Book" panose="020B0503020102020204" pitchFamily="34" charset="0"/>
              </a:rPr>
              <a:t>Request of BO public disclosure</a:t>
            </a:r>
            <a:r>
              <a:rPr lang="en-GB" sz="2000" dirty="0">
                <a:latin typeface="Franklin Gothic Book" panose="020B0503020102020204" pitchFamily="34" charset="0"/>
              </a:rPr>
              <a:t>, and </a:t>
            </a:r>
            <a:r>
              <a:rPr lang="en-GB" sz="2000" b="1" dirty="0">
                <a:latin typeface="Franklin Gothic Book" panose="020B0503020102020204" pitchFamily="34" charset="0"/>
              </a:rPr>
              <a:t>MSG’s assessments of gaps or weaknesses </a:t>
            </a:r>
            <a:r>
              <a:rPr lang="en-GB" sz="2000" dirty="0">
                <a:latin typeface="Franklin Gothic Book" panose="020B0503020102020204" pitchFamily="34" charset="0"/>
              </a:rPr>
              <a:t>in disclosures - reliability and materiality of omissions </a:t>
            </a:r>
            <a:r>
              <a:rPr lang="en-GB" sz="2000" b="1" dirty="0">
                <a:solidFill>
                  <a:schemeClr val="bg1"/>
                </a:solidFill>
                <a:latin typeface="Franklin Gothic Book" panose="020B0503020102020204" pitchFamily="34" charset="0"/>
              </a:rPr>
              <a:t>(2.5.c)</a:t>
            </a:r>
          </a:p>
          <a:p>
            <a:pPr marL="342900" indent="-342900" algn="just">
              <a:lnSpc>
                <a:spcPct val="110000"/>
              </a:lnSpc>
              <a:spcBef>
                <a:spcPts val="300"/>
              </a:spcBef>
              <a:spcAft>
                <a:spcPts val="300"/>
              </a:spcAft>
              <a:buClr>
                <a:srgbClr val="0076AF"/>
              </a:buClr>
              <a:buFont typeface="Arial" panose="020B0604020202020204" pitchFamily="34" charset="0"/>
              <a:buChar char="•"/>
              <a:defRPr/>
            </a:pPr>
            <a:r>
              <a:rPr lang="en-GB" sz="2000" b="1" dirty="0">
                <a:latin typeface="Franklin Gothic Book" panose="020B0503020102020204" pitchFamily="34" charset="0"/>
              </a:rPr>
              <a:t>Details of the identity of BOs</a:t>
            </a:r>
            <a:r>
              <a:rPr lang="en-GB" sz="2000" dirty="0">
                <a:latin typeface="Franklin Gothic Book" panose="020B0503020102020204" pitchFamily="34" charset="0"/>
              </a:rPr>
              <a:t> - nationality, country of residence, identification of PEPs </a:t>
            </a:r>
            <a:r>
              <a:rPr lang="en-GB" sz="2000" b="1" dirty="0">
                <a:solidFill>
                  <a:schemeClr val="bg1"/>
                </a:solidFill>
                <a:latin typeface="Franklin Gothic Book" panose="020B0503020102020204" pitchFamily="34" charset="0"/>
              </a:rPr>
              <a:t>(2.5.d)</a:t>
            </a:r>
          </a:p>
          <a:p>
            <a:pPr marL="342900" indent="-342900" algn="just">
              <a:lnSpc>
                <a:spcPct val="110000"/>
              </a:lnSpc>
              <a:spcBef>
                <a:spcPts val="300"/>
              </a:spcBef>
              <a:spcAft>
                <a:spcPts val="300"/>
              </a:spcAft>
              <a:buClr>
                <a:srgbClr val="0076AF"/>
              </a:buClr>
              <a:buFont typeface="Arial" panose="020B0604020202020204" pitchFamily="34" charset="0"/>
              <a:buChar char="•"/>
              <a:defRPr/>
            </a:pPr>
            <a:r>
              <a:rPr lang="en-GB" sz="2000" b="1" dirty="0">
                <a:latin typeface="Franklin Gothic Book" panose="020B0503020102020204" pitchFamily="34" charset="0"/>
              </a:rPr>
              <a:t>Approach established by MSG </a:t>
            </a:r>
            <a:r>
              <a:rPr lang="en-GB" sz="2000" dirty="0">
                <a:latin typeface="Franklin Gothic Book" panose="020B0503020102020204" pitchFamily="34" charset="0"/>
              </a:rPr>
              <a:t>for companies </a:t>
            </a:r>
            <a:r>
              <a:rPr lang="en-GB" sz="2000" b="1" dirty="0">
                <a:latin typeface="Franklin Gothic Book" panose="020B0503020102020204" pitchFamily="34" charset="0"/>
              </a:rPr>
              <a:t>to assure accurate information </a:t>
            </a:r>
            <a:r>
              <a:rPr lang="en-GB" sz="2000" b="1" dirty="0">
                <a:solidFill>
                  <a:schemeClr val="bg1"/>
                </a:solidFill>
                <a:latin typeface="Franklin Gothic Book" panose="020B0503020102020204" pitchFamily="34" charset="0"/>
              </a:rPr>
              <a:t>(2.5.e)</a:t>
            </a:r>
            <a:endParaRPr lang="nb-NO" sz="2000" b="1" dirty="0">
              <a:solidFill>
                <a:schemeClr val="bg1"/>
              </a:solidFill>
              <a:latin typeface="Franklin Gothic Book" panose="020B0503020102020204" pitchFamily="34" charset="0"/>
              <a:ea typeface="Times New Roman" panose="02020603050405020304" pitchFamily="18" charset="0"/>
              <a:cs typeface="Times New Roman" panose="02020603050405020304" pitchFamily="18" charset="0"/>
            </a:endParaRPr>
          </a:p>
          <a:p>
            <a:pPr marL="342900" indent="-342900" algn="just">
              <a:lnSpc>
                <a:spcPct val="110000"/>
              </a:lnSpc>
              <a:spcBef>
                <a:spcPts val="300"/>
              </a:spcBef>
              <a:spcAft>
                <a:spcPts val="300"/>
              </a:spcAft>
              <a:buClr>
                <a:srgbClr val="0076AF"/>
              </a:buClr>
              <a:buFont typeface="Arial" panose="020B0604020202020204" pitchFamily="34" charset="0"/>
              <a:buChar char="•"/>
              <a:defRPr/>
            </a:pPr>
            <a:r>
              <a:rPr lang="nb-NO" sz="2000" b="1" dirty="0">
                <a:latin typeface="Franklin Gothic Book" panose="020B0503020102020204" pitchFamily="34" charset="0"/>
                <a:ea typeface="Times New Roman" panose="02020603050405020304" pitchFamily="18" charset="0"/>
                <a:cs typeface="Times New Roman" panose="02020603050405020304" pitchFamily="18" charset="0"/>
              </a:rPr>
              <a:t>MSG </a:t>
            </a:r>
            <a:r>
              <a:rPr lang="nb-NO" sz="2000" b="1" dirty="0" err="1">
                <a:latin typeface="Franklin Gothic Book" panose="020B0503020102020204" pitchFamily="34" charset="0"/>
                <a:ea typeface="Times New Roman" panose="02020603050405020304" pitchFamily="18" charset="0"/>
                <a:cs typeface="Times New Roman" panose="02020603050405020304" pitchFamily="18" charset="0"/>
              </a:rPr>
              <a:t>definition</a:t>
            </a:r>
            <a:r>
              <a:rPr lang="nb-NO" sz="2000" b="1" dirty="0">
                <a:latin typeface="Franklin Gothic Book" panose="020B0503020102020204" pitchFamily="34" charset="0"/>
                <a:ea typeface="Times New Roman" panose="02020603050405020304" pitchFamily="18" charset="0"/>
                <a:cs typeface="Times New Roman" panose="02020603050405020304" pitchFamily="18" charset="0"/>
              </a:rPr>
              <a:t> </a:t>
            </a:r>
            <a:r>
              <a:rPr lang="nb-NO" sz="2000" b="1" dirty="0" err="1">
                <a:latin typeface="Franklin Gothic Book" panose="020B0503020102020204" pitchFamily="34" charset="0"/>
                <a:ea typeface="Times New Roman" panose="02020603050405020304" pitchFamily="18" charset="0"/>
                <a:cs typeface="Times New Roman" panose="02020603050405020304" pitchFamily="18" charset="0"/>
              </a:rPr>
              <a:t>of</a:t>
            </a:r>
            <a:r>
              <a:rPr lang="nb-NO" sz="2000" b="1" dirty="0">
                <a:latin typeface="Franklin Gothic Book" panose="020B0503020102020204" pitchFamily="34" charset="0"/>
                <a:ea typeface="Times New Roman" panose="02020603050405020304" pitchFamily="18" charset="0"/>
                <a:cs typeface="Times New Roman" panose="02020603050405020304" pitchFamily="18" charset="0"/>
              </a:rPr>
              <a:t> BO </a:t>
            </a:r>
            <a:r>
              <a:rPr lang="nb-NO" sz="2000" dirty="0">
                <a:latin typeface="Franklin Gothic Book" panose="020B0503020102020204" pitchFamily="34" charset="0"/>
                <a:ea typeface="Times New Roman" panose="02020603050405020304" pitchFamily="18" charset="0"/>
                <a:cs typeface="Times New Roman" panose="02020603050405020304" pitchFamily="18" charset="0"/>
              </a:rPr>
              <a:t>and </a:t>
            </a:r>
            <a:r>
              <a:rPr lang="nb-NO" sz="2000" dirty="0" err="1">
                <a:latin typeface="Franklin Gothic Book" panose="020B0503020102020204" pitchFamily="34" charset="0"/>
                <a:ea typeface="Times New Roman" panose="02020603050405020304" pitchFamily="18" charset="0"/>
                <a:cs typeface="Times New Roman" panose="02020603050405020304" pitchFamily="18" charset="0"/>
              </a:rPr>
              <a:t>requirement</a:t>
            </a:r>
            <a:r>
              <a:rPr lang="nb-NO" sz="2000" dirty="0">
                <a:latin typeface="Franklin Gothic Book" panose="020B0503020102020204" pitchFamily="34" charset="0"/>
                <a:ea typeface="Times New Roman" panose="02020603050405020304" pitchFamily="18" charset="0"/>
                <a:cs typeface="Times New Roman" panose="02020603050405020304" pitchFamily="18" charset="0"/>
              </a:rPr>
              <a:t> for </a:t>
            </a:r>
            <a:r>
              <a:rPr lang="nb-NO" sz="2000" b="1" dirty="0" err="1">
                <a:latin typeface="Franklin Gothic Book" panose="020B0503020102020204" pitchFamily="34" charset="0"/>
                <a:ea typeface="Times New Roman" panose="02020603050405020304" pitchFamily="18" charset="0"/>
                <a:cs typeface="Times New Roman" panose="02020603050405020304" pitchFamily="18" charset="0"/>
              </a:rPr>
              <a:t>publicly</a:t>
            </a:r>
            <a:r>
              <a:rPr lang="nb-NO" sz="2000" b="1" dirty="0">
                <a:latin typeface="Franklin Gothic Book" panose="020B0503020102020204" pitchFamily="34" charset="0"/>
                <a:ea typeface="Times New Roman" panose="02020603050405020304" pitchFamily="18" charset="0"/>
                <a:cs typeface="Times New Roman" panose="02020603050405020304" pitchFamily="18" charset="0"/>
              </a:rPr>
              <a:t> </a:t>
            </a:r>
            <a:r>
              <a:rPr lang="nb-NO" sz="2000" b="1" dirty="0" err="1">
                <a:latin typeface="Franklin Gothic Book" panose="020B0503020102020204" pitchFamily="34" charset="0"/>
                <a:ea typeface="Times New Roman" panose="02020603050405020304" pitchFamily="18" charset="0"/>
                <a:cs typeface="Times New Roman" panose="02020603050405020304" pitchFamily="18" charset="0"/>
              </a:rPr>
              <a:t>listed</a:t>
            </a:r>
            <a:r>
              <a:rPr lang="nb-NO" sz="2000" b="1" dirty="0">
                <a:latin typeface="Franklin Gothic Book" panose="020B0503020102020204" pitchFamily="34" charset="0"/>
                <a:ea typeface="Times New Roman" panose="02020603050405020304" pitchFamily="18" charset="0"/>
                <a:cs typeface="Times New Roman" panose="02020603050405020304" pitchFamily="18" charset="0"/>
              </a:rPr>
              <a:t> </a:t>
            </a:r>
            <a:r>
              <a:rPr lang="nb-NO" sz="2000" b="1" dirty="0" err="1">
                <a:latin typeface="Franklin Gothic Book" panose="020B0503020102020204" pitchFamily="34" charset="0"/>
                <a:ea typeface="Times New Roman" panose="02020603050405020304" pitchFamily="18" charset="0"/>
                <a:cs typeface="Times New Roman" panose="02020603050405020304" pitchFamily="18" charset="0"/>
              </a:rPr>
              <a:t>companies</a:t>
            </a:r>
            <a:r>
              <a:rPr lang="nb-NO" sz="2000" b="1" dirty="0">
                <a:latin typeface="Franklin Gothic Book" panose="020B0503020102020204" pitchFamily="34" charset="0"/>
                <a:ea typeface="Times New Roman" panose="02020603050405020304" pitchFamily="18" charset="0"/>
                <a:cs typeface="Times New Roman" panose="02020603050405020304" pitchFamily="18" charset="0"/>
              </a:rPr>
              <a:t> </a:t>
            </a:r>
            <a:r>
              <a:rPr lang="nb-NO" sz="2000" dirty="0">
                <a:latin typeface="Franklin Gothic Book" panose="020B0503020102020204" pitchFamily="34" charset="0"/>
                <a:ea typeface="Times New Roman" panose="02020603050405020304" pitchFamily="18" charset="0"/>
                <a:cs typeface="Times New Roman" panose="02020603050405020304" pitchFamily="18" charset="0"/>
              </a:rPr>
              <a:t>to </a:t>
            </a:r>
            <a:r>
              <a:rPr lang="nb-NO" sz="2000" b="1" dirty="0" err="1">
                <a:latin typeface="Franklin Gothic Book" panose="020B0503020102020204" pitchFamily="34" charset="0"/>
                <a:ea typeface="Times New Roman" panose="02020603050405020304" pitchFamily="18" charset="0"/>
                <a:cs typeface="Times New Roman" panose="02020603050405020304" pitchFamily="18" charset="0"/>
              </a:rPr>
              <a:t>disclose</a:t>
            </a:r>
            <a:r>
              <a:rPr lang="nb-NO" sz="2000" b="1" dirty="0">
                <a:latin typeface="Franklin Gothic Book" panose="020B0503020102020204" pitchFamily="34" charset="0"/>
                <a:ea typeface="Times New Roman" panose="02020603050405020304" pitchFamily="18" charset="0"/>
                <a:cs typeface="Times New Roman" panose="02020603050405020304" pitchFamily="18" charset="0"/>
              </a:rPr>
              <a:t> </a:t>
            </a:r>
            <a:r>
              <a:rPr lang="nb-NO" sz="2000" b="1" dirty="0" err="1">
                <a:latin typeface="Franklin Gothic Book" panose="020B0503020102020204" pitchFamily="34" charset="0"/>
                <a:ea typeface="Times New Roman" panose="02020603050405020304" pitchFamily="18" charset="0"/>
                <a:cs typeface="Times New Roman" panose="02020603050405020304" pitchFamily="18" charset="0"/>
              </a:rPr>
              <a:t>stock</a:t>
            </a:r>
            <a:r>
              <a:rPr lang="nb-NO" sz="2000" b="1" dirty="0">
                <a:latin typeface="Franklin Gothic Book" panose="020B0503020102020204" pitchFamily="34" charset="0"/>
                <a:ea typeface="Times New Roman" panose="02020603050405020304" pitchFamily="18" charset="0"/>
                <a:cs typeface="Times New Roman" panose="02020603050405020304" pitchFamily="18" charset="0"/>
              </a:rPr>
              <a:t> </a:t>
            </a:r>
            <a:r>
              <a:rPr lang="nb-NO" sz="2000" b="1" dirty="0" err="1">
                <a:latin typeface="Franklin Gothic Book" panose="020B0503020102020204" pitchFamily="34" charset="0"/>
                <a:ea typeface="Times New Roman" panose="02020603050405020304" pitchFamily="18" charset="0"/>
                <a:cs typeface="Times New Roman" panose="02020603050405020304" pitchFamily="18" charset="0"/>
              </a:rPr>
              <a:t>exchange</a:t>
            </a:r>
            <a:r>
              <a:rPr lang="nb-NO" sz="2000" b="1" dirty="0">
                <a:latin typeface="Franklin Gothic Book" panose="020B0503020102020204" pitchFamily="34" charset="0"/>
                <a:ea typeface="Times New Roman" panose="02020603050405020304" pitchFamily="18" charset="0"/>
                <a:cs typeface="Times New Roman" panose="02020603050405020304" pitchFamily="18" charset="0"/>
              </a:rPr>
              <a:t>  </a:t>
            </a:r>
            <a:r>
              <a:rPr lang="nb-NO" sz="2000" b="1" dirty="0">
                <a:solidFill>
                  <a:schemeClr val="bg1"/>
                </a:solidFill>
                <a:latin typeface="Franklin Gothic Book" panose="020B0503020102020204" pitchFamily="34" charset="0"/>
                <a:ea typeface="Times New Roman" panose="02020603050405020304" pitchFamily="18" charset="0"/>
                <a:cs typeface="Times New Roman" panose="02020603050405020304" pitchFamily="18" charset="0"/>
              </a:rPr>
              <a:t>(2.5.f)</a:t>
            </a:r>
          </a:p>
          <a:p>
            <a:pPr marL="342900" indent="-342900" algn="just">
              <a:lnSpc>
                <a:spcPct val="110000"/>
              </a:lnSpc>
              <a:spcBef>
                <a:spcPts val="300"/>
              </a:spcBef>
              <a:spcAft>
                <a:spcPts val="300"/>
              </a:spcAft>
              <a:buClr>
                <a:srgbClr val="0076AF"/>
              </a:buClr>
              <a:buFont typeface="Arial" panose="020B0604020202020204" pitchFamily="34" charset="0"/>
              <a:buChar char="•"/>
              <a:defRPr/>
            </a:pPr>
            <a:r>
              <a:rPr lang="en-GB" sz="2000" dirty="0">
                <a:latin typeface="Franklin Gothic Book" panose="020B0503020102020204" pitchFamily="34" charset="0"/>
              </a:rPr>
              <a:t>Disclosure of </a:t>
            </a:r>
            <a:r>
              <a:rPr lang="en-GB" sz="2000" b="1" dirty="0">
                <a:latin typeface="Franklin Gothic Book" panose="020B0503020102020204" pitchFamily="34" charset="0"/>
              </a:rPr>
              <a:t>legal owners </a:t>
            </a:r>
            <a:r>
              <a:rPr lang="en-GB" sz="2000" dirty="0">
                <a:latin typeface="Franklin Gothic Book" panose="020B0503020102020204" pitchFamily="34" charset="0"/>
              </a:rPr>
              <a:t>and share of ownership </a:t>
            </a:r>
            <a:r>
              <a:rPr lang="en-GB" sz="2000" b="1" dirty="0">
                <a:solidFill>
                  <a:schemeClr val="bg1"/>
                </a:solidFill>
                <a:latin typeface="Franklin Gothic Book" panose="020B0503020102020204" pitchFamily="34" charset="0"/>
              </a:rPr>
              <a:t>(2.5.g)</a:t>
            </a:r>
            <a:endParaRPr lang="nb-NO" sz="2000" b="1" dirty="0">
              <a:solidFill>
                <a:schemeClr val="bg1"/>
              </a:solidFill>
              <a:latin typeface="Franklin Gothic Book" panose="020B0503020102020204" pitchFamily="34" charset="0"/>
              <a:ea typeface="Times New Roman" panose="02020603050405020304" pitchFamily="18" charset="0"/>
              <a:cs typeface="Times New Roman" panose="02020603050405020304" pitchFamily="18" charset="0"/>
            </a:endParaRPr>
          </a:p>
          <a:p>
            <a:pPr marL="342900" indent="-342900" algn="just">
              <a:spcAft>
                <a:spcPts val="1200"/>
              </a:spcAft>
              <a:buClr>
                <a:srgbClr val="0076AF"/>
              </a:buClr>
              <a:buFont typeface="Arial" panose="020B0604020202020204" pitchFamily="34" charset="0"/>
              <a:buChar char="•"/>
              <a:defRPr/>
            </a:pPr>
            <a:endParaRPr lang="nb-NO" sz="1600" dirty="0">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spcAft>
                <a:spcPts val="1200"/>
              </a:spcAft>
              <a:buClr>
                <a:srgbClr val="0076AF"/>
              </a:buClr>
              <a:buFont typeface="Arial" panose="020B0604020202020204" pitchFamily="34" charset="0"/>
              <a:buChar char="•"/>
              <a:defRPr/>
            </a:pPr>
            <a:endParaRPr lang="nb-NO" sz="1600" dirty="0">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spcAft>
                <a:spcPts val="1200"/>
              </a:spcAft>
              <a:buClr>
                <a:srgbClr val="0076AF"/>
              </a:buClr>
              <a:buFont typeface="Arial" panose="020B0604020202020204" pitchFamily="34" charset="0"/>
              <a:buChar char="•"/>
              <a:defRPr/>
            </a:pPr>
            <a:endParaRPr lang="nb-NO" sz="1600" dirty="0">
              <a:highlight>
                <a:srgbClr val="FFFF00"/>
              </a:highlight>
            </a:endParaRPr>
          </a:p>
          <a:p>
            <a:pPr marL="342900" indent="-342900" algn="just">
              <a:spcAft>
                <a:spcPts val="1200"/>
              </a:spcAft>
              <a:buClr>
                <a:srgbClr val="0076AF"/>
              </a:buClr>
              <a:buFont typeface="Arial" panose="020B0604020202020204" pitchFamily="34" charset="0"/>
              <a:buChar char="•"/>
              <a:defRPr/>
            </a:pPr>
            <a:endParaRPr lang="nb-NO" sz="1600" dirty="0"/>
          </a:p>
          <a:p>
            <a:pPr marL="342900" indent="-342900" algn="just">
              <a:spcAft>
                <a:spcPts val="1200"/>
              </a:spcAft>
              <a:buClr>
                <a:srgbClr val="0076AF"/>
              </a:buClr>
              <a:buFont typeface="Arial" panose="020B0604020202020204" pitchFamily="34" charset="0"/>
              <a:buChar char="•"/>
              <a:defRPr/>
            </a:pPr>
            <a:endParaRPr lang="nb-NO" sz="16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1200"/>
              </a:spcAft>
              <a:buClr>
                <a:srgbClr val="0076AF"/>
              </a:buClr>
              <a:buFont typeface="Arial" panose="020B0604020202020204" pitchFamily="34" charset="0"/>
              <a:buChar char="•"/>
              <a:defRPr/>
            </a:pPr>
            <a:endParaRPr lang="nb-NO" dirty="0">
              <a:solidFill>
                <a:schemeClr val="tx2"/>
              </a:solidFill>
            </a:endParaRPr>
          </a:p>
        </p:txBody>
      </p:sp>
    </p:spTree>
    <p:extLst>
      <p:ext uri="{BB962C8B-B14F-4D97-AF65-F5344CB8AC3E}">
        <p14:creationId xmlns:p14="http://schemas.microsoft.com/office/powerpoint/2010/main" val="2563452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8695F10-01F0-4F62-BF2E-85A0D0D59D2B}"/>
              </a:ext>
            </a:extLst>
          </p:cNvPr>
          <p:cNvSpPr>
            <a:spLocks noGrp="1"/>
          </p:cNvSpPr>
          <p:nvPr>
            <p:ph type="title"/>
          </p:nvPr>
        </p:nvSpPr>
        <p:spPr>
          <a:xfrm>
            <a:off x="154360" y="489583"/>
            <a:ext cx="8179315" cy="671660"/>
          </a:xfrm>
        </p:spPr>
        <p:txBody>
          <a:bodyPr/>
          <a:lstStyle/>
          <a:p>
            <a:pPr>
              <a:defRPr/>
            </a:pPr>
            <a:r>
              <a:rPr lang="en-US" sz="4000" dirty="0">
                <a:latin typeface="Franklin Gothic Book" panose="020B0503020102020204" pitchFamily="34" charset="0"/>
              </a:rPr>
              <a:t>Phase 1</a:t>
            </a:r>
            <a:br>
              <a:rPr lang="en-US" sz="4400" dirty="0">
                <a:latin typeface="Franklin Gothic Book" panose="020B0503020102020204" pitchFamily="34" charset="0"/>
              </a:rPr>
            </a:br>
            <a:r>
              <a:rPr lang="en-US" sz="3600" b="0" dirty="0">
                <a:latin typeface="Franklin Gothic Book" panose="020B0503020102020204" pitchFamily="34" charset="0"/>
              </a:rPr>
              <a:t>Initial criteria:</a:t>
            </a:r>
            <a:endParaRPr lang="nb-NO" sz="2800" b="0" dirty="0"/>
          </a:p>
        </p:txBody>
      </p:sp>
      <p:sp>
        <p:nvSpPr>
          <p:cNvPr id="8" name="Content Placeholder 7">
            <a:extLst>
              <a:ext uri="{FF2B5EF4-FFF2-40B4-BE49-F238E27FC236}">
                <a16:creationId xmlns:a16="http://schemas.microsoft.com/office/drawing/2014/main" id="{426E35D6-72E7-4822-A32D-844986BE5A29}"/>
              </a:ext>
            </a:extLst>
          </p:cNvPr>
          <p:cNvSpPr>
            <a:spLocks noGrp="1"/>
          </p:cNvSpPr>
          <p:nvPr>
            <p:ph idx="1"/>
          </p:nvPr>
        </p:nvSpPr>
        <p:spPr>
          <a:xfrm>
            <a:off x="297148" y="1794076"/>
            <a:ext cx="8692493" cy="4213185"/>
          </a:xfrm>
        </p:spPr>
        <p:txBody>
          <a:bodyPr>
            <a:normAutofit lnSpcReduction="10000"/>
          </a:bodyPr>
          <a:lstStyle/>
          <a:p>
            <a:pPr marL="0" indent="0">
              <a:buNone/>
            </a:pPr>
            <a:r>
              <a:rPr lang="en-US" sz="2700" dirty="0">
                <a:latin typeface="Franklin Gothic Book" panose="020B0503020102020204" pitchFamily="34" charset="0"/>
              </a:rPr>
              <a:t>Assessment will focus on a </a:t>
            </a:r>
            <a:r>
              <a:rPr lang="en-US" sz="2700" b="1" dirty="0">
                <a:solidFill>
                  <a:schemeClr val="bg1"/>
                </a:solidFill>
                <a:latin typeface="Franklin Gothic Book" panose="020B0503020102020204" pitchFamily="34" charset="0"/>
              </a:rPr>
              <a:t>limited set of questions </a:t>
            </a:r>
            <a:r>
              <a:rPr lang="en-US" sz="2700" dirty="0">
                <a:latin typeface="Franklin Gothic Book" panose="020B0503020102020204" pitchFamily="34" charset="0"/>
              </a:rPr>
              <a:t>(1/2):</a:t>
            </a:r>
            <a:endParaRPr lang="nb-NO" sz="2700" dirty="0">
              <a:solidFill>
                <a:schemeClr val="tx2"/>
              </a:solidFill>
            </a:endParaRPr>
          </a:p>
          <a:p>
            <a:pPr lvl="1" algn="just">
              <a:buFont typeface="Franklin Gothic Book" panose="020B0503020102020204" pitchFamily="34" charset="0"/>
              <a:buChar char="►"/>
            </a:pPr>
            <a:r>
              <a:rPr lang="en-GB" sz="2500" i="0" dirty="0"/>
              <a:t>Existence of </a:t>
            </a:r>
            <a:r>
              <a:rPr lang="en-GB" sz="2500" b="1" i="0" dirty="0">
                <a:solidFill>
                  <a:schemeClr val="bg1"/>
                </a:solidFill>
              </a:rPr>
              <a:t>laws/regulations/policies t</a:t>
            </a:r>
            <a:r>
              <a:rPr lang="en-GB" sz="2500" i="0" dirty="0"/>
              <a:t>o</a:t>
            </a:r>
            <a:r>
              <a:rPr lang="en-GB" sz="2500" b="1" i="0" dirty="0">
                <a:solidFill>
                  <a:schemeClr val="bg1"/>
                </a:solidFill>
              </a:rPr>
              <a:t> establish and maintain </a:t>
            </a:r>
            <a:r>
              <a:rPr lang="en-GB" sz="2500" i="0" dirty="0"/>
              <a:t>a</a:t>
            </a:r>
            <a:r>
              <a:rPr lang="en-GB" sz="2500" b="1" i="0" dirty="0">
                <a:solidFill>
                  <a:schemeClr val="bg1"/>
                </a:solidFill>
              </a:rPr>
              <a:t> public register of BO. </a:t>
            </a:r>
          </a:p>
          <a:p>
            <a:pPr lvl="1" algn="just">
              <a:buFont typeface="Franklin Gothic Book" panose="020B0503020102020204" pitchFamily="34" charset="0"/>
              <a:buChar char="►"/>
            </a:pPr>
            <a:r>
              <a:rPr lang="en-GB" sz="2500" i="0" dirty="0"/>
              <a:t>Has the </a:t>
            </a:r>
            <a:r>
              <a:rPr lang="en-GB" sz="2500" b="1" i="0" dirty="0">
                <a:solidFill>
                  <a:schemeClr val="bg1"/>
                </a:solidFill>
              </a:rPr>
              <a:t>MSG agreed </a:t>
            </a:r>
            <a:r>
              <a:rPr lang="en-GB" sz="2500" i="0" dirty="0"/>
              <a:t>on a </a:t>
            </a:r>
            <a:r>
              <a:rPr lang="en-GB" sz="2500" b="1" i="0" dirty="0">
                <a:solidFill>
                  <a:schemeClr val="bg1"/>
                </a:solidFill>
              </a:rPr>
              <a:t>definition of BO</a:t>
            </a:r>
            <a:r>
              <a:rPr lang="en-GB" sz="2500" i="0" dirty="0"/>
              <a:t>? Is it </a:t>
            </a:r>
            <a:r>
              <a:rPr lang="en-GB" sz="2500" b="1" i="0" dirty="0">
                <a:solidFill>
                  <a:schemeClr val="bg1"/>
                </a:solidFill>
              </a:rPr>
              <a:t>aligned with requirement</a:t>
            </a:r>
            <a:r>
              <a:rPr lang="en-GB" sz="2500" i="0" dirty="0"/>
              <a:t> and </a:t>
            </a:r>
            <a:r>
              <a:rPr lang="en-GB" sz="2500" b="1" i="0" dirty="0">
                <a:solidFill>
                  <a:schemeClr val="bg1"/>
                </a:solidFill>
              </a:rPr>
              <a:t>international norms</a:t>
            </a:r>
            <a:r>
              <a:rPr lang="en-GB" sz="2500" i="0" dirty="0"/>
              <a:t>? Does it include </a:t>
            </a:r>
            <a:r>
              <a:rPr lang="en-GB" sz="2500" b="1" i="0" dirty="0">
                <a:solidFill>
                  <a:schemeClr val="bg1"/>
                </a:solidFill>
              </a:rPr>
              <a:t>thresholds </a:t>
            </a:r>
            <a:r>
              <a:rPr lang="en-GB" sz="2500" i="0" dirty="0"/>
              <a:t>and</a:t>
            </a:r>
            <a:r>
              <a:rPr lang="en-GB" sz="2500" b="1" i="0" dirty="0">
                <a:solidFill>
                  <a:schemeClr val="bg1"/>
                </a:solidFill>
              </a:rPr>
              <a:t> reporting for PEPs</a:t>
            </a:r>
            <a:r>
              <a:rPr lang="en-GB" sz="2500" i="0" dirty="0"/>
              <a:t>? Is it </a:t>
            </a:r>
            <a:r>
              <a:rPr lang="en-GB" sz="2500" b="1" i="0" dirty="0">
                <a:solidFill>
                  <a:schemeClr val="bg1"/>
                </a:solidFill>
              </a:rPr>
              <a:t>referenced </a:t>
            </a:r>
            <a:r>
              <a:rPr lang="en-GB" sz="2500" i="0" dirty="0"/>
              <a:t>in the </a:t>
            </a:r>
            <a:r>
              <a:rPr lang="en-GB" sz="2500" b="1" i="0" dirty="0">
                <a:solidFill>
                  <a:schemeClr val="bg1"/>
                </a:solidFill>
              </a:rPr>
              <a:t>EITI report</a:t>
            </a:r>
            <a:r>
              <a:rPr lang="en-GB" sz="2500" i="0" dirty="0"/>
              <a:t>?</a:t>
            </a:r>
          </a:p>
          <a:p>
            <a:pPr lvl="1" algn="just">
              <a:buFont typeface="Franklin Gothic Book" panose="020B0503020102020204" pitchFamily="34" charset="0"/>
              <a:buChar char="►"/>
            </a:pPr>
            <a:r>
              <a:rPr lang="en-GB" sz="2500" i="0" dirty="0"/>
              <a:t>MSG’s </a:t>
            </a:r>
            <a:r>
              <a:rPr lang="en-GB" sz="2500" b="1" i="0" dirty="0">
                <a:solidFill>
                  <a:schemeClr val="bg1"/>
                </a:solidFill>
              </a:rPr>
              <a:t>discussion </a:t>
            </a:r>
            <a:r>
              <a:rPr lang="en-GB" sz="2500" i="0" dirty="0"/>
              <a:t>on BO disclosure and </a:t>
            </a:r>
            <a:r>
              <a:rPr lang="en-GB" sz="2500" b="1" i="0" dirty="0">
                <a:solidFill>
                  <a:schemeClr val="bg1"/>
                </a:solidFill>
              </a:rPr>
              <a:t>assessment of gaps and weaknesses </a:t>
            </a:r>
            <a:r>
              <a:rPr lang="en-GB" sz="2500" i="0" dirty="0"/>
              <a:t>(including materiality of omissions and reliability of information). </a:t>
            </a:r>
            <a:r>
              <a:rPr lang="en-GB" sz="2500" b="1" i="0" dirty="0">
                <a:solidFill>
                  <a:schemeClr val="bg1"/>
                </a:solidFill>
              </a:rPr>
              <a:t>Plan for overcoming</a:t>
            </a:r>
            <a:r>
              <a:rPr lang="en-GB" sz="2500" i="0" dirty="0"/>
              <a:t> these challenges?</a:t>
            </a:r>
          </a:p>
          <a:p>
            <a:pPr lvl="1" algn="just">
              <a:buFont typeface="Franklin Gothic Book" panose="020B0503020102020204" pitchFamily="34" charset="0"/>
              <a:buChar char="►"/>
            </a:pPr>
            <a:endParaRPr lang="en-GB" sz="2400" i="0" dirty="0"/>
          </a:p>
          <a:p>
            <a:pPr marL="397764" lvl="1" indent="0" algn="just">
              <a:buClr>
                <a:schemeClr val="tx2"/>
              </a:buClr>
              <a:buNone/>
            </a:pPr>
            <a:endParaRPr lang="en-GB" sz="2400" i="0" dirty="0"/>
          </a:p>
          <a:p>
            <a:pPr marL="854964" lvl="1" indent="-457200">
              <a:buFont typeface="+mj-lt"/>
              <a:buAutoNum type="arabicParenR"/>
            </a:pPr>
            <a:endParaRPr lang="nb-NO" sz="2800" b="1" dirty="0">
              <a:solidFill>
                <a:schemeClr val="bg1"/>
              </a:solidFill>
            </a:endParaRPr>
          </a:p>
          <a:p>
            <a:pPr lvl="1"/>
            <a:endParaRPr lang="nb-NO" sz="2800" b="1" dirty="0">
              <a:solidFill>
                <a:schemeClr val="bg1"/>
              </a:solidFill>
            </a:endParaRPr>
          </a:p>
        </p:txBody>
      </p:sp>
      <p:sp>
        <p:nvSpPr>
          <p:cNvPr id="9" name="Title 1">
            <a:extLst>
              <a:ext uri="{FF2B5EF4-FFF2-40B4-BE49-F238E27FC236}">
                <a16:creationId xmlns:a16="http://schemas.microsoft.com/office/drawing/2014/main" id="{3F751F6D-B01A-41B3-BE80-CE0E1B6284B9}"/>
              </a:ext>
            </a:extLst>
          </p:cNvPr>
          <p:cNvSpPr txBox="1">
            <a:spLocks/>
          </p:cNvSpPr>
          <p:nvPr/>
        </p:nvSpPr>
        <p:spPr>
          <a:xfrm>
            <a:off x="154359" y="1596074"/>
            <a:ext cx="8179315" cy="671660"/>
          </a:xfrm>
          <a:prstGeom prst="rect">
            <a:avLst/>
          </a:prstGeom>
        </p:spPr>
        <p:txBody>
          <a:bodyPr vert="horz" lIns="91440" tIns="45720" rIns="91440" bIns="45720" rtlCol="0" anchor="t">
            <a:noAutofit/>
          </a:bodyPr>
          <a:lstStyle>
            <a:lvl1pPr algn="l" defTabSz="685800" rtl="0" eaLnBrk="1" latinLnBrk="0" hangingPunct="1">
              <a:lnSpc>
                <a:spcPct val="89000"/>
              </a:lnSpc>
              <a:spcBef>
                <a:spcPct val="0"/>
              </a:spcBef>
              <a:buNone/>
              <a:defRPr sz="3000" b="1" i="0" kern="1200" baseline="0">
                <a:solidFill>
                  <a:srgbClr val="132856"/>
                </a:solidFill>
                <a:latin typeface="Franklin Gothic Demi" panose="020B0603020102020204" pitchFamily="34" charset="0"/>
                <a:ea typeface="+mj-ea"/>
                <a:cs typeface="+mj-cs"/>
              </a:defRPr>
            </a:lvl1pPr>
          </a:lstStyle>
          <a:p>
            <a:pPr>
              <a:defRPr/>
            </a:pPr>
            <a:br>
              <a:rPr lang="en-US" sz="3600" b="0" dirty="0">
                <a:latin typeface="Franklin Gothic Book" panose="020B0503020102020204" pitchFamily="34" charset="0"/>
              </a:rPr>
            </a:br>
            <a:br>
              <a:rPr lang="en-US" sz="3600" b="0" dirty="0">
                <a:latin typeface="Franklin Gothic Book" panose="020B0503020102020204" pitchFamily="34" charset="0"/>
              </a:rPr>
            </a:br>
            <a:endParaRPr lang="nb-NO" sz="3200" b="0" dirty="0"/>
          </a:p>
        </p:txBody>
      </p:sp>
    </p:spTree>
    <p:extLst>
      <p:ext uri="{BB962C8B-B14F-4D97-AF65-F5344CB8AC3E}">
        <p14:creationId xmlns:p14="http://schemas.microsoft.com/office/powerpoint/2010/main" val="1258696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8695F10-01F0-4F62-BF2E-85A0D0D59D2B}"/>
              </a:ext>
            </a:extLst>
          </p:cNvPr>
          <p:cNvSpPr>
            <a:spLocks noGrp="1"/>
          </p:cNvSpPr>
          <p:nvPr>
            <p:ph type="title"/>
          </p:nvPr>
        </p:nvSpPr>
        <p:spPr>
          <a:xfrm>
            <a:off x="154358" y="663984"/>
            <a:ext cx="8179315" cy="671660"/>
          </a:xfrm>
        </p:spPr>
        <p:txBody>
          <a:bodyPr/>
          <a:lstStyle/>
          <a:p>
            <a:pPr>
              <a:defRPr/>
            </a:pPr>
            <a:r>
              <a:rPr lang="en-US" sz="4000" dirty="0">
                <a:latin typeface="Franklin Gothic Book" panose="020B0503020102020204" pitchFamily="34" charset="0"/>
              </a:rPr>
              <a:t>Phase 1</a:t>
            </a:r>
            <a:br>
              <a:rPr lang="en-US" sz="4400" dirty="0">
                <a:latin typeface="Franklin Gothic Book" panose="020B0503020102020204" pitchFamily="34" charset="0"/>
              </a:rPr>
            </a:br>
            <a:r>
              <a:rPr lang="en-US" sz="3600" b="0" dirty="0">
                <a:latin typeface="Franklin Gothic Book" panose="020B0503020102020204" pitchFamily="34" charset="0"/>
              </a:rPr>
              <a:t>Initial criteria:</a:t>
            </a:r>
            <a:br>
              <a:rPr lang="en-US" sz="3600" b="0" dirty="0">
                <a:latin typeface="Franklin Gothic Book" panose="020B0503020102020204" pitchFamily="34" charset="0"/>
              </a:rPr>
            </a:br>
            <a:endParaRPr lang="nb-NO" sz="2800" b="0" dirty="0"/>
          </a:p>
        </p:txBody>
      </p:sp>
      <p:sp>
        <p:nvSpPr>
          <p:cNvPr id="8" name="Content Placeholder 7">
            <a:extLst>
              <a:ext uri="{FF2B5EF4-FFF2-40B4-BE49-F238E27FC236}">
                <a16:creationId xmlns:a16="http://schemas.microsoft.com/office/drawing/2014/main" id="{426E35D6-72E7-4822-A32D-844986BE5A29}"/>
              </a:ext>
            </a:extLst>
          </p:cNvPr>
          <p:cNvSpPr>
            <a:spLocks noGrp="1"/>
          </p:cNvSpPr>
          <p:nvPr>
            <p:ph idx="1"/>
          </p:nvPr>
        </p:nvSpPr>
        <p:spPr>
          <a:xfrm>
            <a:off x="-115747" y="1931904"/>
            <a:ext cx="9105388" cy="5931122"/>
          </a:xfrm>
        </p:spPr>
        <p:txBody>
          <a:bodyPr>
            <a:normAutofit/>
          </a:bodyPr>
          <a:lstStyle/>
          <a:p>
            <a:pPr marL="397764" lvl="1" indent="0" algn="just">
              <a:spcBef>
                <a:spcPts val="600"/>
              </a:spcBef>
              <a:spcAft>
                <a:spcPts val="600"/>
              </a:spcAft>
              <a:buClr>
                <a:schemeClr val="tx2"/>
              </a:buClr>
              <a:buNone/>
            </a:pPr>
            <a:r>
              <a:rPr lang="en-US" sz="2700" i="0" dirty="0">
                <a:latin typeface="Franklin Gothic Book" panose="020B0503020102020204" pitchFamily="34" charset="0"/>
              </a:rPr>
              <a:t>Assessment will focus on a </a:t>
            </a:r>
            <a:r>
              <a:rPr lang="en-US" sz="2700" b="1" i="0" dirty="0">
                <a:solidFill>
                  <a:schemeClr val="bg1"/>
                </a:solidFill>
                <a:latin typeface="Franklin Gothic Book" panose="020B0503020102020204" pitchFamily="34" charset="0"/>
              </a:rPr>
              <a:t>limited set of questions </a:t>
            </a:r>
            <a:r>
              <a:rPr lang="en-US" sz="2700" i="0" dirty="0">
                <a:latin typeface="Franklin Gothic Book" panose="020B0503020102020204" pitchFamily="34" charset="0"/>
              </a:rPr>
              <a:t>(2/2):</a:t>
            </a:r>
            <a:endParaRPr lang="en-GB" sz="2700" b="1" i="0" dirty="0"/>
          </a:p>
          <a:p>
            <a:pPr lvl="1" algn="just">
              <a:spcBef>
                <a:spcPts val="600"/>
              </a:spcBef>
              <a:spcAft>
                <a:spcPts val="600"/>
              </a:spcAft>
              <a:buClr>
                <a:schemeClr val="tx2"/>
              </a:buClr>
              <a:buFont typeface="Franklin Gothic Book" panose="020B0503020102020204" pitchFamily="34" charset="0"/>
              <a:buChar char="►"/>
            </a:pPr>
            <a:r>
              <a:rPr lang="en-GB" sz="2500" b="1" i="0" dirty="0">
                <a:solidFill>
                  <a:schemeClr val="bg1"/>
                </a:solidFill>
              </a:rPr>
              <a:t>Request</a:t>
            </a:r>
            <a:r>
              <a:rPr lang="en-GB" sz="2500" i="0" dirty="0"/>
              <a:t> of BO information to be </a:t>
            </a:r>
            <a:r>
              <a:rPr lang="en-GB" sz="2500" b="1" i="0" dirty="0">
                <a:solidFill>
                  <a:schemeClr val="bg1"/>
                </a:solidFill>
              </a:rPr>
              <a:t>publicly disclosed</a:t>
            </a:r>
            <a:r>
              <a:rPr lang="en-GB" sz="2500" i="0" dirty="0"/>
              <a:t>, </a:t>
            </a:r>
            <a:r>
              <a:rPr lang="en-GB" sz="2500" b="1" i="0" dirty="0">
                <a:solidFill>
                  <a:schemeClr val="bg1"/>
                </a:solidFill>
              </a:rPr>
              <a:t>support </a:t>
            </a:r>
            <a:r>
              <a:rPr lang="en-GB" sz="2500" i="0" dirty="0"/>
              <a:t>by</a:t>
            </a:r>
            <a:r>
              <a:rPr lang="en-GB" sz="2500" b="1" i="0" dirty="0">
                <a:solidFill>
                  <a:schemeClr val="bg1"/>
                </a:solidFill>
              </a:rPr>
              <a:t> legal framework</a:t>
            </a:r>
            <a:r>
              <a:rPr lang="en-GB" sz="2500" i="0" dirty="0"/>
              <a:t>, and </a:t>
            </a:r>
            <a:r>
              <a:rPr lang="en-GB" sz="2500" b="1" i="0" dirty="0">
                <a:solidFill>
                  <a:schemeClr val="bg1"/>
                </a:solidFill>
              </a:rPr>
              <a:t>disclosure by companies</a:t>
            </a:r>
            <a:r>
              <a:rPr lang="en-GB" sz="2500" i="0" dirty="0"/>
              <a:t>. </a:t>
            </a:r>
          </a:p>
          <a:p>
            <a:pPr lvl="1" algn="just">
              <a:spcBef>
                <a:spcPts val="600"/>
              </a:spcBef>
              <a:spcAft>
                <a:spcPts val="600"/>
              </a:spcAft>
              <a:buClr>
                <a:schemeClr val="tx2"/>
              </a:buClr>
              <a:buFont typeface="Franklin Gothic Book" panose="020B0503020102020204" pitchFamily="34" charset="0"/>
              <a:buChar char="►"/>
            </a:pPr>
            <a:r>
              <a:rPr lang="en-GB" sz="2500" i="0" dirty="0"/>
              <a:t>Does the information include </a:t>
            </a:r>
            <a:r>
              <a:rPr lang="en-GB" sz="2500" b="1" i="0" dirty="0">
                <a:solidFill>
                  <a:schemeClr val="bg1"/>
                </a:solidFill>
              </a:rPr>
              <a:t>level of ownership</a:t>
            </a:r>
            <a:r>
              <a:rPr lang="en-GB" sz="2500" i="0" dirty="0"/>
              <a:t>, </a:t>
            </a:r>
            <a:r>
              <a:rPr lang="en-GB" sz="2500" b="1" i="0" dirty="0">
                <a:solidFill>
                  <a:schemeClr val="bg1"/>
                </a:solidFill>
              </a:rPr>
              <a:t>how it is exerted</a:t>
            </a:r>
            <a:r>
              <a:rPr lang="en-GB" sz="2500" i="0" dirty="0"/>
              <a:t>, details of </a:t>
            </a:r>
            <a:r>
              <a:rPr lang="en-GB" sz="2500" b="1" i="0" dirty="0">
                <a:solidFill>
                  <a:schemeClr val="bg1"/>
                </a:solidFill>
              </a:rPr>
              <a:t>identity</a:t>
            </a:r>
            <a:r>
              <a:rPr lang="en-GB" sz="2500" i="0" dirty="0"/>
              <a:t>, and identification of </a:t>
            </a:r>
            <a:r>
              <a:rPr lang="en-GB" sz="2500" b="1" i="0" dirty="0">
                <a:solidFill>
                  <a:schemeClr val="bg1"/>
                </a:solidFill>
              </a:rPr>
              <a:t>PEPs</a:t>
            </a:r>
            <a:r>
              <a:rPr lang="en-GB" sz="2500" i="0" dirty="0"/>
              <a:t>? Is there an </a:t>
            </a:r>
            <a:r>
              <a:rPr lang="en-GB" sz="2500" b="1" i="0" dirty="0">
                <a:solidFill>
                  <a:schemeClr val="bg1"/>
                </a:solidFill>
              </a:rPr>
              <a:t>approach </a:t>
            </a:r>
            <a:r>
              <a:rPr lang="en-GB" sz="2500" i="0" dirty="0"/>
              <a:t>for companies to </a:t>
            </a:r>
            <a:r>
              <a:rPr lang="en-GB" sz="2500" b="1" i="0" dirty="0">
                <a:solidFill>
                  <a:schemeClr val="bg1"/>
                </a:solidFill>
              </a:rPr>
              <a:t>assure accuracy </a:t>
            </a:r>
            <a:r>
              <a:rPr lang="en-GB" sz="2500" i="0" dirty="0"/>
              <a:t>of the information? </a:t>
            </a:r>
          </a:p>
          <a:p>
            <a:pPr lvl="1" algn="just">
              <a:spcBef>
                <a:spcPts val="600"/>
              </a:spcBef>
              <a:spcAft>
                <a:spcPts val="600"/>
              </a:spcAft>
              <a:buClr>
                <a:schemeClr val="tx2"/>
              </a:buClr>
              <a:buFont typeface="Franklin Gothic Book" panose="020B0503020102020204" pitchFamily="34" charset="0"/>
              <a:buChar char="►"/>
            </a:pPr>
            <a:r>
              <a:rPr lang="en-GB" sz="2500" i="0" dirty="0"/>
              <a:t>For </a:t>
            </a:r>
            <a:r>
              <a:rPr lang="en-GB" sz="2500" b="1" i="0" dirty="0">
                <a:solidFill>
                  <a:schemeClr val="bg1"/>
                </a:solidFill>
              </a:rPr>
              <a:t>publicly listed companies</a:t>
            </a:r>
            <a:r>
              <a:rPr lang="en-GB" sz="2500" i="0" dirty="0"/>
              <a:t>, is there a </a:t>
            </a:r>
            <a:r>
              <a:rPr lang="en-GB" sz="2500" b="1" i="0" dirty="0">
                <a:solidFill>
                  <a:schemeClr val="bg1"/>
                </a:solidFill>
              </a:rPr>
              <a:t>reference to the stock exchange</a:t>
            </a:r>
            <a:r>
              <a:rPr lang="en-GB" sz="2500" i="0" dirty="0"/>
              <a:t>?</a:t>
            </a:r>
          </a:p>
          <a:p>
            <a:pPr marL="397764" lvl="1" indent="0" algn="just">
              <a:buClr>
                <a:schemeClr val="tx2"/>
              </a:buClr>
              <a:buNone/>
            </a:pPr>
            <a:endParaRPr lang="en-GB" sz="2400" i="0" dirty="0"/>
          </a:p>
          <a:p>
            <a:pPr marL="854964" lvl="1" indent="-457200">
              <a:buFont typeface="+mj-lt"/>
              <a:buAutoNum type="arabicParenR"/>
            </a:pPr>
            <a:endParaRPr lang="nb-NO" sz="2800" b="1" dirty="0">
              <a:solidFill>
                <a:schemeClr val="bg1"/>
              </a:solidFill>
            </a:endParaRPr>
          </a:p>
          <a:p>
            <a:pPr lvl="1"/>
            <a:endParaRPr lang="nb-NO" sz="2800" b="1" dirty="0">
              <a:solidFill>
                <a:schemeClr val="bg1"/>
              </a:solidFill>
            </a:endParaRPr>
          </a:p>
        </p:txBody>
      </p:sp>
      <p:sp>
        <p:nvSpPr>
          <p:cNvPr id="9" name="Title 1">
            <a:extLst>
              <a:ext uri="{FF2B5EF4-FFF2-40B4-BE49-F238E27FC236}">
                <a16:creationId xmlns:a16="http://schemas.microsoft.com/office/drawing/2014/main" id="{3F751F6D-B01A-41B3-BE80-CE0E1B6284B9}"/>
              </a:ext>
            </a:extLst>
          </p:cNvPr>
          <p:cNvSpPr txBox="1">
            <a:spLocks/>
          </p:cNvSpPr>
          <p:nvPr/>
        </p:nvSpPr>
        <p:spPr>
          <a:xfrm>
            <a:off x="154359" y="1596074"/>
            <a:ext cx="8179315" cy="671660"/>
          </a:xfrm>
          <a:prstGeom prst="rect">
            <a:avLst/>
          </a:prstGeom>
        </p:spPr>
        <p:txBody>
          <a:bodyPr vert="horz" lIns="91440" tIns="45720" rIns="91440" bIns="45720" rtlCol="0" anchor="t">
            <a:noAutofit/>
          </a:bodyPr>
          <a:lstStyle>
            <a:lvl1pPr algn="l" defTabSz="685800" rtl="0" eaLnBrk="1" latinLnBrk="0" hangingPunct="1">
              <a:lnSpc>
                <a:spcPct val="89000"/>
              </a:lnSpc>
              <a:spcBef>
                <a:spcPct val="0"/>
              </a:spcBef>
              <a:buNone/>
              <a:defRPr sz="3000" b="1" i="0" kern="1200" baseline="0">
                <a:solidFill>
                  <a:srgbClr val="132856"/>
                </a:solidFill>
                <a:latin typeface="Franklin Gothic Demi" panose="020B0603020102020204" pitchFamily="34" charset="0"/>
                <a:ea typeface="+mj-ea"/>
                <a:cs typeface="+mj-cs"/>
              </a:defRPr>
            </a:lvl1pPr>
          </a:lstStyle>
          <a:p>
            <a:pPr>
              <a:defRPr/>
            </a:pPr>
            <a:br>
              <a:rPr lang="en-US" sz="3600" b="0" dirty="0">
                <a:latin typeface="Franklin Gothic Book" panose="020B0503020102020204" pitchFamily="34" charset="0"/>
              </a:rPr>
            </a:br>
            <a:br>
              <a:rPr lang="en-US" sz="3600" b="0" dirty="0">
                <a:latin typeface="Franklin Gothic Book" panose="020B0503020102020204" pitchFamily="34" charset="0"/>
              </a:rPr>
            </a:br>
            <a:endParaRPr lang="nb-NO" sz="3200" b="0" dirty="0"/>
          </a:p>
        </p:txBody>
      </p:sp>
    </p:spTree>
    <p:extLst>
      <p:ext uri="{BB962C8B-B14F-4D97-AF65-F5344CB8AC3E}">
        <p14:creationId xmlns:p14="http://schemas.microsoft.com/office/powerpoint/2010/main" val="3011613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8695F10-01F0-4F62-BF2E-85A0D0D59D2B}"/>
              </a:ext>
            </a:extLst>
          </p:cNvPr>
          <p:cNvSpPr>
            <a:spLocks noGrp="1"/>
          </p:cNvSpPr>
          <p:nvPr>
            <p:ph type="title"/>
          </p:nvPr>
        </p:nvSpPr>
        <p:spPr>
          <a:xfrm>
            <a:off x="0" y="110541"/>
            <a:ext cx="8179315" cy="671660"/>
          </a:xfrm>
        </p:spPr>
        <p:txBody>
          <a:bodyPr/>
          <a:lstStyle/>
          <a:p>
            <a:pPr>
              <a:defRPr/>
            </a:pPr>
            <a:r>
              <a:rPr lang="en-US" sz="4000" dirty="0">
                <a:latin typeface="Franklin Gothic Book" panose="020B0503020102020204" pitchFamily="34" charset="0"/>
              </a:rPr>
              <a:t>Phases 1 &amp; 2</a:t>
            </a:r>
            <a:br>
              <a:rPr lang="en-US" sz="4400" dirty="0">
                <a:latin typeface="Franklin Gothic Book" panose="020B0503020102020204" pitchFamily="34" charset="0"/>
              </a:rPr>
            </a:br>
            <a:br>
              <a:rPr lang="en-US" sz="3600" b="0" dirty="0">
                <a:latin typeface="Franklin Gothic Book" panose="020B0503020102020204" pitchFamily="34" charset="0"/>
              </a:rPr>
            </a:br>
            <a:endParaRPr lang="nb-NO" sz="2800" b="0" dirty="0"/>
          </a:p>
        </p:txBody>
      </p:sp>
      <p:sp>
        <p:nvSpPr>
          <p:cNvPr id="8" name="Content Placeholder 7">
            <a:extLst>
              <a:ext uri="{FF2B5EF4-FFF2-40B4-BE49-F238E27FC236}">
                <a16:creationId xmlns:a16="http://schemas.microsoft.com/office/drawing/2014/main" id="{426E35D6-72E7-4822-A32D-844986BE5A29}"/>
              </a:ext>
            </a:extLst>
          </p:cNvPr>
          <p:cNvSpPr>
            <a:spLocks noGrp="1"/>
          </p:cNvSpPr>
          <p:nvPr>
            <p:ph idx="1"/>
          </p:nvPr>
        </p:nvSpPr>
        <p:spPr>
          <a:xfrm>
            <a:off x="-115747" y="1633077"/>
            <a:ext cx="9105388" cy="5931122"/>
          </a:xfrm>
        </p:spPr>
        <p:txBody>
          <a:bodyPr>
            <a:normAutofit/>
          </a:bodyPr>
          <a:lstStyle/>
          <a:p>
            <a:pPr marL="397764" lvl="1" indent="0">
              <a:buNone/>
            </a:pPr>
            <a:endParaRPr lang="nb-NO" sz="2800" b="1" dirty="0">
              <a:solidFill>
                <a:schemeClr val="bg1"/>
              </a:solidFill>
            </a:endParaRPr>
          </a:p>
          <a:p>
            <a:pPr lvl="1"/>
            <a:endParaRPr lang="nb-NO" sz="2800" b="1" dirty="0">
              <a:solidFill>
                <a:schemeClr val="bg1"/>
              </a:solidFill>
            </a:endParaRPr>
          </a:p>
        </p:txBody>
      </p:sp>
      <p:sp>
        <p:nvSpPr>
          <p:cNvPr id="9" name="Title 1">
            <a:extLst>
              <a:ext uri="{FF2B5EF4-FFF2-40B4-BE49-F238E27FC236}">
                <a16:creationId xmlns:a16="http://schemas.microsoft.com/office/drawing/2014/main" id="{3F751F6D-B01A-41B3-BE80-CE0E1B6284B9}"/>
              </a:ext>
            </a:extLst>
          </p:cNvPr>
          <p:cNvSpPr txBox="1">
            <a:spLocks/>
          </p:cNvSpPr>
          <p:nvPr/>
        </p:nvSpPr>
        <p:spPr>
          <a:xfrm>
            <a:off x="154359" y="1596074"/>
            <a:ext cx="8179315" cy="671660"/>
          </a:xfrm>
          <a:prstGeom prst="rect">
            <a:avLst/>
          </a:prstGeom>
        </p:spPr>
        <p:txBody>
          <a:bodyPr vert="horz" lIns="91440" tIns="45720" rIns="91440" bIns="45720" rtlCol="0" anchor="t">
            <a:noAutofit/>
          </a:bodyPr>
          <a:lstStyle>
            <a:lvl1pPr algn="l" defTabSz="685800" rtl="0" eaLnBrk="1" latinLnBrk="0" hangingPunct="1">
              <a:lnSpc>
                <a:spcPct val="89000"/>
              </a:lnSpc>
              <a:spcBef>
                <a:spcPct val="0"/>
              </a:spcBef>
              <a:buNone/>
              <a:defRPr sz="3000" b="1" i="0" kern="1200" baseline="0">
                <a:solidFill>
                  <a:srgbClr val="132856"/>
                </a:solidFill>
                <a:latin typeface="Franklin Gothic Demi" panose="020B0603020102020204" pitchFamily="34" charset="0"/>
                <a:ea typeface="+mj-ea"/>
                <a:cs typeface="+mj-cs"/>
              </a:defRPr>
            </a:lvl1pPr>
          </a:lstStyle>
          <a:p>
            <a:pPr>
              <a:defRPr/>
            </a:pPr>
            <a:br>
              <a:rPr lang="en-US" sz="3600" b="0" dirty="0">
                <a:latin typeface="Franklin Gothic Book" panose="020B0503020102020204" pitchFamily="34" charset="0"/>
              </a:rPr>
            </a:br>
            <a:br>
              <a:rPr lang="en-US" sz="3600" b="0" dirty="0">
                <a:latin typeface="Franklin Gothic Book" panose="020B0503020102020204" pitchFamily="34" charset="0"/>
              </a:rPr>
            </a:br>
            <a:endParaRPr lang="nb-NO" sz="3200" b="0" dirty="0"/>
          </a:p>
        </p:txBody>
      </p:sp>
      <p:graphicFrame>
        <p:nvGraphicFramePr>
          <p:cNvPr id="5" name="Table 4">
            <a:extLst>
              <a:ext uri="{FF2B5EF4-FFF2-40B4-BE49-F238E27FC236}">
                <a16:creationId xmlns:a16="http://schemas.microsoft.com/office/drawing/2014/main" id="{4D93157F-0B01-4079-BA03-596124236A87}"/>
              </a:ext>
            </a:extLst>
          </p:cNvPr>
          <p:cNvGraphicFramePr>
            <a:graphicFrameLocks noGrp="1"/>
          </p:cNvGraphicFramePr>
          <p:nvPr>
            <p:extLst>
              <p:ext uri="{D42A27DB-BD31-4B8C-83A1-F6EECF244321}">
                <p14:modId xmlns:p14="http://schemas.microsoft.com/office/powerpoint/2010/main" val="1985001595"/>
              </p:ext>
            </p:extLst>
          </p:nvPr>
        </p:nvGraphicFramePr>
        <p:xfrm>
          <a:off x="154358" y="782201"/>
          <a:ext cx="8835282" cy="6002296"/>
        </p:xfrm>
        <a:graphic>
          <a:graphicData uri="http://schemas.openxmlformats.org/drawingml/2006/table">
            <a:tbl>
              <a:tblPr firstRow="1" firstCol="1" bandRow="1">
                <a:tableStyleId>{5C22544A-7EE6-4342-B048-85BDC9FD1C3A}</a:tableStyleId>
              </a:tblPr>
              <a:tblGrid>
                <a:gridCol w="1978276">
                  <a:extLst>
                    <a:ext uri="{9D8B030D-6E8A-4147-A177-3AD203B41FA5}">
                      <a16:colId xmlns:a16="http://schemas.microsoft.com/office/drawing/2014/main" val="4268314992"/>
                    </a:ext>
                  </a:extLst>
                </a:gridCol>
                <a:gridCol w="3241380">
                  <a:extLst>
                    <a:ext uri="{9D8B030D-6E8A-4147-A177-3AD203B41FA5}">
                      <a16:colId xmlns:a16="http://schemas.microsoft.com/office/drawing/2014/main" val="1980298934"/>
                    </a:ext>
                  </a:extLst>
                </a:gridCol>
                <a:gridCol w="3615626">
                  <a:extLst>
                    <a:ext uri="{9D8B030D-6E8A-4147-A177-3AD203B41FA5}">
                      <a16:colId xmlns:a16="http://schemas.microsoft.com/office/drawing/2014/main" val="3853404035"/>
                    </a:ext>
                  </a:extLst>
                </a:gridCol>
              </a:tblGrid>
              <a:tr h="421408">
                <a:tc>
                  <a:txBody>
                    <a:bodyPr/>
                    <a:lstStyle/>
                    <a:p>
                      <a:pPr algn="ctr">
                        <a:lnSpc>
                          <a:spcPct val="115000"/>
                        </a:lnSpc>
                        <a:spcBef>
                          <a:spcPts val="600"/>
                        </a:spcBef>
                        <a:spcAft>
                          <a:spcPts val="600"/>
                        </a:spcAft>
                      </a:pPr>
                      <a:r>
                        <a:rPr lang="en-US" sz="1400" dirty="0">
                          <a:solidFill>
                            <a:srgbClr val="FFFFFF"/>
                          </a:solidFill>
                          <a:effectLst/>
                          <a:latin typeface="+mn-lt"/>
                        </a:rPr>
                        <a:t>Elements of Requirement 2.5</a:t>
                      </a:r>
                      <a:endParaRPr lang="nb-NO" sz="1400" b="1" dirty="0">
                        <a:solidFill>
                          <a:srgbClr val="FFFFFF"/>
                        </a:solidFill>
                        <a:effectLst/>
                        <a:latin typeface="+mn-lt"/>
                        <a:ea typeface="Times New Roman" panose="02020603050405020304" pitchFamily="18" charset="0"/>
                        <a:cs typeface="Calibri" panose="020F0502020204030204" pitchFamily="34"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Bef>
                          <a:spcPts val="0"/>
                        </a:spcBef>
                        <a:spcAft>
                          <a:spcPts val="0"/>
                        </a:spcAft>
                      </a:pPr>
                      <a:r>
                        <a:rPr lang="en-US" sz="1400" dirty="0">
                          <a:solidFill>
                            <a:schemeClr val="bg1"/>
                          </a:solidFill>
                          <a:effectLst/>
                          <a:latin typeface="+mn-lt"/>
                        </a:rPr>
                        <a:t>Phase 1 – Initial Criteria</a:t>
                      </a:r>
                    </a:p>
                    <a:p>
                      <a:pPr algn="ctr">
                        <a:lnSpc>
                          <a:spcPct val="115000"/>
                        </a:lnSpc>
                        <a:spcBef>
                          <a:spcPts val="0"/>
                        </a:spcBef>
                        <a:spcAft>
                          <a:spcPts val="0"/>
                        </a:spcAft>
                      </a:pPr>
                      <a:r>
                        <a:rPr lang="en-US" sz="1400" dirty="0">
                          <a:solidFill>
                            <a:schemeClr val="bg1"/>
                          </a:solidFill>
                          <a:effectLst/>
                          <a:latin typeface="+mn-lt"/>
                        </a:rPr>
                        <a:t>(1 Jan 2020 – 31 Dec 2021)</a:t>
                      </a:r>
                      <a:endParaRPr lang="nb-NO" sz="1400" b="1" dirty="0">
                        <a:solidFill>
                          <a:schemeClr val="bg1"/>
                        </a:solidFill>
                        <a:effectLst/>
                        <a:latin typeface="+mn-lt"/>
                        <a:ea typeface="Times New Roman" panose="02020603050405020304" pitchFamily="18" charset="0"/>
                        <a:cs typeface="Calibri" panose="020F0502020204030204" pitchFamily="34"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lnSpc>
                          <a:spcPct val="115000"/>
                        </a:lnSpc>
                        <a:spcBef>
                          <a:spcPts val="0"/>
                        </a:spcBef>
                        <a:spcAft>
                          <a:spcPts val="0"/>
                        </a:spcAft>
                      </a:pPr>
                      <a:r>
                        <a:rPr lang="en-US" sz="1400" dirty="0">
                          <a:solidFill>
                            <a:schemeClr val="bg1"/>
                          </a:solidFill>
                          <a:effectLst/>
                          <a:latin typeface="+mn-lt"/>
                        </a:rPr>
                        <a:t>Phase 2 – Full Criteria</a:t>
                      </a:r>
                    </a:p>
                    <a:p>
                      <a:pPr algn="ctr">
                        <a:lnSpc>
                          <a:spcPct val="115000"/>
                        </a:lnSpc>
                        <a:spcBef>
                          <a:spcPts val="0"/>
                        </a:spcBef>
                        <a:spcAft>
                          <a:spcPts val="0"/>
                        </a:spcAft>
                      </a:pPr>
                      <a:r>
                        <a:rPr lang="en-US" sz="1400" dirty="0">
                          <a:solidFill>
                            <a:schemeClr val="bg1"/>
                          </a:solidFill>
                          <a:effectLst/>
                          <a:latin typeface="+mn-lt"/>
                        </a:rPr>
                        <a:t>(as of 1 Jan 2022)</a:t>
                      </a:r>
                      <a:endParaRPr lang="nb-NO" sz="1400" b="1" dirty="0">
                        <a:solidFill>
                          <a:schemeClr val="bg1"/>
                        </a:solidFill>
                        <a:effectLst/>
                        <a:latin typeface="+mn-lt"/>
                        <a:ea typeface="Times New Roman" panose="02020603050405020304" pitchFamily="18" charset="0"/>
                        <a:cs typeface="Calibri" panose="020F0502020204030204" pitchFamily="34"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998482793"/>
                  </a:ext>
                </a:extLst>
              </a:tr>
              <a:tr h="614985">
                <a:tc>
                  <a:txBody>
                    <a:bodyPr/>
                    <a:lstStyle/>
                    <a:p>
                      <a:pPr>
                        <a:lnSpc>
                          <a:spcPct val="110000"/>
                        </a:lnSpc>
                        <a:spcAft>
                          <a:spcPts val="0"/>
                        </a:spcAft>
                      </a:pPr>
                      <a:r>
                        <a:rPr lang="en-US" sz="1300" dirty="0">
                          <a:solidFill>
                            <a:srgbClr val="FFFFFF"/>
                          </a:solidFill>
                          <a:effectLst/>
                          <a:latin typeface="+mn-lt"/>
                        </a:rPr>
                        <a:t>Public register of BO - 2.5.a</a:t>
                      </a:r>
                      <a:endParaRPr lang="nb-NO" sz="1300" dirty="0">
                        <a:solidFill>
                          <a:srgbClr val="FFFFFF"/>
                        </a:solidFill>
                        <a:effectLst/>
                        <a:latin typeface="+mn-lt"/>
                        <a:ea typeface="Times New Roman" panose="02020603050405020304" pitchFamily="18" charset="0"/>
                        <a:cs typeface="Calibri" panose="020F0502020204030204" pitchFamily="34"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Aft>
                          <a:spcPts val="0"/>
                        </a:spcAft>
                      </a:pPr>
                      <a:r>
                        <a:rPr lang="en-US" sz="1200" b="0" i="0" dirty="0">
                          <a:solidFill>
                            <a:schemeClr val="bg1"/>
                          </a:solidFill>
                          <a:effectLst/>
                          <a:latin typeface="+mn-lt"/>
                          <a:ea typeface="Times New Roman" panose="02020603050405020304" pitchFamily="18" charset="0"/>
                          <a:cs typeface="Times New Roman" panose="02020603050405020304" pitchFamily="18" charset="0"/>
                        </a:rPr>
                        <a:t>Existence of </a:t>
                      </a:r>
                      <a:r>
                        <a:rPr lang="en-US" sz="1200" b="1" i="0" dirty="0">
                          <a:solidFill>
                            <a:schemeClr val="bg1"/>
                          </a:solidFill>
                          <a:effectLst/>
                          <a:latin typeface="+mn-lt"/>
                          <a:ea typeface="Times New Roman" panose="02020603050405020304" pitchFamily="18" charset="0"/>
                          <a:cs typeface="Times New Roman" panose="02020603050405020304" pitchFamily="18" charset="0"/>
                        </a:rPr>
                        <a:t>laws/regulations/policies</a:t>
                      </a:r>
                      <a:r>
                        <a:rPr lang="en-US" sz="1200" b="0" i="0" dirty="0">
                          <a:solidFill>
                            <a:schemeClr val="bg1"/>
                          </a:solidFill>
                          <a:effectLst/>
                          <a:latin typeface="+mn-lt"/>
                          <a:ea typeface="Times New Roman" panose="02020603050405020304" pitchFamily="18" charset="0"/>
                          <a:cs typeface="Times New Roman" panose="02020603050405020304" pitchFamily="18" charset="0"/>
                        </a:rPr>
                        <a:t> to </a:t>
                      </a:r>
                      <a:r>
                        <a:rPr lang="en-US" sz="1200" b="1" i="0" dirty="0">
                          <a:solidFill>
                            <a:schemeClr val="bg1"/>
                          </a:solidFill>
                          <a:effectLst/>
                          <a:latin typeface="+mn-lt"/>
                          <a:ea typeface="Times New Roman" panose="02020603050405020304" pitchFamily="18" charset="0"/>
                          <a:cs typeface="Times New Roman" panose="02020603050405020304" pitchFamily="18" charset="0"/>
                        </a:rPr>
                        <a:t>establish and maintain</a:t>
                      </a:r>
                      <a:r>
                        <a:rPr lang="en-US" sz="1200" b="0" i="0" dirty="0">
                          <a:solidFill>
                            <a:schemeClr val="bg1"/>
                          </a:solidFill>
                          <a:effectLst/>
                          <a:latin typeface="+mn-lt"/>
                          <a:ea typeface="Times New Roman" panose="02020603050405020304" pitchFamily="18" charset="0"/>
                          <a:cs typeface="Times New Roman" panose="02020603050405020304" pitchFamily="18" charset="0"/>
                        </a:rPr>
                        <a:t> a public register of BO. </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nSpc>
                          <a:spcPct val="100000"/>
                        </a:lnSpc>
                        <a:spcAft>
                          <a:spcPts val="0"/>
                        </a:spcAft>
                      </a:pPr>
                      <a:r>
                        <a:rPr lang="en-US" sz="1200" b="0" i="0" dirty="0">
                          <a:solidFill>
                            <a:schemeClr val="bg1"/>
                          </a:solidFill>
                          <a:effectLst/>
                          <a:latin typeface="+mn-lt"/>
                          <a:ea typeface="Times New Roman" panose="02020603050405020304" pitchFamily="18" charset="0"/>
                          <a:cs typeface="Times New Roman" panose="02020603050405020304" pitchFamily="18" charset="0"/>
                        </a:rPr>
                        <a:t>Existence of </a:t>
                      </a:r>
                      <a:r>
                        <a:rPr lang="en-US" sz="1200" b="1" i="0" dirty="0">
                          <a:solidFill>
                            <a:schemeClr val="bg1"/>
                          </a:solidFill>
                          <a:effectLst/>
                          <a:latin typeface="+mn-lt"/>
                          <a:ea typeface="Times New Roman" panose="02020603050405020304" pitchFamily="18" charset="0"/>
                          <a:cs typeface="Times New Roman" panose="02020603050405020304" pitchFamily="18" charset="0"/>
                        </a:rPr>
                        <a:t>BO public registry</a:t>
                      </a:r>
                      <a:r>
                        <a:rPr lang="en-US" sz="1200" b="0" i="0" dirty="0">
                          <a:solidFill>
                            <a:schemeClr val="bg1"/>
                          </a:solidFill>
                          <a:effectLst/>
                          <a:latin typeface="+mn-lt"/>
                          <a:ea typeface="Times New Roman" panose="02020603050405020304" pitchFamily="18" charset="0"/>
                          <a:cs typeface="Times New Roman" panose="02020603050405020304" pitchFamily="18" charset="0"/>
                        </a:rPr>
                        <a:t>. </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3737215799"/>
                  </a:ext>
                </a:extLst>
              </a:tr>
              <a:tr h="825291">
                <a:tc>
                  <a:txBody>
                    <a:bodyPr/>
                    <a:lstStyle/>
                    <a:p>
                      <a:pPr>
                        <a:lnSpc>
                          <a:spcPct val="110000"/>
                        </a:lnSpc>
                        <a:spcAft>
                          <a:spcPts val="0"/>
                        </a:spcAft>
                      </a:pPr>
                      <a:r>
                        <a:rPr lang="en-US" sz="1300" dirty="0">
                          <a:solidFill>
                            <a:srgbClr val="FFFFFF"/>
                          </a:solidFill>
                          <a:effectLst/>
                          <a:latin typeface="+mn-lt"/>
                        </a:rPr>
                        <a:t>Government’s policy &amp;  MSG’s discussions  - 2.5.b</a:t>
                      </a:r>
                      <a:endParaRPr lang="nb-NO" sz="1300" dirty="0">
                        <a:solidFill>
                          <a:srgbClr val="FFFFFF"/>
                        </a:solidFill>
                        <a:effectLst/>
                        <a:latin typeface="+mn-lt"/>
                        <a:ea typeface="Times New Roman" panose="02020603050405020304" pitchFamily="18" charset="0"/>
                        <a:cs typeface="Calibri" panose="020F0502020204030204" pitchFamily="34"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10000"/>
                        </a:lnSpc>
                        <a:spcAft>
                          <a:spcPts val="0"/>
                        </a:spcAft>
                      </a:pPr>
                      <a:r>
                        <a:rPr lang="en-GB" sz="1200" b="1" i="0" kern="1200" dirty="0">
                          <a:solidFill>
                            <a:schemeClr val="bg1"/>
                          </a:solidFill>
                          <a:effectLst/>
                          <a:latin typeface="+mn-lt"/>
                          <a:ea typeface="+mn-ea"/>
                          <a:cs typeface="Times New Roman" panose="02020603050405020304" pitchFamily="18" charset="0"/>
                        </a:rPr>
                        <a:t>Documenting</a:t>
                      </a:r>
                      <a:r>
                        <a:rPr lang="en-GB" sz="1200" b="0" i="0" kern="1200" dirty="0">
                          <a:solidFill>
                            <a:schemeClr val="bg1"/>
                          </a:solidFill>
                          <a:effectLst/>
                          <a:latin typeface="+mn-lt"/>
                          <a:ea typeface="+mn-ea"/>
                          <a:cs typeface="Times New Roman" panose="02020603050405020304" pitchFamily="18" charset="0"/>
                        </a:rPr>
                        <a:t> of government’s policy and MSG’s discussion on BO disclosure  (legal provisions, practices &amp;  reforms).</a:t>
                      </a:r>
                      <a:endParaRPr lang="nb-NO" sz="1200" b="0" i="0" kern="1200"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nSpc>
                          <a:spcPct val="110000"/>
                        </a:lnSpc>
                        <a:spcAft>
                          <a:spcPts val="0"/>
                        </a:spcAft>
                      </a:pPr>
                      <a:r>
                        <a:rPr lang="en-GB" sz="1200" b="1" dirty="0">
                          <a:solidFill>
                            <a:schemeClr val="bg2"/>
                          </a:solidFill>
                          <a:effectLst/>
                          <a:latin typeface="+mn-lt"/>
                        </a:rPr>
                        <a:t>[Same as Phase 1]</a:t>
                      </a:r>
                      <a:endParaRPr lang="nb-NO" sz="1200" dirty="0">
                        <a:solidFill>
                          <a:schemeClr val="bg2"/>
                        </a:solidFill>
                        <a:effectLst/>
                        <a:latin typeface="+mn-lt"/>
                        <a:ea typeface="Times New Roman" panose="02020603050405020304" pitchFamily="18" charset="0"/>
                        <a:cs typeface="Calibri" panose="020F0502020204030204" pitchFamily="34"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622408761"/>
                  </a:ext>
                </a:extLst>
              </a:tr>
              <a:tr h="1035596">
                <a:tc>
                  <a:txBody>
                    <a:bodyPr/>
                    <a:lstStyle/>
                    <a:p>
                      <a:pPr>
                        <a:lnSpc>
                          <a:spcPct val="110000"/>
                        </a:lnSpc>
                        <a:spcAft>
                          <a:spcPts val="0"/>
                        </a:spcAft>
                      </a:pPr>
                      <a:r>
                        <a:rPr lang="en-US" sz="1300" b="1" kern="1200" dirty="0">
                          <a:solidFill>
                            <a:srgbClr val="FFFFFF"/>
                          </a:solidFill>
                          <a:effectLst/>
                          <a:latin typeface="+mn-lt"/>
                          <a:ea typeface="+mn-ea"/>
                          <a:cs typeface="+mn-cs"/>
                        </a:rPr>
                        <a:t>Request and disclosure of BO information; gaps &amp; weaknesses  - 2.5.c</a:t>
                      </a:r>
                      <a:endParaRPr lang="nb-NO" sz="1300" b="1" kern="1200" dirty="0">
                        <a:solidFill>
                          <a:srgbClr val="FFFFFF"/>
                        </a:solidFill>
                        <a:effectLst/>
                        <a:latin typeface="+mn-lt"/>
                        <a:ea typeface="+mn-ea"/>
                        <a:cs typeface="+mn-cs"/>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b="1" i="0" kern="1200" dirty="0">
                          <a:solidFill>
                            <a:schemeClr val="bg1"/>
                          </a:solidFill>
                          <a:effectLst/>
                          <a:latin typeface="+mn-lt"/>
                          <a:ea typeface="+mn-ea"/>
                          <a:cs typeface="Times New Roman" panose="02020603050405020304" pitchFamily="18" charset="0"/>
                        </a:rPr>
                        <a:t>Request of BO information</a:t>
                      </a:r>
                      <a:r>
                        <a:rPr lang="en-GB" sz="1200" b="0" i="0" kern="1200" dirty="0">
                          <a:solidFill>
                            <a:schemeClr val="bg1"/>
                          </a:solidFill>
                          <a:effectLst/>
                          <a:latin typeface="+mn-lt"/>
                          <a:ea typeface="+mn-ea"/>
                          <a:cs typeface="Times New Roman" panose="02020603050405020304" pitchFamily="18" charset="0"/>
                        </a:rPr>
                        <a:t>, support by legal framework, and disclosure by (any/some) companies. MSG’s </a:t>
                      </a:r>
                      <a:r>
                        <a:rPr lang="en-GB" sz="1200" b="1" i="0" kern="1200" dirty="0">
                          <a:solidFill>
                            <a:schemeClr val="bg1"/>
                          </a:solidFill>
                          <a:effectLst/>
                          <a:latin typeface="+mn-lt"/>
                          <a:ea typeface="+mn-ea"/>
                          <a:cs typeface="Times New Roman" panose="02020603050405020304" pitchFamily="18" charset="0"/>
                        </a:rPr>
                        <a:t>assessment </a:t>
                      </a:r>
                      <a:r>
                        <a:rPr lang="en-GB" sz="1200" b="0" i="0" kern="1200" dirty="0">
                          <a:solidFill>
                            <a:schemeClr val="bg1"/>
                          </a:solidFill>
                          <a:effectLst/>
                          <a:latin typeface="+mn-lt"/>
                          <a:ea typeface="+mn-ea"/>
                          <a:cs typeface="Times New Roman" panose="02020603050405020304" pitchFamily="18" charset="0"/>
                        </a:rPr>
                        <a:t>of </a:t>
                      </a:r>
                      <a:r>
                        <a:rPr lang="en-GB" sz="1200" b="1" i="0" kern="1200" dirty="0">
                          <a:solidFill>
                            <a:schemeClr val="bg1"/>
                          </a:solidFill>
                          <a:effectLst/>
                          <a:latin typeface="+mn-lt"/>
                          <a:ea typeface="+mn-ea"/>
                          <a:cs typeface="Times New Roman" panose="02020603050405020304" pitchFamily="18" charset="0"/>
                        </a:rPr>
                        <a:t>gaps/weaknesses; </a:t>
                      </a:r>
                      <a:r>
                        <a:rPr lang="en-GB" sz="1200" b="0" i="0" kern="1200" dirty="0">
                          <a:solidFill>
                            <a:schemeClr val="bg1"/>
                          </a:solidFill>
                          <a:effectLst/>
                          <a:latin typeface="+mn-lt"/>
                          <a:ea typeface="+mn-ea"/>
                          <a:cs typeface="Times New Roman" panose="02020603050405020304" pitchFamily="18" charset="0"/>
                        </a:rPr>
                        <a:t>plans to overcome challenges.</a:t>
                      </a:r>
                      <a:endParaRPr lang="nb-NO" sz="1200" b="0" i="0" kern="1200" dirty="0">
                        <a:solidFill>
                          <a:schemeClr val="bg1"/>
                        </a:solidFill>
                        <a:effectLst/>
                        <a:latin typeface="+mn-lt"/>
                        <a:ea typeface="+mn-ea"/>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200" b="1" i="0" kern="1200" dirty="0">
                          <a:solidFill>
                            <a:schemeClr val="bg1"/>
                          </a:solidFill>
                          <a:effectLst/>
                          <a:latin typeface="+mn-lt"/>
                          <a:ea typeface="+mn-ea"/>
                          <a:cs typeface="Times New Roman" panose="02020603050405020304" pitchFamily="18" charset="0"/>
                        </a:rPr>
                        <a:t>Disclosure by all companies </a:t>
                      </a:r>
                      <a:r>
                        <a:rPr lang="en-GB" sz="1200" b="0" i="0" kern="1200" dirty="0">
                          <a:solidFill>
                            <a:schemeClr val="bg1"/>
                          </a:solidFill>
                          <a:effectLst/>
                          <a:latin typeface="+mn-lt"/>
                          <a:ea typeface="+mn-ea"/>
                          <a:cs typeface="Times New Roman" panose="02020603050405020304" pitchFamily="18" charset="0"/>
                        </a:rPr>
                        <a:t>(identities, level of ownership &amp; details on how ownership/control is exerted). </a:t>
                      </a:r>
                      <a:r>
                        <a:rPr kumimoji="0" lang="en-GB" sz="1200" b="0" i="0" u="none" strike="noStrike" kern="1200" cap="none" spc="0" normalizeH="0" baseline="0" noProof="0" dirty="0">
                          <a:ln>
                            <a:noFill/>
                          </a:ln>
                          <a:solidFill>
                            <a:srgbClr val="165B89"/>
                          </a:solidFill>
                          <a:effectLst/>
                          <a:uLnTx/>
                          <a:uFillTx/>
                          <a:latin typeface="+mn-lt"/>
                          <a:ea typeface="+mn-ea"/>
                          <a:cs typeface="Times New Roman" panose="02020603050405020304" pitchFamily="18" charset="0"/>
                        </a:rPr>
                        <a:t>MSG’s </a:t>
                      </a:r>
                      <a:r>
                        <a:rPr kumimoji="0" lang="en-GB" sz="1200" b="1" i="0" u="none" strike="noStrike" kern="1200" cap="none" spc="0" normalizeH="0" baseline="0" noProof="0" dirty="0">
                          <a:ln>
                            <a:noFill/>
                          </a:ln>
                          <a:solidFill>
                            <a:srgbClr val="165B89"/>
                          </a:solidFill>
                          <a:effectLst/>
                          <a:uLnTx/>
                          <a:uFillTx/>
                          <a:latin typeface="+mn-lt"/>
                          <a:ea typeface="+mn-ea"/>
                          <a:cs typeface="Times New Roman" panose="02020603050405020304" pitchFamily="18" charset="0"/>
                        </a:rPr>
                        <a:t>assessment </a:t>
                      </a:r>
                      <a:r>
                        <a:rPr kumimoji="0" lang="en-GB" sz="1200" b="0" i="0" u="none" strike="noStrike" kern="1200" cap="none" spc="0" normalizeH="0" baseline="0" noProof="0" dirty="0">
                          <a:ln>
                            <a:noFill/>
                          </a:ln>
                          <a:solidFill>
                            <a:srgbClr val="165B89"/>
                          </a:solidFill>
                          <a:effectLst/>
                          <a:uLnTx/>
                          <a:uFillTx/>
                          <a:latin typeface="+mn-lt"/>
                          <a:ea typeface="+mn-ea"/>
                          <a:cs typeface="Times New Roman" panose="02020603050405020304" pitchFamily="18" charset="0"/>
                        </a:rPr>
                        <a:t>of </a:t>
                      </a:r>
                      <a:r>
                        <a:rPr kumimoji="0" lang="en-GB" sz="1200" b="1" i="0" u="none" strike="noStrike" kern="1200" cap="none" spc="0" normalizeH="0" baseline="0" noProof="0" dirty="0">
                          <a:ln>
                            <a:noFill/>
                          </a:ln>
                          <a:solidFill>
                            <a:srgbClr val="165B89"/>
                          </a:solidFill>
                          <a:effectLst/>
                          <a:uLnTx/>
                          <a:uFillTx/>
                          <a:latin typeface="+mn-lt"/>
                          <a:ea typeface="+mn-ea"/>
                          <a:cs typeface="Times New Roman" panose="02020603050405020304" pitchFamily="18" charset="0"/>
                        </a:rPr>
                        <a:t>gaps/weaknesses; naming </a:t>
                      </a:r>
                      <a:r>
                        <a:rPr kumimoji="0" lang="en-GB" sz="1200" b="0" i="0" u="none" strike="noStrike" kern="1200" cap="none" spc="0" normalizeH="0" baseline="0" noProof="0" dirty="0">
                          <a:ln>
                            <a:noFill/>
                          </a:ln>
                          <a:solidFill>
                            <a:srgbClr val="165B89"/>
                          </a:solidFill>
                          <a:effectLst/>
                          <a:uLnTx/>
                          <a:uFillTx/>
                          <a:latin typeface="+mn-lt"/>
                          <a:ea typeface="+mn-ea"/>
                          <a:cs typeface="Times New Roman" panose="02020603050405020304" pitchFamily="18" charset="0"/>
                        </a:rPr>
                        <a:t>of</a:t>
                      </a:r>
                      <a:r>
                        <a:rPr kumimoji="0" lang="en-GB" sz="1200" b="1" i="0" u="none" strike="noStrike" kern="1200" cap="none" spc="0" normalizeH="0" baseline="0" noProof="0" dirty="0">
                          <a:ln>
                            <a:noFill/>
                          </a:ln>
                          <a:solidFill>
                            <a:srgbClr val="165B89"/>
                          </a:solidFill>
                          <a:effectLst/>
                          <a:uLnTx/>
                          <a:uFillTx/>
                          <a:latin typeface="+mn-lt"/>
                          <a:ea typeface="+mn-ea"/>
                          <a:cs typeface="Times New Roman" panose="02020603050405020304" pitchFamily="18" charset="0"/>
                        </a:rPr>
                        <a:t> non-compliers</a:t>
                      </a:r>
                      <a:r>
                        <a:rPr kumimoji="0" lang="en-GB" sz="1200" b="0" i="0" u="none" strike="noStrike" kern="1200" cap="none" spc="0" normalizeH="0" baseline="0" noProof="0" dirty="0">
                          <a:ln>
                            <a:noFill/>
                          </a:ln>
                          <a:solidFill>
                            <a:srgbClr val="165B89"/>
                          </a:solidFill>
                          <a:effectLst/>
                          <a:uLnTx/>
                          <a:uFillTx/>
                          <a:latin typeface="+mn-lt"/>
                          <a:ea typeface="+mn-ea"/>
                          <a:cs typeface="Times New Roman" panose="02020603050405020304" pitchFamily="18" charset="0"/>
                        </a:rPr>
                        <a:t>; plans for addressing this &amp; strengthening system.</a:t>
                      </a:r>
                      <a:endParaRPr lang="nb-NO" sz="1200" kern="1200" dirty="0">
                        <a:solidFill>
                          <a:schemeClr val="dk1"/>
                        </a:solidFill>
                        <a:effectLst/>
                        <a:latin typeface="+mn-lt"/>
                        <a:ea typeface="+mn-ea"/>
                        <a:cs typeface="+mn-cs"/>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1473321659"/>
                  </a:ext>
                </a:extLst>
              </a:tr>
              <a:tr h="825291">
                <a:tc>
                  <a:txBody>
                    <a:bodyPr/>
                    <a:lstStyle/>
                    <a:p>
                      <a:pPr>
                        <a:lnSpc>
                          <a:spcPct val="110000"/>
                        </a:lnSpc>
                        <a:spcAft>
                          <a:spcPts val="0"/>
                        </a:spcAft>
                      </a:pPr>
                      <a:r>
                        <a:rPr lang="en-US" sz="1300" b="1" kern="1200" dirty="0">
                          <a:solidFill>
                            <a:srgbClr val="FFFFFF"/>
                          </a:solidFill>
                          <a:effectLst/>
                          <a:latin typeface="+mn-lt"/>
                          <a:ea typeface="+mn-ea"/>
                          <a:cs typeface="+mn-cs"/>
                        </a:rPr>
                        <a:t>Information about the identity of the BO - 2.5.d</a:t>
                      </a:r>
                      <a:endParaRPr lang="nb-NO" sz="1300" b="1" kern="1200" dirty="0">
                        <a:solidFill>
                          <a:srgbClr val="FFFFFF"/>
                        </a:solidFill>
                        <a:effectLst/>
                        <a:latin typeface="+mn-lt"/>
                        <a:ea typeface="+mn-ea"/>
                        <a:cs typeface="+mn-cs"/>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10000"/>
                        </a:lnSpc>
                        <a:spcAft>
                          <a:spcPts val="0"/>
                        </a:spcAft>
                      </a:pPr>
                      <a:r>
                        <a:rPr lang="en-GB" sz="1200" b="0" i="0" kern="1200" dirty="0">
                          <a:solidFill>
                            <a:schemeClr val="bg1"/>
                          </a:solidFill>
                          <a:effectLst/>
                          <a:latin typeface="+mn-lt"/>
                          <a:ea typeface="+mn-ea"/>
                          <a:cs typeface="Times New Roman" panose="02020603050405020304" pitchFamily="18" charset="0"/>
                        </a:rPr>
                        <a:t>Inclusion of </a:t>
                      </a:r>
                      <a:r>
                        <a:rPr lang="en-GB" sz="1200" b="1" i="0" kern="1200" dirty="0">
                          <a:solidFill>
                            <a:schemeClr val="bg1"/>
                          </a:solidFill>
                          <a:effectLst/>
                          <a:latin typeface="+mn-lt"/>
                          <a:ea typeface="+mn-ea"/>
                          <a:cs typeface="Times New Roman" panose="02020603050405020304" pitchFamily="18" charset="0"/>
                        </a:rPr>
                        <a:t>identity details in requested information</a:t>
                      </a:r>
                      <a:r>
                        <a:rPr lang="en-GB" sz="1200" b="0" i="0" kern="1200" dirty="0">
                          <a:solidFill>
                            <a:schemeClr val="bg1"/>
                          </a:solidFill>
                          <a:effectLst/>
                          <a:latin typeface="+mn-lt"/>
                          <a:ea typeface="+mn-ea"/>
                          <a:cs typeface="Times New Roman" panose="02020603050405020304" pitchFamily="18" charset="0"/>
                        </a:rPr>
                        <a:t> (nationality, country of residence, and identification of PEPs).</a:t>
                      </a:r>
                      <a:endParaRPr lang="nb-NO" sz="1200" b="0" i="0" kern="1200" dirty="0">
                        <a:solidFill>
                          <a:schemeClr val="bg1"/>
                        </a:solidFill>
                        <a:effectLst/>
                        <a:latin typeface="+mn-lt"/>
                        <a:ea typeface="+mn-ea"/>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165B89"/>
                          </a:solidFill>
                          <a:effectLst/>
                          <a:uLnTx/>
                          <a:uFillTx/>
                          <a:latin typeface="+mn-lt"/>
                          <a:ea typeface="+mn-ea"/>
                          <a:cs typeface="Times New Roman" panose="02020603050405020304" pitchFamily="18" charset="0"/>
                        </a:rPr>
                        <a:t>Inclusion of </a:t>
                      </a:r>
                      <a:r>
                        <a:rPr kumimoji="0" lang="en-GB" sz="1200" b="1" i="0" u="none" strike="noStrike" kern="1200" cap="none" spc="0" normalizeH="0" baseline="0" noProof="0" dirty="0">
                          <a:ln>
                            <a:noFill/>
                          </a:ln>
                          <a:solidFill>
                            <a:srgbClr val="165B89"/>
                          </a:solidFill>
                          <a:effectLst/>
                          <a:uLnTx/>
                          <a:uFillTx/>
                          <a:latin typeface="+mn-lt"/>
                          <a:ea typeface="+mn-ea"/>
                          <a:cs typeface="Times New Roman" panose="02020603050405020304" pitchFamily="18" charset="0"/>
                        </a:rPr>
                        <a:t>identity details in disclosed information</a:t>
                      </a:r>
                      <a:r>
                        <a:rPr kumimoji="0" lang="en-GB" sz="1200" b="0" i="0" u="none" strike="noStrike" kern="1200" cap="none" spc="0" normalizeH="0" baseline="0" noProof="0" dirty="0">
                          <a:ln>
                            <a:noFill/>
                          </a:ln>
                          <a:solidFill>
                            <a:srgbClr val="165B89"/>
                          </a:solidFill>
                          <a:effectLst/>
                          <a:uLnTx/>
                          <a:uFillTx/>
                          <a:latin typeface="+mn-lt"/>
                          <a:ea typeface="+mn-ea"/>
                          <a:cs typeface="Times New Roman" panose="02020603050405020304" pitchFamily="18" charset="0"/>
                        </a:rPr>
                        <a:t> (nationality, country of residence, and identification of PEPs).</a:t>
                      </a:r>
                      <a:endParaRPr kumimoji="0" lang="nb-NO" sz="1200" b="0" i="0" u="none" strike="noStrike" kern="1200" cap="none" spc="0" normalizeH="0" baseline="0" noProof="0" dirty="0">
                        <a:ln>
                          <a:noFill/>
                        </a:ln>
                        <a:solidFill>
                          <a:srgbClr val="165B89"/>
                        </a:solidFill>
                        <a:effectLst/>
                        <a:uLnTx/>
                        <a:uFillTx/>
                        <a:latin typeface="+mn-lt"/>
                        <a:ea typeface="+mn-ea"/>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1098742097"/>
                  </a:ext>
                </a:extLst>
              </a:tr>
              <a:tr h="614985">
                <a:tc>
                  <a:txBody>
                    <a:bodyPr/>
                    <a:lstStyle/>
                    <a:p>
                      <a:pPr>
                        <a:lnSpc>
                          <a:spcPct val="110000"/>
                        </a:lnSpc>
                        <a:spcAft>
                          <a:spcPts val="0"/>
                        </a:spcAft>
                      </a:pPr>
                      <a:r>
                        <a:rPr lang="en-GB" sz="1300" b="1" kern="1200" dirty="0">
                          <a:solidFill>
                            <a:srgbClr val="FFFFFF"/>
                          </a:solidFill>
                          <a:effectLst/>
                          <a:latin typeface="+mn-lt"/>
                          <a:ea typeface="+mn-ea"/>
                          <a:cs typeface="+mn-cs"/>
                        </a:rPr>
                        <a:t>Assurances on the accuracy of information - 2.5.e</a:t>
                      </a:r>
                      <a:endParaRPr lang="nb-NO" sz="1300" b="1" kern="1200" dirty="0">
                        <a:solidFill>
                          <a:srgbClr val="FFFFFF"/>
                        </a:solidFill>
                        <a:effectLst/>
                        <a:latin typeface="+mn-lt"/>
                        <a:ea typeface="+mn-ea"/>
                        <a:cs typeface="+mn-cs"/>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10000"/>
                        </a:lnSpc>
                        <a:spcAft>
                          <a:spcPts val="0"/>
                        </a:spcAft>
                      </a:pPr>
                      <a:r>
                        <a:rPr lang="en-GB" sz="1200" b="1" i="0" kern="1200" dirty="0">
                          <a:solidFill>
                            <a:schemeClr val="bg1"/>
                          </a:solidFill>
                          <a:effectLst/>
                          <a:latin typeface="+mn-lt"/>
                          <a:ea typeface="+mn-ea"/>
                          <a:cs typeface="Times New Roman" panose="02020603050405020304" pitchFamily="18" charset="0"/>
                        </a:rPr>
                        <a:t>Establishment by government/MSG of an approach </a:t>
                      </a:r>
                      <a:r>
                        <a:rPr lang="en-GB" sz="1200" b="0" i="0" kern="1200" dirty="0">
                          <a:solidFill>
                            <a:schemeClr val="bg1"/>
                          </a:solidFill>
                          <a:effectLst/>
                          <a:latin typeface="+mn-lt"/>
                          <a:ea typeface="+mn-ea"/>
                          <a:cs typeface="Times New Roman" panose="02020603050405020304" pitchFamily="18" charset="0"/>
                        </a:rPr>
                        <a:t>for participating companies to assure the </a:t>
                      </a:r>
                      <a:r>
                        <a:rPr lang="en-GB" sz="1200" b="1" i="0" kern="1200" dirty="0">
                          <a:solidFill>
                            <a:schemeClr val="bg1"/>
                          </a:solidFill>
                          <a:effectLst/>
                          <a:latin typeface="+mn-lt"/>
                          <a:ea typeface="+mn-ea"/>
                          <a:cs typeface="Times New Roman" panose="02020603050405020304" pitchFamily="18" charset="0"/>
                        </a:rPr>
                        <a:t>accuracy of BO information. </a:t>
                      </a:r>
                      <a:endParaRPr lang="nb-NO" sz="1200" b="1" i="0" kern="1200" dirty="0">
                        <a:solidFill>
                          <a:schemeClr val="bg1"/>
                        </a:solidFill>
                        <a:effectLst/>
                        <a:latin typeface="+mn-lt"/>
                        <a:ea typeface="+mn-ea"/>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nSpc>
                          <a:spcPct val="110000"/>
                        </a:lnSpc>
                        <a:spcAft>
                          <a:spcPts val="0"/>
                        </a:spcAft>
                      </a:pPr>
                      <a:r>
                        <a:rPr lang="en-GB" sz="1200" b="1" i="0" kern="1200" dirty="0">
                          <a:solidFill>
                            <a:schemeClr val="bg1"/>
                          </a:solidFill>
                          <a:effectLst/>
                          <a:latin typeface="+mn-lt"/>
                          <a:ea typeface="+mn-ea"/>
                          <a:cs typeface="Times New Roman" panose="02020603050405020304" pitchFamily="18" charset="0"/>
                        </a:rPr>
                        <a:t>Compliance by participating companies </a:t>
                      </a:r>
                      <a:r>
                        <a:rPr lang="en-GB" sz="1200" b="0" i="0" kern="1200" dirty="0">
                          <a:solidFill>
                            <a:schemeClr val="bg1"/>
                          </a:solidFill>
                          <a:effectLst/>
                          <a:latin typeface="+mn-lt"/>
                          <a:ea typeface="+mn-ea"/>
                          <a:cs typeface="Times New Roman" panose="02020603050405020304" pitchFamily="18" charset="0"/>
                        </a:rPr>
                        <a:t>with the established </a:t>
                      </a:r>
                      <a:r>
                        <a:rPr lang="en-GB" sz="1200" b="1" i="0" kern="1200" dirty="0">
                          <a:solidFill>
                            <a:schemeClr val="bg1"/>
                          </a:solidFill>
                          <a:effectLst/>
                          <a:latin typeface="+mn-lt"/>
                          <a:ea typeface="+mn-ea"/>
                          <a:cs typeface="Times New Roman" panose="02020603050405020304" pitchFamily="18" charset="0"/>
                        </a:rPr>
                        <a:t>approach for accuracy of BO information. </a:t>
                      </a:r>
                      <a:endParaRPr lang="nb-NO" sz="1200" b="1" i="0" kern="1200" dirty="0">
                        <a:solidFill>
                          <a:schemeClr val="bg1"/>
                        </a:solidFill>
                        <a:effectLst/>
                        <a:latin typeface="+mn-lt"/>
                        <a:ea typeface="+mn-ea"/>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2828198070"/>
                  </a:ext>
                </a:extLst>
              </a:tr>
              <a:tr h="1035596">
                <a:tc>
                  <a:txBody>
                    <a:bodyPr/>
                    <a:lstStyle/>
                    <a:p>
                      <a:pPr>
                        <a:lnSpc>
                          <a:spcPct val="110000"/>
                        </a:lnSpc>
                        <a:spcAft>
                          <a:spcPts val="0"/>
                        </a:spcAft>
                      </a:pPr>
                      <a:r>
                        <a:rPr lang="es-AR" sz="1300" b="1" kern="1200" dirty="0">
                          <a:solidFill>
                            <a:srgbClr val="FFFFFF"/>
                          </a:solidFill>
                          <a:effectLst/>
                          <a:latin typeface="+mn-lt"/>
                          <a:ea typeface="+mn-ea"/>
                          <a:cs typeface="+mn-cs"/>
                        </a:rPr>
                        <a:t>BO </a:t>
                      </a:r>
                      <a:r>
                        <a:rPr lang="es-AR" sz="1300" b="1" kern="1200" dirty="0" err="1">
                          <a:solidFill>
                            <a:srgbClr val="FFFFFF"/>
                          </a:solidFill>
                          <a:effectLst/>
                          <a:latin typeface="+mn-lt"/>
                          <a:ea typeface="+mn-ea"/>
                          <a:cs typeface="+mn-cs"/>
                        </a:rPr>
                        <a:t>definition</a:t>
                      </a:r>
                      <a:r>
                        <a:rPr lang="es-AR" sz="1300" b="1" kern="1200" dirty="0">
                          <a:solidFill>
                            <a:srgbClr val="FFFFFF"/>
                          </a:solidFill>
                          <a:effectLst/>
                          <a:latin typeface="+mn-lt"/>
                          <a:ea typeface="+mn-ea"/>
                          <a:cs typeface="+mn-cs"/>
                        </a:rPr>
                        <a:t>,  </a:t>
                      </a:r>
                      <a:r>
                        <a:rPr lang="es-AR" sz="1300" b="1" kern="1200" dirty="0" err="1">
                          <a:solidFill>
                            <a:srgbClr val="FFFFFF"/>
                          </a:solidFill>
                          <a:effectLst/>
                          <a:latin typeface="+mn-lt"/>
                          <a:ea typeface="+mn-ea"/>
                          <a:cs typeface="+mn-cs"/>
                        </a:rPr>
                        <a:t>disclosure</a:t>
                      </a:r>
                      <a:r>
                        <a:rPr lang="es-AR" sz="1300" b="1" kern="1200" dirty="0">
                          <a:solidFill>
                            <a:srgbClr val="FFFFFF"/>
                          </a:solidFill>
                          <a:effectLst/>
                          <a:latin typeface="+mn-lt"/>
                          <a:ea typeface="+mn-ea"/>
                          <a:cs typeface="+mn-cs"/>
                        </a:rPr>
                        <a:t> </a:t>
                      </a:r>
                      <a:r>
                        <a:rPr lang="es-AR" sz="1300" b="1" kern="1200" dirty="0" err="1">
                          <a:solidFill>
                            <a:srgbClr val="FFFFFF"/>
                          </a:solidFill>
                          <a:effectLst/>
                          <a:latin typeface="+mn-lt"/>
                          <a:ea typeface="+mn-ea"/>
                          <a:cs typeface="+mn-cs"/>
                        </a:rPr>
                        <a:t>for</a:t>
                      </a:r>
                      <a:r>
                        <a:rPr lang="es-AR" sz="1300" b="1" kern="1200" dirty="0">
                          <a:solidFill>
                            <a:srgbClr val="FFFFFF"/>
                          </a:solidFill>
                          <a:effectLst/>
                          <a:latin typeface="+mn-lt"/>
                          <a:ea typeface="+mn-ea"/>
                          <a:cs typeface="+mn-cs"/>
                        </a:rPr>
                        <a:t> </a:t>
                      </a:r>
                      <a:r>
                        <a:rPr lang="es-AR" sz="1300" b="1" kern="1200" dirty="0" err="1">
                          <a:solidFill>
                            <a:srgbClr val="FFFFFF"/>
                          </a:solidFill>
                          <a:effectLst/>
                          <a:latin typeface="+mn-lt"/>
                          <a:ea typeface="+mn-ea"/>
                          <a:cs typeface="+mn-cs"/>
                        </a:rPr>
                        <a:t>publicly</a:t>
                      </a:r>
                      <a:r>
                        <a:rPr lang="es-AR" sz="1300" b="1" kern="1200" dirty="0">
                          <a:solidFill>
                            <a:srgbClr val="FFFFFF"/>
                          </a:solidFill>
                          <a:effectLst/>
                          <a:latin typeface="+mn-lt"/>
                          <a:ea typeface="+mn-ea"/>
                          <a:cs typeface="+mn-cs"/>
                        </a:rPr>
                        <a:t> </a:t>
                      </a:r>
                      <a:r>
                        <a:rPr lang="es-AR" sz="1300" b="1" kern="1200" dirty="0" err="1">
                          <a:solidFill>
                            <a:srgbClr val="FFFFFF"/>
                          </a:solidFill>
                          <a:effectLst/>
                          <a:latin typeface="+mn-lt"/>
                          <a:ea typeface="+mn-ea"/>
                          <a:cs typeface="+mn-cs"/>
                        </a:rPr>
                        <a:t>listed</a:t>
                      </a:r>
                      <a:r>
                        <a:rPr lang="es-AR" sz="1300" b="1" kern="1200" dirty="0">
                          <a:solidFill>
                            <a:srgbClr val="FFFFFF"/>
                          </a:solidFill>
                          <a:effectLst/>
                          <a:latin typeface="+mn-lt"/>
                          <a:ea typeface="+mn-ea"/>
                          <a:cs typeface="+mn-cs"/>
                        </a:rPr>
                        <a:t> </a:t>
                      </a:r>
                      <a:r>
                        <a:rPr lang="es-AR" sz="1300" b="1" kern="1200" dirty="0" err="1">
                          <a:solidFill>
                            <a:srgbClr val="FFFFFF"/>
                          </a:solidFill>
                          <a:effectLst/>
                          <a:latin typeface="+mn-lt"/>
                          <a:ea typeface="+mn-ea"/>
                          <a:cs typeface="+mn-cs"/>
                        </a:rPr>
                        <a:t>companies</a:t>
                      </a:r>
                      <a:r>
                        <a:rPr lang="es-AR" sz="1300" b="1" kern="1200" dirty="0">
                          <a:solidFill>
                            <a:srgbClr val="FFFFFF"/>
                          </a:solidFill>
                          <a:effectLst/>
                          <a:latin typeface="+mn-lt"/>
                          <a:ea typeface="+mn-ea"/>
                          <a:cs typeface="+mn-cs"/>
                        </a:rPr>
                        <a:t> &amp; </a:t>
                      </a:r>
                      <a:r>
                        <a:rPr lang="es-AR" sz="1300" b="1" kern="1200" dirty="0" err="1">
                          <a:solidFill>
                            <a:srgbClr val="FFFFFF"/>
                          </a:solidFill>
                          <a:effectLst/>
                          <a:latin typeface="+mn-lt"/>
                          <a:ea typeface="+mn-ea"/>
                          <a:cs typeface="+mn-cs"/>
                        </a:rPr>
                        <a:t>joint</a:t>
                      </a:r>
                      <a:r>
                        <a:rPr lang="es-AR" sz="1300" b="1" kern="1200" dirty="0">
                          <a:solidFill>
                            <a:srgbClr val="FFFFFF"/>
                          </a:solidFill>
                          <a:effectLst/>
                          <a:latin typeface="+mn-lt"/>
                          <a:ea typeface="+mn-ea"/>
                          <a:cs typeface="+mn-cs"/>
                        </a:rPr>
                        <a:t> </a:t>
                      </a:r>
                      <a:r>
                        <a:rPr lang="es-AR" sz="1300" b="1" kern="1200" dirty="0" err="1">
                          <a:solidFill>
                            <a:srgbClr val="FFFFFF"/>
                          </a:solidFill>
                          <a:effectLst/>
                          <a:latin typeface="+mn-lt"/>
                          <a:ea typeface="+mn-ea"/>
                          <a:cs typeface="+mn-cs"/>
                        </a:rPr>
                        <a:t>ventures</a:t>
                      </a:r>
                      <a:r>
                        <a:rPr lang="es-AR" sz="1300" b="1" kern="1200" dirty="0">
                          <a:solidFill>
                            <a:srgbClr val="FFFFFF"/>
                          </a:solidFill>
                          <a:effectLst/>
                          <a:latin typeface="+mn-lt"/>
                          <a:ea typeface="+mn-ea"/>
                          <a:cs typeface="+mn-cs"/>
                        </a:rPr>
                        <a:t>. -  2.5.f</a:t>
                      </a:r>
                      <a:endParaRPr lang="nb-NO" sz="1300" b="1" kern="1200" dirty="0">
                        <a:solidFill>
                          <a:srgbClr val="FFFFFF"/>
                        </a:solidFill>
                        <a:effectLst/>
                        <a:latin typeface="+mn-lt"/>
                        <a:ea typeface="+mn-ea"/>
                        <a:cs typeface="+mn-cs"/>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b="0" i="0" kern="1200" dirty="0">
                          <a:solidFill>
                            <a:schemeClr val="bg1"/>
                          </a:solidFill>
                          <a:effectLst/>
                          <a:latin typeface="+mn-lt"/>
                          <a:ea typeface="+mn-ea"/>
                          <a:cs typeface="Times New Roman" panose="02020603050405020304" pitchFamily="18" charset="0"/>
                        </a:rPr>
                        <a:t>MSG </a:t>
                      </a:r>
                      <a:r>
                        <a:rPr lang="en-GB" sz="1200" b="1" i="0" kern="1200" dirty="0">
                          <a:solidFill>
                            <a:schemeClr val="bg1"/>
                          </a:solidFill>
                          <a:effectLst/>
                          <a:latin typeface="+mn-lt"/>
                          <a:ea typeface="+mn-ea"/>
                          <a:cs typeface="Times New Roman" panose="02020603050405020304" pitchFamily="18" charset="0"/>
                        </a:rPr>
                        <a:t>agreement on appropriate BO definition </a:t>
                      </a:r>
                      <a:r>
                        <a:rPr lang="es-AR" sz="1200" b="0" i="0" kern="1200" dirty="0">
                          <a:solidFill>
                            <a:schemeClr val="bg1"/>
                          </a:solidFill>
                          <a:effectLst/>
                          <a:latin typeface="+mn-lt"/>
                          <a:ea typeface="+mn-ea"/>
                          <a:cs typeface="Times New Roman" panose="02020603050405020304" pitchFamily="18" charset="0"/>
                        </a:rPr>
                        <a:t>(</a:t>
                      </a:r>
                      <a:r>
                        <a:rPr lang="en-GB" sz="1200" b="0" i="0" kern="1200" dirty="0">
                          <a:solidFill>
                            <a:schemeClr val="bg1"/>
                          </a:solidFill>
                          <a:effectLst/>
                          <a:latin typeface="+mn-lt"/>
                          <a:ea typeface="+mn-ea"/>
                          <a:cs typeface="Times New Roman" panose="02020603050405020304" pitchFamily="18" charset="0"/>
                        </a:rPr>
                        <a:t>reference in EITI Report). Disclosed of </a:t>
                      </a:r>
                      <a:r>
                        <a:rPr lang="en-GB" sz="1200" b="1" i="0" kern="1200" dirty="0">
                          <a:solidFill>
                            <a:schemeClr val="bg1"/>
                          </a:solidFill>
                          <a:effectLst/>
                          <a:latin typeface="+mn-lt"/>
                          <a:ea typeface="+mn-ea"/>
                          <a:cs typeface="Times New Roman" panose="02020603050405020304" pitchFamily="18" charset="0"/>
                        </a:rPr>
                        <a:t>stock exchange for publicly listed companies </a:t>
                      </a:r>
                      <a:r>
                        <a:rPr lang="en-GB" sz="1200" b="0" i="0" kern="1200" dirty="0">
                          <a:solidFill>
                            <a:schemeClr val="bg1"/>
                          </a:solidFill>
                          <a:effectLst/>
                          <a:latin typeface="+mn-lt"/>
                          <a:ea typeface="+mn-ea"/>
                          <a:cs typeface="Times New Roman" panose="02020603050405020304" pitchFamily="18" charset="0"/>
                        </a:rPr>
                        <a:t>(in public register or EITI Report).</a:t>
                      </a:r>
                      <a:endParaRPr lang="nb-NO" sz="1200" b="0" i="0" kern="1200" dirty="0">
                        <a:solidFill>
                          <a:schemeClr val="bg1"/>
                        </a:solidFill>
                        <a:effectLst/>
                        <a:latin typeface="+mn-lt"/>
                        <a:ea typeface="+mn-ea"/>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lang="en-GB" sz="1200" b="1" dirty="0">
                          <a:solidFill>
                            <a:schemeClr val="bg2"/>
                          </a:solidFill>
                          <a:effectLst/>
                          <a:latin typeface="+mn-lt"/>
                        </a:rPr>
                        <a:t>[Same as Phase 1 for definition].</a:t>
                      </a:r>
                      <a:r>
                        <a:rPr lang="en-GB" sz="1200" b="0" i="0" kern="1200" dirty="0">
                          <a:solidFill>
                            <a:schemeClr val="bg1"/>
                          </a:solidFill>
                          <a:effectLst/>
                          <a:latin typeface="+mn-lt"/>
                          <a:ea typeface="+mn-ea"/>
                          <a:cs typeface="Times New Roman" panose="02020603050405020304" pitchFamily="18" charset="0"/>
                        </a:rPr>
                        <a:t> MSG considerations on the </a:t>
                      </a:r>
                      <a:r>
                        <a:rPr lang="en-GB" sz="1200" b="1" i="0" kern="1200" dirty="0">
                          <a:solidFill>
                            <a:schemeClr val="bg1"/>
                          </a:solidFill>
                          <a:effectLst/>
                          <a:latin typeface="+mn-lt"/>
                          <a:ea typeface="+mn-ea"/>
                          <a:cs typeface="Times New Roman" panose="02020603050405020304" pitchFamily="18" charset="0"/>
                        </a:rPr>
                        <a:t>stock exchange requirements </a:t>
                      </a:r>
                      <a:r>
                        <a:rPr lang="en-GB" sz="1200" b="0" i="0" kern="1200" dirty="0">
                          <a:solidFill>
                            <a:schemeClr val="bg1"/>
                          </a:solidFill>
                          <a:effectLst/>
                          <a:latin typeface="+mn-lt"/>
                          <a:ea typeface="+mn-ea"/>
                          <a:cs typeface="Times New Roman" panose="02020603050405020304" pitchFamily="18" charset="0"/>
                        </a:rPr>
                        <a:t>regarding BO information. </a:t>
                      </a:r>
                      <a:r>
                        <a:rPr lang="en-GB" sz="1200" b="1" i="0" kern="1200" dirty="0">
                          <a:solidFill>
                            <a:schemeClr val="bg1"/>
                          </a:solidFill>
                          <a:effectLst/>
                          <a:latin typeface="+mn-lt"/>
                          <a:ea typeface="+mn-ea"/>
                          <a:cs typeface="Times New Roman" panose="02020603050405020304" pitchFamily="18" charset="0"/>
                        </a:rPr>
                        <a:t>Disclosure of BO </a:t>
                      </a:r>
                      <a:r>
                        <a:rPr lang="en-GB" sz="1200" b="0" i="0" kern="1200" dirty="0">
                          <a:solidFill>
                            <a:schemeClr val="bg1"/>
                          </a:solidFill>
                          <a:effectLst/>
                          <a:latin typeface="+mn-lt"/>
                          <a:ea typeface="+mn-ea"/>
                          <a:cs typeface="Times New Roman" panose="02020603050405020304" pitchFamily="18" charset="0"/>
                        </a:rPr>
                        <a:t>related to </a:t>
                      </a:r>
                      <a:r>
                        <a:rPr lang="en-GB" sz="1200" b="1" i="0" kern="1200" dirty="0">
                          <a:solidFill>
                            <a:schemeClr val="bg1"/>
                          </a:solidFill>
                          <a:effectLst/>
                          <a:latin typeface="+mn-lt"/>
                          <a:ea typeface="+mn-ea"/>
                          <a:cs typeface="Times New Roman" panose="02020603050405020304" pitchFamily="18" charset="0"/>
                        </a:rPr>
                        <a:t>joint ventures</a:t>
                      </a:r>
                      <a:r>
                        <a:rPr lang="en-GB" sz="1200" b="0" i="0" kern="1200" dirty="0">
                          <a:solidFill>
                            <a:schemeClr val="bg1"/>
                          </a:solidFill>
                          <a:effectLst/>
                          <a:latin typeface="+mn-lt"/>
                          <a:ea typeface="+mn-ea"/>
                          <a:cs typeface="Times New Roman" panose="02020603050405020304" pitchFamily="18" charset="0"/>
                        </a:rPr>
                        <a:t>. </a:t>
                      </a:r>
                      <a:endParaRPr lang="nb-NO" sz="1200" dirty="0">
                        <a:effectLst/>
                        <a:latin typeface="+mn-lt"/>
                        <a:ea typeface="Times New Roman" panose="02020603050405020304" pitchFamily="18" charset="0"/>
                        <a:cs typeface="Calibri" panose="020F0502020204030204" pitchFamily="34"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1144631964"/>
                  </a:ext>
                </a:extLst>
              </a:tr>
              <a:tr h="557970">
                <a:tc>
                  <a:txBody>
                    <a:bodyPr/>
                    <a:lstStyle/>
                    <a:p>
                      <a:pPr>
                        <a:lnSpc>
                          <a:spcPct val="110000"/>
                        </a:lnSpc>
                        <a:spcAft>
                          <a:spcPts val="0"/>
                        </a:spcAft>
                      </a:pPr>
                      <a:r>
                        <a:rPr lang="es-AR" sz="1300" dirty="0" err="1">
                          <a:solidFill>
                            <a:srgbClr val="FFFFFF"/>
                          </a:solidFill>
                          <a:effectLst/>
                          <a:latin typeface="+mn-lt"/>
                          <a:ea typeface="Times New Roman" panose="02020603050405020304" pitchFamily="18" charset="0"/>
                          <a:cs typeface="Calibri" panose="020F0502020204030204" pitchFamily="34" charset="0"/>
                        </a:rPr>
                        <a:t>Disclosure</a:t>
                      </a:r>
                      <a:r>
                        <a:rPr lang="es-AR" sz="1300" dirty="0">
                          <a:solidFill>
                            <a:srgbClr val="FFFFFF"/>
                          </a:solidFill>
                          <a:effectLst/>
                          <a:latin typeface="+mn-lt"/>
                          <a:ea typeface="Times New Roman" panose="02020603050405020304" pitchFamily="18" charset="0"/>
                          <a:cs typeface="Calibri" panose="020F0502020204030204" pitchFamily="34" charset="0"/>
                        </a:rPr>
                        <a:t> </a:t>
                      </a:r>
                      <a:r>
                        <a:rPr lang="es-AR" sz="1300" dirty="0" err="1">
                          <a:solidFill>
                            <a:srgbClr val="FFFFFF"/>
                          </a:solidFill>
                          <a:effectLst/>
                          <a:latin typeface="+mn-lt"/>
                          <a:ea typeface="Times New Roman" panose="02020603050405020304" pitchFamily="18" charset="0"/>
                          <a:cs typeface="Calibri" panose="020F0502020204030204" pitchFamily="34" charset="0"/>
                        </a:rPr>
                        <a:t>of</a:t>
                      </a:r>
                      <a:r>
                        <a:rPr lang="es-AR" sz="1300" dirty="0">
                          <a:solidFill>
                            <a:srgbClr val="FFFFFF"/>
                          </a:solidFill>
                          <a:effectLst/>
                          <a:latin typeface="+mn-lt"/>
                          <a:ea typeface="Times New Roman" panose="02020603050405020304" pitchFamily="18" charset="0"/>
                          <a:cs typeface="Calibri" panose="020F0502020204030204" pitchFamily="34" charset="0"/>
                        </a:rPr>
                        <a:t> legal </a:t>
                      </a:r>
                      <a:r>
                        <a:rPr lang="es-AR" sz="1300" dirty="0" err="1">
                          <a:solidFill>
                            <a:srgbClr val="FFFFFF"/>
                          </a:solidFill>
                          <a:effectLst/>
                          <a:latin typeface="+mn-lt"/>
                          <a:ea typeface="Times New Roman" panose="02020603050405020304" pitchFamily="18" charset="0"/>
                          <a:cs typeface="Calibri" panose="020F0502020204030204" pitchFamily="34" charset="0"/>
                        </a:rPr>
                        <a:t>owners</a:t>
                      </a:r>
                      <a:r>
                        <a:rPr lang="es-AR" sz="1300" dirty="0">
                          <a:solidFill>
                            <a:srgbClr val="FFFFFF"/>
                          </a:solidFill>
                          <a:effectLst/>
                          <a:latin typeface="+mn-lt"/>
                          <a:ea typeface="Times New Roman" panose="02020603050405020304" pitchFamily="18" charset="0"/>
                          <a:cs typeface="Calibri" panose="020F0502020204030204" pitchFamily="34" charset="0"/>
                        </a:rPr>
                        <a:t>. </a:t>
                      </a:r>
                      <a:r>
                        <a:rPr lang="es-AR" sz="1300" b="1" kern="1200" dirty="0">
                          <a:solidFill>
                            <a:srgbClr val="FFFFFF"/>
                          </a:solidFill>
                          <a:effectLst/>
                          <a:latin typeface="+mn-lt"/>
                          <a:ea typeface="+mn-ea"/>
                          <a:cs typeface="+mn-cs"/>
                        </a:rPr>
                        <a:t>-  2.5.g</a:t>
                      </a:r>
                      <a:endParaRPr lang="nb-NO" sz="1300" dirty="0">
                        <a:solidFill>
                          <a:srgbClr val="FFFFFF"/>
                        </a:solidFill>
                        <a:effectLst/>
                        <a:latin typeface="+mn-lt"/>
                        <a:ea typeface="Times New Roman" panose="02020603050405020304" pitchFamily="18" charset="0"/>
                        <a:cs typeface="Calibri" panose="020F0502020204030204" pitchFamily="34"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b="1" i="0" kern="1200" dirty="0">
                          <a:solidFill>
                            <a:schemeClr val="bg1"/>
                          </a:solidFill>
                          <a:effectLst/>
                          <a:latin typeface="+mn-lt"/>
                          <a:ea typeface="+mn-ea"/>
                          <a:cs typeface="Times New Roman" panose="02020603050405020304" pitchFamily="18" charset="0"/>
                        </a:rPr>
                        <a:t>Public availability </a:t>
                      </a:r>
                      <a:r>
                        <a:rPr lang="en-GB" sz="1200" b="0" i="0" kern="1200" dirty="0">
                          <a:solidFill>
                            <a:schemeClr val="bg1"/>
                          </a:solidFill>
                          <a:effectLst/>
                          <a:latin typeface="+mn-lt"/>
                          <a:ea typeface="+mn-ea"/>
                          <a:cs typeface="Times New Roman" panose="02020603050405020304" pitchFamily="18" charset="0"/>
                        </a:rPr>
                        <a:t>of </a:t>
                      </a:r>
                      <a:r>
                        <a:rPr lang="en-GB" sz="1200" b="1" i="0" kern="1200" dirty="0">
                          <a:solidFill>
                            <a:schemeClr val="bg1"/>
                          </a:solidFill>
                          <a:effectLst/>
                          <a:latin typeface="+mn-lt"/>
                          <a:ea typeface="+mn-ea"/>
                          <a:cs typeface="Times New Roman" panose="02020603050405020304" pitchFamily="18" charset="0"/>
                        </a:rPr>
                        <a:t>information about legal owners </a:t>
                      </a:r>
                      <a:r>
                        <a:rPr lang="en-GB" sz="1200" b="0" i="0" kern="1200" dirty="0">
                          <a:solidFill>
                            <a:schemeClr val="bg1"/>
                          </a:solidFill>
                          <a:effectLst/>
                          <a:latin typeface="+mn-lt"/>
                          <a:ea typeface="+mn-ea"/>
                          <a:cs typeface="Times New Roman" panose="02020603050405020304" pitchFamily="18" charset="0"/>
                        </a:rPr>
                        <a:t>and share of ownership. </a:t>
                      </a:r>
                      <a:endParaRPr lang="nb-NO" sz="1200" b="0" i="0" kern="1200" dirty="0">
                        <a:solidFill>
                          <a:schemeClr val="bg1"/>
                        </a:solidFill>
                        <a:effectLst/>
                        <a:latin typeface="+mn-lt"/>
                        <a:ea typeface="+mn-ea"/>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lang="en-GB" sz="1200" b="1" dirty="0">
                          <a:solidFill>
                            <a:schemeClr val="bg2"/>
                          </a:solidFill>
                          <a:effectLst/>
                          <a:latin typeface="+mn-lt"/>
                        </a:rPr>
                        <a:t>[Same as Phase 1]</a:t>
                      </a:r>
                      <a:endParaRPr lang="nb-NO" sz="1200" dirty="0">
                        <a:solidFill>
                          <a:schemeClr val="bg2"/>
                        </a:solidFill>
                        <a:effectLst/>
                        <a:latin typeface="+mn-lt"/>
                        <a:ea typeface="Times New Roman" panose="02020603050405020304" pitchFamily="18" charset="0"/>
                        <a:cs typeface="Calibri" panose="020F0502020204030204" pitchFamily="34" charset="0"/>
                      </a:endParaRPr>
                    </a:p>
                    <a:p>
                      <a:pPr>
                        <a:lnSpc>
                          <a:spcPct val="110000"/>
                        </a:lnSpc>
                        <a:spcAft>
                          <a:spcPts val="0"/>
                        </a:spcAft>
                      </a:pPr>
                      <a:endParaRPr lang="nb-NO" sz="1200" dirty="0">
                        <a:effectLst/>
                        <a:latin typeface="+mn-lt"/>
                        <a:ea typeface="Times New Roman" panose="02020603050405020304" pitchFamily="18" charset="0"/>
                        <a:cs typeface="Calibri" panose="020F0502020204030204" pitchFamily="34"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805870036"/>
                  </a:ext>
                </a:extLst>
              </a:tr>
            </a:tbl>
          </a:graphicData>
        </a:graphic>
      </p:graphicFrame>
    </p:spTree>
    <p:extLst>
      <p:ext uri="{BB962C8B-B14F-4D97-AF65-F5344CB8AC3E}">
        <p14:creationId xmlns:p14="http://schemas.microsoft.com/office/powerpoint/2010/main" val="2994115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097D1-0839-4F25-BDF1-7B1AE72CCDBE}"/>
              </a:ext>
            </a:extLst>
          </p:cNvPr>
          <p:cNvSpPr>
            <a:spLocks noGrp="1"/>
          </p:cNvSpPr>
          <p:nvPr>
            <p:ph type="title"/>
          </p:nvPr>
        </p:nvSpPr>
        <p:spPr>
          <a:xfrm>
            <a:off x="109183" y="593628"/>
            <a:ext cx="8179315" cy="671660"/>
          </a:xfrm>
        </p:spPr>
        <p:txBody>
          <a:bodyPr/>
          <a:lstStyle/>
          <a:p>
            <a:pPr>
              <a:defRPr/>
            </a:pPr>
            <a:r>
              <a:rPr lang="en-US" sz="4000" dirty="0">
                <a:latin typeface="Franklin Gothic Book" panose="020B0503020102020204" pitchFamily="34" charset="0"/>
              </a:rPr>
              <a:t>Assessment of Effectiveness</a:t>
            </a:r>
            <a:br>
              <a:rPr lang="en-US" sz="3600" b="0" dirty="0">
                <a:latin typeface="Franklin Gothic Book" panose="020B0503020102020204" pitchFamily="34" charset="0"/>
              </a:rPr>
            </a:br>
            <a:r>
              <a:rPr lang="en-US" sz="3200" b="0" dirty="0">
                <a:latin typeface="Franklin Gothic Book" panose="020B0503020102020204" pitchFamily="34" charset="0"/>
              </a:rPr>
              <a:t>How to measure effectiveness?</a:t>
            </a:r>
            <a:br>
              <a:rPr lang="en-US" sz="3600" b="0" dirty="0">
                <a:latin typeface="Franklin Gothic Book" panose="020B0503020102020204" pitchFamily="34" charset="0"/>
              </a:rPr>
            </a:br>
            <a:endParaRPr lang="nb-NO" sz="3200" b="0" dirty="0"/>
          </a:p>
        </p:txBody>
      </p:sp>
      <p:sp>
        <p:nvSpPr>
          <p:cNvPr id="3" name="Content Placeholder 2">
            <a:extLst>
              <a:ext uri="{FF2B5EF4-FFF2-40B4-BE49-F238E27FC236}">
                <a16:creationId xmlns:a16="http://schemas.microsoft.com/office/drawing/2014/main" id="{697FD2A0-ED32-4D8A-8E80-64818EE4FFBD}"/>
              </a:ext>
            </a:extLst>
          </p:cNvPr>
          <p:cNvSpPr>
            <a:spLocks noGrp="1"/>
          </p:cNvSpPr>
          <p:nvPr>
            <p:ph idx="1"/>
          </p:nvPr>
        </p:nvSpPr>
        <p:spPr>
          <a:xfrm>
            <a:off x="109183" y="1802778"/>
            <a:ext cx="8925635" cy="4720901"/>
          </a:xfrm>
        </p:spPr>
        <p:txBody>
          <a:bodyPr>
            <a:normAutofit/>
          </a:bodyPr>
          <a:lstStyle/>
          <a:p>
            <a:pPr marL="0" lvl="0" indent="0" algn="just">
              <a:lnSpc>
                <a:spcPct val="110000"/>
              </a:lnSpc>
              <a:spcBef>
                <a:spcPts val="300"/>
              </a:spcBef>
              <a:spcAft>
                <a:spcPts val="300"/>
              </a:spcAft>
              <a:buClr>
                <a:srgbClr val="0076AF"/>
              </a:buClr>
              <a:buNone/>
              <a:defRPr/>
            </a:pPr>
            <a:r>
              <a:rPr lang="en-GB" sz="2800" dirty="0">
                <a:latin typeface="+mn-lt"/>
              </a:rPr>
              <a:t>To establish an overview of </a:t>
            </a:r>
            <a:r>
              <a:rPr lang="en-GB" sz="2800" b="1" dirty="0">
                <a:solidFill>
                  <a:schemeClr val="bg1"/>
                </a:solidFill>
                <a:latin typeface="+mn-lt"/>
              </a:rPr>
              <a:t>whether implementation of BO disclosure is addressing the overall objective of Requirement 2.5</a:t>
            </a:r>
            <a:r>
              <a:rPr lang="en-GB" sz="2800" dirty="0">
                <a:latin typeface="+mn-lt"/>
              </a:rPr>
              <a:t>, the effectiveness assessment will draw on findings from:</a:t>
            </a:r>
          </a:p>
          <a:p>
            <a:pPr lvl="1" algn="just">
              <a:lnSpc>
                <a:spcPct val="110000"/>
              </a:lnSpc>
              <a:spcBef>
                <a:spcPts val="300"/>
              </a:spcBef>
              <a:spcAft>
                <a:spcPts val="300"/>
              </a:spcAft>
              <a:buClr>
                <a:srgbClr val="0076AF"/>
              </a:buClr>
              <a:buFont typeface="Wingdings" panose="05000000000000000000" pitchFamily="2" charset="2"/>
              <a:buChar char="§"/>
              <a:defRPr/>
            </a:pPr>
            <a:r>
              <a:rPr lang="en-GB" sz="2800" i="0" dirty="0">
                <a:latin typeface="+mn-lt"/>
              </a:rPr>
              <a:t>Requirement 2.5 </a:t>
            </a:r>
            <a:r>
              <a:rPr lang="en-GB" sz="2800" b="1" i="0" dirty="0">
                <a:solidFill>
                  <a:schemeClr val="bg1"/>
                </a:solidFill>
                <a:latin typeface="+mn-lt"/>
              </a:rPr>
              <a:t>technical assessment</a:t>
            </a:r>
            <a:r>
              <a:rPr lang="en-GB" sz="2800" i="0" dirty="0">
                <a:latin typeface="+mn-lt"/>
              </a:rPr>
              <a:t> </a:t>
            </a:r>
          </a:p>
          <a:p>
            <a:pPr lvl="1" algn="just">
              <a:lnSpc>
                <a:spcPct val="110000"/>
              </a:lnSpc>
              <a:spcBef>
                <a:spcPts val="300"/>
              </a:spcBef>
              <a:spcAft>
                <a:spcPts val="300"/>
              </a:spcAft>
              <a:buClr>
                <a:srgbClr val="0076AF"/>
              </a:buClr>
              <a:buFont typeface="Wingdings" panose="05000000000000000000" pitchFamily="2" charset="2"/>
              <a:buChar char="§"/>
              <a:defRPr/>
            </a:pPr>
            <a:r>
              <a:rPr lang="en-GB" sz="2800" b="1" i="0" dirty="0">
                <a:solidFill>
                  <a:schemeClr val="bg1"/>
                </a:solidFill>
                <a:latin typeface="+mn-lt"/>
              </a:rPr>
              <a:t>FATF mutual evaluations</a:t>
            </a:r>
            <a:r>
              <a:rPr lang="en-GB" sz="2800" i="0" dirty="0">
                <a:latin typeface="+mn-lt"/>
              </a:rPr>
              <a:t> </a:t>
            </a:r>
          </a:p>
          <a:p>
            <a:pPr lvl="1" algn="just">
              <a:lnSpc>
                <a:spcPct val="110000"/>
              </a:lnSpc>
              <a:spcBef>
                <a:spcPts val="300"/>
              </a:spcBef>
              <a:spcAft>
                <a:spcPts val="300"/>
              </a:spcAft>
              <a:buClr>
                <a:srgbClr val="0076AF"/>
              </a:buClr>
              <a:buFont typeface="Wingdings" panose="05000000000000000000" pitchFamily="2" charset="2"/>
              <a:buChar char="§"/>
              <a:defRPr/>
            </a:pPr>
            <a:r>
              <a:rPr lang="en-GB" sz="2800" i="0" dirty="0">
                <a:latin typeface="+mn-lt"/>
              </a:rPr>
              <a:t>Documentation of </a:t>
            </a:r>
            <a:r>
              <a:rPr lang="en-GB" sz="2800" b="1" i="0" dirty="0">
                <a:solidFill>
                  <a:schemeClr val="bg1"/>
                </a:solidFill>
                <a:latin typeface="+mn-lt"/>
              </a:rPr>
              <a:t>MSG work </a:t>
            </a:r>
          </a:p>
          <a:p>
            <a:pPr lvl="1" algn="just">
              <a:lnSpc>
                <a:spcPct val="110000"/>
              </a:lnSpc>
              <a:spcBef>
                <a:spcPts val="300"/>
              </a:spcBef>
              <a:spcAft>
                <a:spcPts val="300"/>
              </a:spcAft>
              <a:buClr>
                <a:srgbClr val="0076AF"/>
              </a:buClr>
              <a:buFont typeface="Wingdings" panose="05000000000000000000" pitchFamily="2" charset="2"/>
              <a:buChar char="§"/>
              <a:defRPr/>
            </a:pPr>
            <a:r>
              <a:rPr lang="en-GB" sz="2800" b="1" i="0" dirty="0">
                <a:solidFill>
                  <a:schemeClr val="bg1"/>
                </a:solidFill>
                <a:latin typeface="+mn-lt"/>
              </a:rPr>
              <a:t>Stakeholder consultations </a:t>
            </a:r>
            <a:endParaRPr lang="nb-NO" sz="2800" i="0" dirty="0">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spcAft>
                <a:spcPts val="1200"/>
              </a:spcAft>
              <a:buClr>
                <a:srgbClr val="0076AF"/>
              </a:buClr>
              <a:buFont typeface="Arial" panose="020B0604020202020204" pitchFamily="34" charset="0"/>
              <a:buChar char="•"/>
              <a:defRPr/>
            </a:pPr>
            <a:endParaRPr lang="nb-NO" sz="1600" dirty="0">
              <a:highlight>
                <a:srgbClr val="FFFF00"/>
              </a:highlight>
            </a:endParaRPr>
          </a:p>
          <a:p>
            <a:pPr marL="342900" indent="-342900" algn="just">
              <a:spcAft>
                <a:spcPts val="1200"/>
              </a:spcAft>
              <a:buClr>
                <a:srgbClr val="0076AF"/>
              </a:buClr>
              <a:buFont typeface="Arial" panose="020B0604020202020204" pitchFamily="34" charset="0"/>
              <a:buChar char="•"/>
              <a:defRPr/>
            </a:pPr>
            <a:endParaRPr lang="nb-NO" sz="1600" dirty="0"/>
          </a:p>
          <a:p>
            <a:pPr marL="342900" indent="-342900" algn="just">
              <a:spcAft>
                <a:spcPts val="1200"/>
              </a:spcAft>
              <a:buClr>
                <a:srgbClr val="0076AF"/>
              </a:buClr>
              <a:buFont typeface="Arial" panose="020B0604020202020204" pitchFamily="34" charset="0"/>
              <a:buChar char="•"/>
              <a:defRPr/>
            </a:pPr>
            <a:endParaRPr lang="nb-NO" sz="16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1200"/>
              </a:spcAft>
              <a:buClr>
                <a:srgbClr val="0076AF"/>
              </a:buClr>
              <a:buFont typeface="Arial" panose="020B0604020202020204" pitchFamily="34" charset="0"/>
              <a:buChar char="•"/>
              <a:defRPr/>
            </a:pPr>
            <a:endParaRPr lang="nb-NO" dirty="0">
              <a:solidFill>
                <a:schemeClr val="tx2"/>
              </a:solidFill>
            </a:endParaRPr>
          </a:p>
        </p:txBody>
      </p:sp>
    </p:spTree>
    <p:extLst>
      <p:ext uri="{BB962C8B-B14F-4D97-AF65-F5344CB8AC3E}">
        <p14:creationId xmlns:p14="http://schemas.microsoft.com/office/powerpoint/2010/main" val="4291818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77E96A1F-9AFC-2B43-A2E7-586BFD97846B}"/>
              </a:ext>
            </a:extLst>
          </p:cNvPr>
          <p:cNvSpPr>
            <a:spLocks noGrp="1"/>
          </p:cNvSpPr>
          <p:nvPr>
            <p:ph type="subTitle" idx="1"/>
          </p:nvPr>
        </p:nvSpPr>
        <p:spPr/>
        <p:txBody>
          <a:bodyPr>
            <a:normAutofit fontScale="55000" lnSpcReduction="20000"/>
          </a:bodyPr>
          <a:lstStyle/>
          <a:p>
            <a:r>
              <a:rPr lang="en-GB" sz="4000" b="1" dirty="0">
                <a:latin typeface="Franklin Gothic Book" panose="020B0503020102020204" pitchFamily="34" charset="0"/>
              </a:rPr>
              <a:t>Assessing progress in meeting Requirement 2.5</a:t>
            </a:r>
            <a:endParaRPr lang="nb-NO" sz="4000" dirty="0"/>
          </a:p>
          <a:p>
            <a:endParaRPr lang="nb-NO" dirty="0"/>
          </a:p>
        </p:txBody>
      </p:sp>
      <p:sp>
        <p:nvSpPr>
          <p:cNvPr id="3" name="Text Placeholder 2">
            <a:extLst>
              <a:ext uri="{FF2B5EF4-FFF2-40B4-BE49-F238E27FC236}">
                <a16:creationId xmlns:a16="http://schemas.microsoft.com/office/drawing/2014/main" id="{228A8E94-9F39-7B49-ADCA-DF925BAD354B}"/>
              </a:ext>
            </a:extLst>
          </p:cNvPr>
          <p:cNvSpPr>
            <a:spLocks noGrp="1"/>
          </p:cNvSpPr>
          <p:nvPr>
            <p:ph type="body" sz="quarter" idx="13"/>
          </p:nvPr>
        </p:nvSpPr>
        <p:spPr/>
        <p:txBody>
          <a:bodyPr>
            <a:noAutofit/>
          </a:bodyPr>
          <a:lstStyle/>
          <a:p>
            <a:r>
              <a:rPr lang="es-AR" sz="5400" dirty="0"/>
              <a:t>BENEFICIAL OWNERSHIP</a:t>
            </a:r>
            <a:endParaRPr lang="nb-NO" sz="5400" dirty="0"/>
          </a:p>
        </p:txBody>
      </p:sp>
    </p:spTree>
    <p:extLst>
      <p:ext uri="{BB962C8B-B14F-4D97-AF65-F5344CB8AC3E}">
        <p14:creationId xmlns:p14="http://schemas.microsoft.com/office/powerpoint/2010/main" val="2246871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097D1-0839-4F25-BDF1-7B1AE72CCDBE}"/>
              </a:ext>
            </a:extLst>
          </p:cNvPr>
          <p:cNvSpPr>
            <a:spLocks noGrp="1"/>
          </p:cNvSpPr>
          <p:nvPr>
            <p:ph type="title"/>
          </p:nvPr>
        </p:nvSpPr>
        <p:spPr>
          <a:xfrm>
            <a:off x="109183" y="593628"/>
            <a:ext cx="8179315" cy="671660"/>
          </a:xfrm>
        </p:spPr>
        <p:txBody>
          <a:bodyPr/>
          <a:lstStyle/>
          <a:p>
            <a:pPr>
              <a:defRPr/>
            </a:pPr>
            <a:r>
              <a:rPr lang="en-US" sz="4000" dirty="0">
                <a:latin typeface="Franklin Gothic Book" panose="020B0503020102020204" pitchFamily="34" charset="0"/>
              </a:rPr>
              <a:t>Assessment of Effectiveness</a:t>
            </a:r>
            <a:br>
              <a:rPr lang="en-US" sz="3600" b="0" dirty="0">
                <a:latin typeface="Franklin Gothic Book" panose="020B0503020102020204" pitchFamily="34" charset="0"/>
              </a:rPr>
            </a:br>
            <a:r>
              <a:rPr lang="en-US" sz="3200" b="0" dirty="0">
                <a:latin typeface="Franklin Gothic Book" panose="020B0503020102020204" pitchFamily="34" charset="0"/>
              </a:rPr>
              <a:t>How to measure effectiveness?</a:t>
            </a:r>
            <a:endParaRPr lang="nb-NO" sz="3200" b="0" dirty="0"/>
          </a:p>
        </p:txBody>
      </p:sp>
      <p:sp>
        <p:nvSpPr>
          <p:cNvPr id="3" name="Content Placeholder 2">
            <a:extLst>
              <a:ext uri="{FF2B5EF4-FFF2-40B4-BE49-F238E27FC236}">
                <a16:creationId xmlns:a16="http://schemas.microsoft.com/office/drawing/2014/main" id="{697FD2A0-ED32-4D8A-8E80-64818EE4FFBD}"/>
              </a:ext>
            </a:extLst>
          </p:cNvPr>
          <p:cNvSpPr>
            <a:spLocks noGrp="1"/>
          </p:cNvSpPr>
          <p:nvPr>
            <p:ph idx="1"/>
          </p:nvPr>
        </p:nvSpPr>
        <p:spPr>
          <a:xfrm>
            <a:off x="286603" y="1981473"/>
            <a:ext cx="8570794" cy="4720901"/>
          </a:xfrm>
        </p:spPr>
        <p:txBody>
          <a:bodyPr>
            <a:normAutofit/>
          </a:bodyPr>
          <a:lstStyle/>
          <a:p>
            <a:pPr algn="just">
              <a:lnSpc>
                <a:spcPct val="110000"/>
              </a:lnSpc>
              <a:spcBef>
                <a:spcPts val="300"/>
              </a:spcBef>
              <a:spcAft>
                <a:spcPts val="300"/>
              </a:spcAft>
              <a:buClr>
                <a:srgbClr val="0076AF"/>
              </a:buClr>
              <a:defRPr/>
            </a:pPr>
            <a:r>
              <a:rPr lang="es-AR" sz="2800" b="1" dirty="0" err="1">
                <a:solidFill>
                  <a:schemeClr val="bg1"/>
                </a:solidFill>
                <a:latin typeface="+mn-lt"/>
              </a:rPr>
              <a:t>Comprehensiveness</a:t>
            </a:r>
            <a:r>
              <a:rPr lang="es-AR" sz="2800" dirty="0">
                <a:latin typeface="+mn-lt"/>
              </a:rPr>
              <a:t> </a:t>
            </a:r>
            <a:r>
              <a:rPr lang="es-AR" sz="2800" dirty="0" err="1">
                <a:latin typeface="+mn-lt"/>
              </a:rPr>
              <a:t>of</a:t>
            </a:r>
            <a:r>
              <a:rPr lang="es-AR" sz="2800" dirty="0">
                <a:latin typeface="+mn-lt"/>
              </a:rPr>
              <a:t> </a:t>
            </a:r>
            <a:r>
              <a:rPr lang="es-AR" sz="2800" dirty="0" err="1">
                <a:latin typeface="+mn-lt"/>
              </a:rPr>
              <a:t>information</a:t>
            </a:r>
            <a:r>
              <a:rPr lang="es-AR" sz="2800" dirty="0">
                <a:latin typeface="+mn-lt"/>
              </a:rPr>
              <a:t> </a:t>
            </a:r>
            <a:r>
              <a:rPr lang="es-AR" sz="2800" dirty="0" err="1">
                <a:latin typeface="+mn-lt"/>
              </a:rPr>
              <a:t>is</a:t>
            </a:r>
            <a:r>
              <a:rPr lang="es-AR" sz="2800" dirty="0">
                <a:latin typeface="+mn-lt"/>
              </a:rPr>
              <a:t> </a:t>
            </a:r>
            <a:r>
              <a:rPr lang="es-AR" sz="2800" dirty="0" err="1">
                <a:latin typeface="+mn-lt"/>
              </a:rPr>
              <a:t>an</a:t>
            </a:r>
            <a:r>
              <a:rPr lang="es-AR" sz="2800" dirty="0">
                <a:latin typeface="+mn-lt"/>
              </a:rPr>
              <a:t> </a:t>
            </a:r>
            <a:r>
              <a:rPr lang="es-AR" sz="2800" b="1" dirty="0" err="1">
                <a:solidFill>
                  <a:schemeClr val="bg1"/>
                </a:solidFill>
                <a:latin typeface="+mn-lt"/>
              </a:rPr>
              <a:t>imperfect</a:t>
            </a:r>
            <a:r>
              <a:rPr lang="es-AR" sz="2800" b="1" dirty="0">
                <a:solidFill>
                  <a:schemeClr val="bg1"/>
                </a:solidFill>
                <a:latin typeface="+mn-lt"/>
              </a:rPr>
              <a:t> </a:t>
            </a:r>
            <a:r>
              <a:rPr lang="es-AR" sz="2800" b="1" dirty="0" err="1">
                <a:solidFill>
                  <a:schemeClr val="bg1"/>
                </a:solidFill>
                <a:latin typeface="+mn-lt"/>
              </a:rPr>
              <a:t>measurement</a:t>
            </a:r>
            <a:r>
              <a:rPr lang="es-AR" sz="2800" dirty="0">
                <a:latin typeface="+mn-lt"/>
              </a:rPr>
              <a:t> </a:t>
            </a:r>
            <a:r>
              <a:rPr lang="es-AR" sz="2800" dirty="0" err="1">
                <a:latin typeface="+mn-lt"/>
              </a:rPr>
              <a:t>of</a:t>
            </a:r>
            <a:r>
              <a:rPr lang="es-AR" sz="2800" dirty="0">
                <a:latin typeface="+mn-lt"/>
              </a:rPr>
              <a:t> </a:t>
            </a:r>
            <a:r>
              <a:rPr lang="es-AR" sz="2800" dirty="0" err="1">
                <a:latin typeface="+mn-lt"/>
              </a:rPr>
              <a:t>the</a:t>
            </a:r>
            <a:r>
              <a:rPr lang="es-AR" sz="2800" dirty="0">
                <a:latin typeface="+mn-lt"/>
              </a:rPr>
              <a:t> </a:t>
            </a:r>
            <a:r>
              <a:rPr lang="es-AR" sz="2800" dirty="0" err="1">
                <a:latin typeface="+mn-lt"/>
              </a:rPr>
              <a:t>effectiveness</a:t>
            </a:r>
            <a:r>
              <a:rPr lang="es-AR" sz="2800" dirty="0">
                <a:latin typeface="+mn-lt"/>
              </a:rPr>
              <a:t> </a:t>
            </a:r>
            <a:r>
              <a:rPr lang="es-AR" sz="2800" dirty="0" err="1">
                <a:latin typeface="+mn-lt"/>
              </a:rPr>
              <a:t>of</a:t>
            </a:r>
            <a:r>
              <a:rPr lang="es-AR" sz="2800" dirty="0">
                <a:latin typeface="+mn-lt"/>
              </a:rPr>
              <a:t> </a:t>
            </a:r>
            <a:r>
              <a:rPr lang="es-AR" sz="2800" dirty="0" err="1">
                <a:latin typeface="+mn-lt"/>
              </a:rPr>
              <a:t>disclosure</a:t>
            </a:r>
            <a:r>
              <a:rPr lang="es-AR" sz="2800" dirty="0">
                <a:latin typeface="+mn-lt"/>
              </a:rPr>
              <a:t>.</a:t>
            </a:r>
          </a:p>
          <a:p>
            <a:pPr algn="just">
              <a:lnSpc>
                <a:spcPct val="110000"/>
              </a:lnSpc>
              <a:spcBef>
                <a:spcPts val="300"/>
              </a:spcBef>
              <a:spcAft>
                <a:spcPts val="300"/>
              </a:spcAft>
              <a:buClr>
                <a:srgbClr val="0076AF"/>
              </a:buClr>
              <a:defRPr/>
            </a:pPr>
            <a:r>
              <a:rPr lang="en-GB" sz="2800" dirty="0">
                <a:latin typeface="+mn-lt"/>
              </a:rPr>
              <a:t>Ensuring </a:t>
            </a:r>
            <a:r>
              <a:rPr lang="en-GB" sz="2800" b="1" dirty="0">
                <a:solidFill>
                  <a:schemeClr val="bg1"/>
                </a:solidFill>
                <a:latin typeface="+mn-lt"/>
              </a:rPr>
              <a:t>reliable data from high-risk companies</a:t>
            </a:r>
            <a:r>
              <a:rPr lang="en-GB" sz="2800" dirty="0">
                <a:latin typeface="+mn-lt"/>
              </a:rPr>
              <a:t>, (e.g. owned by PEPs) </a:t>
            </a:r>
            <a:r>
              <a:rPr lang="en-GB" sz="2800" b="1" dirty="0">
                <a:solidFill>
                  <a:schemeClr val="bg1"/>
                </a:solidFill>
                <a:latin typeface="+mn-lt"/>
              </a:rPr>
              <a:t>is central </a:t>
            </a:r>
            <a:r>
              <a:rPr lang="en-GB" sz="2800" dirty="0">
                <a:latin typeface="+mn-lt"/>
              </a:rPr>
              <a:t>for meeting the objective.</a:t>
            </a:r>
          </a:p>
          <a:p>
            <a:pPr algn="just">
              <a:lnSpc>
                <a:spcPct val="110000"/>
              </a:lnSpc>
              <a:spcBef>
                <a:spcPts val="300"/>
              </a:spcBef>
              <a:spcAft>
                <a:spcPts val="300"/>
              </a:spcAft>
              <a:buClr>
                <a:srgbClr val="0076AF"/>
              </a:buClr>
              <a:defRPr/>
            </a:pPr>
            <a:r>
              <a:rPr lang="en-GB" sz="2800" b="1" dirty="0">
                <a:solidFill>
                  <a:schemeClr val="bg1"/>
                </a:solidFill>
                <a:latin typeface="+mn-lt"/>
              </a:rPr>
              <a:t>MSG’s assessment of gaps and weaknesses in data </a:t>
            </a:r>
            <a:r>
              <a:rPr lang="en-GB" sz="2800" dirty="0">
                <a:latin typeface="+mn-lt"/>
              </a:rPr>
              <a:t>(and the reasons behind them) plays a </a:t>
            </a:r>
            <a:r>
              <a:rPr lang="en-GB" sz="2800" b="1" dirty="0">
                <a:solidFill>
                  <a:schemeClr val="bg1"/>
                </a:solidFill>
                <a:latin typeface="+mn-lt"/>
                <a:sym typeface="Wingdings" panose="05000000000000000000" pitchFamily="2" charset="2"/>
              </a:rPr>
              <a:t>k</a:t>
            </a:r>
            <a:r>
              <a:rPr lang="en-GB" sz="2800" b="1" dirty="0">
                <a:solidFill>
                  <a:schemeClr val="bg1"/>
                </a:solidFill>
                <a:latin typeface="+mn-lt"/>
              </a:rPr>
              <a:t>ey role.</a:t>
            </a:r>
            <a:r>
              <a:rPr lang="en-GB" sz="2800" b="1" dirty="0">
                <a:solidFill>
                  <a:schemeClr val="bg1"/>
                </a:solidFill>
                <a:latin typeface="+mn-lt"/>
                <a:sym typeface="Wingdings" panose="05000000000000000000" pitchFamily="2" charset="2"/>
              </a:rPr>
              <a:t> </a:t>
            </a:r>
            <a:r>
              <a:rPr lang="en-US" sz="2800" dirty="0">
                <a:solidFill>
                  <a:schemeClr val="tx2"/>
                </a:solidFill>
                <a:latin typeface="+mn-lt"/>
                <a:sym typeface="Wingdings" panose="05000000000000000000" pitchFamily="2" charset="2"/>
              </a:rPr>
              <a:t>This documents </a:t>
            </a:r>
            <a:r>
              <a:rPr lang="en-US" sz="2800" b="1" dirty="0">
                <a:solidFill>
                  <a:schemeClr val="bg1"/>
                </a:solidFill>
                <a:latin typeface="+mn-lt"/>
                <a:sym typeface="Wingdings" panose="05000000000000000000" pitchFamily="2" charset="2"/>
              </a:rPr>
              <a:t>strengths  weaknesses </a:t>
            </a:r>
            <a:r>
              <a:rPr lang="en-US" sz="2800" dirty="0">
                <a:solidFill>
                  <a:schemeClr val="tx2"/>
                </a:solidFill>
                <a:latin typeface="+mn-lt"/>
                <a:sym typeface="Wingdings" panose="05000000000000000000" pitchFamily="2" charset="2"/>
              </a:rPr>
              <a:t>in </a:t>
            </a:r>
            <a:r>
              <a:rPr lang="en-US" sz="2800" b="1" dirty="0">
                <a:solidFill>
                  <a:schemeClr val="bg1"/>
                </a:solidFill>
                <a:latin typeface="+mn-lt"/>
                <a:sym typeface="Wingdings" panose="05000000000000000000" pitchFamily="2" charset="2"/>
              </a:rPr>
              <a:t>data reliability.</a:t>
            </a:r>
            <a:endParaRPr lang="nb-NO" sz="16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1200"/>
              </a:spcAft>
              <a:buClr>
                <a:srgbClr val="0076AF"/>
              </a:buClr>
              <a:buFont typeface="Arial" panose="020B0604020202020204" pitchFamily="34" charset="0"/>
              <a:buChar char="•"/>
              <a:defRPr/>
            </a:pPr>
            <a:endParaRPr lang="nb-NO" dirty="0">
              <a:solidFill>
                <a:schemeClr val="tx2"/>
              </a:solidFill>
            </a:endParaRPr>
          </a:p>
        </p:txBody>
      </p:sp>
    </p:spTree>
    <p:extLst>
      <p:ext uri="{BB962C8B-B14F-4D97-AF65-F5344CB8AC3E}">
        <p14:creationId xmlns:p14="http://schemas.microsoft.com/office/powerpoint/2010/main" val="29070107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097D1-0839-4F25-BDF1-7B1AE72CCDBE}"/>
              </a:ext>
            </a:extLst>
          </p:cNvPr>
          <p:cNvSpPr>
            <a:spLocks noGrp="1"/>
          </p:cNvSpPr>
          <p:nvPr>
            <p:ph type="title"/>
          </p:nvPr>
        </p:nvSpPr>
        <p:spPr>
          <a:xfrm>
            <a:off x="0" y="547591"/>
            <a:ext cx="8179315" cy="671660"/>
          </a:xfrm>
        </p:spPr>
        <p:txBody>
          <a:bodyPr/>
          <a:lstStyle/>
          <a:p>
            <a:pPr>
              <a:defRPr/>
            </a:pPr>
            <a:r>
              <a:rPr lang="en-US" sz="4000" dirty="0">
                <a:latin typeface="Franklin Gothic Book" panose="020B0503020102020204" pitchFamily="34" charset="0"/>
              </a:rPr>
              <a:t>Assessment of Effectiveness</a:t>
            </a:r>
            <a:br>
              <a:rPr lang="en-US" sz="3600" b="0" dirty="0">
                <a:latin typeface="Franklin Gothic Book" panose="020B0503020102020204" pitchFamily="34" charset="0"/>
              </a:rPr>
            </a:br>
            <a:r>
              <a:rPr lang="en-US" sz="3200" b="0" dirty="0">
                <a:latin typeface="Franklin Gothic Book" panose="020B0503020102020204" pitchFamily="34" charset="0"/>
              </a:rPr>
              <a:t>Risk-based approach</a:t>
            </a:r>
            <a:endParaRPr lang="nb-NO" sz="3200" b="0" dirty="0"/>
          </a:p>
        </p:txBody>
      </p:sp>
      <p:sp>
        <p:nvSpPr>
          <p:cNvPr id="3" name="Content Placeholder 2">
            <a:extLst>
              <a:ext uri="{FF2B5EF4-FFF2-40B4-BE49-F238E27FC236}">
                <a16:creationId xmlns:a16="http://schemas.microsoft.com/office/drawing/2014/main" id="{697FD2A0-ED32-4D8A-8E80-64818EE4FFBD}"/>
              </a:ext>
            </a:extLst>
          </p:cNvPr>
          <p:cNvSpPr>
            <a:spLocks noGrp="1"/>
          </p:cNvSpPr>
          <p:nvPr>
            <p:ph idx="1"/>
          </p:nvPr>
        </p:nvSpPr>
        <p:spPr>
          <a:xfrm>
            <a:off x="122830" y="1589508"/>
            <a:ext cx="9021170" cy="4720901"/>
          </a:xfrm>
        </p:spPr>
        <p:txBody>
          <a:bodyPr>
            <a:normAutofit/>
          </a:bodyPr>
          <a:lstStyle/>
          <a:p>
            <a:pPr marL="0" indent="0">
              <a:buNone/>
            </a:pPr>
            <a:r>
              <a:rPr lang="en-US" sz="2700" dirty="0">
                <a:latin typeface="+mn-lt"/>
              </a:rPr>
              <a:t>Importance of data verification, format and accessibility. </a:t>
            </a:r>
            <a:r>
              <a:rPr lang="en-GB" sz="2700" dirty="0">
                <a:latin typeface="+mn-lt"/>
              </a:rPr>
              <a:t>Target the </a:t>
            </a:r>
            <a:r>
              <a:rPr lang="en-GB" sz="2700" b="1" dirty="0">
                <a:solidFill>
                  <a:schemeClr val="bg1"/>
                </a:solidFill>
                <a:latin typeface="+mn-lt"/>
              </a:rPr>
              <a:t>most relevant omissions:</a:t>
            </a:r>
          </a:p>
          <a:p>
            <a:r>
              <a:rPr lang="en-GB" sz="2500" dirty="0">
                <a:solidFill>
                  <a:schemeClr val="tx2"/>
                </a:solidFill>
                <a:latin typeface="+mn-lt"/>
              </a:rPr>
              <a:t>If the implementing country has undertaken </a:t>
            </a:r>
            <a:r>
              <a:rPr lang="en-GB" sz="2500" b="1" dirty="0">
                <a:solidFill>
                  <a:schemeClr val="bg1"/>
                </a:solidFill>
                <a:latin typeface="+mn-lt"/>
              </a:rPr>
              <a:t>sufficient 	measures </a:t>
            </a:r>
            <a:r>
              <a:rPr lang="en-GB" sz="2500" dirty="0">
                <a:latin typeface="+mn-lt"/>
              </a:rPr>
              <a:t>to ensure that </a:t>
            </a:r>
            <a:r>
              <a:rPr lang="en-GB" sz="2500" b="1" dirty="0">
                <a:solidFill>
                  <a:schemeClr val="bg1"/>
                </a:solidFill>
                <a:latin typeface="+mn-lt"/>
              </a:rPr>
              <a:t>BOs of high-risk companies are 	disclosed;</a:t>
            </a:r>
          </a:p>
          <a:p>
            <a:r>
              <a:rPr lang="en-GB" sz="2500" dirty="0">
                <a:latin typeface="+mn-lt"/>
              </a:rPr>
              <a:t>If </a:t>
            </a:r>
            <a:r>
              <a:rPr lang="en-GB" sz="2500" b="1" dirty="0">
                <a:solidFill>
                  <a:schemeClr val="bg1"/>
                </a:solidFill>
                <a:latin typeface="+mn-lt"/>
              </a:rPr>
              <a:t>these companies have complied</a:t>
            </a:r>
            <a:r>
              <a:rPr lang="en-GB" sz="2500" dirty="0">
                <a:latin typeface="+mn-lt"/>
              </a:rPr>
              <a:t> with disclosure 	requirements;</a:t>
            </a:r>
          </a:p>
          <a:p>
            <a:r>
              <a:rPr lang="en-GB" sz="2500" dirty="0">
                <a:latin typeface="+mn-lt"/>
                <a:sym typeface="Wingdings" panose="05000000000000000000" pitchFamily="2" charset="2"/>
              </a:rPr>
              <a:t>If t</a:t>
            </a:r>
            <a:r>
              <a:rPr lang="en-GB" sz="2500" dirty="0">
                <a:latin typeface="+mn-lt"/>
              </a:rPr>
              <a:t>he </a:t>
            </a:r>
            <a:r>
              <a:rPr lang="en-GB" sz="2500" b="1" dirty="0">
                <a:solidFill>
                  <a:schemeClr val="bg1"/>
                </a:solidFill>
                <a:latin typeface="+mn-lt"/>
              </a:rPr>
              <a:t>ownership thresholds </a:t>
            </a:r>
            <a:r>
              <a:rPr lang="en-GB" sz="2500" dirty="0">
                <a:latin typeface="+mn-lt"/>
              </a:rPr>
              <a:t>for disclosing BO are 	</a:t>
            </a:r>
            <a:r>
              <a:rPr lang="en-GB" sz="2500" b="1" dirty="0">
                <a:solidFill>
                  <a:schemeClr val="bg1"/>
                </a:solidFill>
                <a:latin typeface="+mn-lt"/>
              </a:rPr>
              <a:t>appropriate</a:t>
            </a:r>
            <a:r>
              <a:rPr lang="en-GB" sz="2500" dirty="0">
                <a:latin typeface="+mn-lt"/>
              </a:rPr>
              <a:t> and provide </a:t>
            </a:r>
            <a:r>
              <a:rPr lang="en-GB" sz="2500" b="1" dirty="0">
                <a:solidFill>
                  <a:schemeClr val="bg1"/>
                </a:solidFill>
                <a:latin typeface="+mn-lt"/>
              </a:rPr>
              <a:t>recommendations</a:t>
            </a:r>
            <a:r>
              <a:rPr lang="en-GB" sz="2500" dirty="0">
                <a:latin typeface="+mn-lt"/>
              </a:rPr>
              <a:t>.</a:t>
            </a:r>
            <a:endParaRPr lang="nb-NO" sz="16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65537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5683728-88C4-AB40-976B-EB8A1726BFB8}"/>
              </a:ext>
            </a:extLst>
          </p:cNvPr>
          <p:cNvSpPr>
            <a:spLocks noGrp="1"/>
          </p:cNvSpPr>
          <p:nvPr>
            <p:ph type="body" sz="quarter" idx="13"/>
          </p:nvPr>
        </p:nvSpPr>
        <p:spPr>
          <a:xfrm>
            <a:off x="2621233" y="2122639"/>
            <a:ext cx="6522767" cy="744996"/>
          </a:xfrm>
        </p:spPr>
        <p:txBody>
          <a:bodyPr/>
          <a:lstStyle/>
          <a:p>
            <a:r>
              <a:rPr lang="nb-NO" sz="4000" b="0" dirty="0" err="1"/>
              <a:t>Further</a:t>
            </a:r>
            <a:r>
              <a:rPr lang="nb-NO" sz="4000" b="0" dirty="0"/>
              <a:t> </a:t>
            </a:r>
            <a:r>
              <a:rPr lang="nb-NO" sz="4000" b="0" dirty="0" err="1"/>
              <a:t>information</a:t>
            </a:r>
            <a:r>
              <a:rPr lang="nb-NO" sz="4000" b="0" dirty="0"/>
              <a:t> </a:t>
            </a:r>
            <a:r>
              <a:rPr lang="nb-NO" sz="4000" b="0" dirty="0" err="1"/>
              <a:t>available</a:t>
            </a:r>
            <a:r>
              <a:rPr lang="nb-NO" sz="4000" b="0" dirty="0"/>
              <a:t> from </a:t>
            </a:r>
            <a:r>
              <a:rPr lang="nb-NO" sz="4000" b="0" u="sng" dirty="0">
                <a:latin typeface="+mj-lt"/>
              </a:rPr>
              <a:t>eiti.org/</a:t>
            </a:r>
            <a:r>
              <a:rPr lang="nb-NO" sz="4000" b="0" u="sng" dirty="0" err="1">
                <a:latin typeface="+mj-lt"/>
              </a:rPr>
              <a:t>beneficial-ownership</a:t>
            </a:r>
            <a:endParaRPr lang="nb-NO" sz="4000" b="0" u="sng" dirty="0">
              <a:latin typeface="+mj-lt"/>
            </a:endParaRPr>
          </a:p>
        </p:txBody>
      </p:sp>
      <p:sp>
        <p:nvSpPr>
          <p:cNvPr id="3" name="TextBox 2">
            <a:extLst>
              <a:ext uri="{FF2B5EF4-FFF2-40B4-BE49-F238E27FC236}">
                <a16:creationId xmlns:a16="http://schemas.microsoft.com/office/drawing/2014/main" id="{E87F52ED-A285-FC42-8221-F3AAA8A4FFF8}"/>
              </a:ext>
            </a:extLst>
          </p:cNvPr>
          <p:cNvSpPr txBox="1"/>
          <p:nvPr/>
        </p:nvSpPr>
        <p:spPr>
          <a:xfrm>
            <a:off x="3484573" y="4362863"/>
            <a:ext cx="5176851" cy="1126462"/>
          </a:xfrm>
          <a:prstGeom prst="rect">
            <a:avLst/>
          </a:prstGeom>
          <a:noFill/>
        </p:spPr>
        <p:txBody>
          <a:bodyPr wrap="square" rtlCol="0">
            <a:spAutoFit/>
          </a:bodyPr>
          <a:lstStyle/>
          <a:p>
            <a:pPr algn="r"/>
            <a:r>
              <a:rPr lang="en-GB" sz="825" b="1" spc="75" dirty="0">
                <a:solidFill>
                  <a:srgbClr val="132856"/>
                </a:solidFill>
                <a:latin typeface="Franklin Gothic Demi" panose="020B0603020102020204" pitchFamily="34" charset="0"/>
              </a:rPr>
              <a:t>AUTHOR</a:t>
            </a:r>
            <a:r>
              <a:rPr lang="en-GB" sz="1050" dirty="0">
                <a:solidFill>
                  <a:srgbClr val="132856"/>
                </a:solidFill>
              </a:rPr>
              <a:t> EITI </a:t>
            </a:r>
            <a:r>
              <a:rPr lang="en-GB" sz="1050" dirty="0" err="1">
                <a:solidFill>
                  <a:srgbClr val="132856"/>
                </a:solidFill>
              </a:rPr>
              <a:t>Secretrariat</a:t>
            </a:r>
            <a:endParaRPr lang="en-GB" sz="1050" dirty="0">
              <a:solidFill>
                <a:srgbClr val="132856"/>
              </a:solidFill>
            </a:endParaRPr>
          </a:p>
          <a:p>
            <a:pPr algn="r"/>
            <a:r>
              <a:rPr lang="en-GB" sz="825" b="1" spc="75" dirty="0">
                <a:solidFill>
                  <a:srgbClr val="132856"/>
                </a:solidFill>
                <a:latin typeface="Franklin Gothic Demi" panose="020B0603020102020204" pitchFamily="34" charset="0"/>
              </a:rPr>
              <a:t>DATE</a:t>
            </a:r>
            <a:r>
              <a:rPr lang="en-GB" sz="1050" dirty="0">
                <a:solidFill>
                  <a:srgbClr val="132856"/>
                </a:solidFill>
              </a:rPr>
              <a:t> August 2019</a:t>
            </a:r>
          </a:p>
          <a:p>
            <a:pPr algn="r"/>
            <a:r>
              <a:rPr lang="en-GB" sz="825" b="1" spc="75" dirty="0">
                <a:solidFill>
                  <a:srgbClr val="132856"/>
                </a:solidFill>
                <a:latin typeface="Franklin Gothic Demi" panose="020B0603020102020204" pitchFamily="34" charset="0"/>
              </a:rPr>
              <a:t>OCCASION</a:t>
            </a:r>
            <a:r>
              <a:rPr lang="en-GB" sz="1050" b="1" dirty="0">
                <a:solidFill>
                  <a:srgbClr val="132856"/>
                </a:solidFill>
                <a:latin typeface="Franklin Gothic Demi" panose="020B0603020102020204" pitchFamily="34" charset="0"/>
              </a:rPr>
              <a:t> </a:t>
            </a:r>
            <a:r>
              <a:rPr lang="en-GB" sz="1050" dirty="0">
                <a:solidFill>
                  <a:srgbClr val="132856"/>
                </a:solidFill>
              </a:rPr>
              <a:t>Communicating assessment framework for Requirement 2.5</a:t>
            </a:r>
          </a:p>
          <a:p>
            <a:pPr algn="r"/>
            <a:endParaRPr lang="en-GB" sz="1050" dirty="0">
              <a:solidFill>
                <a:srgbClr val="132856"/>
              </a:solidFill>
            </a:endParaRPr>
          </a:p>
          <a:p>
            <a:pPr marL="257175" indent="-257175" algn="r" defTabSz="685800" eaLnBrk="0" fontAlgn="base" hangingPunct="0">
              <a:spcBef>
                <a:spcPct val="20000"/>
              </a:spcBef>
              <a:spcAft>
                <a:spcPct val="0"/>
              </a:spcAft>
              <a:defRPr/>
            </a:pPr>
            <a:r>
              <a:rPr lang="en-GB" sz="825" b="1" spc="75" dirty="0">
                <a:solidFill>
                  <a:srgbClr val="132856"/>
                </a:solidFill>
                <a:latin typeface="Franklin Gothic Demi" panose="020B0603020102020204" pitchFamily="34" charset="0"/>
              </a:rPr>
              <a:t>E-MAIL</a:t>
            </a:r>
            <a:r>
              <a:rPr lang="en-GB" sz="1050" b="1" dirty="0">
                <a:solidFill>
                  <a:srgbClr val="132856"/>
                </a:solidFill>
                <a:latin typeface="Franklin Gothic Demi" panose="020B0603020102020204" pitchFamily="34" charset="0"/>
              </a:rPr>
              <a:t> </a:t>
            </a:r>
            <a:r>
              <a:rPr lang="en-GB" sz="1050" kern="0" dirty="0">
                <a:solidFill>
                  <a:srgbClr val="132856"/>
                </a:solidFill>
                <a:ea typeface="ＭＳ Ｐゴシック" charset="0"/>
                <a:cs typeface="ＭＳ Ｐゴシック" charset="0"/>
              </a:rPr>
              <a:t>secretariat@eiti.org </a:t>
            </a:r>
            <a:r>
              <a:rPr lang="en-GB" sz="825" b="1" spc="75" dirty="0">
                <a:solidFill>
                  <a:srgbClr val="132856"/>
                </a:solidFill>
                <a:latin typeface="Franklin Gothic Demi" panose="020B0603020102020204" pitchFamily="34" charset="0"/>
              </a:rPr>
              <a:t>PHONE</a:t>
            </a:r>
            <a:r>
              <a:rPr lang="en-GB" sz="1050" kern="0" dirty="0">
                <a:solidFill>
                  <a:srgbClr val="132856"/>
                </a:solidFill>
                <a:ea typeface="ＭＳ Ｐゴシック" charset="0"/>
                <a:cs typeface="ＭＳ Ｐゴシック" charset="0"/>
              </a:rPr>
              <a:t> +47 22 20 08 00 </a:t>
            </a:r>
          </a:p>
          <a:p>
            <a:pPr marL="257175" indent="-257175" algn="r" defTabSz="685800" eaLnBrk="0" fontAlgn="base" hangingPunct="0">
              <a:spcBef>
                <a:spcPct val="20000"/>
              </a:spcBef>
              <a:spcAft>
                <a:spcPct val="0"/>
              </a:spcAft>
              <a:defRPr/>
            </a:pPr>
            <a:r>
              <a:rPr lang="en-GB" sz="825" b="1" spc="75" dirty="0">
                <a:solidFill>
                  <a:srgbClr val="132856"/>
                </a:solidFill>
                <a:latin typeface="Franklin Gothic Demi" panose="020B0603020102020204" pitchFamily="34" charset="0"/>
              </a:rPr>
              <a:t>ADDRESS</a:t>
            </a:r>
            <a:r>
              <a:rPr lang="en-GB" sz="1050" b="1" dirty="0">
                <a:solidFill>
                  <a:srgbClr val="132856"/>
                </a:solidFill>
                <a:latin typeface="Franklin Gothic Demi" panose="020B0603020102020204" pitchFamily="34" charset="0"/>
              </a:rPr>
              <a:t> </a:t>
            </a:r>
            <a:r>
              <a:rPr lang="en-GB" sz="1050" kern="0" dirty="0">
                <a:solidFill>
                  <a:srgbClr val="132856"/>
                </a:solidFill>
                <a:ea typeface="ＭＳ Ｐゴシック" charset="0"/>
                <a:cs typeface="ＭＳ Ｐゴシック" charset="0"/>
              </a:rPr>
              <a:t>EITI International Secretariat, </a:t>
            </a:r>
            <a:r>
              <a:rPr lang="en-GB" sz="1050" kern="0" dirty="0" err="1">
                <a:solidFill>
                  <a:srgbClr val="132856"/>
                </a:solidFill>
                <a:ea typeface="ＭＳ Ｐゴシック" charset="0"/>
                <a:cs typeface="ＭＳ Ｐゴシック" charset="0"/>
              </a:rPr>
              <a:t>Rådhusgata</a:t>
            </a:r>
            <a:r>
              <a:rPr lang="en-GB" sz="1050" kern="0" dirty="0">
                <a:solidFill>
                  <a:srgbClr val="132856"/>
                </a:solidFill>
                <a:ea typeface="ＭＳ Ｐゴシック" charset="0"/>
                <a:cs typeface="ＭＳ Ｐゴシック" charset="0"/>
              </a:rPr>
              <a:t> 26, 0251 Oslo, Norway</a:t>
            </a:r>
            <a:endParaRPr lang="en-GB" sz="1050" dirty="0">
              <a:solidFill>
                <a:srgbClr val="132856"/>
              </a:solidFill>
            </a:endParaRPr>
          </a:p>
        </p:txBody>
      </p:sp>
    </p:spTree>
    <p:extLst>
      <p:ext uri="{BB962C8B-B14F-4D97-AF65-F5344CB8AC3E}">
        <p14:creationId xmlns:p14="http://schemas.microsoft.com/office/powerpoint/2010/main" val="2477926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E08A5-4E22-6349-B535-1C8C09AB60E5}"/>
              </a:ext>
            </a:extLst>
          </p:cNvPr>
          <p:cNvSpPr>
            <a:spLocks noGrp="1"/>
          </p:cNvSpPr>
          <p:nvPr>
            <p:ph type="title"/>
          </p:nvPr>
        </p:nvSpPr>
        <p:spPr>
          <a:xfrm>
            <a:off x="227907" y="734160"/>
            <a:ext cx="8910735" cy="671660"/>
          </a:xfrm>
        </p:spPr>
        <p:txBody>
          <a:bodyPr/>
          <a:lstStyle/>
          <a:p>
            <a:r>
              <a:rPr lang="en-GB" sz="4000" dirty="0">
                <a:latin typeface="Franklin Gothic Book" panose="020B0503020102020204" pitchFamily="34" charset="0"/>
              </a:rPr>
              <a:t>Beneficial Ownership (BO) </a:t>
            </a:r>
            <a:br>
              <a:rPr lang="en-GB" sz="4000" dirty="0">
                <a:latin typeface="Franklin Gothic Book" panose="020B0503020102020204" pitchFamily="34" charset="0"/>
              </a:rPr>
            </a:br>
            <a:r>
              <a:rPr lang="en-US" sz="3600" b="0" dirty="0">
                <a:latin typeface="Franklin Gothic Book" panose="020B0503020102020204" pitchFamily="34" charset="0"/>
              </a:rPr>
              <a:t>What is BO according to the EITI?</a:t>
            </a:r>
            <a:br>
              <a:rPr lang="en-US" sz="3600" b="0" dirty="0">
                <a:latin typeface="Franklin Gothic Book" panose="020B0503020102020204" pitchFamily="34" charset="0"/>
              </a:rPr>
            </a:br>
            <a:br>
              <a:rPr lang="en-US" sz="3600" b="0" dirty="0">
                <a:latin typeface="Franklin Gothic Book" panose="020B0503020102020204" pitchFamily="34" charset="0"/>
              </a:rPr>
            </a:br>
            <a:endParaRPr lang="nb-NO" sz="3600" dirty="0"/>
          </a:p>
        </p:txBody>
      </p:sp>
      <p:sp>
        <p:nvSpPr>
          <p:cNvPr id="3" name="Content Placeholder 2">
            <a:extLst>
              <a:ext uri="{FF2B5EF4-FFF2-40B4-BE49-F238E27FC236}">
                <a16:creationId xmlns:a16="http://schemas.microsoft.com/office/drawing/2014/main" id="{59CFE86B-E398-8846-A81C-5BBC10A9618D}"/>
              </a:ext>
            </a:extLst>
          </p:cNvPr>
          <p:cNvSpPr>
            <a:spLocks noGrp="1"/>
          </p:cNvSpPr>
          <p:nvPr>
            <p:ph idx="1"/>
          </p:nvPr>
        </p:nvSpPr>
        <p:spPr>
          <a:xfrm>
            <a:off x="304767" y="2098121"/>
            <a:ext cx="8757013" cy="4740179"/>
          </a:xfrm>
        </p:spPr>
        <p:txBody>
          <a:bodyPr>
            <a:noAutofit/>
          </a:bodyPr>
          <a:lstStyle/>
          <a:p>
            <a:pPr marL="0" lvl="0" indent="0" defTabSz="457200">
              <a:lnSpc>
                <a:spcPct val="110000"/>
              </a:lnSpc>
              <a:spcBef>
                <a:spcPts val="300"/>
              </a:spcBef>
              <a:spcAft>
                <a:spcPts val="0"/>
              </a:spcAft>
              <a:buClr>
                <a:srgbClr val="0076AF"/>
              </a:buClr>
              <a:buNone/>
            </a:pPr>
            <a:r>
              <a:rPr lang="en-US" sz="3600" b="1" dirty="0">
                <a:solidFill>
                  <a:schemeClr val="bg1"/>
                </a:solidFill>
              </a:rPr>
              <a:t>Requirement 2.5 </a:t>
            </a:r>
          </a:p>
          <a:p>
            <a:pPr marL="0" lvl="0" indent="0" defTabSz="457200">
              <a:lnSpc>
                <a:spcPct val="110000"/>
              </a:lnSpc>
              <a:spcBef>
                <a:spcPts val="300"/>
              </a:spcBef>
              <a:spcAft>
                <a:spcPts val="0"/>
              </a:spcAft>
              <a:buClr>
                <a:srgbClr val="0076AF"/>
              </a:buClr>
              <a:buNone/>
            </a:pPr>
            <a:r>
              <a:rPr lang="en-US" sz="3600" dirty="0"/>
              <a:t>“A </a:t>
            </a:r>
            <a:r>
              <a:rPr lang="en-US" sz="3600" b="1" dirty="0">
                <a:solidFill>
                  <a:schemeClr val="bg1"/>
                </a:solidFill>
              </a:rPr>
              <a:t>beneficial owner </a:t>
            </a:r>
            <a:r>
              <a:rPr lang="en-US" sz="3600" dirty="0"/>
              <a:t>in respect of a company means the </a:t>
            </a:r>
            <a:r>
              <a:rPr lang="en-US" sz="3600" b="1" dirty="0">
                <a:solidFill>
                  <a:schemeClr val="bg1"/>
                </a:solidFill>
              </a:rPr>
              <a:t>natural person(s) </a:t>
            </a:r>
            <a:r>
              <a:rPr lang="en-US" sz="3600" dirty="0"/>
              <a:t>who </a:t>
            </a:r>
            <a:r>
              <a:rPr lang="en-US" sz="3600" b="1" dirty="0">
                <a:solidFill>
                  <a:schemeClr val="bg1"/>
                </a:solidFill>
              </a:rPr>
              <a:t>directly or indirectly ultimately owns or controls </a:t>
            </a:r>
            <a:r>
              <a:rPr lang="en-US" sz="3600" dirty="0"/>
              <a:t>the corporate entity” </a:t>
            </a:r>
          </a:p>
          <a:p>
            <a:pPr marL="0" lvl="0" indent="0" defTabSz="457200">
              <a:lnSpc>
                <a:spcPct val="110000"/>
              </a:lnSpc>
              <a:spcBef>
                <a:spcPts val="300"/>
              </a:spcBef>
              <a:spcAft>
                <a:spcPts val="0"/>
              </a:spcAft>
              <a:buClr>
                <a:srgbClr val="0076AF"/>
              </a:buClr>
              <a:buNone/>
            </a:pPr>
            <a:r>
              <a:rPr lang="en-US" sz="3600" dirty="0"/>
              <a:t>T</a:t>
            </a:r>
            <a:r>
              <a:rPr lang="en-US" sz="3600" dirty="0">
                <a:sym typeface="Wingdings" panose="05000000000000000000" pitchFamily="2" charset="2"/>
              </a:rPr>
              <a:t>his </a:t>
            </a:r>
            <a:r>
              <a:rPr lang="en-US" sz="3600" b="1" dirty="0">
                <a:solidFill>
                  <a:schemeClr val="bg1"/>
                </a:solidFill>
                <a:sym typeface="Wingdings" panose="05000000000000000000" pitchFamily="2" charset="2"/>
              </a:rPr>
              <a:t>must reflected</a:t>
            </a:r>
            <a:r>
              <a:rPr lang="en-US" sz="3600" dirty="0">
                <a:sym typeface="Wingdings" panose="05000000000000000000" pitchFamily="2" charset="2"/>
              </a:rPr>
              <a:t> in </a:t>
            </a:r>
            <a:r>
              <a:rPr lang="en-US" sz="3600" b="1" dirty="0">
                <a:solidFill>
                  <a:schemeClr val="bg1"/>
                </a:solidFill>
                <a:sym typeface="Wingdings" panose="05000000000000000000" pitchFamily="2" charset="2"/>
              </a:rPr>
              <a:t>MSG definition of BO</a:t>
            </a:r>
            <a:r>
              <a:rPr lang="en-US" sz="3600" dirty="0">
                <a:sym typeface="Wingdings" panose="05000000000000000000" pitchFamily="2" charset="2"/>
              </a:rPr>
              <a:t>.</a:t>
            </a:r>
            <a:endParaRPr lang="nb-NO" sz="3600" dirty="0"/>
          </a:p>
        </p:txBody>
      </p:sp>
    </p:spTree>
    <p:extLst>
      <p:ext uri="{BB962C8B-B14F-4D97-AF65-F5344CB8AC3E}">
        <p14:creationId xmlns:p14="http://schemas.microsoft.com/office/powerpoint/2010/main" val="2371875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E08A5-4E22-6349-B535-1C8C09AB60E5}"/>
              </a:ext>
            </a:extLst>
          </p:cNvPr>
          <p:cNvSpPr>
            <a:spLocks noGrp="1"/>
          </p:cNvSpPr>
          <p:nvPr>
            <p:ph type="title"/>
          </p:nvPr>
        </p:nvSpPr>
        <p:spPr>
          <a:xfrm>
            <a:off x="116632" y="431256"/>
            <a:ext cx="8910735" cy="671660"/>
          </a:xfrm>
        </p:spPr>
        <p:txBody>
          <a:bodyPr/>
          <a:lstStyle/>
          <a:p>
            <a:r>
              <a:rPr lang="en-GB" sz="4000" dirty="0">
                <a:latin typeface="Franklin Gothic Book" panose="020B0503020102020204" pitchFamily="34" charset="0"/>
              </a:rPr>
              <a:t>Beneficial Ownership</a:t>
            </a:r>
            <a:br>
              <a:rPr lang="en-GB" sz="4000" dirty="0">
                <a:latin typeface="Franklin Gothic Book" panose="020B0503020102020204" pitchFamily="34" charset="0"/>
              </a:rPr>
            </a:br>
            <a:r>
              <a:rPr lang="en-US" sz="3600" b="0" dirty="0">
                <a:latin typeface="Franklin Gothic Book" panose="020B0503020102020204" pitchFamily="34" charset="0"/>
              </a:rPr>
              <a:t>Elements of the EITI definition</a:t>
            </a:r>
            <a:endParaRPr lang="nb-NO" sz="3600" dirty="0"/>
          </a:p>
        </p:txBody>
      </p:sp>
      <p:sp>
        <p:nvSpPr>
          <p:cNvPr id="3" name="Content Placeholder 2">
            <a:extLst>
              <a:ext uri="{FF2B5EF4-FFF2-40B4-BE49-F238E27FC236}">
                <a16:creationId xmlns:a16="http://schemas.microsoft.com/office/drawing/2014/main" id="{59CFE86B-E398-8846-A81C-5BBC10A9618D}"/>
              </a:ext>
            </a:extLst>
          </p:cNvPr>
          <p:cNvSpPr>
            <a:spLocks noGrp="1"/>
          </p:cNvSpPr>
          <p:nvPr>
            <p:ph idx="1"/>
          </p:nvPr>
        </p:nvSpPr>
        <p:spPr>
          <a:xfrm>
            <a:off x="116631" y="1651290"/>
            <a:ext cx="8910736" cy="4740179"/>
          </a:xfrm>
        </p:spPr>
        <p:txBody>
          <a:bodyPr>
            <a:noAutofit/>
          </a:bodyPr>
          <a:lstStyle/>
          <a:p>
            <a:pPr>
              <a:spcAft>
                <a:spcPts val="1200"/>
              </a:spcAft>
            </a:pPr>
            <a:r>
              <a:rPr lang="en-US" sz="2400" b="1" dirty="0">
                <a:solidFill>
                  <a:schemeClr val="bg1"/>
                </a:solidFill>
              </a:rPr>
              <a:t>Natural person(s): </a:t>
            </a:r>
            <a:r>
              <a:rPr lang="en-US" sz="2400" dirty="0"/>
              <a:t>a </a:t>
            </a:r>
            <a:r>
              <a:rPr lang="en-US" sz="2400" b="1" dirty="0">
                <a:solidFill>
                  <a:schemeClr val="bg1"/>
                </a:solidFill>
              </a:rPr>
              <a:t>human being </a:t>
            </a:r>
            <a:r>
              <a:rPr lang="en-US" sz="2400" dirty="0"/>
              <a:t>who owns or controls the company (never  a company / other legal entity, or a nominee/proxy). </a:t>
            </a:r>
          </a:p>
          <a:p>
            <a:pPr>
              <a:spcAft>
                <a:spcPts val="1200"/>
              </a:spcAft>
            </a:pPr>
            <a:r>
              <a:rPr lang="en-US" sz="2400" b="1" dirty="0">
                <a:solidFill>
                  <a:schemeClr val="bg1"/>
                </a:solidFill>
              </a:rPr>
              <a:t>Ownership or control</a:t>
            </a:r>
            <a:r>
              <a:rPr lang="en-US" sz="2400" dirty="0"/>
              <a:t>: </a:t>
            </a:r>
            <a:r>
              <a:rPr lang="en-US" sz="2400" b="1" dirty="0">
                <a:solidFill>
                  <a:schemeClr val="bg1"/>
                </a:solidFill>
              </a:rPr>
              <a:t>means of owning or controlling </a:t>
            </a:r>
            <a:r>
              <a:rPr lang="en-US" sz="2400" dirty="0"/>
              <a:t>a company, e.g. shares, voting rights, other decision/veto rights, right to profit, contractual associations, joint ownership arrangements. </a:t>
            </a:r>
          </a:p>
          <a:p>
            <a:pPr>
              <a:spcAft>
                <a:spcPts val="1200"/>
              </a:spcAft>
            </a:pPr>
            <a:r>
              <a:rPr lang="en-US" sz="2400" b="1" dirty="0">
                <a:solidFill>
                  <a:schemeClr val="bg1"/>
                </a:solidFill>
              </a:rPr>
              <a:t>Ownership thresholds</a:t>
            </a:r>
            <a:r>
              <a:rPr lang="en-US" sz="2400" b="1" dirty="0"/>
              <a:t>: </a:t>
            </a:r>
            <a:r>
              <a:rPr lang="en-US" sz="2400" dirty="0"/>
              <a:t>a </a:t>
            </a:r>
            <a:r>
              <a:rPr lang="en-US" sz="2400" b="1" dirty="0">
                <a:solidFill>
                  <a:schemeClr val="bg1"/>
                </a:solidFill>
              </a:rPr>
              <a:t>percentage threshold </a:t>
            </a:r>
            <a:r>
              <a:rPr lang="en-US" sz="2400" dirty="0"/>
              <a:t>that defines </a:t>
            </a:r>
            <a:r>
              <a:rPr lang="en-US" sz="2400" b="1" dirty="0">
                <a:solidFill>
                  <a:schemeClr val="bg1"/>
                </a:solidFill>
              </a:rPr>
              <a:t>what can be considered </a:t>
            </a:r>
            <a:r>
              <a:rPr lang="en-GB" sz="2400" b="1" dirty="0">
                <a:solidFill>
                  <a:schemeClr val="bg1"/>
                </a:solidFill>
              </a:rPr>
              <a:t>control or ownership</a:t>
            </a:r>
          </a:p>
          <a:p>
            <a:pPr>
              <a:spcAft>
                <a:spcPts val="1200"/>
              </a:spcAft>
            </a:pPr>
            <a:r>
              <a:rPr lang="en-GB" sz="2400" b="1" dirty="0">
                <a:solidFill>
                  <a:schemeClr val="bg1"/>
                </a:solidFill>
              </a:rPr>
              <a:t>P</a:t>
            </a:r>
            <a:r>
              <a:rPr lang="en-US" sz="2400" b="1" dirty="0" err="1">
                <a:solidFill>
                  <a:schemeClr val="bg1"/>
                </a:solidFill>
              </a:rPr>
              <a:t>olitically</a:t>
            </a:r>
            <a:r>
              <a:rPr lang="en-US" sz="2400" b="1" dirty="0">
                <a:solidFill>
                  <a:schemeClr val="bg1"/>
                </a:solidFill>
              </a:rPr>
              <a:t> exposed person (PEP): </a:t>
            </a:r>
            <a:r>
              <a:rPr lang="en-US" sz="2400" dirty="0"/>
              <a:t>an </a:t>
            </a:r>
            <a:r>
              <a:rPr lang="en-US" sz="2400" b="1" dirty="0">
                <a:solidFill>
                  <a:schemeClr val="bg1"/>
                </a:solidFill>
              </a:rPr>
              <a:t>individual</a:t>
            </a:r>
            <a:r>
              <a:rPr lang="en-US" sz="2400" b="1" dirty="0"/>
              <a:t> </a:t>
            </a:r>
            <a:r>
              <a:rPr lang="en-US" sz="2400" dirty="0"/>
              <a:t>who is or has been </a:t>
            </a:r>
            <a:r>
              <a:rPr lang="en-US" sz="2400" dirty="0">
                <a:solidFill>
                  <a:schemeClr val="tx2"/>
                </a:solidFill>
              </a:rPr>
              <a:t>entrusted with a </a:t>
            </a:r>
            <a:r>
              <a:rPr lang="en-US" sz="2400" b="1" dirty="0">
                <a:solidFill>
                  <a:schemeClr val="bg1"/>
                </a:solidFill>
              </a:rPr>
              <a:t>prominent public function</a:t>
            </a:r>
            <a:r>
              <a:rPr lang="en-US" sz="2400" dirty="0"/>
              <a:t>. </a:t>
            </a:r>
            <a:endParaRPr lang="nb-NO" sz="2400" dirty="0"/>
          </a:p>
        </p:txBody>
      </p:sp>
    </p:spTree>
    <p:extLst>
      <p:ext uri="{BB962C8B-B14F-4D97-AF65-F5344CB8AC3E}">
        <p14:creationId xmlns:p14="http://schemas.microsoft.com/office/powerpoint/2010/main" val="774367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E08A5-4E22-6349-B535-1C8C09AB60E5}"/>
              </a:ext>
            </a:extLst>
          </p:cNvPr>
          <p:cNvSpPr>
            <a:spLocks noGrp="1"/>
          </p:cNvSpPr>
          <p:nvPr>
            <p:ph type="title"/>
          </p:nvPr>
        </p:nvSpPr>
        <p:spPr>
          <a:xfrm>
            <a:off x="116632" y="717762"/>
            <a:ext cx="8910735" cy="671660"/>
          </a:xfrm>
        </p:spPr>
        <p:txBody>
          <a:bodyPr/>
          <a:lstStyle/>
          <a:p>
            <a:r>
              <a:rPr lang="en-GB" sz="4000" dirty="0">
                <a:latin typeface="Franklin Gothic Book" panose="020B0503020102020204" pitchFamily="34" charset="0"/>
              </a:rPr>
              <a:t>Requirement 2.5</a:t>
            </a:r>
            <a:endParaRPr lang="nb-NO" sz="3600" dirty="0"/>
          </a:p>
        </p:txBody>
      </p:sp>
      <p:sp>
        <p:nvSpPr>
          <p:cNvPr id="3" name="Content Placeholder 2">
            <a:extLst>
              <a:ext uri="{FF2B5EF4-FFF2-40B4-BE49-F238E27FC236}">
                <a16:creationId xmlns:a16="http://schemas.microsoft.com/office/drawing/2014/main" id="{59CFE86B-E398-8846-A81C-5BBC10A9618D}"/>
              </a:ext>
            </a:extLst>
          </p:cNvPr>
          <p:cNvSpPr>
            <a:spLocks noGrp="1"/>
          </p:cNvSpPr>
          <p:nvPr>
            <p:ph idx="1"/>
          </p:nvPr>
        </p:nvSpPr>
        <p:spPr>
          <a:xfrm>
            <a:off x="259541" y="1483702"/>
            <a:ext cx="8767826" cy="3061002"/>
          </a:xfrm>
        </p:spPr>
        <p:txBody>
          <a:bodyPr>
            <a:noAutofit/>
          </a:bodyPr>
          <a:lstStyle/>
          <a:p>
            <a:pPr marL="0" indent="0">
              <a:buNone/>
            </a:pPr>
            <a:r>
              <a:rPr lang="en-US" sz="3600" dirty="0"/>
              <a:t>By </a:t>
            </a:r>
            <a:r>
              <a:rPr lang="en-US" sz="3600" b="1" dirty="0">
                <a:solidFill>
                  <a:schemeClr val="bg1"/>
                </a:solidFill>
              </a:rPr>
              <a:t>1 January 2020:  A</a:t>
            </a:r>
            <a:r>
              <a:rPr lang="en-US" sz="3600" dirty="0">
                <a:solidFill>
                  <a:schemeClr val="tx2"/>
                </a:solidFill>
              </a:rPr>
              <a:t>ll EITI countries </a:t>
            </a:r>
            <a:r>
              <a:rPr lang="en-US" sz="3600" dirty="0"/>
              <a:t>have to </a:t>
            </a:r>
            <a:r>
              <a:rPr lang="en-US" sz="3600" b="1" dirty="0">
                <a:solidFill>
                  <a:schemeClr val="bg1"/>
                </a:solidFill>
              </a:rPr>
              <a:t>ensure that companies that apply for</a:t>
            </a:r>
            <a:r>
              <a:rPr lang="en-US" sz="3600" dirty="0"/>
              <a:t> or </a:t>
            </a:r>
            <a:r>
              <a:rPr lang="en-US" sz="3600" b="1" dirty="0">
                <a:solidFill>
                  <a:schemeClr val="bg1"/>
                </a:solidFill>
              </a:rPr>
              <a:t>hold a participating interest </a:t>
            </a:r>
            <a:r>
              <a:rPr lang="en-US" sz="3600" dirty="0"/>
              <a:t>in an oil, gas or mining license </a:t>
            </a:r>
            <a:r>
              <a:rPr lang="en-US" sz="3600" b="1" dirty="0">
                <a:solidFill>
                  <a:schemeClr val="bg1"/>
                </a:solidFill>
              </a:rPr>
              <a:t>or contract</a:t>
            </a:r>
            <a:r>
              <a:rPr lang="en-US" sz="3600" dirty="0"/>
              <a:t> in their country </a:t>
            </a:r>
            <a:r>
              <a:rPr lang="en-US" sz="3600" b="1" dirty="0">
                <a:solidFill>
                  <a:schemeClr val="bg1"/>
                </a:solidFill>
              </a:rPr>
              <a:t>disclose their beneficial owners</a:t>
            </a:r>
            <a:endParaRPr lang="nb-NO" sz="3600" dirty="0"/>
          </a:p>
        </p:txBody>
      </p:sp>
      <p:pic>
        <p:nvPicPr>
          <p:cNvPr id="5" name="Picture 4">
            <a:extLst>
              <a:ext uri="{FF2B5EF4-FFF2-40B4-BE49-F238E27FC236}">
                <a16:creationId xmlns:a16="http://schemas.microsoft.com/office/drawing/2014/main" id="{6580686C-B7FC-4043-ACA4-41EC27CD4B3D}"/>
              </a:ext>
            </a:extLst>
          </p:cNvPr>
          <p:cNvPicPr>
            <a:picLocks noChangeAspect="1"/>
          </p:cNvPicPr>
          <p:nvPr/>
        </p:nvPicPr>
        <p:blipFill>
          <a:blip r:embed="rId2"/>
          <a:stretch>
            <a:fillRect/>
          </a:stretch>
        </p:blipFill>
        <p:spPr>
          <a:xfrm>
            <a:off x="2472240" y="4280762"/>
            <a:ext cx="5902326" cy="2187072"/>
          </a:xfrm>
          <a:prstGeom prst="rect">
            <a:avLst/>
          </a:prstGeom>
        </p:spPr>
      </p:pic>
    </p:spTree>
    <p:extLst>
      <p:ext uri="{BB962C8B-B14F-4D97-AF65-F5344CB8AC3E}">
        <p14:creationId xmlns:p14="http://schemas.microsoft.com/office/powerpoint/2010/main" val="3898661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E08A5-4E22-6349-B535-1C8C09AB60E5}"/>
              </a:ext>
            </a:extLst>
          </p:cNvPr>
          <p:cNvSpPr>
            <a:spLocks noGrp="1"/>
          </p:cNvSpPr>
          <p:nvPr>
            <p:ph type="title"/>
          </p:nvPr>
        </p:nvSpPr>
        <p:spPr>
          <a:xfrm>
            <a:off x="116398" y="914401"/>
            <a:ext cx="8910735" cy="671660"/>
          </a:xfrm>
        </p:spPr>
        <p:txBody>
          <a:bodyPr/>
          <a:lstStyle/>
          <a:p>
            <a:r>
              <a:rPr lang="en-GB" sz="4000" dirty="0">
                <a:latin typeface="Franklin Gothic Book" panose="020B0503020102020204" pitchFamily="34" charset="0"/>
              </a:rPr>
              <a:t>Requirement 2.5 – Beneficial Ownership</a:t>
            </a:r>
            <a:endParaRPr lang="nb-NO" sz="3600" dirty="0"/>
          </a:p>
        </p:txBody>
      </p:sp>
      <p:sp>
        <p:nvSpPr>
          <p:cNvPr id="3" name="Content Placeholder 2">
            <a:extLst>
              <a:ext uri="{FF2B5EF4-FFF2-40B4-BE49-F238E27FC236}">
                <a16:creationId xmlns:a16="http://schemas.microsoft.com/office/drawing/2014/main" id="{59CFE86B-E398-8846-A81C-5BBC10A9618D}"/>
              </a:ext>
            </a:extLst>
          </p:cNvPr>
          <p:cNvSpPr>
            <a:spLocks noGrp="1"/>
          </p:cNvSpPr>
          <p:nvPr>
            <p:ph idx="1"/>
          </p:nvPr>
        </p:nvSpPr>
        <p:spPr>
          <a:xfrm>
            <a:off x="116398" y="1735351"/>
            <a:ext cx="8757013" cy="4432184"/>
          </a:xfrm>
        </p:spPr>
        <p:txBody>
          <a:bodyPr>
            <a:noAutofit/>
          </a:bodyPr>
          <a:lstStyle/>
          <a:p>
            <a:pPr marL="0" lvl="0" indent="0" algn="just">
              <a:spcAft>
                <a:spcPts val="1200"/>
              </a:spcAft>
              <a:buClr>
                <a:srgbClr val="0076AF"/>
              </a:buClr>
              <a:buNone/>
              <a:defRPr/>
            </a:pPr>
            <a:r>
              <a:rPr lang="en-US" sz="2300" dirty="0">
                <a:latin typeface="Franklin Gothic Book" panose="020B0503020102020204" pitchFamily="34" charset="0"/>
              </a:rPr>
              <a:t>a) It is recommended that </a:t>
            </a:r>
            <a:r>
              <a:rPr lang="en-US" sz="2300" b="1" dirty="0">
                <a:solidFill>
                  <a:schemeClr val="bg1"/>
                </a:solidFill>
                <a:latin typeface="Franklin Gothic Book" panose="020B0503020102020204" pitchFamily="34" charset="0"/>
              </a:rPr>
              <a:t>implementing countries maintain a publicly available register of the beneficial owners </a:t>
            </a:r>
            <a:r>
              <a:rPr lang="en-US" sz="2300" dirty="0">
                <a:latin typeface="Franklin Gothic Book" panose="020B0503020102020204" pitchFamily="34" charset="0"/>
              </a:rPr>
              <a:t>of the corporate entity(</a:t>
            </a:r>
            <a:r>
              <a:rPr lang="en-US" sz="2300" dirty="0" err="1">
                <a:latin typeface="Franklin Gothic Book" panose="020B0503020102020204" pitchFamily="34" charset="0"/>
              </a:rPr>
              <a:t>ies</a:t>
            </a:r>
            <a:r>
              <a:rPr lang="en-US" sz="2300" dirty="0">
                <a:latin typeface="Franklin Gothic Book" panose="020B0503020102020204" pitchFamily="34" charset="0"/>
              </a:rPr>
              <a:t>) that apply for or hold a participating interest in an exploration or production oil, gas or mining license or contract (…)</a:t>
            </a:r>
          </a:p>
          <a:p>
            <a:pPr marL="0" lvl="0" indent="0" algn="just">
              <a:spcAft>
                <a:spcPts val="1200"/>
              </a:spcAft>
              <a:buClr>
                <a:srgbClr val="0076AF"/>
              </a:buClr>
              <a:buNone/>
              <a:defRPr/>
            </a:pPr>
            <a:r>
              <a:rPr lang="en-US" sz="2300" dirty="0">
                <a:latin typeface="Franklin Gothic Book" panose="020B0503020102020204" pitchFamily="34" charset="0"/>
              </a:rPr>
              <a:t>c) As of </a:t>
            </a:r>
            <a:r>
              <a:rPr lang="en-US" sz="2300" b="1" dirty="0">
                <a:solidFill>
                  <a:schemeClr val="bg1"/>
                </a:solidFill>
                <a:latin typeface="Franklin Gothic Book" panose="020B0503020102020204" pitchFamily="34" charset="0"/>
              </a:rPr>
              <a:t>1 January 2020, it is required that implementing countries request, and companies publicly disclose, beneficial ownership information</a:t>
            </a:r>
            <a:r>
              <a:rPr lang="en-US" sz="2300" dirty="0">
                <a:latin typeface="Franklin Gothic Book" panose="020B0503020102020204" pitchFamily="34" charset="0"/>
              </a:rPr>
              <a:t>. This applies to corporate entity(</a:t>
            </a:r>
            <a:r>
              <a:rPr lang="en-US" sz="2300" dirty="0" err="1">
                <a:latin typeface="Franklin Gothic Book" panose="020B0503020102020204" pitchFamily="34" charset="0"/>
              </a:rPr>
              <a:t>ies</a:t>
            </a:r>
            <a:r>
              <a:rPr lang="en-US" sz="2300" dirty="0">
                <a:latin typeface="Franklin Gothic Book" panose="020B0503020102020204" pitchFamily="34" charset="0"/>
              </a:rPr>
              <a:t>) that apply for or hold a participating interest in an exploration or production oil, gas or mining license or contract and should include the identity(</a:t>
            </a:r>
            <a:r>
              <a:rPr lang="en-US" sz="2300" dirty="0" err="1">
                <a:latin typeface="Franklin Gothic Book" panose="020B0503020102020204" pitchFamily="34" charset="0"/>
              </a:rPr>
              <a:t>ies</a:t>
            </a:r>
            <a:r>
              <a:rPr lang="en-US" sz="2300" dirty="0">
                <a:latin typeface="Franklin Gothic Book" panose="020B0503020102020204" pitchFamily="34" charset="0"/>
              </a:rPr>
              <a:t>) of their beneficial owner(s), the level of ownership and details about how ownership or control is exerted…”</a:t>
            </a:r>
          </a:p>
          <a:p>
            <a:endParaRPr lang="nb-NO" sz="2200" dirty="0"/>
          </a:p>
        </p:txBody>
      </p:sp>
    </p:spTree>
    <p:extLst>
      <p:ext uri="{BB962C8B-B14F-4D97-AF65-F5344CB8AC3E}">
        <p14:creationId xmlns:p14="http://schemas.microsoft.com/office/powerpoint/2010/main" val="1822089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E4EFB-A66A-4C07-8303-C3556708D394}"/>
              </a:ext>
            </a:extLst>
          </p:cNvPr>
          <p:cNvSpPr>
            <a:spLocks noGrp="1"/>
          </p:cNvSpPr>
          <p:nvPr>
            <p:ph type="title"/>
          </p:nvPr>
        </p:nvSpPr>
        <p:spPr>
          <a:xfrm>
            <a:off x="146630" y="569393"/>
            <a:ext cx="8179315" cy="671660"/>
          </a:xfrm>
        </p:spPr>
        <p:txBody>
          <a:bodyPr/>
          <a:lstStyle/>
          <a:p>
            <a:r>
              <a:rPr lang="en-US" sz="4000" dirty="0">
                <a:latin typeface="Franklin Gothic Book" panose="020B0503020102020204" pitchFamily="34" charset="0"/>
              </a:rPr>
              <a:t>Current assessments</a:t>
            </a:r>
            <a:endParaRPr lang="nb-NO" dirty="0"/>
          </a:p>
        </p:txBody>
      </p:sp>
      <p:sp>
        <p:nvSpPr>
          <p:cNvPr id="3" name="Content Placeholder 2">
            <a:extLst>
              <a:ext uri="{FF2B5EF4-FFF2-40B4-BE49-F238E27FC236}">
                <a16:creationId xmlns:a16="http://schemas.microsoft.com/office/drawing/2014/main" id="{8C41DB50-061B-412E-870B-48E72B8F2D2E}"/>
              </a:ext>
            </a:extLst>
          </p:cNvPr>
          <p:cNvSpPr>
            <a:spLocks noGrp="1"/>
          </p:cNvSpPr>
          <p:nvPr>
            <p:ph idx="1"/>
          </p:nvPr>
        </p:nvSpPr>
        <p:spPr>
          <a:xfrm>
            <a:off x="5347044" y="2126162"/>
            <a:ext cx="3532551" cy="4062175"/>
          </a:xfrm>
        </p:spPr>
        <p:txBody>
          <a:bodyPr numCol="1">
            <a:normAutofit/>
          </a:bodyPr>
          <a:lstStyle/>
          <a:p>
            <a:pPr marL="324000" lvl="1" indent="0" algn="r">
              <a:spcAft>
                <a:spcPts val="1200"/>
              </a:spcAft>
              <a:buClr>
                <a:srgbClr val="0076AF"/>
              </a:buClr>
              <a:buNone/>
              <a:defRPr/>
            </a:pPr>
            <a:r>
              <a:rPr lang="en-US" sz="2700" b="1" i="0" dirty="0">
                <a:solidFill>
                  <a:schemeClr val="bg1"/>
                </a:solidFill>
                <a:latin typeface="Franklin Gothic Book" panose="020B0503020102020204" pitchFamily="34" charset="0"/>
              </a:rPr>
              <a:t>From January 2020</a:t>
            </a:r>
            <a:r>
              <a:rPr lang="en-US" sz="2700" i="0" dirty="0">
                <a:solidFill>
                  <a:srgbClr val="404040"/>
                </a:solidFill>
                <a:latin typeface="Franklin Gothic Book" panose="020B0503020102020204" pitchFamily="34" charset="0"/>
              </a:rPr>
              <a:t>: </a:t>
            </a:r>
            <a:r>
              <a:rPr lang="en-US" sz="2700" i="0" dirty="0">
                <a:latin typeface="Franklin Gothic Book" panose="020B0503020102020204" pitchFamily="34" charset="0"/>
              </a:rPr>
              <a:t>Validation is </a:t>
            </a:r>
            <a:r>
              <a:rPr lang="en-US" sz="2700" b="1" i="0" dirty="0">
                <a:solidFill>
                  <a:schemeClr val="bg1"/>
                </a:solidFill>
                <a:latin typeface="Franklin Gothic Book" panose="020B0503020102020204" pitchFamily="34" charset="0"/>
              </a:rPr>
              <a:t>expected to document </a:t>
            </a:r>
            <a:r>
              <a:rPr lang="en-US" sz="2700" i="0" dirty="0">
                <a:latin typeface="Franklin Gothic Book" panose="020B0503020102020204" pitchFamily="34" charset="0"/>
              </a:rPr>
              <a:t>whether</a:t>
            </a:r>
            <a:r>
              <a:rPr lang="en-US" sz="2700" i="0" dirty="0">
                <a:solidFill>
                  <a:srgbClr val="404040"/>
                </a:solidFill>
                <a:latin typeface="Franklin Gothic Book" panose="020B0503020102020204" pitchFamily="34" charset="0"/>
              </a:rPr>
              <a:t> </a:t>
            </a:r>
            <a:r>
              <a:rPr lang="en-US" sz="2700" b="1" i="0" dirty="0">
                <a:solidFill>
                  <a:schemeClr val="bg1"/>
                </a:solidFill>
                <a:latin typeface="Franklin Gothic Book" panose="020B0503020102020204" pitchFamily="34" charset="0"/>
              </a:rPr>
              <a:t>BO has been disclosed </a:t>
            </a:r>
            <a:r>
              <a:rPr lang="en-US" sz="2700" i="0" dirty="0">
                <a:latin typeface="Franklin Gothic Book" panose="020B0503020102020204" pitchFamily="34" charset="0"/>
              </a:rPr>
              <a:t>in accordance with provisions</a:t>
            </a:r>
            <a:r>
              <a:rPr lang="en-US" sz="2700" i="0" dirty="0">
                <a:solidFill>
                  <a:srgbClr val="404040"/>
                </a:solidFill>
                <a:latin typeface="Franklin Gothic Book" panose="020B0503020102020204" pitchFamily="34" charset="0"/>
              </a:rPr>
              <a:t> </a:t>
            </a:r>
            <a:r>
              <a:rPr lang="en-US" sz="2700" b="1" i="0" dirty="0">
                <a:solidFill>
                  <a:schemeClr val="bg1"/>
                </a:solidFill>
                <a:latin typeface="Franklin Gothic Book" panose="020B0503020102020204" pitchFamily="34" charset="0"/>
              </a:rPr>
              <a:t>2.5.c-f</a:t>
            </a:r>
            <a:r>
              <a:rPr lang="en-US" sz="2700" i="0" dirty="0">
                <a:solidFill>
                  <a:srgbClr val="404040"/>
                </a:solidFill>
                <a:latin typeface="Franklin Gothic Book" panose="020B0503020102020204" pitchFamily="34" charset="0"/>
              </a:rPr>
              <a:t>. </a:t>
            </a:r>
            <a:endParaRPr lang="nb-NO" sz="2700" dirty="0"/>
          </a:p>
        </p:txBody>
      </p:sp>
      <p:sp>
        <p:nvSpPr>
          <p:cNvPr id="12" name="Content Placeholder 2">
            <a:extLst>
              <a:ext uri="{FF2B5EF4-FFF2-40B4-BE49-F238E27FC236}">
                <a16:creationId xmlns:a16="http://schemas.microsoft.com/office/drawing/2014/main" id="{18E0D54A-F8F1-45B9-BAC0-E5F5C8E71B88}"/>
              </a:ext>
            </a:extLst>
          </p:cNvPr>
          <p:cNvSpPr txBox="1">
            <a:spLocks/>
          </p:cNvSpPr>
          <p:nvPr/>
        </p:nvSpPr>
        <p:spPr>
          <a:xfrm>
            <a:off x="0" y="2124439"/>
            <a:ext cx="4039733" cy="3713787"/>
          </a:xfrm>
          <a:prstGeom prst="rect">
            <a:avLst/>
          </a:prstGeom>
        </p:spPr>
        <p:txBody>
          <a:bodyPr vert="horz" lIns="91440" tIns="45720" rIns="91440" bIns="45720" numCol="1" rtlCol="0">
            <a:normAutofit/>
          </a:bodyPr>
          <a:lstStyle>
            <a:lvl1pPr marL="288036" indent="-288036" algn="l" defTabSz="685800"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rgbClr val="132856"/>
                </a:solidFill>
                <a:latin typeface="+mj-lt"/>
                <a:ea typeface="+mn-ea"/>
                <a:cs typeface="+mn-cs"/>
              </a:defRPr>
            </a:lvl1pPr>
            <a:lvl2pPr marL="6858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7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350" kern="1200" baseline="0">
                <a:solidFill>
                  <a:schemeClr val="tx2"/>
                </a:solidFill>
                <a:latin typeface="+mn-lt"/>
                <a:ea typeface="+mn-ea"/>
                <a:cs typeface="+mn-cs"/>
              </a:defRPr>
            </a:lvl3pPr>
            <a:lvl4pPr marL="13716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350" i="1" kern="1200" baseline="0">
                <a:solidFill>
                  <a:schemeClr val="tx2"/>
                </a:solidFill>
                <a:latin typeface="+mn-lt"/>
                <a:ea typeface="+mn-ea"/>
                <a:cs typeface="+mn-cs"/>
              </a:defRPr>
            </a:lvl4pPr>
            <a:lvl5pPr marL="17145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a:lstStyle>
          <a:p>
            <a:pPr marL="324000" lvl="1" indent="0">
              <a:spcAft>
                <a:spcPts val="1200"/>
              </a:spcAft>
              <a:buClr>
                <a:srgbClr val="0076AF"/>
              </a:buClr>
              <a:buNone/>
              <a:defRPr/>
            </a:pPr>
            <a:r>
              <a:rPr lang="en-US" sz="2700" b="1" i="0" dirty="0">
                <a:solidFill>
                  <a:schemeClr val="bg1"/>
                </a:solidFill>
                <a:latin typeface="Franklin Gothic Book" panose="020B0503020102020204" pitchFamily="34" charset="0"/>
              </a:rPr>
              <a:t>Until January 2020</a:t>
            </a:r>
            <a:r>
              <a:rPr lang="en-US" sz="2700" i="0" dirty="0">
                <a:solidFill>
                  <a:srgbClr val="404040"/>
                </a:solidFill>
                <a:latin typeface="Franklin Gothic Book" panose="020B0503020102020204" pitchFamily="34" charset="0"/>
              </a:rPr>
              <a:t>: </a:t>
            </a:r>
            <a:r>
              <a:rPr lang="en-US" sz="2700" i="0" dirty="0">
                <a:latin typeface="Franklin Gothic Book" panose="020B0503020102020204" pitchFamily="34" charset="0"/>
              </a:rPr>
              <a:t>Validations have provided an </a:t>
            </a:r>
            <a:r>
              <a:rPr lang="en-US" sz="2700" b="1" i="0" dirty="0">
                <a:solidFill>
                  <a:schemeClr val="bg1"/>
                </a:solidFill>
                <a:latin typeface="Franklin Gothic Book" panose="020B0503020102020204" pitchFamily="34" charset="0"/>
              </a:rPr>
              <a:t>overview on BO </a:t>
            </a:r>
            <a:r>
              <a:rPr lang="en-US" sz="2700" i="0" dirty="0">
                <a:latin typeface="Franklin Gothic Book" panose="020B0503020102020204" pitchFamily="34" charset="0"/>
              </a:rPr>
              <a:t>transparency in the countries, but </a:t>
            </a:r>
            <a:r>
              <a:rPr lang="en-US" sz="2700" b="1" i="0" dirty="0">
                <a:solidFill>
                  <a:schemeClr val="bg1"/>
                </a:solidFill>
                <a:latin typeface="Franklin Gothic Book" panose="020B0503020102020204" pitchFamily="34" charset="0"/>
              </a:rPr>
              <a:t>have not assessed progress</a:t>
            </a:r>
            <a:r>
              <a:rPr lang="en-US" sz="2700" i="0" dirty="0">
                <a:solidFill>
                  <a:srgbClr val="404040"/>
                </a:solidFill>
                <a:latin typeface="Franklin Gothic Book" panose="020B0503020102020204" pitchFamily="34" charset="0"/>
              </a:rPr>
              <a:t> </a:t>
            </a:r>
            <a:r>
              <a:rPr lang="en-US" sz="2700" i="0" dirty="0">
                <a:latin typeface="Franklin Gothic Book" panose="020B0503020102020204" pitchFamily="34" charset="0"/>
              </a:rPr>
              <a:t>on meeting the requirement.</a:t>
            </a:r>
          </a:p>
        </p:txBody>
      </p:sp>
      <p:grpSp>
        <p:nvGrpSpPr>
          <p:cNvPr id="18" name="Group 17">
            <a:extLst>
              <a:ext uri="{FF2B5EF4-FFF2-40B4-BE49-F238E27FC236}">
                <a16:creationId xmlns:a16="http://schemas.microsoft.com/office/drawing/2014/main" id="{10BD7591-7962-47E0-ADB5-E13662D5FF97}"/>
              </a:ext>
            </a:extLst>
          </p:cNvPr>
          <p:cNvGrpSpPr/>
          <p:nvPr/>
        </p:nvGrpSpPr>
        <p:grpSpPr>
          <a:xfrm>
            <a:off x="390144" y="1438371"/>
            <a:ext cx="8489451" cy="4529547"/>
            <a:chOff x="0" y="1430578"/>
            <a:chExt cx="9144000" cy="4529547"/>
          </a:xfrm>
        </p:grpSpPr>
        <p:sp>
          <p:nvSpPr>
            <p:cNvPr id="5" name="Arrow: Down 4">
              <a:extLst>
                <a:ext uri="{FF2B5EF4-FFF2-40B4-BE49-F238E27FC236}">
                  <a16:creationId xmlns:a16="http://schemas.microsoft.com/office/drawing/2014/main" id="{DD414FF1-67C9-4205-9FCB-E8A663DC51BD}"/>
                </a:ext>
              </a:extLst>
            </p:cNvPr>
            <p:cNvSpPr/>
            <p:nvPr/>
          </p:nvSpPr>
          <p:spPr>
            <a:xfrm rot="5400000">
              <a:off x="1428494" y="2084"/>
              <a:ext cx="675563" cy="3532551"/>
            </a:xfrm>
            <a:prstGeom prst="downArrow">
              <a:avLst/>
            </a:prstGeom>
            <a:pattFill prst="trellis">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9" name="Arrow: Down 8">
              <a:extLst>
                <a:ext uri="{FF2B5EF4-FFF2-40B4-BE49-F238E27FC236}">
                  <a16:creationId xmlns:a16="http://schemas.microsoft.com/office/drawing/2014/main" id="{47619955-C428-4E42-9D06-E9F567CAD95D}"/>
                </a:ext>
              </a:extLst>
            </p:cNvPr>
            <p:cNvSpPr/>
            <p:nvPr/>
          </p:nvSpPr>
          <p:spPr>
            <a:xfrm rot="16200000">
              <a:off x="7039943" y="2085"/>
              <a:ext cx="675563" cy="3532551"/>
            </a:xfrm>
            <a:prstGeom prst="downArrow">
              <a:avLst/>
            </a:prstGeom>
            <a:pattFill prst="trellis">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Rectangle 12">
              <a:extLst>
                <a:ext uri="{FF2B5EF4-FFF2-40B4-BE49-F238E27FC236}">
                  <a16:creationId xmlns:a16="http://schemas.microsoft.com/office/drawing/2014/main" id="{B9D4239B-60CD-4A57-A488-3DE2579B5CB1}"/>
                </a:ext>
              </a:extLst>
            </p:cNvPr>
            <p:cNvSpPr/>
            <p:nvPr/>
          </p:nvSpPr>
          <p:spPr>
            <a:xfrm>
              <a:off x="2286000" y="1438371"/>
              <a:ext cx="4572000" cy="646331"/>
            </a:xfrm>
            <a:prstGeom prst="rect">
              <a:avLst/>
            </a:prstGeom>
          </p:spPr>
          <p:txBody>
            <a:bodyPr>
              <a:spAutoFit/>
            </a:bodyPr>
            <a:lstStyle/>
            <a:p>
              <a:pPr lvl="0" algn="ctr">
                <a:buClr>
                  <a:srgbClr val="0076AF"/>
                </a:buClr>
                <a:defRPr/>
              </a:pPr>
              <a:r>
                <a:rPr lang="es-ES" b="1" dirty="0">
                  <a:solidFill>
                    <a:schemeClr val="tx2"/>
                  </a:solidFill>
                </a:rPr>
                <a:t>1 </a:t>
              </a:r>
              <a:r>
                <a:rPr lang="es-ES" b="1" dirty="0" err="1">
                  <a:solidFill>
                    <a:schemeClr val="tx2"/>
                  </a:solidFill>
                </a:rPr>
                <a:t>January</a:t>
              </a:r>
              <a:endParaRPr lang="es-ES" b="1" dirty="0">
                <a:solidFill>
                  <a:schemeClr val="tx2"/>
                </a:solidFill>
              </a:endParaRPr>
            </a:p>
            <a:p>
              <a:pPr lvl="0" algn="ctr">
                <a:buClr>
                  <a:srgbClr val="0076AF"/>
                </a:buClr>
                <a:defRPr/>
              </a:pPr>
              <a:r>
                <a:rPr lang="es-ES" b="1" dirty="0">
                  <a:solidFill>
                    <a:schemeClr val="tx2"/>
                  </a:solidFill>
                </a:rPr>
                <a:t>2020</a:t>
              </a:r>
            </a:p>
          </p:txBody>
        </p:sp>
        <p:cxnSp>
          <p:nvCxnSpPr>
            <p:cNvPr id="15" name="Straight Connector 14">
              <a:extLst>
                <a:ext uri="{FF2B5EF4-FFF2-40B4-BE49-F238E27FC236}">
                  <a16:creationId xmlns:a16="http://schemas.microsoft.com/office/drawing/2014/main" id="{11D2FB1D-EC08-4063-8382-46BD991E6E7D}"/>
                </a:ext>
              </a:extLst>
            </p:cNvPr>
            <p:cNvCxnSpPr>
              <a:cxnSpLocks/>
            </p:cNvCxnSpPr>
            <p:nvPr/>
          </p:nvCxnSpPr>
          <p:spPr>
            <a:xfrm flipH="1">
              <a:off x="4563544" y="2265528"/>
              <a:ext cx="16913" cy="3694597"/>
            </a:xfrm>
            <a:prstGeom prst="line">
              <a:avLst/>
            </a:prstGeom>
            <a:ln w="69850">
              <a:solidFill>
                <a:schemeClr val="bg2"/>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49410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E4EFB-A66A-4C07-8303-C3556708D394}"/>
              </a:ext>
            </a:extLst>
          </p:cNvPr>
          <p:cNvSpPr>
            <a:spLocks noGrp="1"/>
          </p:cNvSpPr>
          <p:nvPr>
            <p:ph type="title"/>
          </p:nvPr>
        </p:nvSpPr>
        <p:spPr>
          <a:xfrm>
            <a:off x="482108" y="585900"/>
            <a:ext cx="8179315" cy="671660"/>
          </a:xfrm>
        </p:spPr>
        <p:txBody>
          <a:bodyPr/>
          <a:lstStyle/>
          <a:p>
            <a:r>
              <a:rPr lang="en-US" sz="4000" dirty="0">
                <a:latin typeface="Franklin Gothic Book" panose="020B0503020102020204" pitchFamily="34" charset="0"/>
              </a:rPr>
              <a:t>Timeline and framework </a:t>
            </a:r>
            <a:r>
              <a:rPr lang="en-US" sz="3600" b="0" dirty="0">
                <a:latin typeface="Franklin Gothic Book" panose="020B0503020102020204" pitchFamily="34" charset="0"/>
              </a:rPr>
              <a:t>for assessing compliance of Requirement 2.5</a:t>
            </a:r>
            <a:endParaRPr lang="nb-NO" dirty="0"/>
          </a:p>
        </p:txBody>
      </p:sp>
      <p:sp>
        <p:nvSpPr>
          <p:cNvPr id="3" name="Content Placeholder 2">
            <a:extLst>
              <a:ext uri="{FF2B5EF4-FFF2-40B4-BE49-F238E27FC236}">
                <a16:creationId xmlns:a16="http://schemas.microsoft.com/office/drawing/2014/main" id="{8C41DB50-061B-412E-870B-48E72B8F2D2E}"/>
              </a:ext>
            </a:extLst>
          </p:cNvPr>
          <p:cNvSpPr>
            <a:spLocks noGrp="1"/>
          </p:cNvSpPr>
          <p:nvPr>
            <p:ph idx="1"/>
          </p:nvPr>
        </p:nvSpPr>
        <p:spPr/>
        <p:txBody>
          <a:bodyPr/>
          <a:lstStyle/>
          <a:p>
            <a:pPr marL="781200" lvl="1" indent="-457200">
              <a:spcAft>
                <a:spcPts val="1200"/>
              </a:spcAft>
              <a:buClr>
                <a:srgbClr val="0076AF"/>
              </a:buClr>
              <a:buFont typeface="Wingdings" panose="05000000000000000000" pitchFamily="2" charset="2"/>
              <a:buChar char="§"/>
              <a:defRPr/>
            </a:pPr>
            <a:r>
              <a:rPr lang="en-US" sz="3200" i="0" dirty="0">
                <a:latin typeface="Franklin Gothic Book" panose="020B0503020102020204" pitchFamily="34" charset="0"/>
              </a:rPr>
              <a:t>Assessment of BO disclosure will follow agreed</a:t>
            </a:r>
            <a:r>
              <a:rPr lang="en-US" sz="3200" b="1" i="0" dirty="0">
                <a:latin typeface="Franklin Gothic Book" panose="020B0503020102020204" pitchFamily="34" charset="0"/>
              </a:rPr>
              <a:t> </a:t>
            </a:r>
            <a:r>
              <a:rPr lang="en-US" sz="3200" b="1" i="0" dirty="0">
                <a:solidFill>
                  <a:schemeClr val="bg1"/>
                </a:solidFill>
                <a:latin typeface="Franklin Gothic Book" panose="020B0503020102020204" pitchFamily="34" charset="0"/>
              </a:rPr>
              <a:t>Validation schedule</a:t>
            </a:r>
            <a:r>
              <a:rPr lang="en-US" sz="3200" i="0" dirty="0">
                <a:solidFill>
                  <a:srgbClr val="404040"/>
                </a:solidFill>
                <a:latin typeface="Franklin Gothic Book" panose="020B0503020102020204" pitchFamily="34" charset="0"/>
              </a:rPr>
              <a:t>.</a:t>
            </a:r>
          </a:p>
          <a:p>
            <a:pPr marL="781200" lvl="1" indent="-457200">
              <a:spcAft>
                <a:spcPts val="1200"/>
              </a:spcAft>
              <a:buClr>
                <a:srgbClr val="0076AF"/>
              </a:buClr>
              <a:buFont typeface="Wingdings" panose="05000000000000000000" pitchFamily="2" charset="2"/>
              <a:buChar char="§"/>
              <a:defRPr/>
            </a:pPr>
            <a:r>
              <a:rPr lang="en-US" sz="3200" b="1" i="0" dirty="0">
                <a:solidFill>
                  <a:schemeClr val="bg1"/>
                </a:solidFill>
                <a:latin typeface="Franklin Gothic Book" panose="020B0503020102020204" pitchFamily="34" charset="0"/>
              </a:rPr>
              <a:t>Exception</a:t>
            </a:r>
            <a:r>
              <a:rPr lang="en-US" sz="3200" i="0" dirty="0">
                <a:solidFill>
                  <a:srgbClr val="404040"/>
                </a:solidFill>
                <a:latin typeface="Franklin Gothic Book" panose="020B0503020102020204" pitchFamily="34" charset="0"/>
              </a:rPr>
              <a:t>: </a:t>
            </a:r>
            <a:r>
              <a:rPr lang="en-US" sz="3200" i="0" dirty="0">
                <a:latin typeface="Franklin Gothic Book" panose="020B0503020102020204" pitchFamily="34" charset="0"/>
              </a:rPr>
              <a:t>countries that have reach overall </a:t>
            </a:r>
            <a:r>
              <a:rPr lang="en-US" sz="3200" b="1" i="0" dirty="0">
                <a:solidFill>
                  <a:schemeClr val="bg1"/>
                </a:solidFill>
                <a:latin typeface="Franklin Gothic Book" panose="020B0503020102020204" pitchFamily="34" charset="0"/>
              </a:rPr>
              <a:t>‘satisfactory progress’ in 2019</a:t>
            </a:r>
            <a:r>
              <a:rPr lang="en-US" sz="3200" i="0" dirty="0">
                <a:solidFill>
                  <a:schemeClr val="bg1"/>
                </a:solidFill>
                <a:latin typeface="Franklin Gothic Book" panose="020B0503020102020204" pitchFamily="34" charset="0"/>
              </a:rPr>
              <a:t> </a:t>
            </a:r>
            <a:r>
              <a:rPr lang="en-US" sz="3200" i="0" dirty="0">
                <a:solidFill>
                  <a:schemeClr val="bg1"/>
                </a:solidFill>
                <a:latin typeface="Franklin Gothic Book" panose="020B0503020102020204" pitchFamily="34" charset="0"/>
                <a:sym typeface="Wingdings" panose="05000000000000000000" pitchFamily="2" charset="2"/>
              </a:rPr>
              <a:t> </a:t>
            </a:r>
            <a:r>
              <a:rPr lang="en-US" sz="3200" i="0" dirty="0">
                <a:latin typeface="Franklin Gothic Book" panose="020B0503020102020204" pitchFamily="34" charset="0"/>
                <a:sym typeface="Wingdings" panose="05000000000000000000" pitchFamily="2" charset="2"/>
              </a:rPr>
              <a:t>will be </a:t>
            </a:r>
            <a:r>
              <a:rPr lang="en-US" sz="3200" b="1" i="0" dirty="0">
                <a:solidFill>
                  <a:schemeClr val="bg1"/>
                </a:solidFill>
                <a:latin typeface="Franklin Gothic Book" panose="020B0503020102020204" pitchFamily="34" charset="0"/>
                <a:sym typeface="Wingdings" panose="05000000000000000000" pitchFamily="2" charset="2"/>
              </a:rPr>
              <a:t>validated </a:t>
            </a:r>
            <a:r>
              <a:rPr lang="en-US" sz="3200" b="1" i="0" dirty="0">
                <a:solidFill>
                  <a:schemeClr val="bg1"/>
                </a:solidFill>
                <a:latin typeface="Franklin Gothic Book" panose="020B0503020102020204" pitchFamily="34" charset="0"/>
              </a:rPr>
              <a:t>on Requirement 2.5 on 1 January 2021</a:t>
            </a:r>
            <a:r>
              <a:rPr lang="en-US" sz="3200" i="0" dirty="0">
                <a:solidFill>
                  <a:srgbClr val="404040"/>
                </a:solidFill>
                <a:latin typeface="Franklin Gothic Book" panose="020B0503020102020204" pitchFamily="34" charset="0"/>
              </a:rPr>
              <a:t>.</a:t>
            </a:r>
          </a:p>
          <a:p>
            <a:endParaRPr lang="nb-NO" dirty="0"/>
          </a:p>
        </p:txBody>
      </p:sp>
    </p:spTree>
    <p:extLst>
      <p:ext uri="{BB962C8B-B14F-4D97-AF65-F5344CB8AC3E}">
        <p14:creationId xmlns:p14="http://schemas.microsoft.com/office/powerpoint/2010/main" val="2501112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097D1-0839-4F25-BDF1-7B1AE72CCDBE}"/>
              </a:ext>
            </a:extLst>
          </p:cNvPr>
          <p:cNvSpPr>
            <a:spLocks noGrp="1"/>
          </p:cNvSpPr>
          <p:nvPr>
            <p:ph type="title"/>
          </p:nvPr>
        </p:nvSpPr>
        <p:spPr>
          <a:xfrm>
            <a:off x="482108" y="681886"/>
            <a:ext cx="8179315" cy="671660"/>
          </a:xfrm>
        </p:spPr>
        <p:txBody>
          <a:bodyPr/>
          <a:lstStyle/>
          <a:p>
            <a:pPr>
              <a:defRPr/>
            </a:pPr>
            <a:r>
              <a:rPr lang="en-US" sz="4000" dirty="0">
                <a:latin typeface="Franklin Gothic Book" panose="020B0503020102020204" pitchFamily="34" charset="0"/>
              </a:rPr>
              <a:t>Timeline and framework </a:t>
            </a:r>
            <a:br>
              <a:rPr lang="en-US" sz="3600" b="0" dirty="0">
                <a:latin typeface="Franklin Gothic Book" panose="020B0503020102020204" pitchFamily="34" charset="0"/>
              </a:rPr>
            </a:br>
            <a:r>
              <a:rPr lang="en-US" sz="3600" b="0" dirty="0">
                <a:latin typeface="Franklin Gothic Book" panose="020B0503020102020204" pitchFamily="34" charset="0"/>
              </a:rPr>
              <a:t>for assessing compliance</a:t>
            </a:r>
            <a:br>
              <a:rPr lang="en-US" sz="3600" b="0" dirty="0">
                <a:latin typeface="Franklin Gothic Book" panose="020B0503020102020204" pitchFamily="34" charset="0"/>
              </a:rPr>
            </a:br>
            <a:endParaRPr lang="nb-NO" sz="3200" b="0" dirty="0"/>
          </a:p>
        </p:txBody>
      </p:sp>
      <p:sp>
        <p:nvSpPr>
          <p:cNvPr id="3" name="Content Placeholder 2">
            <a:extLst>
              <a:ext uri="{FF2B5EF4-FFF2-40B4-BE49-F238E27FC236}">
                <a16:creationId xmlns:a16="http://schemas.microsoft.com/office/drawing/2014/main" id="{697FD2A0-ED32-4D8A-8E80-64818EE4FFBD}"/>
              </a:ext>
            </a:extLst>
          </p:cNvPr>
          <p:cNvSpPr>
            <a:spLocks noGrp="1"/>
          </p:cNvSpPr>
          <p:nvPr>
            <p:ph idx="1"/>
          </p:nvPr>
        </p:nvSpPr>
        <p:spPr>
          <a:xfrm>
            <a:off x="237393" y="1890345"/>
            <a:ext cx="8424032" cy="4132385"/>
          </a:xfrm>
        </p:spPr>
        <p:txBody>
          <a:bodyPr>
            <a:normAutofit lnSpcReduction="10000"/>
          </a:bodyPr>
          <a:lstStyle/>
          <a:p>
            <a:pPr marL="342900" lvl="0" indent="-342900" algn="just">
              <a:spcAft>
                <a:spcPts val="1200"/>
              </a:spcAft>
              <a:buClr>
                <a:srgbClr val="0076AF"/>
              </a:buClr>
              <a:buFont typeface="Arial" panose="020B0604020202020204" pitchFamily="34" charset="0"/>
              <a:buChar char="•"/>
              <a:defRPr/>
            </a:pPr>
            <a:r>
              <a:rPr lang="en-US" sz="2800" b="1" dirty="0">
                <a:solidFill>
                  <a:schemeClr val="bg1"/>
                </a:solidFill>
                <a:latin typeface="Franklin Gothic Book" panose="020B0503020102020204" pitchFamily="34" charset="0"/>
              </a:rPr>
              <a:t>Assessment of 2.5: </a:t>
            </a:r>
            <a:r>
              <a:rPr lang="en-GB" sz="2800" dirty="0">
                <a:latin typeface="Franklin Gothic Book" panose="020B0503020102020204" pitchFamily="34" charset="0"/>
                <a:ea typeface="Times New Roman" panose="02020603050405020304" pitchFamily="18" charset="0"/>
                <a:cs typeface="Calibri" panose="020F0502020204030204" pitchFamily="34" charset="0"/>
              </a:rPr>
              <a:t>similar effect on the overall level of progress as any other requirement. </a:t>
            </a:r>
            <a:r>
              <a:rPr lang="en-GB" sz="2800" b="1" dirty="0">
                <a:solidFill>
                  <a:schemeClr val="bg1"/>
                </a:solidFill>
                <a:latin typeface="Franklin Gothic Book" panose="020B0503020102020204" pitchFamily="34" charset="0"/>
                <a:ea typeface="Times New Roman" panose="02020603050405020304" pitchFamily="18" charset="0"/>
                <a:cs typeface="Calibri" panose="020F0502020204030204" pitchFamily="34" charset="0"/>
              </a:rPr>
              <a:t>Assessment below </a:t>
            </a:r>
            <a:r>
              <a:rPr lang="nb-NO" sz="2800" b="1" dirty="0">
                <a:solidFill>
                  <a:schemeClr val="bg1"/>
                </a:solidFill>
                <a:latin typeface="Franklin Gothic Book" panose="020B0503020102020204" pitchFamily="34" charset="0"/>
                <a:ea typeface="Times New Roman" panose="02020603050405020304" pitchFamily="18" charset="0"/>
                <a:cs typeface="Calibri" panose="020F0502020204030204" pitchFamily="34" charset="0"/>
              </a:rPr>
              <a:t>«</a:t>
            </a:r>
            <a:r>
              <a:rPr lang="en-GB" sz="2800" b="1" dirty="0">
                <a:solidFill>
                  <a:schemeClr val="bg1"/>
                </a:solidFill>
                <a:latin typeface="Franklin Gothic Book" panose="020B0503020102020204" pitchFamily="34" charset="0"/>
                <a:ea typeface="Times New Roman" panose="02020603050405020304" pitchFamily="18" charset="0"/>
                <a:cs typeface="Calibri" panose="020F0502020204030204" pitchFamily="34" charset="0"/>
              </a:rPr>
              <a:t>satisfactory progress</a:t>
            </a:r>
            <a:r>
              <a:rPr lang="nb-NO" sz="2800" b="1" i="1" dirty="0">
                <a:solidFill>
                  <a:schemeClr val="bg1"/>
                </a:solidFill>
                <a:latin typeface="Franklin Gothic Book" panose="020B0503020102020204" pitchFamily="34" charset="0"/>
              </a:rPr>
              <a:t>» </a:t>
            </a:r>
            <a:r>
              <a:rPr lang="en-GB" sz="2800" b="1" dirty="0">
                <a:solidFill>
                  <a:schemeClr val="bg1"/>
                </a:solidFill>
                <a:latin typeface="Franklin Gothic Book" panose="020B0503020102020204" pitchFamily="34" charset="0"/>
                <a:ea typeface="Times New Roman" panose="02020603050405020304" pitchFamily="18" charset="0"/>
                <a:cs typeface="Calibri" panose="020F0502020204030204" pitchFamily="34" charset="0"/>
              </a:rPr>
              <a:t>in implementing Req. 2.5 </a:t>
            </a:r>
            <a:r>
              <a:rPr lang="en-GB" sz="2800" dirty="0">
                <a:latin typeface="Franklin Gothic Book" panose="020B0503020102020204" pitchFamily="34" charset="0"/>
                <a:ea typeface="Times New Roman" panose="02020603050405020304" pitchFamily="18" charset="0"/>
                <a:cs typeface="Calibri" panose="020F0502020204030204" pitchFamily="34" charset="0"/>
              </a:rPr>
              <a:t>would </a:t>
            </a:r>
            <a:r>
              <a:rPr lang="en-GB" sz="2800" b="1" dirty="0">
                <a:solidFill>
                  <a:schemeClr val="bg1"/>
                </a:solidFill>
                <a:latin typeface="Franklin Gothic Book" panose="020B0503020102020204" pitchFamily="34" charset="0"/>
                <a:ea typeface="Times New Roman" panose="02020603050405020304" pitchFamily="18" charset="0"/>
                <a:cs typeface="Calibri" panose="020F0502020204030204" pitchFamily="34" charset="0"/>
              </a:rPr>
              <a:t>prevent an overall </a:t>
            </a:r>
            <a:r>
              <a:rPr lang="en-GB" sz="2800" dirty="0">
                <a:latin typeface="Franklin Gothic Book" panose="020B0503020102020204" pitchFamily="34" charset="0"/>
                <a:ea typeface="Times New Roman" panose="02020603050405020304" pitchFamily="18" charset="0"/>
                <a:cs typeface="Calibri" panose="020F0502020204030204" pitchFamily="34" charset="0"/>
              </a:rPr>
              <a:t>assessment of </a:t>
            </a:r>
            <a:r>
              <a:rPr lang="nb-NO" sz="2800" dirty="0">
                <a:latin typeface="Franklin Gothic Book" panose="020B0503020102020204" pitchFamily="34" charset="0"/>
                <a:ea typeface="Times New Roman" panose="02020603050405020304" pitchFamily="18" charset="0"/>
                <a:cs typeface="Calibri" panose="020F0502020204030204" pitchFamily="34" charset="0"/>
              </a:rPr>
              <a:t>«</a:t>
            </a:r>
            <a:r>
              <a:rPr lang="en-GB" sz="2800" dirty="0">
                <a:latin typeface="Franklin Gothic Book" panose="020B0503020102020204" pitchFamily="34" charset="0"/>
                <a:ea typeface="Times New Roman" panose="02020603050405020304" pitchFamily="18" charset="0"/>
                <a:cs typeface="Calibri" panose="020F0502020204030204" pitchFamily="34" charset="0"/>
              </a:rPr>
              <a:t>satisfactory progress</a:t>
            </a:r>
            <a:r>
              <a:rPr lang="nb-NO" sz="2800" dirty="0">
                <a:latin typeface="Franklin Gothic Book" panose="020B0503020102020204" pitchFamily="34" charset="0"/>
              </a:rPr>
              <a:t>» (SP)</a:t>
            </a:r>
            <a:r>
              <a:rPr lang="es-ES" sz="2800" dirty="0">
                <a:solidFill>
                  <a:schemeClr val="tx2"/>
                </a:solidFill>
                <a:latin typeface="Franklin Gothic Book" panose="020B0503020102020204" pitchFamily="34" charset="0"/>
              </a:rPr>
              <a:t>.</a:t>
            </a:r>
          </a:p>
          <a:p>
            <a:pPr marL="342900" lvl="0" indent="-342900" algn="just">
              <a:spcAft>
                <a:spcPts val="1200"/>
              </a:spcAft>
              <a:buClr>
                <a:srgbClr val="0076AF"/>
              </a:buClr>
              <a:buFont typeface="Arial" panose="020B0604020202020204" pitchFamily="34" charset="0"/>
              <a:buChar char="•"/>
              <a:defRPr/>
            </a:pPr>
            <a:r>
              <a:rPr lang="es-ES" sz="2800" dirty="0" err="1">
                <a:solidFill>
                  <a:schemeClr val="tx2"/>
                </a:solidFill>
                <a:latin typeface="Franklin Gothic Book" panose="020B0503020102020204" pitchFamily="34" charset="0"/>
              </a:rPr>
              <a:t>But</a:t>
            </a:r>
            <a:r>
              <a:rPr lang="es-ES" sz="2800" b="1" dirty="0">
                <a:solidFill>
                  <a:schemeClr val="bg1"/>
                </a:solidFill>
                <a:latin typeface="Franklin Gothic Book" panose="020B0503020102020204" pitchFamily="34" charset="0"/>
              </a:rPr>
              <a:t> </a:t>
            </a:r>
            <a:r>
              <a:rPr lang="es-ES" sz="2800" b="1" dirty="0" err="1">
                <a:solidFill>
                  <a:schemeClr val="bg1"/>
                </a:solidFill>
                <a:latin typeface="Franklin Gothic Book" panose="020B0503020102020204" pitchFamily="34" charset="0"/>
              </a:rPr>
              <a:t>assessment</a:t>
            </a:r>
            <a:r>
              <a:rPr lang="es-ES" sz="2800" b="1" dirty="0">
                <a:solidFill>
                  <a:schemeClr val="bg1"/>
                </a:solidFill>
                <a:latin typeface="Franklin Gothic Book" panose="020B0503020102020204" pitchFamily="34" charset="0"/>
              </a:rPr>
              <a:t> </a:t>
            </a:r>
            <a:r>
              <a:rPr lang="es-ES" sz="2800" b="1" dirty="0" err="1">
                <a:solidFill>
                  <a:schemeClr val="bg1"/>
                </a:solidFill>
                <a:latin typeface="Franklin Gothic Book" panose="020B0503020102020204" pitchFamily="34" charset="0"/>
              </a:rPr>
              <a:t>will</a:t>
            </a:r>
            <a:r>
              <a:rPr lang="es-ES" sz="2800" b="1" dirty="0">
                <a:solidFill>
                  <a:schemeClr val="bg1"/>
                </a:solidFill>
                <a:latin typeface="Franklin Gothic Book" panose="020B0503020102020204" pitchFamily="34" charset="0"/>
              </a:rPr>
              <a:t> be </a:t>
            </a:r>
            <a:r>
              <a:rPr lang="es-ES" sz="2800" b="1" dirty="0" err="1">
                <a:solidFill>
                  <a:schemeClr val="bg1"/>
                </a:solidFill>
                <a:latin typeface="Franklin Gothic Book" panose="020B0503020102020204" pitchFamily="34" charset="0"/>
              </a:rPr>
              <a:t>phased</a:t>
            </a:r>
            <a:r>
              <a:rPr lang="es-ES" sz="2800" b="1" dirty="0">
                <a:solidFill>
                  <a:schemeClr val="tx2"/>
                </a:solidFill>
                <a:latin typeface="Franklin Gothic Book" panose="020B0503020102020204" pitchFamily="34" charset="0"/>
              </a:rPr>
              <a:t>: </a:t>
            </a:r>
            <a:r>
              <a:rPr lang="es-ES" sz="2800" dirty="0" err="1">
                <a:solidFill>
                  <a:schemeClr val="tx2"/>
                </a:solidFill>
                <a:latin typeface="Franklin Gothic Book" panose="020B0503020102020204" pitchFamily="34" charset="0"/>
              </a:rPr>
              <a:t>Until</a:t>
            </a:r>
            <a:r>
              <a:rPr lang="es-ES" sz="2800" dirty="0">
                <a:solidFill>
                  <a:schemeClr val="tx2"/>
                </a:solidFill>
                <a:latin typeface="Franklin Gothic Book" panose="020B0503020102020204" pitchFamily="34" charset="0"/>
              </a:rPr>
              <a:t> </a:t>
            </a:r>
            <a:r>
              <a:rPr lang="es-ES" sz="2800" b="1" dirty="0">
                <a:solidFill>
                  <a:schemeClr val="bg1"/>
                </a:solidFill>
                <a:latin typeface="Franklin Gothic Book" panose="020B0503020102020204" pitchFamily="34" charset="0"/>
              </a:rPr>
              <a:t>31 </a:t>
            </a:r>
            <a:r>
              <a:rPr lang="es-ES" sz="2800" b="1" dirty="0" err="1">
                <a:solidFill>
                  <a:schemeClr val="bg1"/>
                </a:solidFill>
                <a:latin typeface="Franklin Gothic Book" panose="020B0503020102020204" pitchFamily="34" charset="0"/>
              </a:rPr>
              <a:t>December</a:t>
            </a:r>
            <a:r>
              <a:rPr lang="es-ES" sz="2800" b="1" dirty="0">
                <a:solidFill>
                  <a:schemeClr val="bg1"/>
                </a:solidFill>
                <a:latin typeface="Franklin Gothic Book" panose="020B0503020102020204" pitchFamily="34" charset="0"/>
              </a:rPr>
              <a:t> 2021</a:t>
            </a:r>
            <a:r>
              <a:rPr lang="es-ES" sz="2800" dirty="0">
                <a:solidFill>
                  <a:schemeClr val="tx2"/>
                </a:solidFill>
                <a:latin typeface="Franklin Gothic Book" panose="020B0503020102020204" pitchFamily="34" charset="0"/>
              </a:rPr>
              <a:t>, </a:t>
            </a:r>
            <a:r>
              <a:rPr lang="en-GB" sz="2800" b="1" dirty="0">
                <a:solidFill>
                  <a:schemeClr val="bg1"/>
                </a:solidFill>
                <a:latin typeface="Franklin Gothic Book" panose="020B0503020102020204" pitchFamily="34" charset="0"/>
                <a:ea typeface="Times New Roman" panose="02020603050405020304" pitchFamily="18" charset="0"/>
                <a:cs typeface="Calibri" panose="020F0502020204030204" pitchFamily="34" charset="0"/>
              </a:rPr>
              <a:t>implementing the initial criteria </a:t>
            </a:r>
            <a:r>
              <a:rPr lang="en-GB" sz="2800" dirty="0">
                <a:latin typeface="Franklin Gothic Book" panose="020B0503020102020204" pitchFamily="34" charset="0"/>
                <a:ea typeface="Times New Roman" panose="02020603050405020304" pitchFamily="18" charset="0"/>
                <a:cs typeface="Calibri" panose="020F0502020204030204" pitchFamily="34" charset="0"/>
              </a:rPr>
              <a:t>would lead to </a:t>
            </a:r>
            <a:r>
              <a:rPr lang="nb-NO" sz="2800" dirty="0">
                <a:solidFill>
                  <a:schemeClr val="tx2"/>
                </a:solidFill>
                <a:latin typeface="Franklin Gothic Book" panose="020B0503020102020204" pitchFamily="34" charset="0"/>
                <a:ea typeface="Times New Roman" panose="02020603050405020304" pitchFamily="18" charset="0"/>
                <a:cs typeface="Calibri" panose="020F0502020204030204" pitchFamily="34" charset="0"/>
              </a:rPr>
              <a:t>«</a:t>
            </a:r>
            <a:r>
              <a:rPr lang="en-GB" sz="2800" dirty="0">
                <a:solidFill>
                  <a:schemeClr val="tx2"/>
                </a:solidFill>
                <a:latin typeface="Franklin Gothic Book" panose="020B0503020102020204" pitchFamily="34" charset="0"/>
                <a:ea typeface="Times New Roman" panose="02020603050405020304" pitchFamily="18" charset="0"/>
                <a:cs typeface="Calibri" panose="020F0502020204030204" pitchFamily="34" charset="0"/>
              </a:rPr>
              <a:t>satisfactory progress</a:t>
            </a:r>
            <a:r>
              <a:rPr lang="nb-NO" sz="2800" i="1" dirty="0">
                <a:solidFill>
                  <a:schemeClr val="tx2"/>
                </a:solidFill>
                <a:latin typeface="Franklin Gothic Book" panose="020B0503020102020204" pitchFamily="34" charset="0"/>
              </a:rPr>
              <a:t>». </a:t>
            </a:r>
            <a:r>
              <a:rPr lang="nb-NO" sz="2800" dirty="0" err="1">
                <a:solidFill>
                  <a:schemeClr val="tx2"/>
                </a:solidFill>
                <a:latin typeface="Franklin Gothic Book" panose="020B0503020102020204" pitchFamily="34" charset="0"/>
              </a:rPr>
              <a:t>After</a:t>
            </a:r>
            <a:r>
              <a:rPr lang="nb-NO" sz="2800" dirty="0">
                <a:solidFill>
                  <a:schemeClr val="tx2"/>
                </a:solidFill>
                <a:latin typeface="Franklin Gothic Book" panose="020B0503020102020204" pitchFamily="34" charset="0"/>
              </a:rPr>
              <a:t> </a:t>
            </a:r>
            <a:r>
              <a:rPr lang="nb-NO" sz="2800" dirty="0" err="1">
                <a:solidFill>
                  <a:schemeClr val="tx2"/>
                </a:solidFill>
                <a:latin typeface="Franklin Gothic Book" panose="020B0503020102020204" pitchFamily="34" charset="0"/>
              </a:rPr>
              <a:t>that</a:t>
            </a:r>
            <a:r>
              <a:rPr lang="nb-NO" sz="2800" dirty="0">
                <a:solidFill>
                  <a:schemeClr val="tx2"/>
                </a:solidFill>
                <a:latin typeface="Franklin Gothic Book" panose="020B0503020102020204" pitchFamily="34" charset="0"/>
              </a:rPr>
              <a:t>, full </a:t>
            </a:r>
            <a:r>
              <a:rPr lang="nb-NO" sz="2800" dirty="0" err="1">
                <a:solidFill>
                  <a:schemeClr val="tx2"/>
                </a:solidFill>
                <a:latin typeface="Franklin Gothic Book" panose="020B0503020102020204" pitchFamily="34" charset="0"/>
              </a:rPr>
              <a:t>implementation</a:t>
            </a:r>
            <a:r>
              <a:rPr lang="nb-NO" sz="2800" dirty="0">
                <a:solidFill>
                  <a:schemeClr val="tx2"/>
                </a:solidFill>
                <a:latin typeface="Franklin Gothic Book" panose="020B0503020102020204" pitchFamily="34" charset="0"/>
              </a:rPr>
              <a:t> </a:t>
            </a:r>
            <a:r>
              <a:rPr lang="en-US" sz="2800" dirty="0">
                <a:solidFill>
                  <a:schemeClr val="tx2"/>
                </a:solidFill>
                <a:latin typeface="Franklin Gothic Book" panose="020B0503020102020204" pitchFamily="34" charset="0"/>
              </a:rPr>
              <a:t>will be needed to meet Requirement 2.5 </a:t>
            </a:r>
            <a:endParaRPr lang="nb-NO" dirty="0">
              <a:solidFill>
                <a:schemeClr val="tx2"/>
              </a:solidFill>
            </a:endParaRPr>
          </a:p>
        </p:txBody>
      </p:sp>
    </p:spTree>
    <p:extLst>
      <p:ext uri="{BB962C8B-B14F-4D97-AF65-F5344CB8AC3E}">
        <p14:creationId xmlns:p14="http://schemas.microsoft.com/office/powerpoint/2010/main" val="3393640583"/>
      </p:ext>
    </p:extLst>
  </p:cSld>
  <p:clrMapOvr>
    <a:masterClrMapping/>
  </p:clrMapOvr>
</p:sld>
</file>

<file path=ppt/theme/theme1.xml><?xml version="1.0" encoding="utf-8"?>
<a:theme xmlns:a="http://schemas.openxmlformats.org/drawingml/2006/main" name="EITItheme1">
  <a:themeElements>
    <a:clrScheme name="Custom 1">
      <a:dk1>
        <a:srgbClr val="000100"/>
      </a:dk1>
      <a:lt1>
        <a:srgbClr val="165B89"/>
      </a:lt1>
      <a:dk2>
        <a:srgbClr val="122954"/>
      </a:dk2>
      <a:lt2>
        <a:srgbClr val="15C2EE"/>
      </a:lt2>
      <a:accent1>
        <a:srgbClr val="1CC0EE"/>
      </a:accent1>
      <a:accent2>
        <a:srgbClr val="6C5239"/>
      </a:accent2>
      <a:accent3>
        <a:srgbClr val="2C8536"/>
      </a:accent3>
      <a:accent4>
        <a:srgbClr val="F5A60A"/>
      </a:accent4>
      <a:accent5>
        <a:srgbClr val="D24329"/>
      </a:accent5>
      <a:accent6>
        <a:srgbClr val="78325C"/>
      </a:accent6>
      <a:hlink>
        <a:srgbClr val="1AC2ED"/>
      </a:hlink>
      <a:folHlink>
        <a:srgbClr val="122956"/>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POmal_V1_Ukodet" id="{0B40840B-7AE9-3842-A9F3-811A78B5F2C9}" vid="{E9B86D56-6F5B-6D48-839B-1C8D342D66E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13CD8E8BD02ABE44BA249CA2E39A99F3" ma:contentTypeVersion="8" ma:contentTypeDescription="Opprett et nytt dokument." ma:contentTypeScope="" ma:versionID="132b2383e4441afb17f3fd32caf58b78">
  <xsd:schema xmlns:xsd="http://www.w3.org/2001/XMLSchema" xmlns:xs="http://www.w3.org/2001/XMLSchema" xmlns:p="http://schemas.microsoft.com/office/2006/metadata/properties" xmlns:ns3="aac2e87d-5eb2-4d7b-9df1-d5bb3c834ca5" targetNamespace="http://schemas.microsoft.com/office/2006/metadata/properties" ma:root="true" ma:fieldsID="e2bce5243afe4da3bd8c705538caab4d" ns3:_="">
    <xsd:import namespace="aac2e87d-5eb2-4d7b-9df1-d5bb3c834ca5"/>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c2e87d-5eb2-4d7b-9df1-d5bb3c834c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42639C7-4E99-4B8A-913C-8BAD65FAE6E4}">
  <ds:schemaRefs>
    <ds:schemaRef ds:uri="http://schemas.microsoft.com/sharepoint/v3/contenttype/forms"/>
  </ds:schemaRefs>
</ds:datastoreItem>
</file>

<file path=customXml/itemProps2.xml><?xml version="1.0" encoding="utf-8"?>
<ds:datastoreItem xmlns:ds="http://schemas.openxmlformats.org/officeDocument/2006/customXml" ds:itemID="{8DECB3FF-F052-45C0-8026-B797DE615007}">
  <ds:schemaRefs>
    <ds:schemaRef ds:uri="http://purl.org/dc/terms/"/>
    <ds:schemaRef ds:uri="http://schemas.openxmlformats.org/package/2006/metadata/core-properties"/>
    <ds:schemaRef ds:uri="http://schemas.microsoft.com/office/2006/documentManagement/types"/>
    <ds:schemaRef ds:uri="aac2e87d-5eb2-4d7b-9df1-d5bb3c834ca5"/>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E5BE5CF9-785C-4171-B04F-2DD1F61835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c2e87d-5eb2-4d7b-9df1-d5bb3c834c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27194</TotalTime>
  <Words>3841</Words>
  <Application>Microsoft Office PowerPoint</Application>
  <PresentationFormat>On-screen Show (4:3)</PresentationFormat>
  <Paragraphs>244</Paragraphs>
  <Slides>22</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Franklin Gothic Book</vt:lpstr>
      <vt:lpstr>Franklin Gothic Demi</vt:lpstr>
      <vt:lpstr>Wingdings</vt:lpstr>
      <vt:lpstr>EITItheme1</vt:lpstr>
      <vt:lpstr>PowerPoint Presentation</vt:lpstr>
      <vt:lpstr>PowerPoint Presentation</vt:lpstr>
      <vt:lpstr>Beneficial Ownership (BO)  What is BO according to the EITI?  </vt:lpstr>
      <vt:lpstr>Beneficial Ownership Elements of the EITI definition</vt:lpstr>
      <vt:lpstr>Requirement 2.5</vt:lpstr>
      <vt:lpstr>Requirement 2.5 – Beneficial Ownership</vt:lpstr>
      <vt:lpstr>Current assessments</vt:lpstr>
      <vt:lpstr>Timeline and framework for assessing compliance of Requirement 2.5</vt:lpstr>
      <vt:lpstr>Timeline and framework  for assessing compliance </vt:lpstr>
      <vt:lpstr>Timeline and framework  for assessing compliance </vt:lpstr>
      <vt:lpstr>Phased approach     </vt:lpstr>
      <vt:lpstr>PowerPoint Presentation</vt:lpstr>
      <vt:lpstr>Phased approach Why dividing the assessment? </vt:lpstr>
      <vt:lpstr>Phased approach Why dividing the assessment? </vt:lpstr>
      <vt:lpstr>Technical assessment Components for assessing progress </vt:lpstr>
      <vt:lpstr>Phase 1 Initial criteria:</vt:lpstr>
      <vt:lpstr>Phase 1 Initial criteria: </vt:lpstr>
      <vt:lpstr>Phases 1 &amp; 2  </vt:lpstr>
      <vt:lpstr>Assessment of Effectiveness How to measure effectiveness? </vt:lpstr>
      <vt:lpstr>Assessment of Effectiveness How to measure effectiveness?</vt:lpstr>
      <vt:lpstr>Assessment of Effectiveness Risk-based approach</vt:lpstr>
      <vt:lpstr>PowerPoint Presentation</vt:lpstr>
    </vt:vector>
  </TitlesOfParts>
  <Company>Eddy Hill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Eddy Hill;Christina Berger</dc:creator>
  <cp:lastModifiedBy>EITI International Secretariat</cp:lastModifiedBy>
  <cp:revision>352</cp:revision>
  <dcterms:created xsi:type="dcterms:W3CDTF">2015-07-10T16:01:08Z</dcterms:created>
  <dcterms:modified xsi:type="dcterms:W3CDTF">2019-08-05T08:46:34Z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0x01010013CD8E8BD02ABE44BA249CA2E39A99F3</vt:lpwstr>
  </property>
</Properties>
</file>