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8"/>
  </p:notesMasterIdLst>
  <p:sldIdLst>
    <p:sldId id="268" r:id="rId5"/>
    <p:sldId id="27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BF"/>
    <a:srgbClr val="025B8B"/>
    <a:srgbClr val="005B8C"/>
    <a:srgbClr val="FFFFFF"/>
    <a:srgbClr val="002157"/>
    <a:srgbClr val="EBCB9F"/>
    <a:srgbClr val="6D5339"/>
    <a:srgbClr val="00C3F0"/>
    <a:srgbClr val="0090BD"/>
    <a:srgbClr val="038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52" autoAdjust="0"/>
    <p:restoredTop sz="94643"/>
  </p:normalViewPr>
  <p:slideViewPr>
    <p:cSldViewPr snapToGrid="0" snapToObjects="1">
      <p:cViewPr varScale="1">
        <p:scale>
          <a:sx n="67" d="100"/>
          <a:sy n="67" d="100"/>
        </p:scale>
        <p:origin x="84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9" d="100"/>
          <a:sy n="169" d="100"/>
        </p:scale>
        <p:origin x="5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F0302-BE9E-8A47-8FBA-EF4A5D6A0C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132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1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318D56-2F65-2345-986D-6A6A643464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3A550BA-8BB3-0B42-A64B-40FACC84A7ED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D7E56E-AC71-8A46-B53B-A5A57D0F79E5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8D247A-8C6F-0345-88AD-11EBA9482B87}"/>
              </a:ext>
            </a:extLst>
          </p:cNvPr>
          <p:cNvSpPr/>
          <p:nvPr userDrawn="1"/>
        </p:nvSpPr>
        <p:spPr>
          <a:xfrm>
            <a:off x="7252920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3B7248B-D2AB-ED4D-8101-FF105C167BE7}"/>
              </a:ext>
            </a:extLst>
          </p:cNvPr>
          <p:cNvSpPr/>
          <p:nvPr userDrawn="1"/>
        </p:nvSpPr>
        <p:spPr>
          <a:xfrm>
            <a:off x="11870888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55B5D0-FBF1-164D-8B43-EE8BE2276F5F}"/>
              </a:ext>
            </a:extLst>
          </p:cNvPr>
          <p:cNvSpPr txBox="1"/>
          <p:nvPr userDrawn="1"/>
        </p:nvSpPr>
        <p:spPr>
          <a:xfrm>
            <a:off x="6572528" y="5808678"/>
            <a:ext cx="4976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The global standard for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the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good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governance</a:t>
            </a:r>
            <a:b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of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oil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, gas and mineral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resources</a:t>
            </a:r>
            <a:endParaRPr lang="nb-NO" sz="2000" b="0" i="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432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 og innhold">
    <p:bg>
      <p:bgPr>
        <a:gradFill>
          <a:gsLst>
            <a:gs pos="0">
              <a:srgbClr val="165B89">
                <a:alpha val="90000"/>
              </a:srgbClr>
            </a:gs>
            <a:gs pos="100000">
              <a:srgbClr val="132856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4E812410-1ABE-A44D-A32E-B76F37F862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15E48DE-B486-C241-A458-CBBC152CC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132671-954A-4D47-AEBD-92085E3FBA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476726F-8C3B-0546-8866-07AE701F98A0}"/>
              </a:ext>
            </a:extLst>
          </p:cNvPr>
          <p:cNvSpPr/>
          <p:nvPr userDrawn="1"/>
        </p:nvSpPr>
        <p:spPr>
          <a:xfrm>
            <a:off x="104748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856FD8-7113-754C-9729-F1C9944FB0A8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9F1DD6-A7B1-6B47-8C2B-C92917CB278A}"/>
              </a:ext>
            </a:extLst>
          </p:cNvPr>
          <p:cNvSpPr/>
          <p:nvPr userDrawn="1"/>
        </p:nvSpPr>
        <p:spPr>
          <a:xfrm>
            <a:off x="960120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1BFBFE-08EC-044E-9B34-EDCB6E8F5CCB}"/>
              </a:ext>
            </a:extLst>
          </p:cNvPr>
          <p:cNvSpPr/>
          <p:nvPr userDrawn="1"/>
        </p:nvSpPr>
        <p:spPr>
          <a:xfrm>
            <a:off x="64294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482C08-3221-8C4B-A9E2-4C2932758D51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F0DAD0-348C-2340-8890-967C7D130063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13141B-1C4F-564D-A9F3-1D18838993D2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DE8C83-902E-0A45-99C3-F52DE7023521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188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 og innhold">
    <p:bg>
      <p:bgPr>
        <a:gradFill>
          <a:gsLst>
            <a:gs pos="0">
              <a:srgbClr val="F6A70A"/>
            </a:gs>
            <a:gs pos="100000">
              <a:srgbClr val="F6A70A">
                <a:alpha val="6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386ECBC-C7C3-1341-B043-F1716F0472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5CCF850-7C43-D348-8905-4C010A30B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5B582B-8CC5-9A48-A187-76EA0BBBC0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2997BC9-6867-A34E-A786-A52F8C222B02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526EC4-917D-D548-8A65-118920147788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2122A4-C6CD-634E-949C-05BC5DD1536D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80296F-2C04-7F4D-8950-600E9AC8C63C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CC923F-8D4E-E445-B988-42626CD04CA0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030D7E-3905-BC42-97AC-B9829203042A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C8ED67-7D9A-ED44-8223-236EE4D19E20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18EB33-0A75-3A4A-B109-C02D37D5DEB3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047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 og innhold">
    <p:bg>
      <p:bgPr>
        <a:gradFill>
          <a:gsLst>
            <a:gs pos="0">
              <a:srgbClr val="2B8636"/>
            </a:gs>
            <a:gs pos="100000">
              <a:srgbClr val="89AA2E">
                <a:alpha val="8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F8A1702-EB3B-6C41-892C-1DDA8568BA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0665218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6EDD975-2603-2042-A253-1F1147E3D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0665218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D4446C-151C-3B4F-870B-48CF87460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BCFEA4-C757-3149-8B4F-01C948142529}"/>
              </a:ext>
            </a:extLst>
          </p:cNvPr>
          <p:cNvSpPr/>
          <p:nvPr userDrawn="1"/>
        </p:nvSpPr>
        <p:spPr>
          <a:xfrm>
            <a:off x="6031803" y="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6469FF-800C-EE47-8166-9F60C0567EA3}"/>
              </a:ext>
            </a:extLst>
          </p:cNvPr>
          <p:cNvSpPr/>
          <p:nvPr userDrawn="1"/>
        </p:nvSpPr>
        <p:spPr>
          <a:xfrm>
            <a:off x="10987541" y="45926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6F0583-0F99-0944-9919-27F7C4990977}"/>
              </a:ext>
            </a:extLst>
          </p:cNvPr>
          <p:cNvSpPr/>
          <p:nvPr userDrawn="1"/>
        </p:nvSpPr>
        <p:spPr>
          <a:xfrm>
            <a:off x="0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CBEFAD-B213-5041-8C81-59B586F04A19}"/>
              </a:ext>
            </a:extLst>
          </p:cNvPr>
          <p:cNvSpPr/>
          <p:nvPr userDrawn="1"/>
        </p:nvSpPr>
        <p:spPr>
          <a:xfrm>
            <a:off x="3501261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3719D7-BF86-6241-BACF-F33B44F0CD20}"/>
              </a:ext>
            </a:extLst>
          </p:cNvPr>
          <p:cNvSpPr/>
          <p:nvPr userDrawn="1"/>
        </p:nvSpPr>
        <p:spPr>
          <a:xfrm rot="10800000">
            <a:off x="11308653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4F7A9D-C767-B74B-98D3-DD63B07EBD14}"/>
              </a:ext>
            </a:extLst>
          </p:cNvPr>
          <p:cNvSpPr/>
          <p:nvPr userDrawn="1"/>
        </p:nvSpPr>
        <p:spPr>
          <a:xfrm rot="10800000">
            <a:off x="437568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4CD40C-BB5D-7E42-9679-DA118B2BCC94}"/>
              </a:ext>
            </a:extLst>
          </p:cNvPr>
          <p:cNvSpPr/>
          <p:nvPr userDrawn="1"/>
        </p:nvSpPr>
        <p:spPr>
          <a:xfrm rot="10800000">
            <a:off x="6096000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1D9119-753A-FE41-8767-645656A5395B}"/>
              </a:ext>
            </a:extLst>
          </p:cNvPr>
          <p:cNvSpPr/>
          <p:nvPr userDrawn="1"/>
        </p:nvSpPr>
        <p:spPr>
          <a:xfrm rot="10800000">
            <a:off x="85942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564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 og innhold">
    <p:bg>
      <p:bgPr>
        <a:gradFill>
          <a:gsLst>
            <a:gs pos="0">
              <a:srgbClr val="D24228"/>
            </a:gs>
            <a:gs pos="100000">
              <a:srgbClr val="E17980">
                <a:alpha val="9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C09520E-92B4-7B4C-8DC5-D9BA0D36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62879B-FA15-3E40-8B8E-9043955A6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E8C512-4B73-DB44-B563-BA7607887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5A41A4-BA7D-594A-8E5B-9DD65CCC0DDA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870DDC-0635-1E48-9017-7C932E39D136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90BA59-BDA3-C64B-B3A8-A30DE79DBA7D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0DF030-DED4-C84D-A780-6056B334120D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03CD7-346E-FE43-B6E0-01AAB29C9BD0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1CF1CF-F361-C949-AF9D-2917BCEEFDB0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47E76E-E395-5C4C-A93E-BE1AB956811A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8247-8B4A-424F-8283-912AE1E4DE3F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114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 og innhold">
    <p:bg>
      <p:bgPr>
        <a:gradFill>
          <a:gsLst>
            <a:gs pos="0">
              <a:srgbClr val="6D5339"/>
            </a:gs>
            <a:gs pos="100000">
              <a:srgbClr val="EBCB9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C09520E-92B4-7B4C-8DC5-D9BA0D36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62879B-FA15-3E40-8B8E-9043955A6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E8C512-4B73-DB44-B563-BA7607887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5A41A4-BA7D-594A-8E5B-9DD65CCC0DDA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870DDC-0635-1E48-9017-7C932E39D136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90BA59-BDA3-C64B-B3A8-A30DE79DBA7D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0DF030-DED4-C84D-A780-6056B334120D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03CD7-346E-FE43-B6E0-01AAB29C9BD0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1CF1CF-F361-C949-AF9D-2917BCEEFDB0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47E76E-E395-5C4C-A93E-BE1AB956811A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8247-8B4A-424F-8283-912AE1E4DE3F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6658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3A958BBD-B190-9446-927B-1BAEDF8B55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39A6CC-E299-2E44-9E81-FCF0F5CA45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AD2D80E-82C1-0B48-8D77-32CD38607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9/27/2019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6100030-06ED-984B-A9AE-B26E0F75C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2C9BB57-B5BB-C048-80CA-2112B6602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tellysbild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2878179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318D56-2F65-2345-986D-6A6A643464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C6F268-57D9-564F-9496-5322D6557EDE}"/>
              </a:ext>
            </a:extLst>
          </p:cNvPr>
          <p:cNvSpPr txBox="1"/>
          <p:nvPr userDrawn="1"/>
        </p:nvSpPr>
        <p:spPr>
          <a:xfrm>
            <a:off x="643435" y="3707836"/>
            <a:ext cx="434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>
                <a:solidFill>
                  <a:srgbClr val="FFFFFF"/>
                </a:solidFill>
              </a:rPr>
              <a:t>www.eiti.org</a:t>
            </a:r>
            <a:endParaRPr lang="nb-NO" dirty="0">
              <a:solidFill>
                <a:srgbClr val="FFFFFF"/>
              </a:solidFill>
            </a:endParaRPr>
          </a:p>
          <a:p>
            <a:r>
              <a:rPr lang="nb-NO" dirty="0">
                <a:solidFill>
                  <a:srgbClr val="FFFFFF"/>
                </a:solidFill>
              </a:rPr>
              <a:t>@</a:t>
            </a:r>
            <a:r>
              <a:rPr lang="nb-NO" dirty="0" err="1">
                <a:solidFill>
                  <a:srgbClr val="FFFFFF"/>
                </a:solidFill>
              </a:rPr>
              <a:t>EITIorg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5417C9-09E1-5947-A2E4-F27CAF954437}"/>
              </a:ext>
            </a:extLst>
          </p:cNvPr>
          <p:cNvSpPr txBox="1"/>
          <p:nvPr userDrawn="1"/>
        </p:nvSpPr>
        <p:spPr>
          <a:xfrm>
            <a:off x="4646097" y="4354167"/>
            <a:ext cx="6902468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1" i="0" spc="100" baseline="0" dirty="0">
                <a:solidFill>
                  <a:srgbClr val="FFFFFF"/>
                </a:solidFill>
                <a:latin typeface="Franklin Gothic Demi" panose="020B0603020102020204" pitchFamily="34" charset="0"/>
              </a:rPr>
              <a:t>AUTHOR</a:t>
            </a:r>
            <a:r>
              <a:rPr lang="en-GB" sz="1400" b="0" dirty="0">
                <a:solidFill>
                  <a:srgbClr val="FFFFFF"/>
                </a:solidFill>
                <a:latin typeface="+mn-lt"/>
              </a:rPr>
              <a:t> Name</a:t>
            </a:r>
          </a:p>
          <a:p>
            <a:pPr algn="r"/>
            <a:r>
              <a:rPr lang="en-GB" sz="1100" b="1" i="0" spc="100" baseline="0" dirty="0">
                <a:solidFill>
                  <a:srgbClr val="FFFFFF"/>
                </a:solidFill>
                <a:latin typeface="Franklin Gothic Demi" panose="020B0603020102020204" pitchFamily="34" charset="0"/>
              </a:rPr>
              <a:t>DATE</a:t>
            </a:r>
            <a:r>
              <a:rPr lang="en-GB" sz="1400" b="0" dirty="0">
                <a:solidFill>
                  <a:srgbClr val="FFFFFF"/>
                </a:solidFill>
                <a:latin typeface="+mn-lt"/>
              </a:rPr>
              <a:t> XX Month 2015</a:t>
            </a:r>
          </a:p>
          <a:p>
            <a:pPr algn="r"/>
            <a:r>
              <a:rPr lang="en-GB" sz="1100" b="1" i="0" spc="100" baseline="0" dirty="0">
                <a:solidFill>
                  <a:srgbClr val="FFFFFF"/>
                </a:solidFill>
                <a:latin typeface="Franklin Gothic Demi" panose="020B0603020102020204" pitchFamily="34" charset="0"/>
              </a:rPr>
              <a:t>OCCASION</a:t>
            </a:r>
            <a:r>
              <a:rPr lang="en-GB" sz="1400" b="1" i="0" dirty="0">
                <a:solidFill>
                  <a:srgbClr val="FFFFFF"/>
                </a:solidFill>
                <a:latin typeface="Franklin Gothic Demi" panose="020B0603020102020204" pitchFamily="34" charset="0"/>
              </a:rPr>
              <a:t> </a:t>
            </a:r>
            <a:r>
              <a:rPr lang="en-GB" sz="1400" b="0" dirty="0">
                <a:solidFill>
                  <a:srgbClr val="FFFFFF"/>
                </a:solidFill>
                <a:latin typeface="+mn-lt"/>
              </a:rPr>
              <a:t>Meeting name, City, Country</a:t>
            </a:r>
          </a:p>
          <a:p>
            <a:pPr algn="r"/>
            <a:endParaRPr lang="en-GB" sz="1400" b="0" dirty="0">
              <a:solidFill>
                <a:srgbClr val="FFFFFF"/>
              </a:solidFill>
              <a:latin typeface="+mn-lt"/>
            </a:endParaRP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i="0" spc="100" baseline="0" dirty="0">
                <a:solidFill>
                  <a:srgbClr val="FFFFFF"/>
                </a:solidFill>
                <a:latin typeface="Franklin Gothic Demi" panose="020B0603020102020204" pitchFamily="34" charset="0"/>
              </a:rPr>
              <a:t>E-MAIL</a:t>
            </a:r>
            <a:r>
              <a:rPr lang="en-GB" sz="1400" b="1" i="0" dirty="0">
                <a:solidFill>
                  <a:srgbClr val="FFFFFF"/>
                </a:solidFill>
                <a:latin typeface="Franklin Gothic Demi" panose="020B0603020102020204" pitchFamily="34" charset="0"/>
              </a:rPr>
              <a:t>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secretariat@eiti.org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GB" sz="1100" b="1" i="0" spc="100" baseline="0" dirty="0">
                <a:solidFill>
                  <a:srgbClr val="FFFFFF"/>
                </a:solidFill>
                <a:latin typeface="Franklin Gothic Demi" panose="020B0603020102020204" pitchFamily="34" charset="0"/>
              </a:rPr>
              <a:t>TELEPHONE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+47 22 20 08 00 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i="0" spc="100" baseline="0" dirty="0">
                <a:solidFill>
                  <a:srgbClr val="FFFFFF"/>
                </a:solidFill>
                <a:latin typeface="Franklin Gothic Demi" panose="020B0603020102020204" pitchFamily="34" charset="0"/>
              </a:rPr>
              <a:t>ADDRESS</a:t>
            </a:r>
            <a:r>
              <a:rPr lang="en-GB" sz="1400" b="1" i="0" dirty="0">
                <a:solidFill>
                  <a:srgbClr val="FFFFFF"/>
                </a:solidFill>
                <a:latin typeface="Franklin Gothic Demi" panose="020B0603020102020204" pitchFamily="34" charset="0"/>
              </a:rPr>
              <a:t>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EITI International Secretariat,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Ruseløkkveien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26, 0251 Oslo, Norway</a:t>
            </a:r>
            <a:endParaRPr lang="en-GB" sz="1400" b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ACA503-FA50-E445-9979-B383A80BFCEF}"/>
              </a:ext>
            </a:extLst>
          </p:cNvPr>
          <p:cNvSpPr/>
          <p:nvPr userDrawn="1"/>
        </p:nvSpPr>
        <p:spPr>
          <a:xfrm rot="10800000">
            <a:off x="11308653" y="623091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669852-B41A-EA49-8723-7F8F2F1FFD84}"/>
              </a:ext>
            </a:extLst>
          </p:cNvPr>
          <p:cNvSpPr/>
          <p:nvPr userDrawn="1"/>
        </p:nvSpPr>
        <p:spPr>
          <a:xfrm rot="10800000">
            <a:off x="2156231" y="1082351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5C02D-3CAA-D14E-A886-46F0B60F613D}"/>
              </a:ext>
            </a:extLst>
          </p:cNvPr>
          <p:cNvSpPr/>
          <p:nvPr userDrawn="1"/>
        </p:nvSpPr>
        <p:spPr>
          <a:xfrm rot="10800000">
            <a:off x="5281185" y="0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EDCF2E-966E-A940-AD9C-7E7752364C00}"/>
              </a:ext>
            </a:extLst>
          </p:cNvPr>
          <p:cNvSpPr/>
          <p:nvPr userDrawn="1"/>
        </p:nvSpPr>
        <p:spPr>
          <a:xfrm rot="10800000">
            <a:off x="8531775" y="-1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2992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tellysbild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2878179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132856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C6F268-57D9-564F-9496-5322D6557EDE}"/>
              </a:ext>
            </a:extLst>
          </p:cNvPr>
          <p:cNvSpPr txBox="1"/>
          <p:nvPr userDrawn="1"/>
        </p:nvSpPr>
        <p:spPr>
          <a:xfrm>
            <a:off x="643435" y="3707836"/>
            <a:ext cx="434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>
                <a:solidFill>
                  <a:srgbClr val="132856"/>
                </a:solidFill>
              </a:rPr>
              <a:t>www.eiti.org</a:t>
            </a:r>
            <a:endParaRPr lang="nb-NO" dirty="0">
              <a:solidFill>
                <a:srgbClr val="132856"/>
              </a:solidFill>
            </a:endParaRPr>
          </a:p>
          <a:p>
            <a:r>
              <a:rPr lang="nb-NO" dirty="0">
                <a:solidFill>
                  <a:srgbClr val="132856"/>
                </a:solidFill>
              </a:rPr>
              <a:t>@</a:t>
            </a:r>
            <a:r>
              <a:rPr lang="nb-NO" dirty="0" err="1">
                <a:solidFill>
                  <a:srgbClr val="132856"/>
                </a:solidFill>
              </a:rPr>
              <a:t>EITIorg</a:t>
            </a:r>
            <a:endParaRPr lang="nb-NO" dirty="0">
              <a:solidFill>
                <a:srgbClr val="13285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5417C9-09E1-5947-A2E4-F27CAF954437}"/>
              </a:ext>
            </a:extLst>
          </p:cNvPr>
          <p:cNvSpPr txBox="1"/>
          <p:nvPr userDrawn="1"/>
        </p:nvSpPr>
        <p:spPr>
          <a:xfrm>
            <a:off x="4646097" y="4354167"/>
            <a:ext cx="6902468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1" i="0" spc="100" baseline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AUTHOR</a:t>
            </a:r>
            <a:r>
              <a:rPr lang="en-GB" sz="1400" b="0" dirty="0">
                <a:solidFill>
                  <a:srgbClr val="132856"/>
                </a:solidFill>
                <a:latin typeface="+mn-lt"/>
              </a:rPr>
              <a:t> Name</a:t>
            </a:r>
          </a:p>
          <a:p>
            <a:pPr algn="r"/>
            <a:r>
              <a:rPr lang="en-GB" sz="1100" b="1" i="0" spc="100" baseline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DATE</a:t>
            </a:r>
            <a:r>
              <a:rPr lang="en-GB" sz="1400" b="0" dirty="0">
                <a:solidFill>
                  <a:srgbClr val="132856"/>
                </a:solidFill>
                <a:latin typeface="+mn-lt"/>
              </a:rPr>
              <a:t> XX Month 2015</a:t>
            </a:r>
          </a:p>
          <a:p>
            <a:pPr algn="r"/>
            <a:r>
              <a:rPr lang="en-GB" sz="1100" b="1" i="0" spc="100" baseline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OCCASION</a:t>
            </a:r>
            <a:r>
              <a:rPr lang="en-GB" sz="1400" b="1" i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 </a:t>
            </a:r>
            <a:r>
              <a:rPr lang="en-GB" sz="1400" b="0" dirty="0">
                <a:solidFill>
                  <a:srgbClr val="132856"/>
                </a:solidFill>
                <a:latin typeface="+mn-lt"/>
              </a:rPr>
              <a:t>Meeting name, City, Country</a:t>
            </a:r>
          </a:p>
          <a:p>
            <a:pPr algn="r"/>
            <a:endParaRPr lang="en-GB" sz="1400" b="0" dirty="0">
              <a:solidFill>
                <a:srgbClr val="132856"/>
              </a:solidFill>
              <a:latin typeface="+mn-lt"/>
            </a:endParaRP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i="0" spc="100" baseline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E-MAIL</a:t>
            </a:r>
            <a:r>
              <a:rPr lang="en-GB" sz="1400" b="1" i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132856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secretariat@eiti.org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32856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GB" sz="1100" b="1" i="0" spc="100" baseline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TELEPHONE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32856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+47 22 20 08 00 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i="0" spc="100" baseline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ADDRESS</a:t>
            </a:r>
            <a:r>
              <a:rPr lang="en-GB" sz="1400" b="1" i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32856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EITI International Secretariat,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132856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Ruseløkkveien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32856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26, 0251 Oslo, Norway</a:t>
            </a:r>
            <a:endParaRPr lang="en-GB" sz="1400" b="0" dirty="0">
              <a:solidFill>
                <a:srgbClr val="132856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64962E-A3B8-9C40-B2E8-0041AFD481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B49AE6F-E19C-A941-AFAF-9A6AD40CEF82}"/>
              </a:ext>
            </a:extLst>
          </p:cNvPr>
          <p:cNvSpPr/>
          <p:nvPr userDrawn="1"/>
        </p:nvSpPr>
        <p:spPr>
          <a:xfrm>
            <a:off x="4472079" y="459260"/>
            <a:ext cx="883347" cy="280207"/>
          </a:xfrm>
          <a:prstGeom prst="rect">
            <a:avLst/>
          </a:prstGeom>
          <a:solidFill>
            <a:srgbClr val="009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C020A5-4687-B34F-9A8C-86567B4C9A9A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47FAB2-898D-7949-B255-53D40E4BE1E2}"/>
              </a:ext>
            </a:extLst>
          </p:cNvPr>
          <p:cNvSpPr/>
          <p:nvPr userDrawn="1"/>
        </p:nvSpPr>
        <p:spPr>
          <a:xfrm>
            <a:off x="11313170" y="1082351"/>
            <a:ext cx="878830" cy="280207"/>
          </a:xfrm>
          <a:prstGeom prst="rect">
            <a:avLst/>
          </a:prstGeom>
          <a:solidFill>
            <a:srgbClr val="002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EC463A-E2A6-5944-82A5-DEAB1D87A9D8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005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020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1_pictur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4F2049E2-5D62-9F41-ACD6-231A22C20D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7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978CED7-1B95-B54B-967E-5A9C799EA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4711991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913D38AA-ACB5-4C42-9C8B-E6188D4EBB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C5F0900-427D-C54E-8B7E-FE2A4DF859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1A58E3-4FEB-7F4F-BE0F-B059D67E39B7}"/>
              </a:ext>
            </a:extLst>
          </p:cNvPr>
          <p:cNvSpPr/>
          <p:nvPr userDrawn="1"/>
        </p:nvSpPr>
        <p:spPr>
          <a:xfrm>
            <a:off x="643435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489C5E-01B9-A44F-8C09-25A33D507AB2}"/>
              </a:ext>
            </a:extLst>
          </p:cNvPr>
          <p:cNvSpPr/>
          <p:nvPr userDrawn="1"/>
        </p:nvSpPr>
        <p:spPr>
          <a:xfrm>
            <a:off x="4074728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5A21D7-8597-D64F-803E-53A5D42A29C3}"/>
              </a:ext>
            </a:extLst>
          </p:cNvPr>
          <p:cNvSpPr/>
          <p:nvPr userDrawn="1"/>
        </p:nvSpPr>
        <p:spPr>
          <a:xfrm>
            <a:off x="5217170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850B22-B830-B747-B47D-4A978996033B}"/>
              </a:ext>
            </a:extLst>
          </p:cNvPr>
          <p:cNvSpPr/>
          <p:nvPr userDrawn="1"/>
        </p:nvSpPr>
        <p:spPr>
          <a:xfrm>
            <a:off x="2287473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9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tellysbild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725910-2A8E-644C-8AE0-0D88939311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7230" y="2053643"/>
            <a:ext cx="4277537" cy="27507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41344B-58B7-C649-BB2F-0F1B47F243D2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8C847C-FD7F-FD42-BD44-7CDF1FAB5F87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9446E0-B354-BF41-9A69-98CC87CF9EE0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4269DA-C37A-D940-A720-98642AF5CFDB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A5F1C2-D968-234A-B538-0EFF43A1AED5}"/>
              </a:ext>
            </a:extLst>
          </p:cNvPr>
          <p:cNvSpPr/>
          <p:nvPr userDrawn="1"/>
        </p:nvSpPr>
        <p:spPr>
          <a:xfrm rot="10800000">
            <a:off x="9014878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62827-34BE-A04E-AE24-AC13E6DB7C89}"/>
              </a:ext>
            </a:extLst>
          </p:cNvPr>
          <p:cNvSpPr/>
          <p:nvPr userDrawn="1"/>
        </p:nvSpPr>
        <p:spPr>
          <a:xfrm rot="10800000">
            <a:off x="407300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DC4FF4-C8E8-DB4B-98FF-6684A75F5CC4}"/>
              </a:ext>
            </a:extLst>
          </p:cNvPr>
          <p:cNvSpPr/>
          <p:nvPr userDrawn="1"/>
        </p:nvSpPr>
        <p:spPr>
          <a:xfrm rot="10800000">
            <a:off x="154010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96B0C4-03B6-C640-86AD-1224C56F4507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123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tellysbild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00D4C1-CA83-924C-ACF6-7A56C964A9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4F097DB4-7D69-F446-9FAB-5641F169D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3285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2FDEDD4-3C78-3343-9A10-1A3EE7C629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132856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596C43E-9D9E-1D41-B0B3-CD0EB024A5E4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29B5521-C2A3-A441-B999-F2447A458EAF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B866F8D-7F58-C141-BC3E-5DBF3CA36587}"/>
              </a:ext>
            </a:extLst>
          </p:cNvPr>
          <p:cNvSpPr/>
          <p:nvPr userDrawn="1"/>
        </p:nvSpPr>
        <p:spPr>
          <a:xfrm>
            <a:off x="11870888" y="107754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769D740-F336-9140-824F-BE835F2B8E3D}"/>
              </a:ext>
            </a:extLst>
          </p:cNvPr>
          <p:cNvSpPr txBox="1"/>
          <p:nvPr userDrawn="1"/>
        </p:nvSpPr>
        <p:spPr>
          <a:xfrm>
            <a:off x="6572528" y="5808678"/>
            <a:ext cx="4976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The global standard for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the</a:t>
            </a:r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good</a:t>
            </a:r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governance</a:t>
            </a:r>
            <a:b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of</a:t>
            </a:r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oil</a:t>
            </a:r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, gas and mineral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resources</a:t>
            </a:r>
            <a:endParaRPr lang="nb-NO" sz="2000" b="0" i="0" dirty="0">
              <a:solidFill>
                <a:srgbClr val="002157"/>
              </a:solidFill>
              <a:latin typeface="+mj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BF01A5C-F0D7-7343-90AC-D12336C68785}"/>
              </a:ext>
            </a:extLst>
          </p:cNvPr>
          <p:cNvSpPr/>
          <p:nvPr userDrawn="1"/>
        </p:nvSpPr>
        <p:spPr>
          <a:xfrm>
            <a:off x="7511040" y="1082351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62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tellysbild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4711991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3285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132856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CBBB60AB-D187-B94C-89DD-226E326D11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79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00C876-71FD-7C45-80C5-76C71DFC4D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2C2A41E-824E-C949-AF2A-1CAFA124388F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998A1A-FD10-F24F-9824-FA4018CAF4F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C024B3-2786-E946-837A-A9623899FAAC}"/>
              </a:ext>
            </a:extLst>
          </p:cNvPr>
          <p:cNvSpPr/>
          <p:nvPr userDrawn="1"/>
        </p:nvSpPr>
        <p:spPr>
          <a:xfrm>
            <a:off x="5217170" y="1082351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2E1013-46BC-F648-8C7F-359A428369FB}"/>
              </a:ext>
            </a:extLst>
          </p:cNvPr>
          <p:cNvSpPr/>
          <p:nvPr userDrawn="1"/>
        </p:nvSpPr>
        <p:spPr>
          <a:xfrm>
            <a:off x="2233056" y="107754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550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tellysbild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B629E4-6460-A14A-9BC9-0B8BB909E3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7230" y="2053643"/>
            <a:ext cx="4277537" cy="275071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1CD7BD5-931D-E541-8629-0F1E0B04D6E8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5115EB-A749-CB40-ABA6-675F3CD2977F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5CD8DD-12D1-4B4A-9238-1196CE17BCCA}"/>
              </a:ext>
            </a:extLst>
          </p:cNvPr>
          <p:cNvSpPr/>
          <p:nvPr userDrawn="1"/>
        </p:nvSpPr>
        <p:spPr>
          <a:xfrm>
            <a:off x="7511040" y="1082351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A3E740-DD37-9245-BD7A-8401CE3A6154}"/>
              </a:ext>
            </a:extLst>
          </p:cNvPr>
          <p:cNvSpPr/>
          <p:nvPr userDrawn="1"/>
        </p:nvSpPr>
        <p:spPr>
          <a:xfrm>
            <a:off x="11870888" y="107754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09B745A-5D26-C047-A9C7-9C5BEFF193A1}"/>
              </a:ext>
            </a:extLst>
          </p:cNvPr>
          <p:cNvSpPr/>
          <p:nvPr userDrawn="1"/>
        </p:nvSpPr>
        <p:spPr>
          <a:xfrm rot="10800000">
            <a:off x="11308653" y="611853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0EE9FA9-A327-6248-967F-893ADCB92D87}"/>
              </a:ext>
            </a:extLst>
          </p:cNvPr>
          <p:cNvSpPr/>
          <p:nvPr userDrawn="1"/>
        </p:nvSpPr>
        <p:spPr>
          <a:xfrm rot="10800000">
            <a:off x="8389870" y="657779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5F2C8DD-E55E-5E49-8657-720F9A9D4DF2}"/>
              </a:ext>
            </a:extLst>
          </p:cNvPr>
          <p:cNvSpPr/>
          <p:nvPr userDrawn="1"/>
        </p:nvSpPr>
        <p:spPr>
          <a:xfrm rot="10800000">
            <a:off x="4285761" y="5495439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9BC6AF-5607-7D45-B183-9BDF4622ED45}"/>
              </a:ext>
            </a:extLst>
          </p:cNvPr>
          <p:cNvSpPr/>
          <p:nvPr userDrawn="1"/>
        </p:nvSpPr>
        <p:spPr>
          <a:xfrm rot="10800000">
            <a:off x="3261" y="5500246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666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 og innhold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19C52459-D2B3-C546-9363-E84D342AFB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812" y="1194998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4000" b="1" i="0"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99D48276-482E-1945-ADE2-ADEE49552A3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2812" y="2019792"/>
            <a:ext cx="4712614" cy="23383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50554C5D-EF36-E249-B10A-0FB9A042CFC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10227" y="1194998"/>
            <a:ext cx="5781772" cy="478159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6B3055C-3316-D645-ADCA-DEB8B4F59F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88854686-49CF-2044-8971-F5576D049B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9/27/2019</a:t>
            </a:fld>
            <a:endParaRPr lang="en-US" dirty="0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464EEBCF-38E5-AD4B-8659-D88B8DD95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3D016E7E-798D-FE4E-93A5-3E0EDFA25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4290E2-A1A3-B741-9CBD-D98316A373CB}"/>
              </a:ext>
            </a:extLst>
          </p:cNvPr>
          <p:cNvSpPr/>
          <p:nvPr userDrawn="1"/>
        </p:nvSpPr>
        <p:spPr>
          <a:xfrm rot="10800000">
            <a:off x="642812" y="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CA7434-1A7A-2B4E-8EE6-16FCE790ADC7}"/>
              </a:ext>
            </a:extLst>
          </p:cNvPr>
          <p:cNvSpPr/>
          <p:nvPr userDrawn="1"/>
        </p:nvSpPr>
        <p:spPr>
          <a:xfrm rot="10800000">
            <a:off x="4798353" y="560416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355435-836E-A844-9369-3492A9CEC711}"/>
              </a:ext>
            </a:extLst>
          </p:cNvPr>
          <p:cNvSpPr/>
          <p:nvPr userDrawn="1"/>
        </p:nvSpPr>
        <p:spPr>
          <a:xfrm rot="10800000">
            <a:off x="7838104" y="280208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CC1036-51BC-E244-A360-023C7327BB3A}"/>
              </a:ext>
            </a:extLst>
          </p:cNvPr>
          <p:cNvSpPr/>
          <p:nvPr userDrawn="1"/>
        </p:nvSpPr>
        <p:spPr>
          <a:xfrm rot="10800000">
            <a:off x="11870887" y="560417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8053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10905753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019792"/>
            <a:ext cx="10905753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6796DC-8000-D44B-AD74-3F72B4EBF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78B4D6C5-9BF0-5A49-9693-24A369DB7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9/27/2019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A686105-7BC9-224A-B16E-B13F4BA9A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CCD24B93-4D97-C146-8244-BF6FA5EC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11F884C-E0B3-E44D-8A36-EB28C0A02617}"/>
              </a:ext>
            </a:extLst>
          </p:cNvPr>
          <p:cNvGrpSpPr/>
          <p:nvPr userDrawn="1"/>
        </p:nvGrpSpPr>
        <p:grpSpPr>
          <a:xfrm rot="10800000">
            <a:off x="642812" y="0"/>
            <a:ext cx="11549187" cy="840624"/>
            <a:chOff x="642812" y="0"/>
            <a:chExt cx="11549187" cy="84062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07A9708-ACEE-3C49-9190-E339828EF3DF}"/>
                </a:ext>
              </a:extLst>
            </p:cNvPr>
            <p:cNvSpPr/>
            <p:nvPr userDrawn="1"/>
          </p:nvSpPr>
          <p:spPr>
            <a:xfrm rot="10800000">
              <a:off x="642812" y="0"/>
              <a:ext cx="883347" cy="280207"/>
            </a:xfrm>
            <a:prstGeom prst="rect">
              <a:avLst/>
            </a:prstGeom>
            <a:solidFill>
              <a:srgbClr val="0023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D7D776-D791-A645-9ECF-9C0B75DAE595}"/>
                </a:ext>
              </a:extLst>
            </p:cNvPr>
            <p:cNvSpPr/>
            <p:nvPr userDrawn="1"/>
          </p:nvSpPr>
          <p:spPr>
            <a:xfrm rot="10800000">
              <a:off x="4798353" y="560416"/>
              <a:ext cx="321112" cy="280207"/>
            </a:xfrm>
            <a:prstGeom prst="rect">
              <a:avLst/>
            </a:prstGeom>
            <a:solidFill>
              <a:srgbClr val="025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00608E4-FCDF-7341-BDDE-2D407FE18E82}"/>
                </a:ext>
              </a:extLst>
            </p:cNvPr>
            <p:cNvSpPr/>
            <p:nvPr userDrawn="1"/>
          </p:nvSpPr>
          <p:spPr>
            <a:xfrm rot="10800000">
              <a:off x="7838104" y="280208"/>
              <a:ext cx="878830" cy="280207"/>
            </a:xfrm>
            <a:prstGeom prst="rect">
              <a:avLst/>
            </a:prstGeom>
            <a:solidFill>
              <a:srgbClr val="038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DE3FFE0-A21C-7741-92B5-34AB4E684857}"/>
                </a:ext>
              </a:extLst>
            </p:cNvPr>
            <p:cNvSpPr/>
            <p:nvPr userDrawn="1"/>
          </p:nvSpPr>
          <p:spPr>
            <a:xfrm rot="10800000">
              <a:off x="11870887" y="560417"/>
              <a:ext cx="321112" cy="280207"/>
            </a:xfrm>
            <a:prstGeom prst="rect">
              <a:avLst/>
            </a:prstGeom>
            <a:solidFill>
              <a:srgbClr val="00C3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2-spalte innhold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10905753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1" y="2019792"/>
            <a:ext cx="5349279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78B4D6C5-9BF0-5A49-9693-24A369DB7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9/27/2019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A686105-7BC9-224A-B16E-B13F4BA9A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CCD24B93-4D97-C146-8244-BF6FA5EC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BF9C66D-8089-0746-B8A4-495F8E5FB85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12341" y="2019792"/>
            <a:ext cx="5336224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B9E97A-427D-294B-8CC9-7542F3794D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5934582-449C-A148-BDAE-61909D5B5E12}"/>
              </a:ext>
            </a:extLst>
          </p:cNvPr>
          <p:cNvSpPr/>
          <p:nvPr userDrawn="1"/>
        </p:nvSpPr>
        <p:spPr>
          <a:xfrm rot="10800000">
            <a:off x="9214778" y="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616DA5-BD52-274B-9153-B2B3662CBC1B}"/>
              </a:ext>
            </a:extLst>
          </p:cNvPr>
          <p:cNvSpPr/>
          <p:nvPr userDrawn="1"/>
        </p:nvSpPr>
        <p:spPr>
          <a:xfrm rot="10800000">
            <a:off x="11870888" y="560416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D040E1-F8FE-A740-A085-8E23C694EFF2}"/>
              </a:ext>
            </a:extLst>
          </p:cNvPr>
          <p:cNvSpPr/>
          <p:nvPr userDrawn="1"/>
        </p:nvSpPr>
        <p:spPr>
          <a:xfrm rot="10800000">
            <a:off x="0" y="280208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D7A923-9D2B-5F40-8C62-9B40955AFD66}"/>
              </a:ext>
            </a:extLst>
          </p:cNvPr>
          <p:cNvSpPr/>
          <p:nvPr userDrawn="1"/>
        </p:nvSpPr>
        <p:spPr>
          <a:xfrm rot="10800000">
            <a:off x="4308037" y="560417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20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3434" y="685800"/>
            <a:ext cx="10881616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434" y="2286000"/>
            <a:ext cx="10881616" cy="3474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
Andre nivå
Tredje nivå
Fjerde nivå
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5" r:id="rId3"/>
    <p:sldLayoutId id="2147483678" r:id="rId4"/>
    <p:sldLayoutId id="2147483680" r:id="rId5"/>
    <p:sldLayoutId id="2147483676" r:id="rId6"/>
    <p:sldLayoutId id="2147483668" r:id="rId7"/>
    <p:sldLayoutId id="2147483650" r:id="rId8"/>
    <p:sldLayoutId id="2147483686" r:id="rId9"/>
    <p:sldLayoutId id="2147483663" r:id="rId10"/>
    <p:sldLayoutId id="2147483683" r:id="rId11"/>
    <p:sldLayoutId id="2147483684" r:id="rId12"/>
    <p:sldLayoutId id="2147483685" r:id="rId13"/>
    <p:sldLayoutId id="2147483687" r:id="rId14"/>
    <p:sldLayoutId id="2147483654" r:id="rId15"/>
    <p:sldLayoutId id="2147483681" r:id="rId16"/>
    <p:sldLayoutId id="2147483682" r:id="rId17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5600" b="1" i="0" kern="1200" baseline="0">
          <a:solidFill>
            <a:srgbClr val="132856"/>
          </a:solidFill>
          <a:latin typeface="Franklin Gothic Demi" panose="020B0603020102020204" pitchFamily="34" charset="0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rgbClr val="132856"/>
          </a:solidFill>
          <a:latin typeface="+mj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iti.org/ru/document/eiti-standard-2019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B86E31F-55FF-2E41-AB26-CEECCBD285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Международный Секретариат ИПДО</a:t>
            </a:r>
            <a:br>
              <a:rPr lang="uk-UA" dirty="0"/>
            </a:br>
            <a:r>
              <a:rPr lang="uk-UA" dirty="0"/>
              <a:t>Октябрь 2019 г.</a:t>
            </a:r>
          </a:p>
          <a:p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9E2AE-17D2-1A43-8B68-275E4E90DD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3434" y="2494527"/>
            <a:ext cx="11227453" cy="744996"/>
          </a:xfrm>
        </p:spPr>
        <p:txBody>
          <a:bodyPr>
            <a:noAutofit/>
          </a:bodyPr>
          <a:lstStyle/>
          <a:p>
            <a:r>
              <a:rPr lang="ru-RU" sz="4000" dirty="0"/>
              <a:t>Стандарт ИПДО от 2019 г. : </a:t>
            </a:r>
            <a:br>
              <a:rPr lang="ru-RU" sz="4000" dirty="0"/>
            </a:br>
            <a:r>
              <a:rPr lang="ru-RU" sz="4000" dirty="0"/>
              <a:t>Обзор основных изменений</a:t>
            </a:r>
            <a:endParaRPr lang="uk-UA" sz="3800" dirty="0"/>
          </a:p>
        </p:txBody>
      </p:sp>
    </p:spTree>
    <p:extLst>
      <p:ext uri="{BB962C8B-B14F-4D97-AF65-F5344CB8AC3E}">
        <p14:creationId xmlns:p14="http://schemas.microsoft.com/office/powerpoint/2010/main" val="2623336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457200">
              <a:lnSpc>
                <a:spcPct val="100000"/>
              </a:lnSpc>
              <a:defRPr/>
            </a:pPr>
            <a:r>
              <a:rPr lang="ru-RU" dirty="0">
                <a:solidFill>
                  <a:srgbClr val="002060"/>
                </a:solidFill>
                <a:latin typeface="Calibri"/>
              </a:rPr>
              <a:t>Прозрачность контрактов: что изменилось?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ru-RU" dirty="0">
                <a:solidFill>
                  <a:srgbClr val="002060"/>
                </a:solidFill>
              </a:rPr>
              <a:t>Требуется обнародование контрактов, которые были </a:t>
            </a:r>
            <a:r>
              <a:rPr lang="ru-RU" u="sng" dirty="0">
                <a:solidFill>
                  <a:srgbClr val="002060"/>
                </a:solidFill>
              </a:rPr>
              <a:t>заключены, подписаны или изменены с 1 января 2021 года</a:t>
            </a:r>
            <a:r>
              <a:rPr lang="ru-RU" dirty="0">
                <a:solidFill>
                  <a:srgbClr val="002060"/>
                </a:solidFill>
              </a:rPr>
              <a:t> (2.4.a).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ru-RU" u="sng" dirty="0"/>
              <a:t>Ожидается, что МГЗС включат свои планы</a:t>
            </a:r>
            <a:r>
              <a:rPr lang="ru-RU" dirty="0"/>
              <a:t> по раскрытию контрактов в рабочие планы на 2020 год (2.4.b). 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ru-RU" u="sng" dirty="0"/>
              <a:t>Ожидается, что МГЗС включат свои планы</a:t>
            </a:r>
            <a:r>
              <a:rPr lang="ru-RU" dirty="0"/>
              <a:t> по раскрытию контрактов в рабочие планы на 2020 год (2.4.b).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1B6203-8EDD-4B25-A0E6-DC18CF19F905}"/>
              </a:ext>
            </a:extLst>
          </p:cNvPr>
          <p:cNvSpPr txBox="1"/>
          <p:nvPr/>
        </p:nvSpPr>
        <p:spPr>
          <a:xfrm>
            <a:off x="642812" y="4954861"/>
            <a:ext cx="963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90BF"/>
                </a:solidFill>
              </a:rPr>
              <a:t>Полный текст доступен в Требовании 2.4 касательно контрактов и 2.1 касательно фискального и правового режима.</a:t>
            </a:r>
          </a:p>
        </p:txBody>
      </p:sp>
    </p:spTree>
    <p:extLst>
      <p:ext uri="{BB962C8B-B14F-4D97-AF65-F5344CB8AC3E}">
        <p14:creationId xmlns:p14="http://schemas.microsoft.com/office/powerpoint/2010/main" val="3014935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>
                <a:solidFill>
                  <a:srgbClr val="002060"/>
                </a:solidFill>
                <a:latin typeface="Calibri"/>
              </a:rPr>
              <a:t>Государственные предприятия: </a:t>
            </a:r>
            <a:r>
              <a:rPr lang="ru-RU" b="0" dirty="0">
                <a:solidFill>
                  <a:srgbClr val="002060"/>
                </a:solidFill>
              </a:rPr>
              <a:t>зачем нужны изменения?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ru-RU" dirty="0"/>
              <a:t>Государственные предприятия (ГП) часто играют важную роль в управлении природными ресурсами государства.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ru-RU" dirty="0"/>
              <a:t>Валидация продемонстрировала текущие проблемы и недостаток ясности соответствующих Требований ИПДО.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ru-RU" dirty="0"/>
              <a:t>ГП все больше «интегрируют» раскрытие данных и публикуют информацию на веб-сайтах или в годовых финансовых отчетах.</a:t>
            </a:r>
          </a:p>
        </p:txBody>
      </p:sp>
      <p:pic>
        <p:nvPicPr>
          <p:cNvPr id="4" name="Picture 2" descr="https://eiti.org/sites/default/files/backgroundimage/test3.png">
            <a:extLst>
              <a:ext uri="{FF2B5EF4-FFF2-40B4-BE49-F238E27FC236}">
                <a16:creationId xmlns:a16="http://schemas.microsoft.com/office/drawing/2014/main" id="{5CF2B4B9-35B9-48A7-85B2-A488EEC762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8" r="8639"/>
          <a:stretch/>
        </p:blipFill>
        <p:spPr bwMode="auto">
          <a:xfrm>
            <a:off x="6265777" y="4741891"/>
            <a:ext cx="3401122" cy="202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951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11181326" cy="671660"/>
          </a:xfrm>
        </p:spPr>
        <p:txBody>
          <a:bodyPr/>
          <a:lstStyle/>
          <a:p>
            <a:pPr lvl="0" defTabSz="457200">
              <a:lnSpc>
                <a:spcPct val="100000"/>
              </a:lnSpc>
              <a:defRPr/>
            </a:pPr>
            <a:r>
              <a:rPr lang="ru-RU" dirty="0">
                <a:solidFill>
                  <a:srgbClr val="002060"/>
                </a:solidFill>
                <a:latin typeface="Calibri"/>
              </a:rPr>
              <a:t>Государственные предприятия: что изменилось?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ru-RU" dirty="0"/>
              <a:t>Описание финансовых отношений между государством и ГП также должно охватывать </a:t>
            </a:r>
            <a:r>
              <a:rPr lang="ru-RU" u="sng" dirty="0"/>
              <a:t>совместные предприятия и дочерние компании</a:t>
            </a:r>
            <a:r>
              <a:rPr lang="ru-RU" dirty="0"/>
              <a:t> (2.6.a.i).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ru-RU" dirty="0"/>
              <a:t>Подлежащие раскрытию сведения о кредитах включают в себя </a:t>
            </a:r>
            <a:r>
              <a:rPr lang="ru-RU" u="sng" dirty="0"/>
              <a:t>график погашения и процентную ставку</a:t>
            </a:r>
            <a:r>
              <a:rPr lang="ru-RU" dirty="0"/>
              <a:t> (2.6.a.ii).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ru-RU" dirty="0"/>
              <a:t>Ожидается, что ГП будут публиковать свою финансовую отчетность, которая прошла аудит  (2.6.b)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ru-RU" dirty="0"/>
              <a:t>МГЗС могут рассмотреть применение </a:t>
            </a:r>
            <a:r>
              <a:rPr lang="ru-RU" u="sng" dirty="0"/>
              <a:t>сформулированного МВФ определения термина «квазифискальные расходы»</a:t>
            </a:r>
            <a:r>
              <a:rPr lang="ru-RU" dirty="0"/>
              <a:t> (6.2).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1B6203-8EDD-4B25-A0E6-DC18CF19F905}"/>
              </a:ext>
            </a:extLst>
          </p:cNvPr>
          <p:cNvSpPr txBox="1"/>
          <p:nvPr/>
        </p:nvSpPr>
        <p:spPr>
          <a:xfrm>
            <a:off x="642812" y="5497078"/>
            <a:ext cx="963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b="1" dirty="0">
                <a:solidFill>
                  <a:srgbClr val="0090BF"/>
                </a:solidFill>
              </a:rPr>
              <a:t>Полный текст доступен в Требованиях 2.6, 4.5 и 6.2.</a:t>
            </a:r>
          </a:p>
        </p:txBody>
      </p:sp>
    </p:spTree>
    <p:extLst>
      <p:ext uri="{BB962C8B-B14F-4D97-AF65-F5344CB8AC3E}">
        <p14:creationId xmlns:p14="http://schemas.microsoft.com/office/powerpoint/2010/main" val="2047512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973028"/>
            <a:ext cx="11125855" cy="671660"/>
          </a:xfrm>
        </p:spPr>
        <p:txBody>
          <a:bodyPr/>
          <a:lstStyle/>
          <a:p>
            <a:pPr lvl="0" defTabSz="457200">
              <a:lnSpc>
                <a:spcPct val="100000"/>
              </a:lnSpc>
              <a:defRPr/>
            </a:pPr>
            <a:r>
              <a:rPr lang="ru-RU" sz="3600" dirty="0">
                <a:solidFill>
                  <a:srgbClr val="002060"/>
                </a:solidFill>
                <a:latin typeface="Calibri"/>
              </a:rPr>
              <a:t>Продажа государственной доли нефти, газа и минеральных ресурсов:</a:t>
            </a:r>
            <a:r>
              <a:rPr lang="ru-RU" sz="3600" b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Calibri"/>
              </a:rPr>
              <a:t>зачем нужны изменения?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672" y="2236460"/>
            <a:ext cx="10905753" cy="35814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ru-RU" dirty="0"/>
              <a:t>Более половины доходов на сумму 2,5 млрд долларов США, раскрытых странами ИПДО, происходят от продажи государственной доли нефти, газа или минеральных ресурсов торговым компаниям.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ru-RU" dirty="0"/>
              <a:t>Страны и ГП достигли значительного прогресса в раскрытии продаж нефти благодаря «целенаправленным усилиям по обеспечению прозрачности в сфере торговли сырьевыми товарами» со стороны ИПДО.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ru-RU" dirty="0"/>
              <a:t>Выявлены возможности по стимулированию раскрытия информации на основе формирующейся практики и стимулированию закупочных компаний к обеспечению соответствия раскрытия информации по компаниям/ГП. </a:t>
            </a:r>
          </a:p>
        </p:txBody>
      </p:sp>
    </p:spTree>
    <p:extLst>
      <p:ext uri="{BB962C8B-B14F-4D97-AF65-F5344CB8AC3E}">
        <p14:creationId xmlns:p14="http://schemas.microsoft.com/office/powerpoint/2010/main" val="25441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010332"/>
            <a:ext cx="10905753" cy="671660"/>
          </a:xfrm>
        </p:spPr>
        <p:txBody>
          <a:bodyPr/>
          <a:lstStyle/>
          <a:p>
            <a:pPr lvl="0">
              <a:defRPr/>
            </a:pPr>
            <a:r>
              <a:rPr lang="ru-RU" dirty="0"/>
              <a:t>Продажа государственной доли нефти, газа и минеральных ресурсов: что изменилось?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1896936"/>
            <a:ext cx="10905753" cy="35814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spcAft>
                <a:spcPts val="12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</a:rPr>
              <a:t>В охват включены внедряющие страны, ГП и третьи стороны, продающие от имени правительства (4.2.a). </a:t>
            </a:r>
          </a:p>
          <a:p>
            <a:pPr marL="457200" indent="-457200">
              <a:spcAft>
                <a:spcPts val="12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</a:rPr>
              <a:t>Объемы и стоимость проданной продукции должны </a:t>
            </a:r>
            <a:r>
              <a:rPr lang="ru-RU" u="sng" dirty="0">
                <a:solidFill>
                  <a:srgbClr val="002060"/>
                </a:solidFill>
              </a:rPr>
              <a:t>разукрупняться по контрактам на продажу</a:t>
            </a:r>
            <a:r>
              <a:rPr lang="ru-RU" dirty="0">
                <a:solidFill>
                  <a:srgbClr val="002060"/>
                </a:solidFill>
              </a:rPr>
              <a:t> (а не по покупателям).</a:t>
            </a:r>
          </a:p>
          <a:p>
            <a:pPr marL="457200" indent="-457200">
              <a:spcAft>
                <a:spcPts val="12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</a:rPr>
              <a:t>Приветствуется раскрытие данных о </a:t>
            </a:r>
            <a:r>
              <a:rPr lang="ru-RU" u="sng" dirty="0">
                <a:solidFill>
                  <a:srgbClr val="002060"/>
                </a:solidFill>
              </a:rPr>
              <a:t>процессе отбора покупателей</a:t>
            </a:r>
            <a:r>
              <a:rPr lang="ru-RU" dirty="0">
                <a:solidFill>
                  <a:srgbClr val="002060"/>
                </a:solidFill>
              </a:rPr>
              <a:t> и </a:t>
            </a:r>
            <a:r>
              <a:rPr lang="ru-RU" u="sng" dirty="0">
                <a:solidFill>
                  <a:srgbClr val="002060"/>
                </a:solidFill>
              </a:rPr>
              <a:t>контрактах на продажу</a:t>
            </a:r>
            <a:r>
              <a:rPr lang="ru-RU" dirty="0">
                <a:solidFill>
                  <a:srgbClr val="002060"/>
                </a:solidFill>
              </a:rPr>
              <a:t> (4.2.b).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uk-UA" dirty="0"/>
              <a:t>Закупочным компаниям </a:t>
            </a:r>
            <a:r>
              <a:rPr lang="ru-RU" dirty="0">
                <a:solidFill>
                  <a:srgbClr val="002060"/>
                </a:solidFill>
              </a:rPr>
              <a:t>рекомендуется раскрывать свои платежи в адрес государства за покупки сырьевых товаров (4.2.c).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endParaRPr lang="uk-UA" dirty="0"/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1B6203-8EDD-4B25-A0E6-DC18CF19F905}"/>
              </a:ext>
            </a:extLst>
          </p:cNvPr>
          <p:cNvSpPr txBox="1"/>
          <p:nvPr/>
        </p:nvSpPr>
        <p:spPr>
          <a:xfrm>
            <a:off x="647776" y="5478336"/>
            <a:ext cx="963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90BF"/>
                </a:solidFill>
              </a:rPr>
              <a:t>Полный текст доступен в Требовании 4.2 касательно продажи государственной доли добычи.</a:t>
            </a:r>
          </a:p>
        </p:txBody>
      </p:sp>
    </p:spTree>
    <p:extLst>
      <p:ext uri="{BB962C8B-B14F-4D97-AF65-F5344CB8AC3E}">
        <p14:creationId xmlns:p14="http://schemas.microsoft.com/office/powerpoint/2010/main" val="1728995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457200">
              <a:lnSpc>
                <a:spcPct val="100000"/>
              </a:lnSpc>
              <a:defRPr/>
            </a:pPr>
            <a:r>
              <a:rPr lang="ru-RU" dirty="0">
                <a:latin typeface="Calibri"/>
              </a:rPr>
              <a:t>Гендерные аспекты: зачем нужны изменения?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ru-RU" dirty="0"/>
              <a:t>Участие женщин и маргинализированных групп в управлении природными ресурсами является ключевым фактором надлежащего управления сектором.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ru-RU" dirty="0"/>
              <a:t>Изменения направлены на улучшение представленности МГЗС, обеспечение соответствия данных гендерному анализу, улучшение доступа к данным для женщин и маргинализированных групп.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C690C-370E-4290-B28F-09FB47F78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429" y="4003838"/>
            <a:ext cx="3885671" cy="258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56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457200">
              <a:lnSpc>
                <a:spcPct val="100000"/>
              </a:lnSpc>
              <a:defRPr/>
            </a:pPr>
            <a:r>
              <a:rPr lang="ru-RU" dirty="0">
                <a:latin typeface="Calibri"/>
              </a:rPr>
              <a:t>Гендерные аспекты: что изменилось?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1" y="2188358"/>
            <a:ext cx="10905753" cy="358140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</a:rPr>
              <a:t>От МГЗС требуется </a:t>
            </a:r>
            <a:r>
              <a:rPr lang="ru-RU" u="sng" dirty="0">
                <a:solidFill>
                  <a:srgbClr val="002060"/>
                </a:solidFill>
              </a:rPr>
              <a:t>учитывать гендерный баланс</a:t>
            </a:r>
            <a:r>
              <a:rPr lang="ru-RU" dirty="0">
                <a:solidFill>
                  <a:srgbClr val="002060"/>
                </a:solidFill>
              </a:rPr>
              <a:t> (1.4).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</a:rPr>
              <a:t>В отчетности ИПДО должны предоставляться </a:t>
            </a:r>
            <a:r>
              <a:rPr lang="ru-RU" u="sng" dirty="0">
                <a:solidFill>
                  <a:srgbClr val="002060"/>
                </a:solidFill>
              </a:rPr>
              <a:t>показатели занятости по проектам, ролям и половому признаку в случае наличия таких данных</a:t>
            </a:r>
            <a:r>
              <a:rPr lang="ru-RU" dirty="0">
                <a:solidFill>
                  <a:srgbClr val="002060"/>
                </a:solidFill>
              </a:rPr>
              <a:t> (6.3).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</a:rPr>
              <a:t>МГЗС </a:t>
            </a:r>
            <a:r>
              <a:rPr lang="ru-RU" u="sng" dirty="0">
                <a:solidFill>
                  <a:srgbClr val="002060"/>
                </a:solidFill>
              </a:rPr>
              <a:t>должны учитывать трудности доступа к информации</a:t>
            </a:r>
            <a:r>
              <a:rPr lang="ru-RU" dirty="0">
                <a:solidFill>
                  <a:srgbClr val="002060"/>
                </a:solidFill>
              </a:rPr>
              <a:t> по половому признаку и по подгруппам (7.1).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</a:rPr>
              <a:t>МГЗС </a:t>
            </a:r>
            <a:r>
              <a:rPr lang="ru-RU" u="sng" dirty="0">
                <a:solidFill>
                  <a:srgbClr val="002060"/>
                </a:solidFill>
              </a:rPr>
              <a:t>рекомендуется документировать усилия по улучшению гендерного равенства</a:t>
            </a:r>
            <a:r>
              <a:rPr lang="ru-RU" dirty="0">
                <a:solidFill>
                  <a:srgbClr val="002060"/>
                </a:solidFill>
              </a:rPr>
              <a:t> и социальной всеобъемлемости (7.4).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351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11549188" cy="671660"/>
          </a:xfrm>
        </p:spPr>
        <p:txBody>
          <a:bodyPr/>
          <a:lstStyle/>
          <a:p>
            <a:pPr lvl="0" defTabSz="457200">
              <a:lnSpc>
                <a:spcPct val="100000"/>
              </a:lnSpc>
              <a:defRPr/>
            </a:pPr>
            <a:r>
              <a:rPr lang="ru-RU" dirty="0">
                <a:latin typeface="Calibri"/>
              </a:rPr>
              <a:t>Экологическая отчетность: зачем нужны изменения?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448417"/>
            <a:ext cx="10905753" cy="3581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Экологические проблемы являются важной частью управления природными ресурсами. 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Как минимум 28 стран включили в отчетность ИПДО информацию о платежах на природоохранную деятельность или мониторинге воздействия на окружающую среду.</a:t>
            </a:r>
          </a:p>
        </p:txBody>
      </p:sp>
      <p:pic>
        <p:nvPicPr>
          <p:cNvPr id="5" name="Picture 4" descr="Image result for environmental reporting oil gas">
            <a:extLst>
              <a:ext uri="{FF2B5EF4-FFF2-40B4-BE49-F238E27FC236}">
                <a16:creationId xmlns:a16="http://schemas.microsoft.com/office/drawing/2014/main" id="{B1591E07-85BA-42A4-BB9F-50A7E9A8A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293" y="4185494"/>
            <a:ext cx="2492298" cy="249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008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457200">
              <a:lnSpc>
                <a:spcPct val="100000"/>
              </a:lnSpc>
              <a:defRPr/>
            </a:pPr>
            <a:r>
              <a:rPr lang="ru-RU" dirty="0">
                <a:latin typeface="Calibri"/>
              </a:rPr>
              <a:t>Экологическая отчетность: что изменилось?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1" y="2081602"/>
            <a:ext cx="10905753" cy="3581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04040"/>
                </a:solidFill>
              </a:rPr>
              <a:t>Требуется раскрывать существенные платежи в пользу государства на цели охраны окружающей среды (6.1)</a:t>
            </a:r>
          </a:p>
          <a:p>
            <a:pPr marL="457200" indent="-457200"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04040"/>
                </a:solidFill>
              </a:rPr>
              <a:t>Приветствуется раскрытие информации касательно воздействия на окружающую среду и мониторинга такого воздействия (6.4)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318AE5-751F-49CF-A9F0-9305F72393C3}"/>
              </a:ext>
            </a:extLst>
          </p:cNvPr>
          <p:cNvSpPr txBox="1"/>
          <p:nvPr/>
        </p:nvSpPr>
        <p:spPr>
          <a:xfrm>
            <a:off x="642812" y="5148594"/>
            <a:ext cx="963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90BF"/>
                </a:solidFill>
              </a:rPr>
              <a:t>Полный текст доступен в Требовании 6.1 касательно социальных расходов и расходов на природоохранную деятельность, а также 6.4 касательно воздействия на окружающую среду.</a:t>
            </a:r>
          </a:p>
        </p:txBody>
      </p:sp>
    </p:spTree>
    <p:extLst>
      <p:ext uri="{BB962C8B-B14F-4D97-AF65-F5344CB8AC3E}">
        <p14:creationId xmlns:p14="http://schemas.microsoft.com/office/powerpoint/2010/main" val="3165373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11275919" cy="671660"/>
          </a:xfrm>
        </p:spPr>
        <p:txBody>
          <a:bodyPr/>
          <a:lstStyle/>
          <a:p>
            <a:pPr lvl="0" defTabSz="457200">
              <a:lnSpc>
                <a:spcPct val="100000"/>
              </a:lnSpc>
              <a:defRPr/>
            </a:pPr>
            <a:r>
              <a:rPr lang="ru-RU" dirty="0">
                <a:latin typeface="Calibri"/>
              </a:rPr>
              <a:t>Годовая отчетность о ходе работы: зачем нужны изменения?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448417"/>
            <a:ext cx="10905753" cy="3581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buFont typeface="Arial"/>
              <a:buChar char="•"/>
            </a:pPr>
            <a:r>
              <a:rPr lang="ru-RU" dirty="0"/>
              <a:t>Консультации с заинтересованными сторонами показали, что годовые отчеты о ходе работы не всегда служат целям анализа воздействия, и это случается довольно часто.</a:t>
            </a:r>
          </a:p>
          <a:p>
            <a:pPr marL="457200" indent="-457200">
              <a:buFont typeface="Arial"/>
              <a:buChar char="•"/>
            </a:pPr>
            <a:r>
              <a:rPr lang="ru-RU" dirty="0"/>
              <a:t>Во многих странах имеются другие способы анализа воздействия и результатов внедрения (например, исследования воздействия, Отчеты ИПДО, заседания МГЗС, мероприятия при участии заинтересованных сторон или другие средства отчетности).</a:t>
            </a:r>
          </a:p>
        </p:txBody>
      </p:sp>
      <p:pic>
        <p:nvPicPr>
          <p:cNvPr id="6" name="Picture 2" descr="https://eiti.org/sites/default/files/image_featured/measuringimpactblog.png">
            <a:extLst>
              <a:ext uri="{FF2B5EF4-FFF2-40B4-BE49-F238E27FC236}">
                <a16:creationId xmlns:a16="http://schemas.microsoft.com/office/drawing/2014/main" id="{4FE7ED0B-5C8A-43EE-9F7F-E2F074815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33" y="4621338"/>
            <a:ext cx="4728117" cy="208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657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Зачем нужны изменения?</a:t>
            </a:r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1" y="1638300"/>
            <a:ext cx="10905753" cy="3581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buFont typeface="Arial"/>
              <a:buChar char="•"/>
            </a:pPr>
            <a:r>
              <a:rPr lang="ru-RU" dirty="0"/>
              <a:t>Чтобы учесть отзывы заинтересованных сторон и устранить неоднозначности в толковании для большей ясности</a:t>
            </a:r>
          </a:p>
          <a:p>
            <a:pPr marL="457200" indent="-457200">
              <a:buFont typeface="Arial"/>
              <a:buChar char="•"/>
            </a:pPr>
            <a:r>
              <a:rPr lang="ru-RU" dirty="0"/>
              <a:t>Чтобы отобразить передовую практику во внедряющих странах</a:t>
            </a:r>
          </a:p>
          <a:p>
            <a:pPr marL="457200" indent="-457200">
              <a:buFont typeface="Arial"/>
              <a:buChar char="•"/>
            </a:pPr>
            <a:r>
              <a:rPr lang="ru-RU" dirty="0"/>
              <a:t>Чтобы сделать внедрение менее затруднительным путем привнесения гибкости</a:t>
            </a:r>
          </a:p>
          <a:p>
            <a:pPr marL="457200" indent="-457200">
              <a:buFont typeface="Arial"/>
              <a:buChar char="•"/>
            </a:pPr>
            <a:r>
              <a:rPr lang="ru-RU" dirty="0"/>
              <a:t>Чтобы побудить страны к усилению раскрытия информации в случаях, когда это важно и соответствует национальным приоритетам</a:t>
            </a:r>
          </a:p>
        </p:txBody>
      </p:sp>
    </p:spTree>
    <p:extLst>
      <p:ext uri="{BB962C8B-B14F-4D97-AF65-F5344CB8AC3E}">
        <p14:creationId xmlns:p14="http://schemas.microsoft.com/office/powerpoint/2010/main" val="517342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10676829" cy="671660"/>
          </a:xfrm>
        </p:spPr>
        <p:txBody>
          <a:bodyPr/>
          <a:lstStyle/>
          <a:p>
            <a:pPr lvl="0" defTabSz="457200">
              <a:lnSpc>
                <a:spcPct val="100000"/>
              </a:lnSpc>
              <a:defRPr/>
            </a:pPr>
            <a:r>
              <a:rPr lang="ru-RU" dirty="0">
                <a:latin typeface="Calibri"/>
              </a:rPr>
              <a:t>Годовая отчетность о ходе работы: что изменилось?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1" y="2448417"/>
            <a:ext cx="10905753" cy="3581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spcAft>
                <a:spcPts val="12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04040"/>
                </a:solidFill>
              </a:rPr>
              <a:t>МГЗС могут выбирать, как проводить ежегодный анализ результатов и воздействия внедрения ИПДО (7.4).</a:t>
            </a:r>
          </a:p>
          <a:p>
            <a:pPr marL="457200" indent="-457200">
              <a:spcAft>
                <a:spcPts val="12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04040"/>
                </a:solidFill>
              </a:rPr>
              <a:t>От стран больше не требуется публиковать такие анализы до 1 июля.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318AE5-751F-49CF-A9F0-9305F72393C3}"/>
              </a:ext>
            </a:extLst>
          </p:cNvPr>
          <p:cNvSpPr txBox="1"/>
          <p:nvPr/>
        </p:nvSpPr>
        <p:spPr>
          <a:xfrm>
            <a:off x="642811" y="5016671"/>
            <a:ext cx="963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90BF"/>
                </a:solidFill>
              </a:rPr>
              <a:t>Полный текст доступен в Требовании 7.4 касательно анализа воздействия и результатов внедрения ИПДО.</a:t>
            </a:r>
          </a:p>
        </p:txBody>
      </p:sp>
    </p:spTree>
    <p:extLst>
      <p:ext uri="{BB962C8B-B14F-4D97-AF65-F5344CB8AC3E}">
        <p14:creationId xmlns:p14="http://schemas.microsoft.com/office/powerpoint/2010/main" val="3945606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Другие рекомендуемые положения</a:t>
            </a:r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94" y="1866658"/>
            <a:ext cx="10905753" cy="3581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Лицензирование (2.2) — Выбор процедур лицензирования и требований для отзыва или аннулирования лицензий.</a:t>
            </a:r>
          </a:p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Добыча и экспорт (3.2, 3.3) — Раскрытие по компаниям или проектам.</a:t>
            </a:r>
          </a:p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Своевременность данных (4.8) — Более своевременное раскрытие информации.</a:t>
            </a:r>
          </a:p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Субнациональные переводы средств (5.2) — Распределение и расходование.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ru-RU" dirty="0"/>
              <a:t>Дальнейшие действия на основе выводов ИПДО (7.3) — Рекомендации для проведения реформ.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126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Небольшие уточнения и разъяснения</a:t>
            </a:r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1933364"/>
            <a:ext cx="10905753" cy="3581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Проведение более четкого различия между общественными дебатами и доступностью данных/открытыми данными (7.1 и 7.2).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В разделе «Терминология» также объясняется систематическое раскрытие данных.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Calibri" charset="0"/>
              </a:rPr>
              <a:t>Статус стран не приостанавливается за достижение менее, чем удовлетворительного прогресса в Требованиях 1.1-1.3.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Calibri" charset="0"/>
              </a:rPr>
              <a:t>Отдельный раздел о контроле Правления ИПДО над внедрением (прежнее Требование 8 касательно «Статуса соответствия и сроков»).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55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будет дальше</a:t>
            </a:r>
            <a:r>
              <a:rPr lang="nb-NO" dirty="0"/>
              <a:t>?</a:t>
            </a:r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008865"/>
            <a:ext cx="10905753" cy="35814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r>
              <a:rPr lang="ru-RU" dirty="0">
                <a:latin typeface="Calibri" charset="0"/>
              </a:rPr>
              <a:t>Международный Секретариат занимается обновлением и разработкой руководства касательно новых требований.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r>
              <a:rPr lang="ru-RU" dirty="0">
                <a:latin typeface="Calibri" charset="0"/>
              </a:rPr>
              <a:t>МГЗС должны будут учитывать последствия для своих рабочих планов и раскрытия данных ИПДО.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r>
              <a:rPr lang="ru-RU" dirty="0">
                <a:latin typeface="Calibri" charset="0"/>
              </a:rPr>
              <a:t>Просим обращаться в Международный Секретариат, если вам необходимы разъяснения или поддержка.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en-US" dirty="0">
              <a:solidFill>
                <a:srgbClr val="40404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Clr>
                <a:srgbClr val="0076AF"/>
              </a:buClr>
              <a:buNone/>
              <a:defRPr/>
            </a:pPr>
            <a:r>
              <a:rPr lang="en-US" sz="2800" b="1" i="1" dirty="0">
                <a:latin typeface="Calibri" charset="0"/>
              </a:rPr>
              <a:t>2019 </a:t>
            </a:r>
            <a:r>
              <a:rPr lang="ru-RU" sz="2800" b="1" i="1" dirty="0">
                <a:latin typeface="Calibri" charset="0"/>
              </a:rPr>
              <a:t>Стандарт доступен здесь</a:t>
            </a:r>
            <a:r>
              <a:rPr lang="uk-UA" sz="2800" b="1" dirty="0">
                <a:solidFill>
                  <a:srgbClr val="404040"/>
                </a:solidFill>
              </a:rPr>
              <a:t>: </a:t>
            </a:r>
            <a:br>
              <a:rPr lang="uk-UA" sz="2800" b="1" dirty="0">
                <a:solidFill>
                  <a:srgbClr val="404040"/>
                </a:solidFill>
              </a:rPr>
            </a:br>
            <a:r>
              <a:rPr lang="uk-UA" sz="2800" b="1" dirty="0">
                <a:hlinkClick r:id="rId2"/>
              </a:rPr>
              <a:t>https://eiti.org/ru/document/eiti-standard-2019</a:t>
            </a:r>
            <a:r>
              <a:rPr lang="uk-UA" sz="2800" b="1" dirty="0"/>
              <a:t>. 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333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Стандарт ИПДО 2019</a:t>
            </a:r>
            <a:endParaRPr lang="uk-UA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D356A289-ED56-4D7E-AA48-73360F58E6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6275069"/>
              </p:ext>
            </p:extLst>
          </p:nvPr>
        </p:nvGraphicFramePr>
        <p:xfrm>
          <a:off x="2263775" y="1866657"/>
          <a:ext cx="9284790" cy="4663440"/>
        </p:xfrm>
        <a:graphic>
          <a:graphicData uri="http://schemas.openxmlformats.org/drawingml/2006/table">
            <a:tbl>
              <a:tblPr firstRow="1" bandRow="1">
                <a:solidFill>
                  <a:srgbClr val="CCECFF"/>
                </a:solidFill>
                <a:tableStyleId>{0E3FDE45-AF77-4B5C-9715-49D594BDF05E}</a:tableStyleId>
              </a:tblPr>
              <a:tblGrid>
                <a:gridCol w="1771263">
                  <a:extLst>
                    <a:ext uri="{9D8B030D-6E8A-4147-A177-3AD203B41FA5}">
                      <a16:colId xmlns:a16="http://schemas.microsoft.com/office/drawing/2014/main" val="3797393084"/>
                    </a:ext>
                  </a:extLst>
                </a:gridCol>
                <a:gridCol w="6514429">
                  <a:extLst>
                    <a:ext uri="{9D8B030D-6E8A-4147-A177-3AD203B41FA5}">
                      <a16:colId xmlns:a16="http://schemas.microsoft.com/office/drawing/2014/main" val="532157822"/>
                    </a:ext>
                  </a:extLst>
                </a:gridCol>
                <a:gridCol w="999098">
                  <a:extLst>
                    <a:ext uri="{9D8B030D-6E8A-4147-A177-3AD203B41FA5}">
                      <a16:colId xmlns:a16="http://schemas.microsoft.com/office/drawing/2014/main" val="152827956"/>
                    </a:ext>
                  </a:extLst>
                </a:gridCol>
              </a:tblGrid>
              <a:tr h="353368">
                <a:tc>
                  <a:txBody>
                    <a:bodyPr/>
                    <a:lstStyle/>
                    <a:p>
                      <a:r>
                        <a:rPr lang="uk-UA">
                          <a:solidFill>
                            <a:srgbClr val="0090BF"/>
                          </a:solidFill>
                          <a:latin typeface="Franklin Gothic Book (Body)"/>
                        </a:rPr>
                        <a:t>Тип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90BF"/>
                          </a:solidFill>
                        </a:rPr>
                        <a:t>Требование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>
                          <a:solidFill>
                            <a:srgbClr val="0090BF"/>
                          </a:solidFill>
                          <a:latin typeface="Franklin Gothic Book (Body)"/>
                        </a:rPr>
                        <a:t>Итого</a:t>
                      </a:r>
                      <a:endParaRPr lang="uk-UA" dirty="0">
                        <a:solidFill>
                          <a:srgbClr val="0090BF"/>
                        </a:solidFill>
                        <a:latin typeface="Franklin Gothic Book (Body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352650"/>
                  </a:ext>
                </a:extLst>
              </a:tr>
              <a:tr h="61839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90BF"/>
                          </a:solidFill>
                        </a:rPr>
                        <a:t>Требования — новые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90BF"/>
                          </a:solidFill>
                        </a:rPr>
                        <a:t>Гендерные аспекты (1.4, 6.3), Контракты (2.4), Продажи сырьевых товаров (4.2), Экологическая отчетность (6.1)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>
                          <a:solidFill>
                            <a:srgbClr val="0090BF"/>
                          </a:solidFill>
                          <a:latin typeface="Franklin Gothic Book (Body)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45397"/>
                  </a:ext>
                </a:extLst>
              </a:tr>
              <a:tr h="61839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90BF"/>
                          </a:solidFill>
                        </a:rPr>
                        <a:t>Ожидания — новые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90BF"/>
                          </a:solidFill>
                        </a:rPr>
                        <a:t>Раскрытие информации компаниями и ГП (4.9, 2.6), Контракты (2.4)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>
                          <a:solidFill>
                            <a:srgbClr val="0090BF"/>
                          </a:solidFill>
                          <a:latin typeface="Franklin Gothic Book (Body)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453384"/>
                  </a:ext>
                </a:extLst>
              </a:tr>
              <a:tr h="1148445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90BF"/>
                          </a:solidFill>
                        </a:rPr>
                        <a:t>Рекомендации — новые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90BF"/>
                          </a:solidFill>
                        </a:rPr>
                        <a:t>Лицензирование (2.2), ГП (2.6), Добыча и экспорт (3.2, 3.3), Продажи сырьевых товаров (4.2), Субнациональные переводы средств (5.2), Экологическая отчетность (6.4), Гендерные аспекты (7.1, 7.4), Рекомендации (7.3)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>
                          <a:solidFill>
                            <a:srgbClr val="0090BF"/>
                          </a:solidFill>
                          <a:latin typeface="Franklin Gothic Book (Body)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104925"/>
                  </a:ext>
                </a:extLst>
              </a:tr>
              <a:tr h="61839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90BF"/>
                          </a:solidFill>
                        </a:rPr>
                        <a:t>Привнесенная гибкость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90BF"/>
                          </a:solidFill>
                        </a:rPr>
                        <a:t>Выверка (4.9), Годовая отчетность о ходе работы (7.4)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>
                          <a:solidFill>
                            <a:srgbClr val="0090BF"/>
                          </a:solidFill>
                          <a:latin typeface="Franklin Gothic Book (Body)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011742"/>
                  </a:ext>
                </a:extLst>
              </a:tr>
              <a:tr h="1148445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90BF"/>
                          </a:solidFill>
                        </a:rPr>
                        <a:t>Разъяснения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90BF"/>
                          </a:solidFill>
                        </a:rPr>
                        <a:t>Контракты (2.4), Бенефициарное право (2.5), ГП (2.6, 6.2), Отчетность на уровне проектов (4.7), Общественные дебаты и открытые данные (7.1, 7.2)</a:t>
                      </a:r>
                    </a:p>
                    <a:p>
                      <a:endParaRPr lang="nb-NO" dirty="0">
                        <a:solidFill>
                          <a:srgbClr val="0090BF"/>
                        </a:solidFill>
                        <a:latin typeface="Franklin Gothic Book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dirty="0">
                          <a:solidFill>
                            <a:srgbClr val="0090BF"/>
                          </a:solidFill>
                          <a:latin typeface="Franklin Gothic Book (Body)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582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773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это повлияет на Валидацию?</a:t>
            </a:r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Страны, в настоящее время занятые подготовкой Отчетов ИПДО и осуществлением исправительных мер по результатам валидации, смогут продолжать свою работу в соответствии со Стандартом 2016 года.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В процессе валидаций, которые будут касаться отчетов, опубликованных до 31 декабря 2019, стран не будут ставить в невыгодное положение за использование Стандарта от 2016 г.</a:t>
            </a:r>
            <a:r>
              <a:rPr lang="uk-UA" dirty="0"/>
              <a:t> 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Внедряющие страны смогут продемонстрировать соблюдение либо Стандарта ИПДО от 2016 г., либо Стандарта ИПДО от 2019 г.</a:t>
            </a:r>
          </a:p>
        </p:txBody>
      </p:sp>
    </p:spTree>
    <p:extLst>
      <p:ext uri="{BB962C8B-B14F-4D97-AF65-F5344CB8AC3E}">
        <p14:creationId xmlns:p14="http://schemas.microsoft.com/office/powerpoint/2010/main" val="3873346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004" y="956017"/>
            <a:ext cx="10905753" cy="671660"/>
          </a:xfrm>
        </p:spPr>
        <p:txBody>
          <a:bodyPr/>
          <a:lstStyle/>
          <a:p>
            <a:pPr lvl="0" defTabSz="457200">
              <a:lnSpc>
                <a:spcPct val="100000"/>
              </a:lnSpc>
              <a:defRPr/>
            </a:pPr>
            <a:r>
              <a:rPr lang="ru-RU" dirty="0">
                <a:latin typeface="Calibri"/>
              </a:rPr>
              <a:t>Систематическое раскрытие данных: зачем нужны изменения?</a:t>
            </a:r>
            <a:br>
              <a:rPr lang="ru-RU" dirty="0">
                <a:latin typeface="Calibri"/>
              </a:rPr>
            </a:br>
            <a:br>
              <a:rPr lang="ru-RU" dirty="0">
                <a:latin typeface="Calibri"/>
              </a:rPr>
            </a:br>
            <a:endParaRPr lang="ru-RU" dirty="0"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ru-RU" dirty="0"/>
              <a:t>Внедряющие страны и правительства во всё большей мере публикуют информацию в рамках стандартной правительственной и корпоративной отчетности. 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ru-RU" dirty="0"/>
              <a:t>Систематическое раскрытие данных обеспечит более своевременное, надежное и систематическое раскрытие информации.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ru-RU" dirty="0"/>
              <a:t>Изменения признают переход к систематическому раскрытию информации и ключевую роль многосторонних групп заинтересованных сторон (МГЗС) в обеспечении соответствия такого раскрытия Стандарту ИПДО.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EEE783-5BF0-4C84-A04D-24D2DC46B28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905" y="4996867"/>
            <a:ext cx="1731085" cy="1332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3789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038881"/>
            <a:ext cx="10905753" cy="671660"/>
          </a:xfrm>
        </p:spPr>
        <p:txBody>
          <a:bodyPr/>
          <a:lstStyle/>
          <a:p>
            <a:pPr lvl="0" defTabSz="457200">
              <a:lnSpc>
                <a:spcPct val="100000"/>
              </a:lnSpc>
              <a:defRPr/>
            </a:pPr>
            <a:r>
              <a:rPr lang="ru-RU" dirty="0">
                <a:latin typeface="Calibri"/>
              </a:rPr>
              <a:t>Систематическое раскрытие данных: </a:t>
            </a:r>
            <a:br>
              <a:rPr lang="en-US" dirty="0">
                <a:latin typeface="Calibri"/>
              </a:rPr>
            </a:br>
            <a:r>
              <a:rPr lang="ru-RU" dirty="0">
                <a:latin typeface="Calibri"/>
              </a:rPr>
              <a:t>что изменилось?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spcAft>
                <a:spcPts val="12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</a:rPr>
              <a:t>Требования подчеркивают </a:t>
            </a:r>
            <a:r>
              <a:rPr lang="ru-RU" u="sng" dirty="0">
                <a:solidFill>
                  <a:srgbClr val="002060"/>
                </a:solidFill>
              </a:rPr>
              <a:t>раскрытие полной и достоверной информации отчитывающимися субъектами</a:t>
            </a:r>
            <a:r>
              <a:rPr lang="ru-RU" dirty="0">
                <a:solidFill>
                  <a:srgbClr val="002060"/>
                </a:solidFill>
              </a:rPr>
              <a:t>, а не сосредоточение только на отчетах ИПДО (4.1).</a:t>
            </a:r>
          </a:p>
          <a:p>
            <a:pPr marL="457200" indent="-457200">
              <a:spcAft>
                <a:spcPts val="12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ru-RU" dirty="0"/>
              <a:t>От компаний </a:t>
            </a:r>
            <a:r>
              <a:rPr lang="ru-RU" u="sng" dirty="0"/>
              <a:t>ожидается раскрытие годовой финансовой отчетности</a:t>
            </a:r>
            <a:r>
              <a:rPr lang="ru-RU" dirty="0"/>
              <a:t> (4.1.e).</a:t>
            </a:r>
          </a:p>
          <a:p>
            <a:pPr marL="457200" indent="-457200">
              <a:spcAft>
                <a:spcPts val="12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ru-RU" dirty="0"/>
              <a:t>Открывает для МГЗС возможность рассмотрения </a:t>
            </a:r>
            <a:r>
              <a:rPr lang="ru-RU" u="sng" dirty="0"/>
              <a:t>других процедур обеспечения достоверности данных помимо выверки</a:t>
            </a:r>
            <a:r>
              <a:rPr lang="ru-RU" dirty="0"/>
              <a:t>, ожидает одобрения Правлением (4.9).</a:t>
            </a:r>
            <a:r>
              <a:rPr lang="ru-RU" dirty="0">
                <a:solidFill>
                  <a:srgbClr val="40404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1B6203-8EDD-4B25-A0E6-DC18CF19F905}"/>
              </a:ext>
            </a:extLst>
          </p:cNvPr>
          <p:cNvSpPr txBox="1"/>
          <p:nvPr/>
        </p:nvSpPr>
        <p:spPr>
          <a:xfrm>
            <a:off x="642812" y="4933950"/>
            <a:ext cx="963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90BF"/>
                </a:solidFill>
              </a:rPr>
              <a:t>Полный текст доступен в Требовании 4.1 касательно полного раскрытия данных и 4.9 касательно качества и обеспечения достоверности данных.</a:t>
            </a:r>
          </a:p>
        </p:txBody>
      </p:sp>
    </p:spTree>
    <p:extLst>
      <p:ext uri="{BB962C8B-B14F-4D97-AF65-F5344CB8AC3E}">
        <p14:creationId xmlns:p14="http://schemas.microsoft.com/office/powerpoint/2010/main" val="151198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1" y="1016578"/>
            <a:ext cx="10905753" cy="671660"/>
          </a:xfrm>
        </p:spPr>
        <p:txBody>
          <a:bodyPr/>
          <a:lstStyle/>
          <a:p>
            <a:pPr lvl="0" defTabSz="457200">
              <a:lnSpc>
                <a:spcPct val="100000"/>
              </a:lnSpc>
              <a:defRPr/>
            </a:pPr>
            <a:r>
              <a:rPr lang="ru-RU" dirty="0">
                <a:latin typeface="Calibri"/>
              </a:rPr>
              <a:t>Отчетность на уровне проектов: зачем нужны изменения?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448" y="2145627"/>
            <a:ext cx="10905753" cy="3581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spcAft>
                <a:spcPts val="12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ru-RU" dirty="0"/>
              <a:t>Растущее признание того, что данные о платежах и доходах требуют разукрупнения — чтобы понять, что государство получает от каждого отдельного проекта добычи. </a:t>
            </a:r>
          </a:p>
          <a:p>
            <a:pPr marL="457200" indent="-457200">
              <a:spcAft>
                <a:spcPts val="12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</a:rPr>
              <a:t>Формирующиеся правила касательно обязательного раскрытия данных требуют отчетности на уровне проектов.</a:t>
            </a:r>
          </a:p>
          <a:p>
            <a:pPr marL="457200" indent="-457200">
              <a:spcAft>
                <a:spcPts val="12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</a:rPr>
              <a:t>Правление ИПДО в 2017 году согласовало требование о разукрупнении раскрываемых доходов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в отчетности ИПДО за 2018 и последующие годы.</a:t>
            </a:r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22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050222"/>
            <a:ext cx="11244388" cy="671660"/>
          </a:xfrm>
        </p:spPr>
        <p:txBody>
          <a:bodyPr/>
          <a:lstStyle/>
          <a:p>
            <a:pPr lvl="0" defTabSz="457200">
              <a:lnSpc>
                <a:spcPct val="100000"/>
              </a:lnSpc>
              <a:defRPr/>
            </a:pPr>
            <a:r>
              <a:rPr lang="ru-RU" dirty="0">
                <a:latin typeface="Calibri"/>
              </a:rPr>
              <a:t>Отчетность на уровне проектов: что изменилось?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091214"/>
            <a:ext cx="10905753" cy="3581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04040"/>
                </a:solidFill>
              </a:rPr>
              <a:t>Включая </a:t>
            </a:r>
            <a:r>
              <a:rPr lang="ru-RU" u="sng" dirty="0">
                <a:solidFill>
                  <a:srgbClr val="404040"/>
                </a:solidFill>
              </a:rPr>
              <a:t>определение термина «проект»</a:t>
            </a:r>
            <a:r>
              <a:rPr lang="ru-RU" dirty="0">
                <a:solidFill>
                  <a:srgbClr val="404040"/>
                </a:solidFill>
              </a:rPr>
              <a:t> в соответствии с формирующейся практикой: </a:t>
            </a:r>
          </a:p>
          <a:p>
            <a:pPr marL="457200" indent="-457200"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404040"/>
              </a:solidFill>
            </a:endParaRPr>
          </a:p>
          <a:p>
            <a:pPr marL="6045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AF"/>
              </a:buClr>
              <a:buNone/>
              <a:defRPr/>
            </a:pPr>
            <a:r>
              <a:rPr lang="ru-RU" dirty="0">
                <a:solidFill>
                  <a:srgbClr val="404040"/>
                </a:solidFill>
              </a:rPr>
              <a:t>		</a:t>
            </a:r>
            <a:r>
              <a:rPr lang="ru-RU" i="1" dirty="0">
                <a:solidFill>
                  <a:srgbClr val="404040"/>
                </a:solidFill>
              </a:rPr>
              <a:t>«Операционная деятельность, которая регулируется отдельным договором,</a:t>
            </a:r>
          </a:p>
          <a:p>
            <a:pPr marL="6045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AF"/>
              </a:buClr>
              <a:buNone/>
              <a:defRPr/>
            </a:pPr>
            <a:r>
              <a:rPr lang="ru-RU" i="1" dirty="0">
                <a:solidFill>
                  <a:srgbClr val="404040"/>
                </a:solidFill>
              </a:rPr>
              <a:t>                            лицензией, договором аренды, концессионным договором или аналогичным</a:t>
            </a:r>
          </a:p>
          <a:p>
            <a:pPr marL="6045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AF"/>
              </a:buClr>
              <a:buNone/>
              <a:defRPr/>
            </a:pPr>
            <a:r>
              <a:rPr lang="ru-RU" i="1" dirty="0">
                <a:solidFill>
                  <a:srgbClr val="404040"/>
                </a:solidFill>
              </a:rPr>
              <a:t>                            юридическим соглашением и которая лежит в основе платежных обязательств</a:t>
            </a:r>
          </a:p>
          <a:p>
            <a:pPr marL="6045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AF"/>
              </a:buClr>
              <a:buNone/>
              <a:defRPr/>
            </a:pPr>
            <a:r>
              <a:rPr lang="ru-RU" i="1" dirty="0">
                <a:solidFill>
                  <a:srgbClr val="404040"/>
                </a:solidFill>
              </a:rPr>
              <a:t>                            перед правительством» (4.7).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1B6203-8EDD-4B25-A0E6-DC18CF19F905}"/>
              </a:ext>
            </a:extLst>
          </p:cNvPr>
          <p:cNvSpPr txBox="1"/>
          <p:nvPr/>
        </p:nvSpPr>
        <p:spPr>
          <a:xfrm>
            <a:off x="642812" y="5303282"/>
            <a:ext cx="963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90BF"/>
                </a:solidFill>
              </a:rPr>
              <a:t>Полный текст доступен в Требовании 4.7 касательно уровня разукрупнения данных.</a:t>
            </a:r>
          </a:p>
        </p:txBody>
      </p:sp>
    </p:spTree>
    <p:extLst>
      <p:ext uri="{BB962C8B-B14F-4D97-AF65-F5344CB8AC3E}">
        <p14:creationId xmlns:p14="http://schemas.microsoft.com/office/powerpoint/2010/main" val="3649032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920978"/>
            <a:ext cx="10905753" cy="671660"/>
          </a:xfrm>
        </p:spPr>
        <p:txBody>
          <a:bodyPr/>
          <a:lstStyle/>
          <a:p>
            <a:pPr lvl="0" defTabSz="457200">
              <a:lnSpc>
                <a:spcPct val="100000"/>
              </a:lnSpc>
              <a:defRPr/>
            </a:pPr>
            <a:r>
              <a:rPr lang="ru-RU" dirty="0">
                <a:solidFill>
                  <a:srgbClr val="002060"/>
                </a:solidFill>
                <a:latin typeface="Calibri"/>
              </a:rPr>
              <a:t>Прозрачность контрактов: зачем нужны изменения?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ru-RU" dirty="0"/>
              <a:t>Контракты являются ключевым фактором для понимания финансовых условий проекта и доходов, собираемых государством.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ru-RU" dirty="0"/>
              <a:t>Более 30 внедряющих стран ИПДО осуществляют раскрытие как минимум части контрактов.</a:t>
            </a:r>
          </a:p>
          <a:p>
            <a:pPr marL="457200" indent="-457200">
              <a:buFont typeface="Arial"/>
              <a:buChar char="•"/>
            </a:pPr>
            <a:r>
              <a:rPr lang="ru-RU" dirty="0"/>
              <a:t>18 крупных добывающих компаний поддерживают прозрачность контрактов.</a:t>
            </a:r>
          </a:p>
        </p:txBody>
      </p:sp>
      <p:pic>
        <p:nvPicPr>
          <p:cNvPr id="4" name="Picture 2" descr="https://eiti.org/sites/default/files/backgroundimage/contracttransparnecy.png">
            <a:extLst>
              <a:ext uri="{FF2B5EF4-FFF2-40B4-BE49-F238E27FC236}">
                <a16:creationId xmlns:a16="http://schemas.microsoft.com/office/drawing/2014/main" id="{1B187533-44CF-41AA-961B-4C76522AC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997" y="4683406"/>
            <a:ext cx="5873827" cy="183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0536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EITItheme1">
  <a:themeElements>
    <a:clrScheme name="Custom 1">
      <a:dk1>
        <a:srgbClr val="FF674D"/>
      </a:dk1>
      <a:lt1>
        <a:srgbClr val="D84E59"/>
      </a:lt1>
      <a:dk2>
        <a:srgbClr val="000000"/>
      </a:dk2>
      <a:lt2>
        <a:srgbClr val="FAEDBC"/>
      </a:lt2>
      <a:accent1>
        <a:srgbClr val="F39661"/>
      </a:accent1>
      <a:accent2>
        <a:srgbClr val="F3C3CB"/>
      </a:accent2>
      <a:accent3>
        <a:srgbClr val="966B47"/>
      </a:accent3>
      <a:accent4>
        <a:srgbClr val="7D594D"/>
      </a:accent4>
      <a:accent5>
        <a:srgbClr val="CE6149"/>
      </a:accent5>
      <a:accent6>
        <a:srgbClr val="A24F56"/>
      </a:accent6>
      <a:hlink>
        <a:srgbClr val="000000"/>
      </a:hlink>
      <a:folHlink>
        <a:srgbClr val="00000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POmal_V1_Ukodet" id="{0B40840B-7AE9-3842-A9F3-811A78B5F2C9}" vid="{E9B86D56-6F5B-6D48-839B-1C8D342D66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DACE739233BB499185E9201691D117" ma:contentTypeVersion="45" ma:contentTypeDescription="Create a new document." ma:contentTypeScope="" ma:versionID="20182d0dbdd215c1e09bd485ed6324d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4b5a4020cc0417531245af4bd9469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129D6B-5A95-455F-8D8B-B857DD6E91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9C3B5D3-8750-4D9A-8358-05472F72D171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E67A214-108E-481C-9A08-A665847338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LPOTema1</Template>
  <TotalTime>729</TotalTime>
  <Words>1444</Words>
  <Application>Microsoft Office PowerPoint</Application>
  <PresentationFormat>Widescreen</PresentationFormat>
  <Paragraphs>141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Franklin Gothic Book</vt:lpstr>
      <vt:lpstr>Franklin Gothic Book (Body)</vt:lpstr>
      <vt:lpstr>Franklin Gothic Demi</vt:lpstr>
      <vt:lpstr>EITItheme1</vt:lpstr>
      <vt:lpstr>PowerPoint Presentation</vt:lpstr>
      <vt:lpstr>Зачем нужны изменения?</vt:lpstr>
      <vt:lpstr>Стандарт ИПДО 2019</vt:lpstr>
      <vt:lpstr>Как это повлияет на Валидацию?</vt:lpstr>
      <vt:lpstr>Систематическое раскрытие данных: зачем нужны изменения?  </vt:lpstr>
      <vt:lpstr>Систематическое раскрытие данных:  что изменилось?</vt:lpstr>
      <vt:lpstr>Отчетность на уровне проектов: зачем нужны изменения?</vt:lpstr>
      <vt:lpstr>Отчетность на уровне проектов: что изменилось?</vt:lpstr>
      <vt:lpstr>Прозрачность контрактов: зачем нужны изменения?</vt:lpstr>
      <vt:lpstr>Прозрачность контрактов: что изменилось?</vt:lpstr>
      <vt:lpstr>Государственные предприятия: зачем нужны изменения?</vt:lpstr>
      <vt:lpstr>Государственные предприятия: что изменилось?</vt:lpstr>
      <vt:lpstr>Продажа государственной доли нефти, газа и минеральных ресурсов: зачем нужны изменения?</vt:lpstr>
      <vt:lpstr>Продажа государственной доли нефти, газа и минеральных ресурсов: что изменилось?</vt:lpstr>
      <vt:lpstr>Гендерные аспекты: зачем нужны изменения?</vt:lpstr>
      <vt:lpstr>Гендерные аспекты: что изменилось?</vt:lpstr>
      <vt:lpstr>Экологическая отчетность: зачем нужны изменения? </vt:lpstr>
      <vt:lpstr>Экологическая отчетность: что изменилось?</vt:lpstr>
      <vt:lpstr>Годовая отчетность о ходе работы: зачем нужны изменения?</vt:lpstr>
      <vt:lpstr>Годовая отчетность о ходе работы: что изменилось?</vt:lpstr>
      <vt:lpstr>Другие рекомендуемые положения</vt:lpstr>
      <vt:lpstr>Небольшие уточнения и разъяснения</vt:lpstr>
      <vt:lpstr>Что будет дальше?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Jarle Wathne Johansen</dc:creator>
  <cp:lastModifiedBy>Mariia Melnyk</cp:lastModifiedBy>
  <cp:revision>133</cp:revision>
  <dcterms:created xsi:type="dcterms:W3CDTF">2018-10-05T09:15:44Z</dcterms:created>
  <dcterms:modified xsi:type="dcterms:W3CDTF">2019-09-27T08:25:44Z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0x0101004FDACE739233BB499185E9201691D117</vt:lpwstr>
  </property>
</Properties>
</file>