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56" r:id="rId5"/>
    <p:sldId id="265" r:id="rId6"/>
    <p:sldId id="289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0" r:id="rId15"/>
    <p:sldId id="301" r:id="rId16"/>
    <p:sldId id="264" r:id="rId17"/>
    <p:sldId id="285" r:id="rId18"/>
    <p:sldId id="302" r:id="rId19"/>
    <p:sldId id="303" r:id="rId20"/>
    <p:sldId id="304" r:id="rId21"/>
    <p:sldId id="314" r:id="rId22"/>
    <p:sldId id="317" r:id="rId23"/>
    <p:sldId id="310" r:id="rId24"/>
    <p:sldId id="318" r:id="rId25"/>
    <p:sldId id="287" r:id="rId26"/>
    <p:sldId id="290" r:id="rId27"/>
    <p:sldId id="305" r:id="rId28"/>
    <p:sldId id="306" r:id="rId29"/>
    <p:sldId id="307" r:id="rId30"/>
    <p:sldId id="288" r:id="rId31"/>
    <p:sldId id="309" r:id="rId32"/>
    <p:sldId id="286" r:id="rId33"/>
    <p:sldId id="316" r:id="rId34"/>
    <p:sldId id="291" r:id="rId35"/>
    <p:sldId id="311" r:id="rId36"/>
    <p:sldId id="312" r:id="rId37"/>
    <p:sldId id="313" r:id="rId38"/>
    <p:sldId id="277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2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9911" autoAdjust="0"/>
  </p:normalViewPr>
  <p:slideViewPr>
    <p:cSldViewPr snapToGrid="0" snapToObjects="1">
      <p:cViewPr varScale="1">
        <p:scale>
          <a:sx n="103" d="100"/>
          <a:sy n="103" d="100"/>
        </p:scale>
        <p:origin x="2058" y="114"/>
      </p:cViewPr>
      <p:guideLst>
        <p:guide orient="horz" pos="1002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CF36-B150-416D-AED0-4CF6BA597C91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9DF2-61FC-431E-904F-8907DC12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6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5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C55CCF-1A1B-4C86-B338-40AB9435EBC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01201F-03E3-4022-B1DD-17B222B4FA9E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38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Первое заседание</a:t>
            </a:r>
            <a:r>
              <a:rPr lang="en-GB" baseline="0" dirty="0"/>
              <a:t>: </a:t>
            </a:r>
            <a:r>
              <a:rPr lang="ru-RU" b="1" baseline="0" dirty="0"/>
              <a:t>заседание по выверке данных</a:t>
            </a:r>
            <a:r>
              <a:rPr lang="en-GB" b="1" baseline="0" dirty="0"/>
              <a:t> </a:t>
            </a:r>
            <a:r>
              <a:rPr lang="ru-RU" b="0" baseline="0" dirty="0"/>
              <a:t>между всеми соответствующими органами правительства</a:t>
            </a:r>
            <a:r>
              <a:rPr lang="en-GB" b="0" baseline="0" dirty="0"/>
              <a:t>, </a:t>
            </a:r>
            <a:r>
              <a:rPr lang="ru-RU" b="0" baseline="0" dirty="0"/>
              <a:t>отчетность по доходам,</a:t>
            </a:r>
            <a:r>
              <a:rPr lang="en-GB" b="0" baseline="0" dirty="0"/>
              <a:t> </a:t>
            </a:r>
            <a:r>
              <a:rPr lang="ru-RU" b="0" baseline="0" dirty="0"/>
              <a:t>объемам и стоимости добычи. Центральный Банк отчитывается о фактических денежных потоках перед Управлением Начальника Финансовой Службы</a:t>
            </a:r>
            <a:r>
              <a:rPr lang="en-GB" b="0" baseline="0" dirty="0"/>
              <a:t>.</a:t>
            </a:r>
          </a:p>
          <a:p>
            <a:endParaRPr lang="en-GB" b="0" baseline="0" dirty="0"/>
          </a:p>
          <a:p>
            <a:r>
              <a:rPr lang="ru-RU" b="0" baseline="0" dirty="0"/>
              <a:t>Второе заседание</a:t>
            </a:r>
            <a:r>
              <a:rPr lang="en-GB" b="0" baseline="0" dirty="0"/>
              <a:t>: </a:t>
            </a:r>
            <a:r>
              <a:rPr lang="ru-RU" b="1" baseline="0" dirty="0"/>
              <a:t>распределение и перечисление доходов</a:t>
            </a:r>
            <a:r>
              <a:rPr lang="en-GB" b="0" baseline="0" dirty="0"/>
              <a:t>. </a:t>
            </a:r>
            <a:r>
              <a:rPr lang="ru-RU" b="0" baseline="0" dirty="0"/>
              <a:t>Предварительная выверка фактических сумм и, посредством применения точной формулы для распределения доходов, выдвижение предложений о распределении доходов по различным уровням правительства</a:t>
            </a:r>
            <a:r>
              <a:rPr lang="en-GB" b="0" baseline="0" dirty="0"/>
              <a:t>.</a:t>
            </a:r>
          </a:p>
          <a:p>
            <a:endParaRPr lang="en-GB" b="0" baseline="0" dirty="0"/>
          </a:p>
          <a:p>
            <a:r>
              <a:rPr lang="ru-RU" b="0" baseline="0" dirty="0"/>
              <a:t>Третье заседание</a:t>
            </a:r>
            <a:r>
              <a:rPr lang="en-GB" b="0" baseline="0" dirty="0"/>
              <a:t>: </a:t>
            </a:r>
            <a:r>
              <a:rPr lang="ru-RU" b="1" baseline="0" dirty="0"/>
              <a:t>заключительное заседание</a:t>
            </a:r>
            <a:r>
              <a:rPr lang="en-GB" b="0" baseline="0" dirty="0"/>
              <a:t>. </a:t>
            </a:r>
            <a:r>
              <a:rPr lang="ru-RU" b="0" baseline="0" dirty="0"/>
              <a:t>Фактические доходы выверены.</a:t>
            </a:r>
            <a:r>
              <a:rPr lang="en-GB" b="0" baseline="0" dirty="0"/>
              <a:t> </a:t>
            </a:r>
            <a:r>
              <a:rPr lang="ru-RU" b="0" baseline="0" dirty="0"/>
              <a:t>Результаты заседания публикуются он-</a:t>
            </a:r>
            <a:r>
              <a:rPr lang="ru-RU" b="0" baseline="0" dirty="0" err="1"/>
              <a:t>лайн</a:t>
            </a:r>
            <a:r>
              <a:rPr lang="ru-RU" b="0" baseline="0" dirty="0"/>
              <a:t> и в газетах. Однако это ограниченная информация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11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Единая Система Государственного Управления</a:t>
            </a:r>
            <a:r>
              <a:rPr lang="en-GB" baseline="0" dirty="0"/>
              <a:t> (EGSU)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nb-NO" dirty="0"/>
              <a:t>Портал </a:t>
            </a:r>
            <a:r>
              <a:rPr lang="en-US" altLang="nb-NO" dirty="0"/>
              <a:t>EGSU </a:t>
            </a:r>
            <a:r>
              <a:rPr lang="ru-RU" altLang="nb-NO" dirty="0"/>
              <a:t>по Платежам добывающих компаний, введенный в</a:t>
            </a:r>
            <a:r>
              <a:rPr lang="en-US" altLang="nb-NO" dirty="0"/>
              <a:t> 2015 </a:t>
            </a:r>
            <a:r>
              <a:rPr lang="ru-RU" altLang="nb-NO" dirty="0"/>
              <a:t>году – см. он-</a:t>
            </a:r>
            <a:r>
              <a:rPr lang="ru-RU" altLang="nb-NO" dirty="0" err="1"/>
              <a:t>лайн</a:t>
            </a:r>
            <a:r>
              <a:rPr lang="en-US" altLang="nb-NO" dirty="0"/>
              <a:t> </a:t>
            </a:r>
            <a:r>
              <a:rPr lang="ru-RU" altLang="nb-NO" b="1" dirty="0"/>
              <a:t>в формате</a:t>
            </a:r>
            <a:r>
              <a:rPr lang="en-US" altLang="nb-NO" b="1" dirty="0"/>
              <a:t> excel </a:t>
            </a:r>
            <a:r>
              <a:rPr lang="ru-RU" altLang="nb-NO" b="1" dirty="0"/>
              <a:t>(машиночитаемом), </a:t>
            </a:r>
            <a:r>
              <a:rPr lang="ru-RU" altLang="nb-NO" dirty="0"/>
              <a:t>заверен внешним аудитом</a:t>
            </a:r>
            <a:r>
              <a:rPr lang="en-US" altLang="nb-NO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92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Единая Система Государственного Управления</a:t>
            </a:r>
            <a:r>
              <a:rPr lang="en-GB" baseline="0" dirty="0"/>
              <a:t> (EGSU)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nb-NO" dirty="0"/>
              <a:t>Портал </a:t>
            </a:r>
            <a:r>
              <a:rPr lang="en-US" altLang="nb-NO" dirty="0"/>
              <a:t>EGSU </a:t>
            </a:r>
            <a:r>
              <a:rPr lang="ru-RU" altLang="nb-NO" dirty="0"/>
              <a:t>по Платежам добывающих компаний, введенный в</a:t>
            </a:r>
            <a:r>
              <a:rPr lang="en-US" altLang="nb-NO" dirty="0"/>
              <a:t> 2015 </a:t>
            </a:r>
            <a:r>
              <a:rPr lang="ru-RU" altLang="nb-NO" dirty="0"/>
              <a:t>году – см. он-</a:t>
            </a:r>
            <a:r>
              <a:rPr lang="ru-RU" altLang="nb-NO" dirty="0" err="1"/>
              <a:t>лайн</a:t>
            </a:r>
            <a:r>
              <a:rPr lang="en-US" altLang="nb-NO" dirty="0"/>
              <a:t> </a:t>
            </a:r>
            <a:r>
              <a:rPr lang="ru-RU" altLang="nb-NO" b="1" dirty="0"/>
              <a:t>в формате</a:t>
            </a:r>
            <a:r>
              <a:rPr lang="en-US" altLang="nb-NO" b="1" dirty="0"/>
              <a:t> excel </a:t>
            </a:r>
            <a:r>
              <a:rPr lang="ru-RU" altLang="nb-NO" b="1" dirty="0"/>
              <a:t>(машиночитаемом), </a:t>
            </a:r>
            <a:r>
              <a:rPr lang="ru-RU" altLang="nb-NO" dirty="0"/>
              <a:t>заверен внешним аудитом</a:t>
            </a:r>
            <a:r>
              <a:rPr lang="en-US" altLang="nb-NO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95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Cyrl-AZ" dirty="0"/>
              <a:t>В чем могут состоять преимущества интегрирования ИПДО в вашей стране?</a:t>
            </a:r>
          </a:p>
          <a:p>
            <a:endParaRPr lang="az-Cyrl-AZ" dirty="0"/>
          </a:p>
          <a:p>
            <a:r>
              <a:rPr lang="az-Cyrl-AZ" dirty="0"/>
              <a:t>Какие затруднения может вызвать интегрирование ИПДО в вашей стране?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49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58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39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Интегрирование означает</a:t>
            </a:r>
            <a:r>
              <a:rPr lang="en-GB" b="1" dirty="0"/>
              <a:t> …</a:t>
            </a:r>
          </a:p>
          <a:p>
            <a:endParaRPr lang="en-GB" b="1" dirty="0"/>
          </a:p>
          <a:p>
            <a:r>
              <a:rPr lang="en-GB" b="1" dirty="0"/>
              <a:t>	1. </a:t>
            </a:r>
            <a:r>
              <a:rPr lang="ru-RU" b="1" dirty="0"/>
              <a:t>Регулярная публикация</a:t>
            </a:r>
            <a:r>
              <a:rPr lang="en-GB" b="1" dirty="0"/>
              <a:t> </a:t>
            </a:r>
            <a:r>
              <a:rPr lang="ru-RU" b="0" dirty="0"/>
              <a:t>данных ИПДО органами правительства и корпорациями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2. </a:t>
            </a:r>
            <a:r>
              <a:rPr lang="ru-RU" b="0" baseline="0" dirty="0"/>
              <a:t>При </a:t>
            </a:r>
            <a:r>
              <a:rPr lang="ru-RU" b="1" baseline="0" dirty="0"/>
              <a:t>прозрачном заверении качества</a:t>
            </a:r>
            <a:r>
              <a:rPr lang="en-GB" b="1" baseline="0" dirty="0"/>
              <a:t> </a:t>
            </a:r>
            <a:r>
              <a:rPr lang="ru-RU" b="0" baseline="0" dirty="0"/>
              <a:t>информации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3. </a:t>
            </a:r>
            <a:r>
              <a:rPr lang="ru-RU" b="1" baseline="0" dirty="0"/>
              <a:t>Следование Требованиям ИПДО</a:t>
            </a:r>
            <a:endParaRPr lang="en-GB" b="1" baseline="0" dirty="0"/>
          </a:p>
          <a:p>
            <a:endParaRPr lang="en-GB" b="1" baseline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1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Интегрирование означает</a:t>
            </a:r>
            <a:r>
              <a:rPr lang="en-GB" b="1" dirty="0"/>
              <a:t> …</a:t>
            </a:r>
          </a:p>
          <a:p>
            <a:endParaRPr lang="en-GB" b="1" dirty="0"/>
          </a:p>
          <a:p>
            <a:r>
              <a:rPr lang="en-GB" b="1" dirty="0"/>
              <a:t>	1. </a:t>
            </a:r>
            <a:r>
              <a:rPr lang="ru-RU" b="1" dirty="0"/>
              <a:t>Регулярная публикация</a:t>
            </a:r>
            <a:r>
              <a:rPr lang="en-GB" b="1" dirty="0"/>
              <a:t> </a:t>
            </a:r>
            <a:r>
              <a:rPr lang="ru-RU" b="0" dirty="0"/>
              <a:t>данных ИПДО органами правительства и корпорациями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2. </a:t>
            </a:r>
            <a:r>
              <a:rPr lang="ru-RU" b="0" baseline="0" dirty="0"/>
              <a:t>При </a:t>
            </a:r>
            <a:r>
              <a:rPr lang="ru-RU" b="1" baseline="0" dirty="0"/>
              <a:t>прозрачном заверении качества</a:t>
            </a:r>
            <a:r>
              <a:rPr lang="en-GB" b="1" baseline="0" dirty="0"/>
              <a:t> </a:t>
            </a:r>
            <a:r>
              <a:rPr lang="ru-RU" b="0" baseline="0" dirty="0"/>
              <a:t>информации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3. </a:t>
            </a:r>
            <a:r>
              <a:rPr lang="ru-RU" b="1" baseline="0" dirty="0"/>
              <a:t>Следование Требованиям ИПДО</a:t>
            </a:r>
            <a:endParaRPr lang="en-GB" b="1" baseline="0" dirty="0"/>
          </a:p>
          <a:p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3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EFF1D4-CC06-4E2F-ACD4-F48F2A8FA63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90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18B724-5BDB-4D8F-9B32-62684369FB9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92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BD1B7C-4C4A-4F94-A776-14AC9D264B1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63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F276F2-7E82-4A99-892A-BEF17966FC77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53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D8B4C2-C73F-4085-965E-730F5A93F8A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58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5F4226-FB18-41F4-BA05-46E0F1585DE0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10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4" y="1592263"/>
            <a:ext cx="7908926" cy="1845205"/>
          </a:xfrm>
        </p:spPr>
        <p:txBody>
          <a:bodyPr lIns="0" rIns="0" anchor="b" anchorCtr="0">
            <a:normAutofit/>
          </a:bodyPr>
          <a:lstStyle>
            <a:lvl1pPr>
              <a:defRPr sz="4000" b="0" i="0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299858"/>
            <a:ext cx="7908926" cy="1338942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600" i="1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3" descr="big-twitter-bird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1" y="3931155"/>
            <a:ext cx="675622" cy="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 userDrawn="1"/>
        </p:nvSpPr>
        <p:spPr>
          <a:xfrm>
            <a:off x="3234262" y="3345560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549274" y="2045755"/>
            <a:ext cx="7908926" cy="147002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/>
            </a:lvl1pPr>
          </a:lstStyle>
          <a:p>
            <a:r>
              <a:rPr lang="en-GB" noProof="0"/>
              <a:t>Section header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1337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6732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3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8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8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29162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29162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7875058" cy="2062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75" y="6411615"/>
            <a:ext cx="848810" cy="268585"/>
          </a:xfrm>
          <a:prstGeom prst="rect">
            <a:avLst/>
          </a:prstGeom>
        </p:spPr>
      </p:pic>
      <p:grpSp>
        <p:nvGrpSpPr>
          <p:cNvPr id="11" name="Grouper 10"/>
          <p:cNvGrpSpPr/>
          <p:nvPr userDrawn="1"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 noProof="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6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Arial"/>
        <a:buNone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3pPr>
      <a:lvl4pPr marL="972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4pPr>
      <a:lvl5pPr marL="1296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timorgap.com/databases/website.nsf/vwAll/Annual%20Repor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://www.budgettransparency.gov.tl/public/index?&amp;lang=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iti.org/document/eiti-case-study-mainstream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gsu.energo.gov.kz/webapp/pages/ipdo/appendix_1_5.jsf?faces-redirect=tru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skpetroleum.no/en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conocophillips.no/Documents/Norwegian/land%20for%20land%20rapport%202016_eng.pdf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tatoil.com/AnnualReport2010/en/_layouts/wcw/downloadcentreAR10.aspx" TargetMode="Externa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iti.org/document/agreed-upon-procedure-for-mainstreamed-disclosure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org/document/terms-of-reference-for-mainstreaming-feasibility-study" TargetMode="External"/><Relationship Id="rId2" Type="http://schemas.openxmlformats.org/officeDocument/2006/relationships/hyperlink" Target="https://eiti.org/mainstream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iti.org/document/agreed-upon-procedure-for-mainstreamed-disclosure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ohamutuk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://www.anp-tl.org/webs/anptlweb.nsf/vwAll/JPD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anp-tl.org/webs/anptlweb.nsf/pgLafaekDataGasList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://www.conocophillips.com/investor-relations/company-reports/Documents/ConocoPhillips_2016_AnnualRepor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np-tl.org/webs/anptlweb.nsf/pgLafaekFTPList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www.eni.com/docs/en_IT/enicom/sustainability/eni_for_2015_transparency_eng_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Интегрирование</a:t>
            </a:r>
            <a:br>
              <a:rPr lang="en-GB" dirty="0"/>
            </a:br>
            <a:r>
              <a:rPr lang="ru-RU" sz="2800" dirty="0"/>
              <a:t>Интегрирование раскрытия данных ИПДО </a:t>
            </a:r>
            <a:br>
              <a:rPr lang="ru-RU" sz="2800" dirty="0"/>
            </a:br>
            <a:r>
              <a:rPr lang="ru-RU" sz="2800" dirty="0"/>
              <a:t>в государственные системы</a:t>
            </a:r>
            <a:br>
              <a:rPr lang="en-GB" sz="2800" dirty="0"/>
            </a:br>
            <a:br>
              <a:rPr lang="en-GB" sz="2800" dirty="0"/>
            </a:br>
            <a:r>
              <a:rPr lang="ru-RU" sz="2800" i="1" dirty="0"/>
              <a:t>Введение и цели</a:t>
            </a:r>
            <a:endParaRPr lang="en-GB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372" y="4854043"/>
            <a:ext cx="8079828" cy="1338942"/>
          </a:xfrm>
        </p:spPr>
        <p:txBody>
          <a:bodyPr/>
          <a:lstStyle/>
          <a:p>
            <a:r>
              <a:rPr lang="ru-RU" sz="2000" dirty="0"/>
              <a:t>Астана</a:t>
            </a:r>
            <a:r>
              <a:rPr lang="en-GB" sz="2000" dirty="0"/>
              <a:t>, </a:t>
            </a:r>
            <a:r>
              <a:rPr lang="ru-RU" sz="2000" dirty="0"/>
              <a:t>Казахстан</a:t>
            </a:r>
            <a:endParaRPr lang="en-GB" sz="2000" dirty="0"/>
          </a:p>
          <a:p>
            <a:r>
              <a:rPr lang="ru-RU" dirty="0"/>
              <a:t>23</a:t>
            </a:r>
            <a:r>
              <a:rPr lang="en-GB" dirty="0"/>
              <a:t> </a:t>
            </a:r>
            <a:r>
              <a:rPr lang="ru-RU" dirty="0"/>
              <a:t>июня</a:t>
            </a:r>
            <a:r>
              <a:rPr lang="en-GB" dirty="0"/>
              <a:t>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0" y="3688009"/>
            <a:ext cx="1935272" cy="1370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0" y="3439058"/>
            <a:ext cx="4800600" cy="369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3735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3467100" y="6334125"/>
            <a:ext cx="567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/>
              <a:t>Отчет </a:t>
            </a:r>
            <a:r>
              <a:rPr lang="en-GB" altLang="en-US" sz="1200" dirty="0"/>
              <a:t>GAP</a:t>
            </a:r>
            <a:r>
              <a:rPr lang="ru-RU" altLang="en-US" sz="1200" dirty="0"/>
              <a:t> Тимора</a:t>
            </a:r>
            <a:r>
              <a:rPr lang="en-GB" altLang="en-US" sz="1200" dirty="0"/>
              <a:t>, </a:t>
            </a:r>
            <a:r>
              <a:rPr lang="en-GB" altLang="en-US" sz="1200" dirty="0">
                <a:hlinkClick r:id="rId4"/>
              </a:rPr>
              <a:t>http://www.timorgap.com/databases/website.nsf/vwAll/Annual%20Reports</a:t>
            </a:r>
            <a:r>
              <a:rPr lang="en-GB" altLang="en-US" sz="1200" dirty="0"/>
              <a:t> </a:t>
            </a:r>
          </a:p>
        </p:txBody>
      </p:sp>
      <p:pic>
        <p:nvPicPr>
          <p:cNvPr id="3175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928938"/>
            <a:ext cx="5153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219200"/>
            <a:ext cx="1730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20382033">
            <a:off x="3367088" y="2989263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293688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Цели Интегрирования</a:t>
            </a:r>
            <a:r>
              <a:rPr lang="en-AU" alt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Пример Восточного Тимора</a:t>
            </a:r>
            <a:endParaRPr lang="en-GB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10657"/>
      </p:ext>
    </p:extLst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3735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4038600" y="6216650"/>
            <a:ext cx="468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hlinkClick r:id="rId4"/>
              </a:rPr>
              <a:t>http://www.budgettransparency.gov.tl/public/index?&amp;lang=en</a:t>
            </a:r>
            <a:endParaRPr lang="en-GB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/>
          </a:p>
        </p:txBody>
      </p:sp>
      <p:sp>
        <p:nvSpPr>
          <p:cNvPr id="11" name="Right Arrow 10"/>
          <p:cNvSpPr/>
          <p:nvPr/>
        </p:nvSpPr>
        <p:spPr>
          <a:xfrm rot="19994697">
            <a:off x="2616200" y="2416175"/>
            <a:ext cx="1066800" cy="485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3379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047750"/>
            <a:ext cx="50736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293688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Цели Интегрирования - Пример </a:t>
            </a:r>
          </a:p>
          <a:p>
            <a:pPr>
              <a:spcBef>
                <a:spcPct val="0"/>
              </a:spcBef>
              <a:buNone/>
            </a:pP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Восточного Тимора</a:t>
            </a:r>
            <a:endParaRPr lang="en-GB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4289"/>
      </p:ext>
    </p:extLst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04774" y="202565"/>
            <a:ext cx="860234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3500" b="1" dirty="0">
                <a:solidFill>
                  <a:schemeClr val="accent2">
                    <a:lumMod val="50000"/>
                  </a:schemeClr>
                </a:solidFill>
              </a:rPr>
              <a:t>ИПДО</a:t>
            </a:r>
            <a:r>
              <a:rPr lang="en-AU" altLang="en-US" sz="35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altLang="en-US" sz="3500" b="1" dirty="0">
                <a:solidFill>
                  <a:schemeClr val="accent2">
                    <a:lumMod val="50000"/>
                  </a:schemeClr>
                </a:solidFill>
              </a:rPr>
              <a:t>важная платформа для диалога</a:t>
            </a:r>
            <a:endParaRPr lang="en-GB" alt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97940"/>
            <a:ext cx="30861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925888"/>
            <a:ext cx="490855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1" y="1297940"/>
            <a:ext cx="35353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3611563"/>
            <a:ext cx="368458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40347"/>
      </p:ext>
    </p:extLst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Цели  Интегрирования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56696"/>
            <a:ext cx="6627380" cy="3423304"/>
          </a:xfrm>
        </p:spPr>
        <p:txBody>
          <a:bodyPr>
            <a:noAutofit/>
          </a:bodyPr>
          <a:lstStyle/>
          <a:p>
            <a:r>
              <a:rPr lang="ru-RU" sz="2000" dirty="0"/>
              <a:t>Прозрачность должна составлять</a:t>
            </a:r>
            <a:r>
              <a:rPr lang="en-GB" sz="2000" dirty="0"/>
              <a:t> </a:t>
            </a:r>
            <a:r>
              <a:rPr lang="ru-RU" sz="2000" b="1" dirty="0"/>
              <a:t>неотъемлемую часть того, как правительства управляют сектором</a:t>
            </a:r>
            <a:r>
              <a:rPr lang="en-GB" sz="2000" dirty="0"/>
              <a:t>. </a:t>
            </a:r>
            <a:r>
              <a:rPr lang="ru-RU" sz="2000" dirty="0"/>
              <a:t>Отчеты ИПДО не являются единственным инструментом обеспечения прозрачности</a:t>
            </a:r>
            <a:endParaRPr lang="en-GB" sz="2000" dirty="0"/>
          </a:p>
          <a:p>
            <a:r>
              <a:rPr lang="ru-RU" sz="2000" dirty="0"/>
              <a:t>Некоторые преимущества</a:t>
            </a:r>
            <a:r>
              <a:rPr lang="en-GB" sz="20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Гибкость: переход от принципа</a:t>
            </a:r>
            <a:r>
              <a:rPr lang="en-GB" sz="2000" dirty="0">
                <a:solidFill>
                  <a:schemeClr val="tx1"/>
                </a:solidFill>
              </a:rPr>
              <a:t> “</a:t>
            </a:r>
            <a:r>
              <a:rPr lang="ru-RU" sz="2000" dirty="0">
                <a:solidFill>
                  <a:schemeClr val="tx1"/>
                </a:solidFill>
              </a:rPr>
              <a:t>отчеты должны содержать</a:t>
            </a:r>
            <a:r>
              <a:rPr lang="en-GB" sz="2000" dirty="0">
                <a:solidFill>
                  <a:schemeClr val="tx1"/>
                </a:solidFill>
              </a:rPr>
              <a:t>” </a:t>
            </a:r>
            <a:r>
              <a:rPr lang="ru-RU" sz="2000" dirty="0">
                <a:solidFill>
                  <a:schemeClr val="tx1"/>
                </a:solidFill>
              </a:rPr>
              <a:t>к принципу</a:t>
            </a:r>
            <a:r>
              <a:rPr lang="en-GB" sz="2000" dirty="0">
                <a:solidFill>
                  <a:schemeClr val="tx1"/>
                </a:solidFill>
              </a:rPr>
              <a:t> “</a:t>
            </a:r>
            <a:r>
              <a:rPr lang="ru-RU" sz="2000" dirty="0">
                <a:solidFill>
                  <a:schemeClr val="tx1"/>
                </a:solidFill>
              </a:rPr>
              <a:t>МГЗС должна раскрывать</a:t>
            </a:r>
            <a:r>
              <a:rPr lang="en-GB" sz="2000" dirty="0">
                <a:solidFill>
                  <a:schemeClr val="tx1"/>
                </a:solidFill>
              </a:rPr>
              <a:t>” </a:t>
            </a:r>
            <a:r>
              <a:rPr lang="ru-RU" sz="2000" dirty="0">
                <a:solidFill>
                  <a:schemeClr val="tx1"/>
                </a:solidFill>
              </a:rPr>
              <a:t>данные ИПДО</a:t>
            </a: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Снижение расходов</a:t>
            </a:r>
            <a:r>
              <a:rPr lang="en-GB" sz="2000" dirty="0">
                <a:solidFill>
                  <a:schemeClr val="tx1"/>
                </a:solidFill>
              </a:rPr>
              <a:t> – </a:t>
            </a:r>
            <a:r>
              <a:rPr lang="ru-RU" sz="2000" dirty="0">
                <a:solidFill>
                  <a:schemeClr val="tx1"/>
                </a:solidFill>
              </a:rPr>
              <a:t>в среднем затраты на Отчет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ИПДО составляют 130 тыс. долл. США</a:t>
            </a: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Более часто обновляемая информация</a:t>
            </a: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Отсутствует дублирование данных</a:t>
            </a:r>
            <a:endParaRPr lang="en-GB" sz="2000" dirty="0">
              <a:solidFill>
                <a:schemeClr val="tx1"/>
              </a:solidFill>
            </a:endParaRPr>
          </a:p>
          <a:p>
            <a:pPr marL="792000" lvl="3" indent="0">
              <a:buNone/>
            </a:pP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13</a:t>
            </a:fld>
            <a:endParaRPr lang="en-GB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00" y="1656696"/>
            <a:ext cx="1914310" cy="16765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8152" y="3730911"/>
            <a:ext cx="238584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C36518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Не изменяются требования к раскрытию</a:t>
            </a:r>
            <a:r>
              <a:rPr lang="en-US" sz="2000" b="1" dirty="0">
                <a:solidFill>
                  <a:srgbClr val="C36518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C36518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Не снижается надежность и полнота данных</a:t>
            </a:r>
            <a:r>
              <a:rPr lang="en-US" sz="2000" b="1" dirty="0">
                <a:solidFill>
                  <a:srgbClr val="C36518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Стандарт ИПДО и Интегрирование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17638"/>
            <a:ext cx="5577989" cy="3479800"/>
          </a:xfrm>
        </p:spPr>
        <p:txBody>
          <a:bodyPr>
            <a:noAutofit/>
          </a:bodyPr>
          <a:lstStyle/>
          <a:p>
            <a:r>
              <a:rPr lang="ru-RU" sz="2400" dirty="0"/>
              <a:t>Согласно Требованию ИПДО</a:t>
            </a:r>
            <a:r>
              <a:rPr lang="en-GB" sz="2400" dirty="0"/>
              <a:t> 4.9c</a:t>
            </a:r>
            <a:r>
              <a:rPr lang="ru-RU" sz="2400" dirty="0"/>
              <a:t> -</a:t>
            </a:r>
            <a:r>
              <a:rPr lang="en-GB" sz="2400" dirty="0"/>
              <a:t> </a:t>
            </a:r>
            <a:r>
              <a:rPr lang="ru-RU" sz="2400" dirty="0"/>
              <a:t>многосторонняя группа заинтересованных сторон может избежать выверку Независимым Администратором, если</a:t>
            </a:r>
            <a:r>
              <a:rPr lang="en-GB" sz="2400" dirty="0"/>
              <a:t>…</a:t>
            </a:r>
          </a:p>
          <a:p>
            <a:endParaRPr lang="en-GB" sz="2000" dirty="0"/>
          </a:p>
          <a:p>
            <a:pPr marL="658350" lvl="1" indent="-514350">
              <a:buFont typeface="+mj-lt"/>
              <a:buAutoNum type="arabicPeriod"/>
            </a:pPr>
            <a:r>
              <a:rPr lang="ru-RU" sz="2400" dirty="0"/>
              <a:t>имеет место рутинное раскрытие данных</a:t>
            </a:r>
            <a:r>
              <a:rPr lang="en-GB" sz="2400" dirty="0"/>
              <a:t> … </a:t>
            </a:r>
            <a:r>
              <a:rPr lang="ru-RU" sz="2400" dirty="0"/>
              <a:t>и</a:t>
            </a:r>
            <a:r>
              <a:rPr lang="en-GB" sz="2400" dirty="0"/>
              <a:t> </a:t>
            </a:r>
          </a:p>
          <a:p>
            <a:pPr marL="658350" lvl="1" indent="-514350">
              <a:buFont typeface="+mj-lt"/>
              <a:buAutoNum type="arabicPeriod"/>
            </a:pPr>
            <a:r>
              <a:rPr lang="ru-RU" sz="2400" dirty="0"/>
              <a:t>финансовые данные подвергаются авторитетному, независимому аудиту по международным стандартам,</a:t>
            </a:r>
            <a:r>
              <a:rPr lang="en-GB" sz="2400" dirty="0"/>
              <a:t> </a:t>
            </a:r>
          </a:p>
          <a:p>
            <a:pPr marL="0" lvl="1" indent="0">
              <a:lnSpc>
                <a:spcPct val="110000"/>
              </a:lnSpc>
              <a:buNone/>
            </a:pPr>
            <a:endParaRPr lang="en-GB" sz="2000" dirty="0">
              <a:solidFill>
                <a:srgbClr val="404040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ru-RU" sz="2400" dirty="0">
                <a:solidFill>
                  <a:srgbClr val="404040"/>
                </a:solidFill>
              </a:rPr>
              <a:t>МГЗС может просить утверждение Правлением интегрирования ИПДО</a:t>
            </a:r>
            <a:endParaRPr lang="en-GB" sz="2400" dirty="0">
              <a:solidFill>
                <a:srgbClr val="404040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14</a:t>
            </a:fld>
            <a:endParaRPr lang="en-GB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27" y="1877291"/>
            <a:ext cx="3024673" cy="41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12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04800" y="439738"/>
            <a:ext cx="8188325" cy="6477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altLang="en-US" dirty="0">
                <a:ea typeface="Calibri" panose="020F0502020204030204" pitchFamily="34" charset="0"/>
                <a:cs typeface="Calibri" panose="020F0502020204030204" pitchFamily="34" charset="0"/>
              </a:rPr>
              <a:t>Стандарт ИПДО и Интегрирование</a:t>
            </a:r>
            <a:br>
              <a:rPr lang="en-AU" altLang="en-US" sz="4200" b="1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AU" altLang="en-US" sz="42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46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40995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Rectangle 1"/>
          <p:cNvSpPr>
            <a:spLocks noChangeArrowheads="1"/>
          </p:cNvSpPr>
          <p:nvPr/>
        </p:nvSpPr>
        <p:spPr bwMode="auto">
          <a:xfrm>
            <a:off x="314325" y="1112838"/>
            <a:ext cx="48768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/>
              <a:t>Требование ИПДО</a:t>
            </a:r>
            <a:r>
              <a:rPr lang="en-GB" altLang="en-US" sz="2400" b="1" dirty="0"/>
              <a:t> 7.2.c: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/>
              <a:t>Многосторонняя группа заинтересованных сторон поощряется к тому, чтобы</a:t>
            </a:r>
            <a:r>
              <a:rPr lang="en-GB" altLang="en-US" sz="2400" b="1" dirty="0"/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c) </a:t>
            </a:r>
            <a:r>
              <a:rPr lang="ru-RU" altLang="en-US" sz="2000" dirty="0"/>
              <a:t>где это юридически и технически возможно, рассматривать автоматическое он-</a:t>
            </a:r>
            <a:r>
              <a:rPr lang="ru-RU" altLang="en-US" sz="2000" dirty="0" err="1"/>
              <a:t>лайновое</a:t>
            </a:r>
            <a:r>
              <a:rPr lang="ru-RU" altLang="en-US" sz="2000" dirty="0"/>
              <a:t> раскрытие доходов правительства от добывающих отраслей и платежей компаний на постоянной основе.</a:t>
            </a:r>
            <a:r>
              <a:rPr lang="en-GB" altLang="en-US" sz="2000" dirty="0"/>
              <a:t> </a:t>
            </a:r>
            <a:r>
              <a:rPr lang="ru-RU" altLang="en-US" sz="2000" dirty="0"/>
              <a:t>Это может включать случаи, где данные добывающих отраслей уже регулярно публикуются правительством или где государственные налоговые системы осуществляют он-</a:t>
            </a:r>
            <a:r>
              <a:rPr lang="ru-RU" altLang="en-US" sz="2000" dirty="0" err="1"/>
              <a:t>лайновую</a:t>
            </a:r>
            <a:r>
              <a:rPr lang="ru-RU" altLang="en-US" sz="2000" dirty="0"/>
              <a:t> оценку и платежи налогов.</a:t>
            </a:r>
            <a:r>
              <a:rPr lang="en-GB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355329"/>
      </p:ext>
    </p:extLst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304800" y="439738"/>
            <a:ext cx="8188325" cy="6477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altLang="en-US" dirty="0">
                <a:ea typeface="Calibri" panose="020F0502020204030204" pitchFamily="34" charset="0"/>
                <a:cs typeface="Calibri" panose="020F0502020204030204" pitchFamily="34" charset="0"/>
              </a:rPr>
              <a:t>Стандарт ИПДО и Интегрирование</a:t>
            </a:r>
            <a:br>
              <a:rPr lang="en-AU" altLang="en-US" sz="4200" b="1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AU" altLang="en-US" sz="42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57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971800"/>
            <a:ext cx="2836862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Rectangle 1"/>
          <p:cNvSpPr>
            <a:spLocks noChangeArrowheads="1"/>
          </p:cNvSpPr>
          <p:nvPr/>
        </p:nvSpPr>
        <p:spPr bwMode="auto">
          <a:xfrm>
            <a:off x="314325" y="1112838"/>
            <a:ext cx="555307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/>
              <a:t>Требование ИПДО</a:t>
            </a:r>
            <a:r>
              <a:rPr lang="en-GB" altLang="en-US" sz="2400" b="1" dirty="0"/>
              <a:t> 4.9.c: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dirty="0"/>
              <a:t>“</a:t>
            </a:r>
            <a:r>
              <a:rPr lang="ru-RU" altLang="en-US" sz="2100" dirty="0"/>
              <a:t>Когда оценка по</a:t>
            </a:r>
            <a:r>
              <a:rPr lang="en-GB" altLang="en-US" sz="2100" dirty="0"/>
              <a:t> 4.9(a) [</a:t>
            </a:r>
            <a:r>
              <a:rPr lang="ru-RU" altLang="en-US" sz="2100" dirty="0"/>
              <a:t>подлежат ли доходы и платежи авторитетному, независимому аудиту по международным стандартам аудита</a:t>
            </a:r>
            <a:r>
              <a:rPr lang="en-GB" altLang="en-US" sz="2100" dirty="0"/>
              <a:t>] </a:t>
            </a:r>
            <a:r>
              <a:rPr lang="ru-RU" altLang="en-US" sz="2100" dirty="0"/>
              <a:t>заключает:</a:t>
            </a:r>
            <a:r>
              <a:rPr lang="en-GB" altLang="en-US" sz="2100" dirty="0"/>
              <a:t> </a:t>
            </a:r>
            <a:r>
              <a:rPr lang="en-GB" altLang="en-US" sz="2100" b="1" u="sng" dirty="0"/>
              <a:t>(</a:t>
            </a:r>
            <a:r>
              <a:rPr lang="en-GB" altLang="en-US" sz="2100" b="1" u="sng" dirty="0" err="1"/>
              <a:t>i</a:t>
            </a:r>
            <a:r>
              <a:rPr lang="en-GB" altLang="en-US" sz="2100" b="1" u="sng" dirty="0"/>
              <a:t>) </a:t>
            </a:r>
            <a:r>
              <a:rPr lang="ru-RU" altLang="en-US" sz="2100" b="1" u="sng" dirty="0"/>
              <a:t>Имеет место рутинное раскрытие данных, требуемое Стандартом ИПДО, в требуемых деталях</a:t>
            </a:r>
            <a:r>
              <a:rPr lang="en-GB" altLang="en-US" sz="2100" dirty="0"/>
              <a:t>, </a:t>
            </a:r>
            <a:r>
              <a:rPr lang="ru-RU" altLang="en-US" sz="2100" dirty="0"/>
              <a:t>и</a:t>
            </a:r>
            <a:r>
              <a:rPr lang="en-GB" altLang="en-US" sz="2100" dirty="0"/>
              <a:t> </a:t>
            </a:r>
            <a:endParaRPr lang="ru-RU" altLang="en-US" sz="2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/>
              <a:t>(ii) </a:t>
            </a:r>
            <a:r>
              <a:rPr lang="ru-RU" altLang="en-US" sz="2100" b="1" u="sng" dirty="0"/>
              <a:t>Финансовые данные подвергаются авторитетному, независимому аудиту с применением международных стандартов</a:t>
            </a:r>
            <a:r>
              <a:rPr lang="en-GB" altLang="en-US" sz="2100" dirty="0"/>
              <a:t>, </a:t>
            </a:r>
            <a:r>
              <a:rPr lang="ru-RU" altLang="en-US" sz="2100" dirty="0"/>
              <a:t>многосторонняя группа заинтересованных сторон может</a:t>
            </a:r>
            <a:r>
              <a:rPr lang="en-GB" altLang="en-US" sz="2100" dirty="0"/>
              <a:t> </a:t>
            </a:r>
            <a:r>
              <a:rPr lang="ru-RU" altLang="en-US" sz="2100" b="1" u="sng" dirty="0"/>
              <a:t>просить Правление </a:t>
            </a:r>
            <a:r>
              <a:rPr lang="en-GB" altLang="en-US" sz="2100" b="1" u="sng" dirty="0"/>
              <a:t> </a:t>
            </a:r>
            <a:r>
              <a:rPr lang="ru-RU" altLang="en-US" sz="2100" b="1" u="sng" dirty="0"/>
              <a:t>утвердить проведение интегрирования ИПДО</a:t>
            </a:r>
            <a:r>
              <a:rPr lang="en-GB" altLang="en-US" sz="2100" dirty="0"/>
              <a:t> </a:t>
            </a:r>
            <a:r>
              <a:rPr lang="ru-RU" altLang="en-US" sz="2100" dirty="0"/>
              <a:t>в соответствии с </a:t>
            </a:r>
            <a:r>
              <a:rPr lang="en-GB" altLang="en-US" sz="2100" dirty="0"/>
              <a:t>“</a:t>
            </a:r>
            <a:r>
              <a:rPr lang="ru-RU" altLang="en-US" sz="2100" dirty="0"/>
              <a:t>Согласованной процедурой интегрирования раскрытия информации</a:t>
            </a:r>
            <a:r>
              <a:rPr lang="en-GB" altLang="en-US" sz="21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55200226"/>
      </p:ext>
    </p:extLst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990600"/>
            <a:ext cx="4495800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Какая информация, требуемая по Стандарту ИПДО, уже раскрывается органами правительства и в каком формате?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Какая информация уже имеется от компаний?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Каковы надежность, полнота и своевременность раскрываемых данных? Какие меры должны предприниматься при наличии пробелов?</a:t>
            </a:r>
            <a:r>
              <a:rPr lang="en-US" dirty="0"/>
              <a:t>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Есть ли информация, которая</a:t>
            </a:r>
            <a:r>
              <a:rPr lang="en-US" dirty="0"/>
              <a:t> </a:t>
            </a:r>
            <a:r>
              <a:rPr lang="ru-RU" u="sng" dirty="0"/>
              <a:t>не</a:t>
            </a:r>
            <a:r>
              <a:rPr lang="en-US" dirty="0"/>
              <a:t> </a:t>
            </a:r>
            <a:r>
              <a:rPr lang="ru-RU" dirty="0"/>
              <a:t>раскрывается в системах правительства, но могла бы быть легко опубликована?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Что составляло бы достоверное раскрытие финансовых данных?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Как могла бы выглядеть дорожная карта для интегрирования раскрытия информации ИПДО?</a:t>
            </a:r>
            <a:endParaRPr lang="en-US" dirty="0"/>
          </a:p>
          <a:p>
            <a:pPr>
              <a:defRPr/>
            </a:pPr>
            <a:endParaRPr lang="en-GB" b="1" dirty="0"/>
          </a:p>
        </p:txBody>
      </p:sp>
      <p:pic>
        <p:nvPicPr>
          <p:cNvPr id="1167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463777"/>
            <a:ext cx="3948112" cy="535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8" y="73572"/>
            <a:ext cx="7875058" cy="1069428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Главные вопросы при рассмотрении Интегрирования</a:t>
            </a:r>
            <a:r>
              <a:rPr lang="en-GB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270965645"/>
      </p:ext>
    </p:extLst>
  </p:cSld>
  <p:clrMapOvr>
    <a:masterClrMapping/>
  </p:clrMapOvr>
  <p:transition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Цели Интегрирования</a:t>
            </a:r>
            <a:br>
              <a:rPr lang="en-GB" dirty="0"/>
            </a:br>
            <a:r>
              <a:rPr lang="ru-RU" i="1" dirty="0"/>
              <a:t>Пример Нигерии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4097881" cy="32598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Использование участия ИПДО Нигерии в заседаниях государственного Комитета по распределению средств федеральных счетов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600" dirty="0">
                <a:hlinkClick r:id="rId2"/>
              </a:rPr>
              <a:t>https://eiti.org/document/eiti-case-study-mainstream</a:t>
            </a:r>
            <a:r>
              <a:rPr lang="en-GB" sz="1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56" y="766638"/>
            <a:ext cx="4545626" cy="54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6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ru-RU" dirty="0"/>
              <a:t>Пример Нигерии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19</a:t>
            </a:fld>
            <a:endParaRPr lang="en-GB" sz="1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6" y="1215506"/>
            <a:ext cx="8526726" cy="46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267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7"/>
            <a:ext cx="8266410" cy="1316037"/>
          </a:xfrm>
        </p:spPr>
        <p:txBody>
          <a:bodyPr/>
          <a:lstStyle/>
          <a:p>
            <a:r>
              <a:rPr lang="ru-RU" b="1" cap="all" dirty="0"/>
              <a:t>ЧТО ОЗНАЧАЕТ ИНТЕГРИРОВАНИЕ</a:t>
            </a:r>
            <a:r>
              <a:rPr lang="en-GB" b="1" cap="all" dirty="0"/>
              <a:t>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9275" y="6356350"/>
            <a:ext cx="1100667" cy="365125"/>
          </a:xfrm>
        </p:spPr>
        <p:txBody>
          <a:bodyPr lIns="0" rIns="0"/>
          <a:lstStyle/>
          <a:p>
            <a:fld id="{8B93C3CB-6E54-E14A-8D41-8D4E2C126061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25" y="1143000"/>
            <a:ext cx="5871797" cy="576826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ru-RU" dirty="0"/>
              <a:t>Пример Нигерии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20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549274" y="1005840"/>
            <a:ext cx="83813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ru-RU" sz="2000" dirty="0"/>
              <a:t>Изучение потенциала интегрирования раскрытия информации в Нигерии на конкретном примере.</a:t>
            </a:r>
            <a:r>
              <a:rPr lang="en-GB" sz="2000" dirty="0"/>
              <a:t> </a:t>
            </a:r>
          </a:p>
          <a:p>
            <a:endParaRPr lang="en-GB" sz="2000" b="1" dirty="0"/>
          </a:p>
          <a:p>
            <a:r>
              <a:rPr lang="ru-RU" sz="2000" b="1" dirty="0"/>
              <a:t>Выводы</a:t>
            </a:r>
            <a:r>
              <a:rPr lang="en-GB" sz="2000" b="1" dirty="0"/>
              <a:t>: </a:t>
            </a:r>
            <a:r>
              <a:rPr lang="ru-RU" sz="2000" dirty="0"/>
              <a:t>Информация на заседаниях имеет потенциал для выполнения Требований ИПДО</a:t>
            </a:r>
            <a:r>
              <a:rPr lang="en-GB" sz="2000" dirty="0"/>
              <a:t> </a:t>
            </a:r>
          </a:p>
          <a:p>
            <a:r>
              <a:rPr lang="en-GB" sz="2000" b="1" dirty="0"/>
              <a:t>4.1</a:t>
            </a:r>
            <a:r>
              <a:rPr lang="en-GB" sz="2000" dirty="0"/>
              <a:t> </a:t>
            </a:r>
            <a:r>
              <a:rPr lang="ru-RU" sz="2000" dirty="0"/>
              <a:t>налоги и доходы</a:t>
            </a:r>
            <a:endParaRPr lang="en-GB" sz="2000" dirty="0"/>
          </a:p>
          <a:p>
            <a:r>
              <a:rPr lang="en-GB" sz="2000" b="1" dirty="0"/>
              <a:t>4.2 </a:t>
            </a:r>
            <a:r>
              <a:rPr lang="ru-RU" sz="2000" dirty="0"/>
              <a:t>продажа доли добычи государства</a:t>
            </a:r>
            <a:endParaRPr lang="en-GB" sz="2000" dirty="0"/>
          </a:p>
          <a:p>
            <a:r>
              <a:rPr lang="en-GB" sz="2000" b="1" dirty="0"/>
              <a:t>4.5 </a:t>
            </a:r>
            <a:r>
              <a:rPr lang="ru-RU" sz="2000" dirty="0"/>
              <a:t>транзакции ГП</a:t>
            </a:r>
            <a:endParaRPr lang="en-GB" sz="2000" b="1" dirty="0"/>
          </a:p>
          <a:p>
            <a:r>
              <a:rPr lang="en-GB" sz="2000" b="1" dirty="0"/>
              <a:t>5.1-5.3 </a:t>
            </a:r>
            <a:r>
              <a:rPr lang="ru-RU" sz="2000" dirty="0"/>
              <a:t>распределение доходов, субнациональные переводы, управление доходами и расходы</a:t>
            </a:r>
            <a:endParaRPr lang="en-GB" sz="2000" dirty="0"/>
          </a:p>
          <a:p>
            <a:endParaRPr lang="en-GB" sz="2000" b="1" dirty="0"/>
          </a:p>
          <a:p>
            <a:r>
              <a:rPr lang="ru-RU" sz="2000" b="1" dirty="0"/>
              <a:t>Интегрированное раскрытие информации будет иметь важное значение для приоритетных целей</a:t>
            </a:r>
            <a:r>
              <a:rPr lang="en-GB" sz="2000" b="1" dirty="0"/>
              <a:t>: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Отсутствие дублирования данных в отчетности</a:t>
            </a:r>
            <a:r>
              <a:rPr lang="en-GB" sz="2000" dirty="0"/>
              <a:t>/</a:t>
            </a:r>
            <a:r>
              <a:rPr lang="ru-RU" sz="2000" dirty="0"/>
              <a:t>заверение качества данных (более низкие расходы)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Отвлечение ограниченных ресурсов ИПДО от работы по сбору данных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Переход от отчетов к</a:t>
            </a:r>
            <a:r>
              <a:rPr lang="en-GB" sz="2000" dirty="0"/>
              <a:t> </a:t>
            </a:r>
            <a:r>
              <a:rPr lang="ru-RU" sz="2000" i="1" dirty="0"/>
              <a:t>отчетности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998597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ru-RU" dirty="0"/>
              <a:t>Пример Нигерии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21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549274" y="1107438"/>
            <a:ext cx="83813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Сложности</a:t>
            </a:r>
            <a:endParaRPr lang="en-GB" sz="2000" b="1" dirty="0"/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Расширение сферы раскрытия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ru-RU" sz="2000" dirty="0"/>
              <a:t>более значительное число организаций должны публиковать информацию своих заседаний -</a:t>
            </a:r>
            <a:r>
              <a:rPr lang="en-GB" sz="2000" dirty="0"/>
              <a:t> </a:t>
            </a:r>
            <a:r>
              <a:rPr lang="ru-RU" sz="2000" u="sng" dirty="0"/>
              <a:t>в открытых форматах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Достаточная детализация</a:t>
            </a:r>
            <a:r>
              <a:rPr lang="en-GB" sz="2000" b="1" dirty="0"/>
              <a:t> / </a:t>
            </a:r>
            <a:r>
              <a:rPr lang="ru-RU" sz="2000" b="1" dirty="0" err="1"/>
              <a:t>дезагрегация</a:t>
            </a:r>
            <a:r>
              <a:rPr lang="ru-RU" sz="2000" b="1" dirty="0"/>
              <a:t> (разукрупнение по позициям)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ru-RU" sz="2000" dirty="0"/>
              <a:t>включение данных компаний (по отдельным компаниям)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Аудит по международным стандартам</a:t>
            </a:r>
            <a:r>
              <a:rPr lang="en-GB" sz="2000" b="1" dirty="0"/>
              <a:t>: </a:t>
            </a:r>
            <a:r>
              <a:rPr lang="ru-RU" sz="2000" dirty="0"/>
              <a:t>Включая проведение аудиторских проверок (полугодовых или ежегодных)</a:t>
            </a:r>
            <a:r>
              <a:rPr lang="en-GB" sz="2000" dirty="0"/>
              <a:t>.</a:t>
            </a:r>
            <a:endParaRPr lang="en-GB" sz="2000" b="1" dirty="0"/>
          </a:p>
          <a:p>
            <a:endParaRPr lang="en-GB" sz="2000" b="1" dirty="0"/>
          </a:p>
          <a:p>
            <a:r>
              <a:rPr lang="ru-RU" sz="2000" b="1" dirty="0"/>
              <a:t>Результат</a:t>
            </a:r>
            <a:endParaRPr lang="en-GB" sz="2000" b="1" dirty="0"/>
          </a:p>
          <a:p>
            <a:r>
              <a:rPr lang="ru-RU" sz="2000" i="1" dirty="0"/>
              <a:t>Отчеты ИПДО Нигерии станут платформой для компиляции и понимания информации из различных источников в одном месте; единое окно для данных добывающего сектора, позволяющее проводить целенаправленный анализ за рамками требований традиционной отчетности ИПДО, регулирующих общественные дебаты.</a:t>
            </a:r>
            <a:endParaRPr lang="en-GB" sz="2000" i="1" dirty="0"/>
          </a:p>
          <a:p>
            <a:endParaRPr lang="en-GB" sz="2000" b="1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718806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from Kazakhstan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833" y="6105523"/>
            <a:ext cx="6502542" cy="1142768"/>
          </a:xfrm>
        </p:spPr>
        <p:txBody>
          <a:bodyPr>
            <a:noAutofit/>
          </a:bodyPr>
          <a:lstStyle/>
          <a:p>
            <a:r>
              <a:rPr lang="en-GB" sz="1800" dirty="0">
                <a:hlinkClick r:id="rId3"/>
              </a:rPr>
              <a:t>http://egsu.energo.gov.kz/webapp/pages/ipdo/appendix_1_5.jsf?faces-redirect=true</a:t>
            </a:r>
            <a:endParaRPr lang="en-GB" sz="1800" dirty="0">
              <a:solidFill>
                <a:srgbClr val="40404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7883"/>
            <a:ext cx="9144000" cy="2078920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22</a:t>
            </a:fld>
            <a:endParaRPr lang="en-GB" sz="11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34" y="2204499"/>
            <a:ext cx="6448168" cy="38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" y="2854878"/>
            <a:ext cx="2585062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20175836">
            <a:off x="1889100" y="3134872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3586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7" y="2353558"/>
            <a:ext cx="884078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from Kazakhstan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7883"/>
            <a:ext cx="9144000" cy="2078920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23</a:t>
            </a:fld>
            <a:endParaRPr lang="en-GB" sz="1100" dirty="0"/>
          </a:p>
        </p:txBody>
      </p:sp>
      <p:sp>
        <p:nvSpPr>
          <p:cNvPr id="10" name="Right Arrow 9"/>
          <p:cNvSpPr/>
          <p:nvPr/>
        </p:nvSpPr>
        <p:spPr>
          <a:xfrm rot="20175836">
            <a:off x="3780526" y="3134872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1498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"/>
            <a:ext cx="79248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464560" y="6243638"/>
            <a:ext cx="362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hlinkClick r:id="rId3"/>
              </a:rPr>
              <a:t>http://www.norskpetroleum.no/en/</a:t>
            </a:r>
            <a:r>
              <a:rPr lang="en-GB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441148"/>
      </p:ext>
    </p:extLst>
  </p:cSld>
  <p:clrMapOvr>
    <a:masterClrMapping/>
  </p:clrMapOvr>
  <p:transition advClick="0" advTm="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4633913" y="5791200"/>
            <a:ext cx="4295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2"/>
              </a:rPr>
              <a:t>http://www.conocophillips.no/Documents/Norwegian/land%20for%20land%20rapport%202016_eng.pdf</a:t>
            </a:r>
            <a:r>
              <a:rPr lang="en-GB" altLang="en-US" sz="1800"/>
              <a:t>   </a:t>
            </a:r>
          </a:p>
        </p:txBody>
      </p:sp>
      <p:pic>
        <p:nvPicPr>
          <p:cNvPr id="409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06109"/>
            <a:ext cx="4481513" cy="645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619568"/>
      </p:ext>
    </p:extLst>
  </p:cSld>
  <p:clrMapOvr>
    <a:masterClrMapping/>
  </p:clrMapOvr>
  <p:transition advClick="0" advTm="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90600"/>
            <a:ext cx="361632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3487738"/>
            <a:ext cx="4916487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31" y="990600"/>
            <a:ext cx="54102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52400" y="6096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5"/>
              </a:rPr>
              <a:t>http://www.statoil.com/AnnualReport2010/en/_layouts/wcw/downloadcentreAR10.aspx</a:t>
            </a:r>
            <a:r>
              <a:rPr lang="en-GB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834501"/>
      </p:ext>
    </p:extLst>
  </p:cSld>
  <p:clrMapOvr>
    <a:masterClrMapping/>
  </p:clrMapOvr>
  <p:transition advClick="0"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1338" y="1687882"/>
            <a:ext cx="5521260" cy="347284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чем могут состоять преимущества интегрирования для вашей страны?</a:t>
            </a:r>
            <a:endParaRPr lang="az-Cyrl-A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Cyrl-AZ" sz="2400" dirty="0"/>
              <a:t>Какие затруднения может вызвать интегрирование ИПДО в вашей стране?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10" y="1866247"/>
            <a:ext cx="2923490" cy="3537668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27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77816683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Интегрирование</a:t>
            </a:r>
            <a:br>
              <a:rPr lang="en-GB" dirty="0"/>
            </a:br>
            <a:r>
              <a:rPr lang="ru-RU" sz="2800" dirty="0"/>
              <a:t>Внедрение раскрытия данных ИПДО в государственные системы</a:t>
            </a:r>
            <a:br>
              <a:rPr lang="en-GB" sz="2800" dirty="0"/>
            </a:br>
            <a:br>
              <a:rPr lang="en-GB" sz="2800" dirty="0"/>
            </a:br>
            <a:r>
              <a:rPr lang="ru-RU" sz="2800" i="1" dirty="0"/>
              <a:t>Процедуры интегрирования</a:t>
            </a:r>
            <a:endParaRPr lang="en-GB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5007" y="4854042"/>
            <a:ext cx="3321269" cy="1630841"/>
          </a:xfrm>
        </p:spPr>
        <p:txBody>
          <a:bodyPr/>
          <a:lstStyle/>
          <a:p>
            <a:r>
              <a:rPr lang="ru-RU" sz="2400" dirty="0"/>
              <a:t>Астана, </a:t>
            </a:r>
          </a:p>
          <a:p>
            <a:r>
              <a:rPr lang="ru-RU" sz="2400" dirty="0"/>
              <a:t>Казахстан</a:t>
            </a:r>
            <a:endParaRPr lang="en-GB" sz="2400" dirty="0"/>
          </a:p>
          <a:p>
            <a:r>
              <a:rPr lang="ru-RU" dirty="0"/>
              <a:t>23</a:t>
            </a:r>
            <a:r>
              <a:rPr lang="en-GB" dirty="0"/>
              <a:t> </a:t>
            </a:r>
            <a:r>
              <a:rPr lang="ru-RU" dirty="0"/>
              <a:t>июня</a:t>
            </a:r>
            <a:r>
              <a:rPr lang="en-GB" dirty="0"/>
              <a:t>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0" y="3688009"/>
            <a:ext cx="1935272" cy="1370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0" y="3439058"/>
            <a:ext cx="4800600" cy="369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31823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Согласованная процедура Интегрирования раскрытия данных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6105525" cy="3479800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en-US" sz="1800" b="1" dirty="0"/>
              <a:t>Обязательство</a:t>
            </a:r>
            <a:r>
              <a:rPr lang="en-GB" altLang="en-US" sz="1800" dirty="0"/>
              <a:t> </a:t>
            </a:r>
            <a:r>
              <a:rPr lang="ru-RU" altLang="en-US" sz="1800" dirty="0"/>
              <a:t>правительства и согласие МГЗС</a:t>
            </a:r>
            <a:r>
              <a:rPr lang="en-GB" altLang="en-US" sz="1800" dirty="0"/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en-US" sz="1800" b="1" dirty="0"/>
              <a:t>Технико-экономическая</a:t>
            </a:r>
            <a:r>
              <a:rPr lang="en-GB" altLang="en-US" sz="1800" dirty="0"/>
              <a:t> </a:t>
            </a:r>
            <a:r>
              <a:rPr lang="ru-RU" altLang="en-US" sz="1800" dirty="0"/>
              <a:t>оценка интегрированного раскрытия данных</a:t>
            </a:r>
            <a:r>
              <a:rPr lang="en-GB" altLang="en-US" sz="1800" dirty="0"/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en-US" sz="1800" b="1" dirty="0"/>
              <a:t>График</a:t>
            </a:r>
            <a:r>
              <a:rPr lang="en-GB" altLang="en-US" sz="1800" b="1" dirty="0"/>
              <a:t> </a:t>
            </a:r>
            <a:r>
              <a:rPr lang="ru-RU" altLang="en-US" sz="1800" dirty="0"/>
              <a:t>подготовки к Интегрированию;</a:t>
            </a:r>
            <a:endParaRPr lang="en-GB" altLang="en-US" sz="18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en-US" sz="1800" b="1" dirty="0"/>
              <a:t>Заявка </a:t>
            </a:r>
            <a:r>
              <a:rPr lang="ru-RU" altLang="en-US" sz="1800" dirty="0"/>
              <a:t>в Правление ИПДО, утвержденная МГЗС;</a:t>
            </a:r>
            <a:endParaRPr lang="en-GB" altLang="en-US" sz="18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en-US" sz="1800" b="1" dirty="0"/>
              <a:t>Утверждение</a:t>
            </a:r>
            <a:r>
              <a:rPr lang="en-GB" altLang="en-US" sz="1800" dirty="0"/>
              <a:t> </a:t>
            </a:r>
            <a:r>
              <a:rPr lang="ru-RU" altLang="en-US" sz="1800" dirty="0"/>
              <a:t>Правлением</a:t>
            </a:r>
            <a:r>
              <a:rPr lang="en-GB" altLang="en-US" sz="1800" dirty="0"/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en-US" sz="1800" b="1" dirty="0"/>
              <a:t>Внедрение и отчетность</a:t>
            </a:r>
            <a:r>
              <a:rPr lang="en-GB" altLang="en-US" sz="1800" dirty="0"/>
              <a:t> </a:t>
            </a:r>
            <a:r>
              <a:rPr lang="ru-RU" altLang="en-US" sz="1800" dirty="0"/>
              <a:t>включая годовые Отчеты ИПДО с подборкой требуемых данных и ссылками на дополнительную информацию</a:t>
            </a:r>
            <a:r>
              <a:rPr lang="en-GB" altLang="en-US" sz="1800" dirty="0"/>
              <a:t>;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en-US" sz="1800" b="1" dirty="0"/>
              <a:t>Годовые оценки</a:t>
            </a:r>
            <a:r>
              <a:rPr lang="en-GB" altLang="en-US" sz="1800" b="1" dirty="0"/>
              <a:t> </a:t>
            </a:r>
            <a:r>
              <a:rPr lang="ru-RU" altLang="en-US" sz="1800" dirty="0"/>
              <a:t>процесса согласно требованию</a:t>
            </a:r>
            <a:r>
              <a:rPr lang="en-GB" altLang="en-US" sz="1800" dirty="0"/>
              <a:t> 7.</a:t>
            </a:r>
          </a:p>
          <a:p>
            <a:pPr>
              <a:spcBef>
                <a:spcPts val="1200"/>
              </a:spcBef>
              <a:defRPr/>
            </a:pPr>
            <a:r>
              <a:rPr lang="en-GB" altLang="en-US" sz="1800" i="1" dirty="0"/>
              <a:t>  </a:t>
            </a:r>
            <a:r>
              <a:rPr lang="ru-RU" altLang="en-US" sz="1600" i="1" dirty="0"/>
              <a:t>Источник</a:t>
            </a:r>
            <a:r>
              <a:rPr lang="en-GB" altLang="en-US" sz="1600" i="1" dirty="0"/>
              <a:t>: </a:t>
            </a:r>
            <a:r>
              <a:rPr lang="ru-RU" altLang="en-US" sz="1600" i="1" dirty="0">
                <a:hlinkClick r:id="rId2"/>
              </a:rPr>
              <a:t>Согласованная процедура Интегрирования раскрытия    данных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29</a:t>
            </a:fld>
            <a:endParaRPr lang="en-GB" sz="1100"/>
          </a:p>
        </p:txBody>
      </p:sp>
      <p:sp>
        <p:nvSpPr>
          <p:cNvPr id="6" name="Right Brace 5"/>
          <p:cNvSpPr/>
          <p:nvPr/>
        </p:nvSpPr>
        <p:spPr>
          <a:xfrm>
            <a:off x="6654800" y="3271202"/>
            <a:ext cx="470408" cy="884238"/>
          </a:xfrm>
          <a:prstGeom prst="rightBrace">
            <a:avLst>
              <a:gd name="adj1" fmla="val 2561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6654800" y="1600200"/>
            <a:ext cx="470408" cy="1488440"/>
          </a:xfrm>
          <a:prstGeom prst="rightBrace">
            <a:avLst>
              <a:gd name="adj1" fmla="val 2561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6654800" y="4531042"/>
            <a:ext cx="470408" cy="1564958"/>
          </a:xfrm>
          <a:prstGeom prst="rightBrace">
            <a:avLst>
              <a:gd name="adj1" fmla="val 2561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284720" y="215975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подготовка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4719" y="3436883"/>
            <a:ext cx="158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утверждения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4720" y="5128855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внедрение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88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7"/>
            <a:ext cx="8266410" cy="1316037"/>
          </a:xfrm>
        </p:spPr>
        <p:txBody>
          <a:bodyPr>
            <a:normAutofit/>
          </a:bodyPr>
          <a:lstStyle/>
          <a:p>
            <a:r>
              <a:rPr lang="ru-RU" b="1" cap="all" dirty="0"/>
              <a:t>ЧТО ОЗНАЧАЕТ ИНТЕГРИРОВАНИЕ? (АЛЬТЕРНАТИВА)</a:t>
            </a:r>
            <a:endParaRPr lang="en-GB" b="1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9275" y="6356350"/>
            <a:ext cx="1100667" cy="365125"/>
          </a:xfrm>
        </p:spPr>
        <p:txBody>
          <a:bodyPr lIns="0" rIns="0"/>
          <a:lstStyle/>
          <a:p>
            <a:fld id="{8B93C3CB-6E54-E14A-8D41-8D4E2C126061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2" y="1397527"/>
            <a:ext cx="8815685" cy="49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3129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ru-RU" sz="2400" dirty="0"/>
              <a:t>Технико-экономическая оценка Интегрирования </a:t>
            </a:r>
            <a:br>
              <a:rPr lang="ru-RU" sz="2400" dirty="0"/>
            </a:br>
            <a:r>
              <a:rPr lang="ru-RU" sz="2400" dirty="0"/>
              <a:t>в Кыргызской Республике</a:t>
            </a:r>
            <a:endParaRPr lang="en-GB" sz="240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30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549274" y="1005840"/>
            <a:ext cx="8381365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ru-RU" sz="2000" dirty="0"/>
              <a:t>Оценка возможности внедрения раскрытия информации ИПДО в отчетность государственных систем и корпораций</a:t>
            </a:r>
            <a:r>
              <a:rPr lang="en-GB" sz="2000" dirty="0"/>
              <a:t>. </a:t>
            </a:r>
          </a:p>
          <a:p>
            <a:endParaRPr lang="en-GB" sz="1200" dirty="0"/>
          </a:p>
          <a:p>
            <a:pPr>
              <a:spcAft>
                <a:spcPts val="1200"/>
              </a:spcAft>
            </a:pPr>
            <a:r>
              <a:rPr lang="ru-RU" sz="2000" b="1" dirty="0"/>
              <a:t>Выходные документы</a:t>
            </a:r>
            <a:r>
              <a:rPr lang="en-GB" sz="2000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/>
              <a:t>Технико-экономическое обоснование</a:t>
            </a:r>
            <a:r>
              <a:rPr lang="ru-RU" sz="2000" dirty="0"/>
              <a:t>, которое:</a:t>
            </a:r>
            <a:endParaRPr lang="en-GB" sz="2000" dirty="0"/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/>
              <a:t>оценивает, в какой степени информация, требуемая по Стандарту ИПДО или иным образом уместная для выполнения целей рабочего плана МГЗС, уже раскрывается Правительством Кыргызской Республики</a:t>
            </a:r>
            <a:r>
              <a:rPr lang="en-US" sz="2000" dirty="0"/>
              <a:t>;  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/>
              <a:t>описывает любые препятствия или пробелы в своевременности, полноте и надежности раскрытий, а также потребности в технической или финансовой поддержке</a:t>
            </a:r>
            <a:r>
              <a:rPr lang="en-GB" sz="2000" dirty="0"/>
              <a:t>; 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/>
              <a:t>представляет мнения и готовность заинтересованных сторон внедрять раскрытие данных ИПДО в системы правительства и компаний</a:t>
            </a:r>
            <a:r>
              <a:rPr lang="en-GB" sz="20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/>
              <a:t>График/дорожная карта</a:t>
            </a:r>
            <a:r>
              <a:rPr lang="en-GB" sz="2000" dirty="0"/>
              <a:t> </a:t>
            </a:r>
            <a:r>
              <a:rPr lang="ru-RU" sz="2000" dirty="0"/>
              <a:t>для внедрения раскрытий данных ИПДО</a:t>
            </a:r>
            <a:r>
              <a:rPr lang="en-GB" sz="2000" dirty="0"/>
              <a:t>.</a:t>
            </a:r>
          </a:p>
          <a:p>
            <a:endParaRPr lang="en-GB" sz="1200" dirty="0"/>
          </a:p>
          <a:p>
            <a:r>
              <a:rPr lang="ru-RU" sz="2000" b="1" dirty="0"/>
              <a:t>Временные рамки</a:t>
            </a:r>
            <a:r>
              <a:rPr lang="en-GB" sz="2000" b="1" dirty="0"/>
              <a:t>: </a:t>
            </a:r>
            <a:r>
              <a:rPr lang="en-GB" sz="2000" dirty="0"/>
              <a:t>1 </a:t>
            </a:r>
            <a:r>
              <a:rPr lang="ru-RU" sz="2000" dirty="0"/>
              <a:t>июня </a:t>
            </a:r>
            <a:r>
              <a:rPr lang="en-GB" sz="2000" dirty="0"/>
              <a:t>- 31 </a:t>
            </a:r>
            <a:r>
              <a:rPr lang="ru-RU" sz="2000" dirty="0"/>
              <a:t>июля</a:t>
            </a:r>
            <a:r>
              <a:rPr lang="en-GB" sz="200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22289841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Дополнительные источники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862" y="1600200"/>
            <a:ext cx="8776138" cy="432763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Веб-страницы ИПДО</a:t>
            </a:r>
            <a:endParaRPr lang="en-GB" sz="2400" b="1" dirty="0"/>
          </a:p>
          <a:p>
            <a:pPr marL="468000" lvl="2" indent="0">
              <a:buNone/>
            </a:pPr>
            <a:r>
              <a:rPr lang="en-GB" altLang="en-US" sz="2000" dirty="0">
                <a:hlinkClick r:id="rId2"/>
              </a:rPr>
              <a:t>https://eiti.org/mainstreaming</a:t>
            </a:r>
            <a:r>
              <a:rPr lang="en-GB" altLang="en-US" sz="2000" dirty="0"/>
              <a:t>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Техническое Задание для Интегрирования</a:t>
            </a:r>
            <a:endParaRPr lang="en-GB" sz="2400" b="1" dirty="0"/>
          </a:p>
          <a:p>
            <a:pPr marL="468000" lvl="2" indent="0">
              <a:buNone/>
            </a:pPr>
            <a:r>
              <a:rPr lang="en-GB" altLang="en-US" sz="2000" dirty="0">
                <a:hlinkClick r:id="rId3"/>
              </a:rPr>
              <a:t>https://eiti.org/document/terms-of-reference-for-mainstreaming-feasibility-study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Согласованная процедура для Интегрирования раскрытия информации</a:t>
            </a:r>
            <a:endParaRPr lang="en-GB" sz="2400" b="1" dirty="0"/>
          </a:p>
          <a:p>
            <a:pPr marL="468000" lvl="2" indent="0">
              <a:buNone/>
            </a:pPr>
            <a:r>
              <a:rPr lang="en-GB" sz="2000" dirty="0">
                <a:hlinkClick r:id="rId4"/>
              </a:rPr>
              <a:t>https://eiti.org/document/agreed-upon-procedure-for-mainstreamed-disclosures</a:t>
            </a:r>
            <a:r>
              <a:rPr lang="en-GB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31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9404174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Интегрирование</a:t>
            </a:r>
            <a:br>
              <a:rPr lang="en-GB" dirty="0"/>
            </a:br>
            <a:r>
              <a:rPr lang="ru-RU" sz="2800" dirty="0"/>
              <a:t>Внедрение раскрытия данных ИПДО в государственные системы</a:t>
            </a:r>
            <a:br>
              <a:rPr lang="en-GB" sz="2800" dirty="0"/>
            </a:br>
            <a:br>
              <a:rPr lang="en-GB" sz="2800" dirty="0"/>
            </a:br>
            <a:r>
              <a:rPr lang="ru-RU" sz="2800" i="1" dirty="0"/>
              <a:t>Пример картографирования интегрирования</a:t>
            </a:r>
            <a:r>
              <a:rPr lang="en-GB" sz="2800" i="1" dirty="0"/>
              <a:t> </a:t>
            </a:r>
            <a:endParaRPr lang="en-GB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854042"/>
            <a:ext cx="7908926" cy="1473185"/>
          </a:xfrm>
        </p:spPr>
        <p:txBody>
          <a:bodyPr>
            <a:normAutofit/>
          </a:bodyPr>
          <a:lstStyle/>
          <a:p>
            <a:r>
              <a:rPr lang="ru-RU" sz="2400" dirty="0"/>
              <a:t>Астана, </a:t>
            </a:r>
            <a:br>
              <a:rPr lang="ru-RU" sz="2400" dirty="0"/>
            </a:br>
            <a:r>
              <a:rPr lang="ru-RU" sz="2400" dirty="0"/>
              <a:t>Казахстан</a:t>
            </a:r>
            <a:endParaRPr lang="en-GB" dirty="0"/>
          </a:p>
          <a:p>
            <a:r>
              <a:rPr lang="ru-RU" dirty="0"/>
              <a:t>23</a:t>
            </a:r>
            <a:r>
              <a:rPr lang="en-GB" dirty="0"/>
              <a:t> </a:t>
            </a:r>
            <a:r>
              <a:rPr lang="ru-RU" dirty="0"/>
              <a:t>июня</a:t>
            </a:r>
            <a:r>
              <a:rPr lang="en-GB" dirty="0"/>
              <a:t>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0" y="3688009"/>
            <a:ext cx="1935272" cy="1370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0" y="3439058"/>
            <a:ext cx="4800600" cy="369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92298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картографирования Интегрирования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33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549274" y="1005840"/>
            <a:ext cx="838136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ru-RU" sz="2000" dirty="0"/>
              <a:t>Изучение возможностей внедрения Интегрирования в Кыргызской Республике</a:t>
            </a:r>
            <a:endParaRPr lang="en-GB" sz="2000" dirty="0"/>
          </a:p>
          <a:p>
            <a:endParaRPr lang="en-GB" sz="1600" dirty="0"/>
          </a:p>
          <a:p>
            <a:r>
              <a:rPr lang="ru-RU" sz="2000" b="1" dirty="0"/>
              <a:t>Инструкции</a:t>
            </a:r>
            <a:r>
              <a:rPr lang="en-GB" sz="2000" b="1" dirty="0"/>
              <a:t>:</a:t>
            </a:r>
          </a:p>
          <a:p>
            <a:endParaRPr lang="en-GB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Разбиться на пять групп, каждая из которых рассмотрит конкретный аспект Стандарта ИПДО</a:t>
            </a:r>
            <a:r>
              <a:rPr lang="en-GB" sz="2000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Контракты и Лицензии</a:t>
            </a:r>
            <a:endParaRPr lang="en-GB" sz="2000" dirty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Разведка и Добыча</a:t>
            </a:r>
            <a:endParaRPr lang="en-GB" sz="2000" dirty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Сбор доходов</a:t>
            </a:r>
            <a:endParaRPr lang="en-GB" sz="2000" dirty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Распределение доходов</a:t>
            </a:r>
            <a:endParaRPr lang="en-GB" sz="2000" dirty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/>
              <a:t>Расходы на социально-экономические нужды</a:t>
            </a:r>
            <a:endParaRPr lang="en-GB" sz="2000" dirty="0"/>
          </a:p>
          <a:p>
            <a:pPr lvl="2"/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 каждому из Требований ИПДО в плане работы вашей группы дайте ответы на вопросы, выделенные курсивом. См.: Стандарт ИПДО, Первоначальная оценка, Сравнительный отчет института </a:t>
            </a:r>
            <a:r>
              <a:rPr lang="en-GB" sz="2000" dirty="0"/>
              <a:t>NRGI</a:t>
            </a:r>
            <a:r>
              <a:rPr lang="ru-RU" sz="2000" dirty="0"/>
              <a:t>, веб-сайты правительства и пр.</a:t>
            </a:r>
            <a:r>
              <a:rPr lang="en-GB" sz="2000" dirty="0"/>
              <a:t> </a:t>
            </a:r>
          </a:p>
          <a:p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Каждой группе предоставляется 5 минут на ответ, с концентрацией на выводах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316659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картографирования Интегрирования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34</a:t>
            </a:fld>
            <a:endParaRPr lang="en-GB" sz="1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838"/>
            <a:ext cx="9144000" cy="473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36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hutterstock_176447330.jpg"/>
          <p:cNvPicPr>
            <a:picLocks noChangeAspect="1"/>
          </p:cNvPicPr>
          <p:nvPr/>
        </p:nvPicPr>
        <p:blipFill>
          <a:blip r:embed="rId2"/>
          <a:srcRect t="7500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2658533" y="5877197"/>
            <a:ext cx="6091768" cy="648147"/>
          </a:xfrm>
          <a:prstGeom prst="rect">
            <a:avLst/>
          </a:prstGeom>
          <a:effectLst>
            <a:outerShdw blurRad="127000" dir="2700000">
              <a:srgbClr val="FFFFFF"/>
            </a:outerShdw>
          </a:effectLst>
        </p:spPr>
        <p:txBody>
          <a:bodyPr vert="horz" lIns="0" rIns="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Email: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-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Телефон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Адрес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26, 0251 Oslo, Norway</a:t>
            </a:r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2658532" y="5087007"/>
            <a:ext cx="6191177" cy="718257"/>
          </a:xfrm>
          <a:prstGeom prst="rect">
            <a:avLst/>
          </a:prstGeom>
          <a:effectLst>
            <a:outerShdw blurRad="127000" dir="2700000">
              <a:srgbClr val="FFFFFF"/>
            </a:outerShdw>
          </a:effectLst>
        </p:spPr>
        <p:txBody>
          <a:bodyPr vert="horz"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ru-RU" sz="1400" dirty="0">
                <a:solidFill>
                  <a:srgbClr val="404040"/>
                </a:solidFill>
              </a:rPr>
              <a:t>Автор</a:t>
            </a:r>
            <a:r>
              <a:rPr lang="en-GB" sz="1400" dirty="0">
                <a:solidFill>
                  <a:srgbClr val="404040"/>
                </a:solidFill>
              </a:rPr>
              <a:t>: </a:t>
            </a:r>
            <a:r>
              <a:rPr lang="ru-RU" sz="1400" b="1" dirty="0" err="1">
                <a:solidFill>
                  <a:schemeClr val="accent1"/>
                </a:solidFill>
              </a:rPr>
              <a:t>Оляна</a:t>
            </a:r>
            <a:r>
              <a:rPr lang="ru-RU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</a:rPr>
              <a:t>Валигура</a:t>
            </a:r>
            <a:endParaRPr lang="en-GB" sz="1400" b="1" dirty="0">
              <a:solidFill>
                <a:schemeClr val="accent1"/>
              </a:solidFill>
            </a:endParaRPr>
          </a:p>
          <a:p>
            <a:pPr algn="r"/>
            <a:r>
              <a:rPr lang="ru-RU" sz="1400" dirty="0">
                <a:solidFill>
                  <a:srgbClr val="404040"/>
                </a:solidFill>
              </a:rPr>
              <a:t>Дата</a:t>
            </a:r>
            <a:r>
              <a:rPr lang="en-GB" sz="1400" dirty="0">
                <a:solidFill>
                  <a:srgbClr val="404040"/>
                </a:solidFill>
              </a:rPr>
              <a:t>: </a:t>
            </a:r>
            <a:r>
              <a:rPr lang="ru-RU" sz="1400" b="1" dirty="0">
                <a:solidFill>
                  <a:srgbClr val="0076AF"/>
                </a:solidFill>
              </a:rPr>
              <a:t>23</a:t>
            </a:r>
            <a:r>
              <a:rPr lang="en-GB" sz="1400" b="1" dirty="0">
                <a:solidFill>
                  <a:srgbClr val="0076AF"/>
                </a:solidFill>
              </a:rPr>
              <a:t> </a:t>
            </a:r>
            <a:r>
              <a:rPr lang="ru-RU" sz="1400" b="1" dirty="0">
                <a:solidFill>
                  <a:srgbClr val="0076AF"/>
                </a:solidFill>
              </a:rPr>
              <a:t>июня</a:t>
            </a:r>
            <a:r>
              <a:rPr lang="en-GB" sz="1400" b="1" dirty="0">
                <a:solidFill>
                  <a:srgbClr val="0076AF"/>
                </a:solidFill>
              </a:rPr>
              <a:t> 2017</a:t>
            </a:r>
          </a:p>
          <a:p>
            <a:pPr algn="r"/>
            <a:r>
              <a:rPr lang="ru-RU" sz="1400" dirty="0">
                <a:solidFill>
                  <a:srgbClr val="404040"/>
                </a:solidFill>
              </a:rPr>
              <a:t>Место</a:t>
            </a:r>
            <a:r>
              <a:rPr lang="en-GB" sz="1400" dirty="0">
                <a:solidFill>
                  <a:srgbClr val="404040"/>
                </a:solidFill>
              </a:rPr>
              <a:t>: </a:t>
            </a:r>
            <a:r>
              <a:rPr lang="ru-RU" sz="1400" b="1" dirty="0">
                <a:solidFill>
                  <a:srgbClr val="0076AF"/>
                </a:solidFill>
              </a:rPr>
              <a:t>Астана, Казахстан</a:t>
            </a:r>
            <a:endParaRPr lang="en-GB" sz="1400" b="1" dirty="0">
              <a:solidFill>
                <a:srgbClr val="0076AF"/>
              </a:solidFill>
            </a:endParaRPr>
          </a:p>
          <a:p>
            <a:pPr algn="r"/>
            <a:endParaRPr lang="en-GB" sz="1400" dirty="0">
              <a:solidFill>
                <a:srgbClr val="0076AF"/>
              </a:solidFill>
            </a:endParaRPr>
          </a:p>
        </p:txBody>
      </p:sp>
      <p:pic>
        <p:nvPicPr>
          <p:cNvPr id="5" name="Bilde 3" descr="big-twitter-bird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11" y="3560356"/>
            <a:ext cx="675622" cy="548606"/>
          </a:xfrm>
          <a:prstGeom prst="rect">
            <a:avLst/>
          </a:prstGeom>
          <a:noFill/>
          <a:ln>
            <a:noFill/>
          </a:ln>
          <a:effectLst>
            <a:outerShdw blurRad="127000" dir="270000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88462" y="2974761"/>
            <a:ext cx="2540000" cy="1015663"/>
          </a:xfrm>
          <a:prstGeom prst="rect">
            <a:avLst/>
          </a:prstGeom>
          <a:noFill/>
          <a:effectLst>
            <a:outerShdw blurRad="127000" dir="270000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  <a:endParaRPr lang="en-US" sz="3000" i="1" dirty="0">
              <a:solidFill>
                <a:srgbClr val="008BCA"/>
              </a:solidFill>
              <a:latin typeface="Calibri" panose="020F0502020204030204" pitchFamily="34" charset="0"/>
              <a:cs typeface="Myriad Pro Light"/>
            </a:endParaRPr>
          </a:p>
          <a:p>
            <a:pPr algn="ctr">
              <a:lnSpc>
                <a:spcPct val="100000"/>
              </a:lnSpc>
            </a:pPr>
            <a:r>
              <a:rPr lang="en-US" sz="3000" i="1" dirty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</a:t>
            </a:r>
            <a:r>
              <a:rPr lang="en-US" sz="3000" i="1" dirty="0" err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EITIorg</a:t>
            </a:r>
            <a:endParaRPr lang="en-US" sz="3000" i="1" dirty="0">
              <a:solidFill>
                <a:srgbClr val="008BCA"/>
              </a:solidFill>
              <a:latin typeface="Calibri" panose="020F0502020204030204" pitchFamily="34" charset="0"/>
              <a:cs typeface="Myriad Pro Ligh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2456" y="2701160"/>
            <a:ext cx="3339078" cy="171086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Благодарим Вас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GB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950"/>
            <a:ext cx="9144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6200" y="293688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Цели Интегрирования</a:t>
            </a:r>
            <a:r>
              <a:rPr lang="en-AU" alt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Пример Восточного Тимора</a:t>
            </a:r>
            <a:endParaRPr lang="en-GB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953000"/>
            <a:ext cx="8943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i="1" dirty="0"/>
              <a:t>Источник</a:t>
            </a:r>
            <a:r>
              <a:rPr lang="en-GB" altLang="en-US" sz="1800" i="1" dirty="0"/>
              <a:t>: </a:t>
            </a:r>
            <a:r>
              <a:rPr lang="ru-RU" altLang="en-US" sz="1800" i="1" dirty="0"/>
              <a:t>Институт мониторинга и анализа развития Восточного Тимора</a:t>
            </a:r>
            <a:r>
              <a:rPr lang="en-GB" altLang="en-US" sz="1800" i="1" dirty="0"/>
              <a:t>, </a:t>
            </a:r>
            <a:r>
              <a:rPr lang="en-GB" altLang="en-US" sz="1800" i="1" dirty="0">
                <a:hlinkClick r:id="rId3"/>
              </a:rPr>
              <a:t>http://www.laohamutuk.org/</a:t>
            </a:r>
            <a:r>
              <a:rPr lang="en-GB" altLang="en-US" sz="1800" i="1" dirty="0"/>
              <a:t> </a:t>
            </a:r>
            <a:br>
              <a:rPr lang="en-GB" altLang="en-US" sz="1800" b="1" dirty="0"/>
            </a:b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17688679"/>
      </p:ext>
    </p:extLst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289300"/>
            <a:ext cx="33543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20175836">
            <a:off x="2233613" y="2487613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886200" y="5715000"/>
            <a:ext cx="5219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/>
              <a:t>Национальное управление по нефти и газу</a:t>
            </a:r>
            <a:r>
              <a:rPr lang="en-GB" altLang="en-US" sz="1800" dirty="0"/>
              <a:t>, </a:t>
            </a:r>
            <a:r>
              <a:rPr lang="en-GB" altLang="en-US" sz="1800" dirty="0">
                <a:hlinkClick r:id="rId4"/>
              </a:rPr>
              <a:t>http://www.anp-tl.org/webs/anptlweb.nsf/vwAll/JPDA</a:t>
            </a:r>
            <a:r>
              <a:rPr lang="en-GB" altLang="en-US" sz="1800" dirty="0"/>
              <a:t> </a:t>
            </a:r>
          </a:p>
        </p:txBody>
      </p:sp>
      <p:pic>
        <p:nvPicPr>
          <p:cNvPr id="1946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192213"/>
            <a:ext cx="566261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161081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Цели Интегрирования</a:t>
            </a:r>
            <a:r>
              <a:rPr lang="en-AU" alt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Пример Восточного Тимора</a:t>
            </a:r>
            <a:endParaRPr lang="en-GB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0899"/>
      </p:ext>
    </p:extLst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289300"/>
            <a:ext cx="33543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225540">
            <a:off x="2809875" y="2376488"/>
            <a:ext cx="977900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152900" y="5715000"/>
            <a:ext cx="495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1800" dirty="0"/>
              <a:t>Национальное управление по нефти и газу</a:t>
            </a:r>
            <a:r>
              <a:rPr lang="en-GB" altLang="en-US" sz="1800" dirty="0"/>
              <a:t>, </a:t>
            </a:r>
            <a:r>
              <a:rPr lang="en-GB" altLang="en-US" sz="1800" dirty="0">
                <a:hlinkClick r:id="rId4"/>
              </a:rPr>
              <a:t>http://www.anp-tl.org/webs/anptlweb.nsf/pgLafaekDataGasListHTML</a:t>
            </a:r>
            <a:r>
              <a:rPr lang="en-GB" altLang="en-US" sz="1800" dirty="0"/>
              <a:t> </a:t>
            </a:r>
          </a:p>
        </p:txBody>
      </p:sp>
      <p:pic>
        <p:nvPicPr>
          <p:cNvPr id="215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36713"/>
            <a:ext cx="4806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317625"/>
            <a:ext cx="48069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293688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Цели Интегрирования - Пример </a:t>
            </a:r>
          </a:p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Восточного Тимора</a:t>
            </a:r>
            <a:endParaRPr lang="en-GB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1897"/>
      </p:ext>
    </p:extLst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224338"/>
            <a:ext cx="243998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225540">
            <a:off x="1546225" y="3235325"/>
            <a:ext cx="977900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743200" y="5715000"/>
            <a:ext cx="636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ConocoPhillips </a:t>
            </a:r>
            <a:r>
              <a:rPr lang="ru-RU" altLang="en-US" sz="1800" dirty="0"/>
              <a:t>– Годовой Отчет за </a:t>
            </a:r>
            <a:r>
              <a:rPr lang="en-GB" altLang="en-US" sz="1800" dirty="0"/>
              <a:t>2016</a:t>
            </a:r>
            <a:r>
              <a:rPr lang="ru-RU" altLang="en-US" sz="1800" dirty="0"/>
              <a:t> год</a:t>
            </a:r>
            <a:r>
              <a:rPr lang="en-GB" altLang="en-US" sz="1800" dirty="0"/>
              <a:t>, </a:t>
            </a:r>
            <a:r>
              <a:rPr lang="en-GB" altLang="en-US" sz="1800" dirty="0">
                <a:hlinkClick r:id="rId4"/>
              </a:rPr>
              <a:t>http://www.conocophillips.com/investor-relations/company-reports/Documents/ConocoPhillips_2016_AnnualReport.pdf</a:t>
            </a:r>
            <a:r>
              <a:rPr lang="en-GB" altLang="en-US" sz="1800" dirty="0"/>
              <a:t>  </a:t>
            </a:r>
          </a:p>
        </p:txBody>
      </p:sp>
      <p:pic>
        <p:nvPicPr>
          <p:cNvPr id="2355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892300"/>
            <a:ext cx="67008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293688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Цели Интегрирования</a:t>
            </a:r>
            <a:r>
              <a:rPr lang="en-AU" alt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Пример Восточного Тимора</a:t>
            </a:r>
            <a:endParaRPr lang="en-GB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04582"/>
      </p:ext>
    </p:extLst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627438"/>
            <a:ext cx="3024188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225540">
            <a:off x="2667000" y="2493963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587500"/>
            <a:ext cx="47275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127125"/>
            <a:ext cx="472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4235450" y="6056313"/>
            <a:ext cx="495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1800" dirty="0"/>
              <a:t>Национальное управление по нефти и газу</a:t>
            </a:r>
            <a:r>
              <a:rPr lang="en-GB" altLang="en-US" sz="1800" dirty="0"/>
              <a:t>, </a:t>
            </a:r>
            <a:r>
              <a:rPr lang="en-GB" altLang="en-US" sz="1800" dirty="0">
                <a:hlinkClick r:id="rId6"/>
              </a:rPr>
              <a:t>http://www.anp-tl.org/webs/anptlweb.nsf/pgLafaekFTPListl</a:t>
            </a:r>
            <a:r>
              <a:rPr lang="en-GB" altLang="en-US" sz="1800" dirty="0"/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200" y="293688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Цели Интегрирования - Пример </a:t>
            </a:r>
          </a:p>
          <a:p>
            <a:pPr>
              <a:spcBef>
                <a:spcPct val="0"/>
              </a:spcBef>
              <a:buNone/>
            </a:pPr>
            <a:r>
              <a:rPr lang="ru-RU" altLang="en-US" sz="3600" b="1" dirty="0">
                <a:solidFill>
                  <a:schemeClr val="accent2">
                    <a:lumMod val="50000"/>
                  </a:schemeClr>
                </a:solidFill>
              </a:rPr>
              <a:t>Восточного Тимора</a:t>
            </a:r>
            <a:endParaRPr lang="en-GB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60728"/>
      </p:ext>
    </p:extLst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990975"/>
            <a:ext cx="26685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225540">
            <a:off x="1568450" y="2840038"/>
            <a:ext cx="106680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743200" y="5791200"/>
            <a:ext cx="6445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ENI </a:t>
            </a:r>
            <a:r>
              <a:rPr lang="ru-RU" altLang="en-US" sz="1800" dirty="0"/>
              <a:t>– Отчет о прозрачности за</a:t>
            </a:r>
            <a:r>
              <a:rPr lang="en-GB" altLang="en-US" sz="1800" dirty="0"/>
              <a:t> 2015</a:t>
            </a:r>
            <a:r>
              <a:rPr lang="ru-RU" altLang="en-US" sz="1800" dirty="0"/>
              <a:t> год</a:t>
            </a:r>
            <a:r>
              <a:rPr lang="en-GB" altLang="en-US" sz="1800" dirty="0"/>
              <a:t>, </a:t>
            </a:r>
            <a:r>
              <a:rPr lang="en-GB" altLang="en-US" sz="1800" dirty="0">
                <a:hlinkClick r:id="rId4"/>
              </a:rPr>
              <a:t>https://www.eni.com/docs/en_IT/enicom/sustainability/eni_for_2015_transparency_eng_.pdf</a:t>
            </a:r>
            <a:r>
              <a:rPr lang="en-GB" altLang="en-US" sz="1800" dirty="0"/>
              <a:t> </a:t>
            </a:r>
          </a:p>
        </p:txBody>
      </p:sp>
      <p:pic>
        <p:nvPicPr>
          <p:cNvPr id="2765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27" y="1168400"/>
            <a:ext cx="644842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271017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Цели Интегрирования - Пример Восточного Тимора</a:t>
            </a:r>
            <a:endParaRPr lang="en-GB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32405"/>
      </p:ext>
    </p:extLst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EITI theme">
  <a:themeElements>
    <a:clrScheme name="EITI palette 2015">
      <a:dk1>
        <a:srgbClr val="404040"/>
      </a:dk1>
      <a:lt1>
        <a:sysClr val="window" lastClr="FFFFFF"/>
      </a:lt1>
      <a:dk2>
        <a:srgbClr val="625648"/>
      </a:dk2>
      <a:lt2>
        <a:srgbClr val="E6E6E6"/>
      </a:lt2>
      <a:accent1>
        <a:srgbClr val="0076AF"/>
      </a:accent1>
      <a:accent2>
        <a:srgbClr val="8AB9E2"/>
      </a:accent2>
      <a:accent3>
        <a:srgbClr val="D54D35"/>
      </a:accent3>
      <a:accent4>
        <a:srgbClr val="FAA627"/>
      </a:accent4>
      <a:accent5>
        <a:srgbClr val="2D8B2A"/>
      </a:accent5>
      <a:accent6>
        <a:srgbClr val="84AD42"/>
      </a:accent6>
      <a:hlink>
        <a:srgbClr val="0084B4"/>
      </a:hlink>
      <a:folHlink>
        <a:srgbClr val="00919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3DF951-9604-4638-A4AF-1562E7989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2639C7-4E99-4B8A-913C-8BAD65FAE6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CB3FF-F052-45C0-8026-B797DE61500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1303</Words>
  <Application>Microsoft Office PowerPoint</Application>
  <PresentationFormat>On-screen Show (4:3)</PresentationFormat>
  <Paragraphs>232</Paragraphs>
  <Slides>35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Courier New</vt:lpstr>
      <vt:lpstr>Frutiger LT 57 Cn</vt:lpstr>
      <vt:lpstr>Myriad Pro Light</vt:lpstr>
      <vt:lpstr>EITI theme</vt:lpstr>
      <vt:lpstr>Интегрирование Интегрирование раскрытия данных ИПДО  в государственные системы  Введение и цели</vt:lpstr>
      <vt:lpstr>ЧТО ОЗНАЧАЕТ ИНТЕГРИРОВАНИЕ?</vt:lpstr>
      <vt:lpstr>ЧТО ОЗНАЧАЕТ ИНТЕГРИРОВАНИЕ? (АЛЬТЕРНАТИВА)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Цели  Интегрирования</vt:lpstr>
      <vt:lpstr>Стандарт ИПДО и Интегрирование</vt:lpstr>
      <vt:lpstr>Стандарт ИПДО и Интегрирование </vt:lpstr>
      <vt:lpstr>Стандарт ИПДО и Интегрирование </vt:lpstr>
      <vt:lpstr>Главные вопросы при рассмотрении Интегрирования: </vt:lpstr>
      <vt:lpstr>Цели Интегрирования Пример Нигерии</vt:lpstr>
      <vt:lpstr>Пример Нигерии</vt:lpstr>
      <vt:lpstr>Пример Нигерии</vt:lpstr>
      <vt:lpstr>Пример Нигерии</vt:lpstr>
      <vt:lpstr>Example from Kazakhstan</vt:lpstr>
      <vt:lpstr>Example from Kazakhstan</vt:lpstr>
      <vt:lpstr>PowerPoint Presentation</vt:lpstr>
      <vt:lpstr>PowerPoint Presentation</vt:lpstr>
      <vt:lpstr>PowerPoint Presentation</vt:lpstr>
      <vt:lpstr>Обсуждение</vt:lpstr>
      <vt:lpstr>Интегрирование Внедрение раскрытия данных ИПДО в государственные системы  Процедуры интегрирования</vt:lpstr>
      <vt:lpstr>Согласованная процедура Интегрирования раскрытия данных</vt:lpstr>
      <vt:lpstr>Технико-экономическая оценка Интегрирования  в Кыргызской Республике</vt:lpstr>
      <vt:lpstr>Дополнительные источники</vt:lpstr>
      <vt:lpstr>Интегрирование Внедрение раскрытия данных ИПДО в государственные системы  Пример картографирования интегрирования </vt:lpstr>
      <vt:lpstr>Пример картографирования Интегрирования</vt:lpstr>
      <vt:lpstr>Пример картографирования Интегрирования</vt:lpstr>
      <vt:lpstr>PowerPoint Presentation</vt:lpstr>
    </vt:vector>
  </TitlesOfParts>
  <Company>Eddy Hill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 Hill;Christina Berger</dc:creator>
  <cp:lastModifiedBy>Oliana Valigura</cp:lastModifiedBy>
  <cp:revision>222</cp:revision>
  <dcterms:created xsi:type="dcterms:W3CDTF">2015-07-10T16:01:08Z</dcterms:created>
  <dcterms:modified xsi:type="dcterms:W3CDTF">2017-06-20T08:55:27Z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