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268" r:id="rId5"/>
    <p:sldId id="27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BF"/>
    <a:srgbClr val="CCECFF"/>
    <a:srgbClr val="005B8C"/>
    <a:srgbClr val="002157"/>
    <a:srgbClr val="EBCB9F"/>
    <a:srgbClr val="6D5339"/>
    <a:srgbClr val="00C3F0"/>
    <a:srgbClr val="0090BD"/>
    <a:srgbClr val="FFFFFF"/>
    <a:srgbClr val="025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43"/>
  </p:normalViewPr>
  <p:slideViewPr>
    <p:cSldViewPr snapToGrid="0" snapToObjects="1">
      <p:cViewPr varScale="1">
        <p:scale>
          <a:sx n="52" d="100"/>
          <a:sy n="52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gradFill>
          <a:gsLst>
            <a:gs pos="0">
              <a:srgbClr val="165B89">
                <a:alpha val="90000"/>
              </a:srgbClr>
            </a:gs>
            <a:gs pos="100000">
              <a:srgbClr val="132856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9A6CC-E299-2E44-9E81-FCF0F5CA4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2878179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6F268-57D9-564F-9496-5322D6557EDE}"/>
              </a:ext>
            </a:extLst>
          </p:cNvPr>
          <p:cNvSpPr txBox="1"/>
          <p:nvPr userDrawn="1"/>
        </p:nvSpPr>
        <p:spPr>
          <a:xfrm>
            <a:off x="643435" y="3707836"/>
            <a:ext cx="434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FFFFFF"/>
                </a:solidFill>
              </a:rPr>
              <a:t>www.eiti.org</a:t>
            </a:r>
            <a:endParaRPr lang="nb-NO" dirty="0">
              <a:solidFill>
                <a:srgbClr val="FFFFFF"/>
              </a:solidFill>
            </a:endParaRPr>
          </a:p>
          <a:p>
            <a:r>
              <a:rPr lang="nb-NO" dirty="0">
                <a:solidFill>
                  <a:srgbClr val="FFFFFF"/>
                </a:solidFill>
              </a:rPr>
              <a:t>@</a:t>
            </a:r>
            <a:r>
              <a:rPr lang="nb-NO" dirty="0" err="1">
                <a:solidFill>
                  <a:srgbClr val="FFFFFF"/>
                </a:solidFill>
              </a:rPr>
              <a:t>EITIorg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417C9-09E1-5947-A2E4-F27CAF954437}"/>
              </a:ext>
            </a:extLst>
          </p:cNvPr>
          <p:cNvSpPr txBox="1"/>
          <p:nvPr userDrawn="1"/>
        </p:nvSpPr>
        <p:spPr>
          <a:xfrm>
            <a:off x="4646097" y="4354167"/>
            <a:ext cx="69024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AUTHOR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 Name</a:t>
            </a:r>
          </a:p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 XX Month 2015</a:t>
            </a:r>
          </a:p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Meeting name, City, Country</a:t>
            </a:r>
          </a:p>
          <a:p>
            <a:pPr algn="r"/>
            <a:endParaRPr lang="en-GB" sz="1400" b="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TELEPHONE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0251 Oslo, Norway</a:t>
            </a:r>
            <a:endParaRPr lang="en-GB" sz="14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2156231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5281185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8531775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2878179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6F268-57D9-564F-9496-5322D6557EDE}"/>
              </a:ext>
            </a:extLst>
          </p:cNvPr>
          <p:cNvSpPr txBox="1"/>
          <p:nvPr userDrawn="1"/>
        </p:nvSpPr>
        <p:spPr>
          <a:xfrm>
            <a:off x="643435" y="3707836"/>
            <a:ext cx="434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132856"/>
                </a:solidFill>
              </a:rPr>
              <a:t>www.eiti.org</a:t>
            </a:r>
            <a:endParaRPr lang="nb-NO" dirty="0">
              <a:solidFill>
                <a:srgbClr val="132856"/>
              </a:solidFill>
            </a:endParaRPr>
          </a:p>
          <a:p>
            <a:r>
              <a:rPr lang="nb-NO" dirty="0">
                <a:solidFill>
                  <a:srgbClr val="132856"/>
                </a:solidFill>
              </a:rPr>
              <a:t>@</a:t>
            </a:r>
            <a:r>
              <a:rPr lang="nb-NO" dirty="0" err="1">
                <a:solidFill>
                  <a:srgbClr val="132856"/>
                </a:solidFill>
              </a:rPr>
              <a:t>EITIorg</a:t>
            </a:r>
            <a:endParaRPr lang="nb-NO" dirty="0">
              <a:solidFill>
                <a:srgbClr val="13285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417C9-09E1-5947-A2E4-F27CAF954437}"/>
              </a:ext>
            </a:extLst>
          </p:cNvPr>
          <p:cNvSpPr txBox="1"/>
          <p:nvPr userDrawn="1"/>
        </p:nvSpPr>
        <p:spPr>
          <a:xfrm>
            <a:off x="4646097" y="4354167"/>
            <a:ext cx="69024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AUTHOR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Name</a:t>
            </a: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XX Month 2015</a:t>
            </a: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Meeting name, City, Country</a:t>
            </a:r>
          </a:p>
          <a:p>
            <a:pPr algn="r"/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TELEPHONE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0251 Oslo, Norway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64962E-A3B8-9C40-B2E8-0041AFD48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4472079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1F884C-E0B3-E44D-8A36-EB28C0A02617}"/>
              </a:ext>
            </a:extLst>
          </p:cNvPr>
          <p:cNvGrpSpPr/>
          <p:nvPr userDrawn="1"/>
        </p:nvGrpSpPr>
        <p:grpSpPr>
          <a:xfrm rot="10800000">
            <a:off x="642812" y="0"/>
            <a:ext cx="11549187" cy="840624"/>
            <a:chOff x="642812" y="0"/>
            <a:chExt cx="11549187" cy="8406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7A9708-ACEE-3C49-9190-E339828EF3DF}"/>
                </a:ext>
              </a:extLst>
            </p:cNvPr>
            <p:cNvSpPr/>
            <p:nvPr userDrawn="1"/>
          </p:nvSpPr>
          <p:spPr>
            <a:xfrm rot="10800000">
              <a:off x="642812" y="0"/>
              <a:ext cx="883347" cy="280207"/>
            </a:xfrm>
            <a:prstGeom prst="rect">
              <a:avLst/>
            </a:prstGeom>
            <a:solidFill>
              <a:srgbClr val="002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D7D776-D791-A645-9ECF-9C0B75DAE595}"/>
                </a:ext>
              </a:extLst>
            </p:cNvPr>
            <p:cNvSpPr/>
            <p:nvPr userDrawn="1"/>
          </p:nvSpPr>
          <p:spPr>
            <a:xfrm rot="10800000">
              <a:off x="4798353" y="560416"/>
              <a:ext cx="321112" cy="280207"/>
            </a:xfrm>
            <a:prstGeom prst="rect">
              <a:avLst/>
            </a:prstGeom>
            <a:solidFill>
              <a:srgbClr val="025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0608E4-FCDF-7341-BDDE-2D407FE18E82}"/>
                </a:ext>
              </a:extLst>
            </p:cNvPr>
            <p:cNvSpPr/>
            <p:nvPr userDrawn="1"/>
          </p:nvSpPr>
          <p:spPr>
            <a:xfrm rot="10800000">
              <a:off x="7838104" y="280208"/>
              <a:ext cx="878830" cy="280207"/>
            </a:xfrm>
            <a:prstGeom prst="rect">
              <a:avLst/>
            </a:prstGeom>
            <a:solidFill>
              <a:srgbClr val="038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E3FFE0-A21C-7741-92B5-34AB4E684857}"/>
                </a:ext>
              </a:extLst>
            </p:cNvPr>
            <p:cNvSpPr/>
            <p:nvPr userDrawn="1"/>
          </p:nvSpPr>
          <p:spPr>
            <a:xfrm rot="10800000">
              <a:off x="11870887" y="560417"/>
              <a:ext cx="321112" cy="280207"/>
            </a:xfrm>
            <a:prstGeom prst="rect">
              <a:avLst/>
            </a:prstGeom>
            <a:solidFill>
              <a:srgbClr val="00C3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6" r:id="rId9"/>
    <p:sldLayoutId id="2147483663" r:id="rId10"/>
    <p:sldLayoutId id="2147483683" r:id="rId11"/>
    <p:sldLayoutId id="2147483684" r:id="rId12"/>
    <p:sldLayoutId id="2147483685" r:id="rId13"/>
    <p:sldLayoutId id="2147483687" r:id="rId14"/>
    <p:sldLayoutId id="2147483654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iti.org/es/documento/el-estandar-eiti-2019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86E31F-55FF-2E41-AB26-CEECCBD28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Secretariado</a:t>
            </a:r>
            <a:r>
              <a:rPr lang="en-GB" dirty="0"/>
              <a:t> </a:t>
            </a:r>
            <a:r>
              <a:rPr lang="en-GB" dirty="0" err="1"/>
              <a:t>Internacional</a:t>
            </a:r>
            <a:r>
              <a:rPr lang="en-GB" dirty="0"/>
              <a:t> EITI</a:t>
            </a:r>
          </a:p>
          <a:p>
            <a:r>
              <a:rPr lang="en-GB" dirty="0"/>
              <a:t>Agosto 2019</a:t>
            </a:r>
          </a:p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E2AE-17D2-1A43-8B68-275E4E90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434" y="2494527"/>
            <a:ext cx="11227453" cy="744996"/>
          </a:xfrm>
        </p:spPr>
        <p:txBody>
          <a:bodyPr>
            <a:noAutofit/>
          </a:bodyPr>
          <a:lstStyle/>
          <a:p>
            <a:r>
              <a:rPr lang="es-x-int-SDL" sz="4000" dirty="0"/>
              <a:t>Estándar EITI 2019: </a:t>
            </a:r>
            <a:br>
              <a:rPr lang="es-x-int-SDL" sz="4000" dirty="0"/>
            </a:br>
            <a:r>
              <a:rPr lang="es-x-int-SDL" sz="4000" dirty="0"/>
              <a:t>Resumen de cambios clave</a:t>
            </a:r>
            <a:endParaRPr lang="nb-NO" sz="3800" dirty="0"/>
          </a:p>
        </p:txBody>
      </p:sp>
    </p:spTree>
    <p:extLst>
      <p:ext uri="{BB962C8B-B14F-4D97-AF65-F5344CB8AC3E}">
        <p14:creationId xmlns:p14="http://schemas.microsoft.com/office/powerpoint/2010/main" val="262333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solidFill>
                  <a:srgbClr val="002060"/>
                </a:solidFill>
                <a:latin typeface="+mj-lt"/>
              </a:rPr>
              <a:t>Transparencia de los contratos: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                </a:t>
            </a:r>
            <a:br>
              <a:rPr lang="en-US" dirty="0">
                <a:solidFill>
                  <a:srgbClr val="002060"/>
                </a:solidFill>
                <a:latin typeface="+mj-lt"/>
              </a:rPr>
            </a:br>
            <a:r>
              <a:rPr lang="es-x-int-SDL" dirty="0">
                <a:solidFill>
                  <a:srgbClr val="002060"/>
                </a:solidFill>
                <a:latin typeface="+mj-lt"/>
              </a:rPr>
              <a:t>¿Qué ha cambiado?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s-x-int-SDL" dirty="0"/>
              <a:t>Los contratos </a:t>
            </a:r>
            <a:r>
              <a:rPr lang="es-x-int-SDL" u="sng" dirty="0"/>
              <a:t>concertados, firmados o modificados a </a:t>
            </a:r>
            <a:r>
              <a:rPr lang="es-x-int-SDL" u="sng" dirty="0">
                <a:solidFill>
                  <a:srgbClr val="404040"/>
                </a:solidFill>
              </a:rPr>
              <a:t>partir del 1º de enero de 2021 </a:t>
            </a:r>
            <a:r>
              <a:rPr lang="es-x-int-SDL" dirty="0">
                <a:solidFill>
                  <a:srgbClr val="404040"/>
                </a:solidFill>
              </a:rPr>
              <a:t>están obligados a hacerse públicos (#2.4.a).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s-x-int-SDL" dirty="0"/>
              <a:t>En los planes de trabajo que abarquen el año 2020, </a:t>
            </a:r>
            <a:r>
              <a:rPr lang="es-x-int-SDL" u="sng" dirty="0"/>
              <a:t>se espera que los grupos de multipartícipes incluyan planes</a:t>
            </a:r>
            <a:r>
              <a:rPr lang="es-x-int-SDL" dirty="0"/>
              <a:t> para divulgarlos contratos (#2.4.b). </a:t>
            </a:r>
          </a:p>
          <a:p>
            <a:pPr marL="457200" indent="-457200">
              <a:buFont typeface="Arial"/>
              <a:buChar char="•"/>
            </a:pPr>
            <a:r>
              <a:rPr lang="es-x-int-SDL" dirty="0"/>
              <a:t>Los Informes EITI deberían </a:t>
            </a:r>
            <a:r>
              <a:rPr lang="es-x-int-SDL" u="sng" dirty="0"/>
              <a:t>describir qué contratos existen</a:t>
            </a:r>
            <a:r>
              <a:rPr lang="es-x-int-SDL" dirty="0"/>
              <a:t> (#2.1), así como la política gubernamental y la práctica real (#2.4.c).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1238250" y="4933950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-int-SDL" b="1" dirty="0">
                <a:solidFill>
                  <a:srgbClr val="0090BF"/>
                </a:solidFill>
              </a:rPr>
              <a:t>El texto completo está disponible en el requisito 2.4 sobre contratos y en el 2.1 sobre régimen jurídico y fiscal.</a:t>
            </a:r>
          </a:p>
        </p:txBody>
      </p:sp>
    </p:spTree>
    <p:extLst>
      <p:ext uri="{BB962C8B-B14F-4D97-AF65-F5344CB8AC3E}">
        <p14:creationId xmlns:p14="http://schemas.microsoft.com/office/powerpoint/2010/main" val="301493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s-x-int-SDL" dirty="0">
                <a:solidFill>
                  <a:srgbClr val="002060"/>
                </a:solidFill>
                <a:latin typeface="+mj-lt"/>
              </a:rPr>
              <a:t>Empresas de titularidad estatal: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                  </a:t>
            </a:r>
            <a:br>
              <a:rPr lang="en-US" b="0" dirty="0">
                <a:solidFill>
                  <a:srgbClr val="0076AF"/>
                </a:solidFill>
                <a:latin typeface="+mj-lt"/>
              </a:rPr>
            </a:br>
            <a:r>
              <a:rPr lang="es-x-int-SDL" dirty="0">
                <a:latin typeface="+mj-lt"/>
              </a:rPr>
              <a:t>¿Por qué los cambios?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562" y="2072569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Las empresas de titularidad estatal desempeñan a menudo un papel importante en la gestión de los recursos naturales del estado.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La Validación ha demostrado problemas recurrentes y falta de claridad de los requisitos EITI pertinentes.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Las empresas de titularidad estatal van crecientemente divulgando la información de manera sistemática y publicación información a través de sitios web o estados financieros anuales.</a:t>
            </a:r>
          </a:p>
        </p:txBody>
      </p:sp>
      <p:pic>
        <p:nvPicPr>
          <p:cNvPr id="4" name="Picture 2" descr="https://eiti.org/sites/default/files/backgroundimage/test3.png">
            <a:extLst>
              <a:ext uri="{FF2B5EF4-FFF2-40B4-BE49-F238E27FC236}">
                <a16:creationId xmlns:a16="http://schemas.microsoft.com/office/drawing/2014/main" id="{5CF2B4B9-35B9-48A7-85B2-A488EEC76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r="8639"/>
          <a:stretch/>
        </p:blipFill>
        <p:spPr bwMode="auto">
          <a:xfrm>
            <a:off x="8185413" y="4933533"/>
            <a:ext cx="3035037" cy="18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5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927851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solidFill>
                  <a:srgbClr val="002060"/>
                </a:solidFill>
                <a:latin typeface="+mj-lt"/>
              </a:rPr>
              <a:t>Empresas de titularidad estatal: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                   </a:t>
            </a:r>
            <a:br>
              <a:rPr lang="en-US" dirty="0">
                <a:solidFill>
                  <a:srgbClr val="002060"/>
                </a:solidFill>
                <a:latin typeface="+mj-lt"/>
              </a:rPr>
            </a:br>
            <a:r>
              <a:rPr lang="es-x-int-SDL" dirty="0">
                <a:solidFill>
                  <a:srgbClr val="002060"/>
                </a:solidFill>
                <a:latin typeface="+mj-lt"/>
              </a:rPr>
              <a:t>¿Qué ha cambiado?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La descripción de las relaciones financieras entre el estado y las empresas de titularidad estatal debería abarcar también</a:t>
            </a:r>
            <a:r>
              <a:rPr lang="es-x-int-SDL" u="sng" dirty="0"/>
              <a:t> </a:t>
            </a:r>
            <a:r>
              <a:rPr lang="es-x-int-SDL" u="sng" dirty="0">
                <a:solidFill>
                  <a:srgbClr val="404040"/>
                </a:solidFill>
              </a:rPr>
              <a:t>las empresas conjuntas y las subsidiarias</a:t>
            </a:r>
            <a:r>
              <a:rPr lang="es-x-int-SDL" dirty="0">
                <a:solidFill>
                  <a:srgbClr val="404040"/>
                </a:solidFill>
              </a:rPr>
              <a:t> (#2.6.a.i).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La información de préstamos que divulgar incluye el </a:t>
            </a:r>
            <a:r>
              <a:rPr lang="es-x-int-SDL" u="sng" dirty="0"/>
              <a:t>calendario de amortización y la tasa de interés </a:t>
            </a:r>
            <a:r>
              <a:rPr lang="es-x-int-SDL" dirty="0"/>
              <a:t>(#2.6.a.ii).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Se espera que las empresas de titularidad estatal publiquen sus estados financieros auditados (#2.6.b)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Los grupos de multipartícipes pueden considerar la aplicación de la </a:t>
            </a:r>
            <a:r>
              <a:rPr lang="es-x-int-SDL" u="sng" dirty="0"/>
              <a:t>definición del FMI de gastos cuasifiscales </a:t>
            </a:r>
            <a:r>
              <a:rPr lang="es-x-int-SDL" dirty="0"/>
              <a:t>(#6.2).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2238375" y="5785858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90BF"/>
                </a:solidFill>
              </a:rPr>
              <a:t>El texto </a:t>
            </a:r>
            <a:r>
              <a:rPr lang="fr-FR" b="1" dirty="0" err="1">
                <a:solidFill>
                  <a:srgbClr val="0090BF"/>
                </a:solidFill>
              </a:rPr>
              <a:t>completo</a:t>
            </a:r>
            <a:r>
              <a:rPr lang="fr-FR" b="1" dirty="0">
                <a:solidFill>
                  <a:srgbClr val="0090BF"/>
                </a:solidFill>
              </a:rPr>
              <a:t> </a:t>
            </a:r>
            <a:r>
              <a:rPr lang="fr-FR" b="1" dirty="0" err="1">
                <a:solidFill>
                  <a:srgbClr val="0090BF"/>
                </a:solidFill>
              </a:rPr>
              <a:t>está</a:t>
            </a:r>
            <a:r>
              <a:rPr lang="fr-FR" b="1" dirty="0">
                <a:solidFill>
                  <a:srgbClr val="0090BF"/>
                </a:solidFill>
              </a:rPr>
              <a:t> disponible en </a:t>
            </a:r>
            <a:r>
              <a:rPr lang="fr-FR" b="1" dirty="0" err="1">
                <a:solidFill>
                  <a:srgbClr val="0090BF"/>
                </a:solidFill>
              </a:rPr>
              <a:t>Requisitos</a:t>
            </a:r>
            <a:r>
              <a:rPr lang="fr-FR" b="1" dirty="0">
                <a:solidFill>
                  <a:srgbClr val="0090BF"/>
                </a:solidFill>
              </a:rPr>
              <a:t> 2.6, 4.5 y 6.2.</a:t>
            </a:r>
          </a:p>
        </p:txBody>
      </p:sp>
    </p:spTree>
    <p:extLst>
      <p:ext uri="{BB962C8B-B14F-4D97-AF65-F5344CB8AC3E}">
        <p14:creationId xmlns:p14="http://schemas.microsoft.com/office/powerpoint/2010/main" val="204751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859168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solidFill>
                  <a:srgbClr val="002060"/>
                </a:solidFill>
                <a:latin typeface="+mj-lt"/>
              </a:rPr>
              <a:t>Venta de la participación del estado en el petróleo, gas y minerales: ¿Por qué los cambios?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27696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Más de la mitad de los USD 2,5 mil millones de ingresos divulgados por paises EITI provienen de la venta del petróleo, gas o minerales del estado a empresas comerciales.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Los países y las empresas de titularidad estatal han logrado importantes avences con las divulgaciones sobre las ventas de petróleo a través del "esfuerzo orientado al comercio de productos básicos" del EITI.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Se han identificado oportunidades para estimular las divulgaciones sobre la base de nuevas prácticas y para fomentar que las empresas compradoras hagan las divulgaciones que hacen los países/las empresas de titularidad estatal. </a:t>
            </a:r>
          </a:p>
        </p:txBody>
      </p:sp>
    </p:spTree>
    <p:extLst>
      <p:ext uri="{BB962C8B-B14F-4D97-AF65-F5344CB8AC3E}">
        <p14:creationId xmlns:p14="http://schemas.microsoft.com/office/powerpoint/2010/main" val="2544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859168"/>
            <a:ext cx="10905753" cy="671660"/>
          </a:xfrm>
        </p:spPr>
        <p:txBody>
          <a:bodyPr/>
          <a:lstStyle/>
          <a:p>
            <a:pPr lvl="0">
              <a:defRPr/>
            </a:pPr>
            <a:r>
              <a:rPr lang="es-x-int-SDL" dirty="0"/>
              <a:t>Venta de la participación del estado en el petróleo, gas y minerales: ¿Qué ha cambiado?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Los países implementadores, las empresas de titularidad estatal y terceras partes que vendan de parte del gobierno están cubiertas (#4.2.a). 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Los volúmenes y valores vendidos deberían </a:t>
            </a:r>
            <a:r>
              <a:rPr lang="es-x-int-SDL" u="sng" dirty="0">
                <a:solidFill>
                  <a:srgbClr val="404040"/>
                </a:solidFill>
              </a:rPr>
              <a:t>desglosarse por contrato de venta</a:t>
            </a:r>
            <a:r>
              <a:rPr lang="es-x-int-SDL" dirty="0">
                <a:solidFill>
                  <a:srgbClr val="404040"/>
                </a:solidFill>
              </a:rPr>
              <a:t> (en lugar de por comprador).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Se alientan las divulgaciones sobre el </a:t>
            </a:r>
            <a:r>
              <a:rPr lang="es-x-int-SDL" u="sng" dirty="0">
                <a:solidFill>
                  <a:srgbClr val="404040"/>
                </a:solidFill>
              </a:rPr>
              <a:t>proceso de selección de compradores </a:t>
            </a:r>
            <a:r>
              <a:rPr lang="es-x-int-SDL" dirty="0">
                <a:solidFill>
                  <a:srgbClr val="404040"/>
                </a:solidFill>
              </a:rPr>
              <a:t>y de los </a:t>
            </a:r>
            <a:r>
              <a:rPr lang="es-x-int-SDL" u="sng" dirty="0">
                <a:solidFill>
                  <a:srgbClr val="404040"/>
                </a:solidFill>
              </a:rPr>
              <a:t>contratos de venta</a:t>
            </a:r>
            <a:r>
              <a:rPr lang="es-x-int-SDL" dirty="0">
                <a:solidFill>
                  <a:srgbClr val="404040"/>
                </a:solidFill>
              </a:rPr>
              <a:t> (#4.2.b).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Se anima a las empresas compradoras a divulgar sus pagos al estado por la adquisición de productos básicos (#4.2.c).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2133288" y="5675666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-int-SDL" b="1" dirty="0">
                <a:solidFill>
                  <a:srgbClr val="0090BF"/>
                </a:solidFill>
              </a:rPr>
              <a:t>El texto completo está disponible en el requisito 4.2 sobre la venta de la participación del estado en la producción.</a:t>
            </a:r>
          </a:p>
        </p:txBody>
      </p:sp>
    </p:spTree>
    <p:extLst>
      <p:ext uri="{BB962C8B-B14F-4D97-AF65-F5344CB8AC3E}">
        <p14:creationId xmlns:p14="http://schemas.microsoft.com/office/powerpoint/2010/main" val="172899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859168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j-lt"/>
              </a:rPr>
              <a:t>Género: ¿Por qué los cambios?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1866658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sz="2400" dirty="0"/>
              <a:t>La participación de las mujeres y los grupos marginados en la gobernanza de los recursos naturales es clave para lograr un sector bien administrado.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sz="2400" dirty="0"/>
              <a:t>Los cambios apuntan a mejorar la representación de los grupos de multipartícipes, garantizar que los datos respondan a un análisis de género, mejorar el acceso a los datos por parte de las mujeres y los grupos marginados.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C690C-370E-4290-B28F-09FB47F7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179" y="4413413"/>
            <a:ext cx="3317481" cy="22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j-lt"/>
              </a:rPr>
              <a:t>Género: ¿Qué ha cambiado?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172192"/>
            <a:ext cx="10905753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Los grupos de multipartícipes están obligados a</a:t>
            </a:r>
            <a:r>
              <a:rPr lang="es-x-int-SDL" u="sng" dirty="0">
                <a:solidFill>
                  <a:srgbClr val="404040"/>
                </a:solidFill>
              </a:rPr>
              <a:t> considerar el equilibrio entre los géneros </a:t>
            </a:r>
            <a:r>
              <a:rPr lang="es-x-int-SDL" dirty="0">
                <a:solidFill>
                  <a:srgbClr val="404040"/>
                </a:solidFill>
              </a:rPr>
              <a:t>(#1.4).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Los Informes EITI deberían proporcionar </a:t>
            </a:r>
            <a:r>
              <a:rPr lang="es-x-int-SDL" u="sng" dirty="0">
                <a:solidFill>
                  <a:srgbClr val="404040"/>
                </a:solidFill>
              </a:rPr>
              <a:t>cifras de empleo por proyecto, rol y género, cuando estén disponibles </a:t>
            </a:r>
            <a:r>
              <a:rPr lang="es-x-int-SDL" dirty="0">
                <a:solidFill>
                  <a:srgbClr val="404040"/>
                </a:solidFill>
              </a:rPr>
              <a:t>(# 6.3).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Los grupos de multipartícipes </a:t>
            </a:r>
            <a:r>
              <a:rPr lang="es-x-int-SDL" u="sng" dirty="0">
                <a:solidFill>
                  <a:srgbClr val="404040"/>
                </a:solidFill>
              </a:rPr>
              <a:t>deberían considerar los problemas de acceso a información</a:t>
            </a:r>
            <a:r>
              <a:rPr lang="es-x-int-SDL" dirty="0">
                <a:solidFill>
                  <a:srgbClr val="404040"/>
                </a:solidFill>
              </a:rPr>
              <a:t> por género y subgrupos (# 7.1).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Se </a:t>
            </a:r>
            <a:r>
              <a:rPr lang="es-x-int-SDL" u="sng" dirty="0">
                <a:solidFill>
                  <a:srgbClr val="404040"/>
                </a:solidFill>
              </a:rPr>
              <a:t>alienta a los grupos de multipartícipes a documentar los esfuerzos encaminados a mejorar la igualdad de género</a:t>
            </a:r>
            <a:r>
              <a:rPr lang="es-x-int-SDL" dirty="0">
                <a:solidFill>
                  <a:srgbClr val="404040"/>
                </a:solidFill>
              </a:rPr>
              <a:t> y la inclusión social (# 7.4).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n-lt"/>
              </a:rPr>
              <a:t>Informes mediomedioambientales: </a:t>
            </a:r>
            <a:r>
              <a:rPr lang="en-US" dirty="0">
                <a:latin typeface="+mn-lt"/>
              </a:rPr>
              <a:t>             </a:t>
            </a:r>
            <a:br>
              <a:rPr lang="en-US" dirty="0">
                <a:latin typeface="+mn-lt"/>
              </a:rPr>
            </a:br>
            <a:r>
              <a:rPr lang="es-x-int-SDL" dirty="0">
                <a:latin typeface="+mn-lt"/>
              </a:rPr>
              <a:t>¿Por qué los cambios?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Los problemas medioambientales son parte importante de la gobernanza de los recursos naturales.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Al menos 28 países han incluido información sobre pagos medioambientales o monitoreo del impacto medioambiental en los Informes EITI.</a:t>
            </a:r>
          </a:p>
        </p:txBody>
      </p:sp>
      <p:pic>
        <p:nvPicPr>
          <p:cNvPr id="5" name="Picture 4" descr="Image result for environmental reporting oil gas">
            <a:extLst>
              <a:ext uri="{FF2B5EF4-FFF2-40B4-BE49-F238E27FC236}">
                <a16:creationId xmlns:a16="http://schemas.microsoft.com/office/drawing/2014/main" id="{B1591E07-85BA-42A4-BB9F-50A7E9A8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527" y="4449893"/>
            <a:ext cx="2161683" cy="21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0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j-lt"/>
              </a:rPr>
              <a:t>Informes mediomedioambientales: </a:t>
            </a:r>
            <a:r>
              <a:rPr lang="en-US" dirty="0">
                <a:latin typeface="+mj-lt"/>
              </a:rPr>
              <a:t>                    </a:t>
            </a:r>
            <a:r>
              <a:rPr lang="es-x-int-SDL" dirty="0">
                <a:latin typeface="+mj-lt"/>
              </a:rPr>
              <a:t>¿Qué ha cambiado?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727841"/>
            <a:ext cx="10905753" cy="3581400"/>
          </a:xfrm>
        </p:spPr>
        <p:txBody>
          <a:bodyPr/>
          <a:lstStyle/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Se deberían divulgar los pagos medioambientales significativos que se hagan a los gobiernos (#6.1)</a:t>
            </a:r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Se alienta la divulgación de información relacionada con el impacto y monitoreo medioambiental (#6.4)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18AE5-751F-49CF-A9F0-9305F72393C3}"/>
              </a:ext>
            </a:extLst>
          </p:cNvPr>
          <p:cNvSpPr txBox="1"/>
          <p:nvPr/>
        </p:nvSpPr>
        <p:spPr>
          <a:xfrm>
            <a:off x="1171575" y="4518541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-int-SDL" b="1" dirty="0">
                <a:solidFill>
                  <a:srgbClr val="0090BF"/>
                </a:solidFill>
              </a:rPr>
              <a:t>El texto completo está disponible en el requisito 6.1 sobre gastos sociales y medioambientales y 6.4 sobre impacto medioambiental.</a:t>
            </a:r>
          </a:p>
        </p:txBody>
      </p:sp>
    </p:spTree>
    <p:extLst>
      <p:ext uri="{BB962C8B-B14F-4D97-AF65-F5344CB8AC3E}">
        <p14:creationId xmlns:p14="http://schemas.microsoft.com/office/powerpoint/2010/main" val="316537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j-lt"/>
              </a:rPr>
              <a:t>Informes de progreso anuales: </a:t>
            </a:r>
            <a:r>
              <a:rPr lang="en-US" dirty="0">
                <a:latin typeface="+mj-lt"/>
              </a:rPr>
              <a:t>                            </a:t>
            </a:r>
            <a:br>
              <a:rPr lang="en-US" dirty="0">
                <a:latin typeface="+mj-lt"/>
              </a:rPr>
            </a:br>
            <a:r>
              <a:rPr lang="es-x-int-SDL" dirty="0">
                <a:latin typeface="+mj-lt"/>
              </a:rPr>
              <a:t>¿Por qué los cambios?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es-x-int-SDL" dirty="0"/>
              <a:t>Las consultas han revelado que los informes anuales de progreso no siempre sirven el propósito de analizar el impacto.</a:t>
            </a:r>
          </a:p>
          <a:p>
            <a:pPr marL="457200" indent="-457200">
              <a:buFont typeface="Arial"/>
              <a:buChar char="•"/>
            </a:pPr>
            <a:r>
              <a:rPr lang="es-x-int-SDL" dirty="0"/>
              <a:t>Muchos países tienen otras maneras de revisar el impacto y los resultados de la implementación (p. ej., estudios de impacto, Informes EITI, reuniones de grupos de multipartícipes, eventos de interesados u otras herramientas de generación de informes).</a:t>
            </a:r>
          </a:p>
        </p:txBody>
      </p:sp>
      <p:pic>
        <p:nvPicPr>
          <p:cNvPr id="6" name="Picture 2" descr="https://eiti.org/sites/default/files/image_featured/measuringimpactblog.png">
            <a:extLst>
              <a:ext uri="{FF2B5EF4-FFF2-40B4-BE49-F238E27FC236}">
                <a16:creationId xmlns:a16="http://schemas.microsoft.com/office/drawing/2014/main" id="{4FE7ED0B-5C8A-43EE-9F7F-E2F07481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34" y="4849674"/>
            <a:ext cx="3998642" cy="17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5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x-int-SDL" dirty="0"/>
              <a:t>¿Por qué los cambios?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es-x-int-SDL" dirty="0"/>
              <a:t>Para tomar en cuenta la opinión de las partes interesadas, y resolver ambigüedades para mayor claridad.</a:t>
            </a:r>
          </a:p>
          <a:p>
            <a:pPr marL="457200" indent="-457200">
              <a:buFont typeface="Arial"/>
              <a:buChar char="•"/>
            </a:pPr>
            <a:r>
              <a:rPr lang="es-x-int-SDL" dirty="0"/>
              <a:t>Para reflejar las buenas prácticas en los países implementadores</a:t>
            </a:r>
          </a:p>
          <a:p>
            <a:pPr marL="457200" indent="-457200">
              <a:buFont typeface="Arial"/>
              <a:buChar char="•"/>
            </a:pPr>
            <a:r>
              <a:rPr lang="es-x-int-SDL" dirty="0"/>
              <a:t>Para </a:t>
            </a:r>
            <a:r>
              <a:rPr lang="en-US" dirty="0" err="1"/>
              <a:t>lograr</a:t>
            </a:r>
            <a:r>
              <a:rPr lang="es-x-int-SDL" dirty="0"/>
              <a:t> que la implementación sea menos gravosa al introducir flexibilidad</a:t>
            </a:r>
          </a:p>
          <a:p>
            <a:pPr marL="457200" indent="-457200">
              <a:buFont typeface="Arial"/>
              <a:buChar char="•"/>
            </a:pPr>
            <a:r>
              <a:rPr lang="es-x-int-SDL" dirty="0"/>
              <a:t>Para alentar a los países a fortalecer las divulgaciones donde importa y abordar las prioridades nacionales.</a:t>
            </a:r>
          </a:p>
        </p:txBody>
      </p:sp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j-lt"/>
              </a:rPr>
              <a:t>Informes de progreso anuales: </a:t>
            </a:r>
            <a:r>
              <a:rPr lang="en-US" dirty="0">
                <a:latin typeface="+mj-lt"/>
              </a:rPr>
              <a:t>                             </a:t>
            </a:r>
            <a:r>
              <a:rPr lang="es-x-int-SDL" dirty="0">
                <a:latin typeface="+mj-lt"/>
              </a:rPr>
              <a:t>¿Qué ha cambiado?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Los grupos de multipartícipes pueden elegir cómo emprender su revisión anual de los resultados y el impacto de la implementación del EITI (#7.4).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Los países ya no están obligados a publicar dichas revisions antes del 1º de julio.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18AE5-751F-49CF-A9F0-9305F72393C3}"/>
              </a:ext>
            </a:extLst>
          </p:cNvPr>
          <p:cNvSpPr txBox="1"/>
          <p:nvPr/>
        </p:nvSpPr>
        <p:spPr>
          <a:xfrm>
            <a:off x="1171575" y="4518541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-int-SDL" b="1" dirty="0">
                <a:solidFill>
                  <a:srgbClr val="0090BF"/>
                </a:solidFill>
              </a:rPr>
              <a:t>El texto completo está disponible en el requisito 7.4 sobre revisión de los impactos y resultados de la implementación del EIT</a:t>
            </a:r>
            <a:r>
              <a:rPr lang="es-419" b="1" dirty="0">
                <a:solidFill>
                  <a:srgbClr val="0090BF"/>
                </a:solidFill>
              </a:rPr>
              <a:t>I</a:t>
            </a:r>
            <a:r>
              <a:rPr lang="fr-FR" b="1" dirty="0">
                <a:solidFill>
                  <a:srgbClr val="0090B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60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x-int-SDL" dirty="0"/>
              <a:t>Otras disposiciones que se alientan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310694"/>
            <a:ext cx="10905753" cy="3581400"/>
          </a:xfrm>
        </p:spPr>
        <p:txBody>
          <a:bodyPr/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Licencias (#2.2) - Selección de procedimientos para el otorgamiento de licencias y requisitos de revocación o cancelación de licencias.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Producción y exportaciones (#3.2, #3.3) - Divulgación por empresa o proyecto.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Puntualidad de los datos (#4.8) - Divulgaciones más oportunas.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Transferencias subnacionales (#5.2) - Asignación y gasto.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x-int-SDL" dirty="0"/>
              <a:t>Seguimiento de las conclusiones del EITI (#7.3) - Recomendaciones para la reforma.</a:t>
            </a:r>
          </a:p>
        </p:txBody>
      </p:sp>
    </p:spTree>
    <p:extLst>
      <p:ext uri="{BB962C8B-B14F-4D97-AF65-F5344CB8AC3E}">
        <p14:creationId xmlns:p14="http://schemas.microsoft.com/office/powerpoint/2010/main" val="313012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x-int-SDL" dirty="0"/>
              <a:t>Pequeñas mejoras y aclaraciones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101144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Distinción más clara entre debate público y accesibilidad de los datos/datos abiertos (#7.1 y #7.2).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La sección sobre "Terminología" explica además las divulgaciones sistemáticas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>
                <a:latin typeface="Calibri" charset="0"/>
              </a:rPr>
              <a:t>Los países no son suspendidos por alcanzar un progreso por debajo del nivel satisfactorio en los requisitos 1.1-1.3.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>
                <a:latin typeface="Calibri" charset="0"/>
              </a:rPr>
              <a:t>Sección independiente sobre la supervisión de la aplicación por parte del Consejo del EITI (antriormente requisito 8 sobre "Cumplimiento y plazos").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5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x-int-SDL" dirty="0"/>
              <a:t>¿Qué pasa ahora?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101144"/>
            <a:ext cx="10905753" cy="35814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s-x-int-SDL" dirty="0">
                <a:latin typeface="+mn-lt"/>
              </a:rPr>
              <a:t>El Secretariado internacional está actualizando y elaborando orientaciones sobre los nuevos requisitos.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s-x-int-SDL" dirty="0">
                <a:latin typeface="+mn-lt"/>
              </a:rPr>
              <a:t>Los grupos de multipartícipes tendrán que considerar las implicaciones para sus planes de trabajo y para las divulgaciones del EITI.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s-x-int-SDL" dirty="0">
                <a:latin typeface="+mn-lt"/>
              </a:rPr>
              <a:t>Comuníquese con el Secretariado internacional si necesita aclaración o asistencia.</a:t>
            </a:r>
            <a:endParaRPr lang="nb-NO" dirty="0">
              <a:latin typeface="+mn-lt"/>
            </a:endParaRP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404040"/>
              </a:solidFill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None/>
              <a:defRPr/>
            </a:pPr>
            <a:r>
              <a:rPr lang="fr-FR" sz="2800" b="1" dirty="0">
                <a:solidFill>
                  <a:srgbClr val="404040"/>
                </a:solidFill>
                <a:latin typeface="+mn-lt"/>
              </a:rPr>
              <a:t>El </a:t>
            </a:r>
            <a:r>
              <a:rPr lang="fr-FR" sz="2800" b="1" dirty="0" err="1">
                <a:solidFill>
                  <a:srgbClr val="404040"/>
                </a:solidFill>
                <a:latin typeface="+mn-lt"/>
              </a:rPr>
              <a:t>Estándar</a:t>
            </a:r>
            <a:r>
              <a:rPr lang="fr-FR" sz="2800" b="1" dirty="0">
                <a:solidFill>
                  <a:srgbClr val="404040"/>
                </a:solidFill>
                <a:latin typeface="+mn-lt"/>
              </a:rPr>
              <a:t> EITI 2019 </a:t>
            </a:r>
            <a:r>
              <a:rPr lang="fr-FR" sz="2800" b="1" dirty="0" err="1">
                <a:solidFill>
                  <a:srgbClr val="404040"/>
                </a:solidFill>
                <a:latin typeface="+mn-lt"/>
              </a:rPr>
              <a:t>esta</a:t>
            </a:r>
            <a:r>
              <a:rPr lang="fr-FR" sz="2800" b="1" dirty="0">
                <a:solidFill>
                  <a:srgbClr val="404040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rgbClr val="404040"/>
                </a:solidFill>
                <a:latin typeface="+mn-lt"/>
              </a:rPr>
              <a:t>dísponible</a:t>
            </a:r>
            <a:r>
              <a:rPr lang="fr-FR" sz="2800" b="1" dirty="0">
                <a:solidFill>
                  <a:srgbClr val="404040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rgbClr val="404040"/>
                </a:solidFill>
                <a:latin typeface="+mn-lt"/>
              </a:rPr>
              <a:t>aquí</a:t>
            </a:r>
            <a:r>
              <a:rPr lang="fr-FR" sz="2800" b="1" dirty="0">
                <a:solidFill>
                  <a:srgbClr val="404040"/>
                </a:solidFill>
                <a:latin typeface="+mn-lt"/>
              </a:rPr>
              <a:t>: </a:t>
            </a:r>
            <a:r>
              <a:rPr lang="nb-NO" sz="2800" dirty="0">
                <a:latin typeface="+mn-lt"/>
                <a:hlinkClick r:id="rId2"/>
              </a:rPr>
              <a:t>https://eiti.org/es/documento/el-estandar-eiti-2019</a:t>
            </a:r>
            <a:r>
              <a:rPr lang="nb-NO" sz="2800" dirty="0">
                <a:latin typeface="+mn-lt"/>
              </a:rPr>
              <a:t>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33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62" y="556286"/>
            <a:ext cx="10905753" cy="671660"/>
          </a:xfrm>
        </p:spPr>
        <p:txBody>
          <a:bodyPr/>
          <a:lstStyle/>
          <a:p>
            <a:r>
              <a:rPr lang="es-x-int-SDL" dirty="0"/>
              <a:t>Estándar EITI 2019: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72A5B-9DCD-4AEB-B1EE-4B28DE373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95" y="1090863"/>
            <a:ext cx="8236410" cy="50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x-int-SDL" dirty="0"/>
              <a:t>¿Cómo afectará esto la Validación?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Los países que actualmente trabajan en Informes EITI y medidas correctivas de Validación podrán continuar su labor en el marco del Estándar 2016.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"Ninguna prueba de desventaja" que aplicar en las Validaciones que cubren los informes publicados con anterioridad al 31 de diciembre de 2019.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x-int-SDL" dirty="0"/>
              <a:t>Los países implementadores pueden demostrar adhesión al Estándar EITI 2016 o al Estándar EITI 2019.</a:t>
            </a:r>
          </a:p>
        </p:txBody>
      </p:sp>
    </p:spTree>
    <p:extLst>
      <p:ext uri="{BB962C8B-B14F-4D97-AF65-F5344CB8AC3E}">
        <p14:creationId xmlns:p14="http://schemas.microsoft.com/office/powerpoint/2010/main" val="387334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956169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j-lt"/>
              </a:rPr>
              <a:t>Divulgaciones sistemáticas: </a:t>
            </a:r>
            <a:br>
              <a:rPr lang="es-419" dirty="0">
                <a:latin typeface="+mj-lt"/>
              </a:rPr>
            </a:br>
            <a:r>
              <a:rPr lang="es-x-int-SDL" dirty="0">
                <a:latin typeface="+mj-lt"/>
              </a:rPr>
              <a:t>¿Por qué los cambios?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362692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Los países y gobiernos implementadores publican cada vez más información a través de informes gubernamentales y corporativos periódicos.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Las divulgaciones sistemáticas asegurará divulgaciones más oportunas, confiables y periódicas.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s-x-int-SDL" dirty="0"/>
              <a:t>Los cambios reconocen la transición hacia divulgaciones periódicas y el papel clave de los grupos de multipartícipes al asegurar que estos grupos se mantengan en consonancia con el Estándar EITI.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364D2-1AFB-4261-90AF-F0CA9A29A2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55" y="5346685"/>
            <a:ext cx="1731085" cy="133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78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23" y="859168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j-lt"/>
              </a:rPr>
              <a:t>Divulgaciones sistemáticas: </a:t>
            </a:r>
            <a:r>
              <a:rPr lang="en-US" dirty="0">
                <a:latin typeface="+mj-lt"/>
              </a:rPr>
              <a:t>                       </a:t>
            </a:r>
            <a:br>
              <a:rPr lang="en-US" dirty="0">
                <a:latin typeface="+mj-lt"/>
              </a:rPr>
            </a:br>
            <a:r>
              <a:rPr lang="es-x-int-SDL" dirty="0">
                <a:latin typeface="+mj-lt"/>
              </a:rPr>
              <a:t>¿Qué ha cambiado?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Los requisitos destacan </a:t>
            </a:r>
            <a:r>
              <a:rPr lang="es-x-int-SDL" u="sng" dirty="0">
                <a:solidFill>
                  <a:srgbClr val="404040"/>
                </a:solidFill>
              </a:rPr>
              <a:t>divulgaciones completas y fiables por parte de las entidades informantes, </a:t>
            </a:r>
            <a:r>
              <a:rPr lang="es-x-int-SDL" dirty="0">
                <a:solidFill>
                  <a:srgbClr val="404040"/>
                </a:solidFill>
              </a:rPr>
              <a:t>en lugar de centrarse únicamente en los Informes EITI (#4.1).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/>
              <a:t>Se espera que las empresas </a:t>
            </a:r>
            <a:r>
              <a:rPr lang="es-x-int-SDL" u="sng" dirty="0"/>
              <a:t>dibulguen estados financieros anuales</a:t>
            </a:r>
            <a:r>
              <a:rPr lang="es-x-int-SDL" dirty="0"/>
              <a:t> (#4.1.e).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Se abre a los grupos de multipartícipes para considerar </a:t>
            </a:r>
            <a:r>
              <a:rPr lang="es-x-int-SDL" u="sng" dirty="0">
                <a:solidFill>
                  <a:srgbClr val="404040"/>
                </a:solidFill>
              </a:rPr>
              <a:t>otros procedimientos de aseguramiento de datos distintos de la reconciliación</a:t>
            </a:r>
            <a:r>
              <a:rPr lang="es-x-int-SDL" dirty="0">
                <a:solidFill>
                  <a:srgbClr val="404040"/>
                </a:solidFill>
              </a:rPr>
              <a:t>, en espera de la aprobación del Consejo </a:t>
            </a:r>
            <a:r>
              <a:rPr lang="es-x-int-SDL" dirty="0"/>
              <a:t>(#4.9).</a:t>
            </a:r>
            <a:r>
              <a:rPr lang="es-x-int-SDL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1238250" y="4933950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-int-SDL" b="1" dirty="0">
                <a:solidFill>
                  <a:srgbClr val="0090BF"/>
                </a:solidFill>
              </a:rPr>
              <a:t>El texto completo está disponible en el requisito 4.1 sobre divulgaciones exhaustivas y 4.9 sobre calidad y fiabilidad de los datos.</a:t>
            </a:r>
            <a:r>
              <a:rPr lang="fr-FR" b="1" dirty="0">
                <a:solidFill>
                  <a:srgbClr val="0090B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9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1" y="859168"/>
            <a:ext cx="10905753" cy="671660"/>
          </a:xfrm>
        </p:spPr>
        <p:txBody>
          <a:bodyPr/>
          <a:lstStyle/>
          <a:p>
            <a:r>
              <a:rPr lang="es-x-int-SDL" dirty="0">
                <a:latin typeface="+mj-lt"/>
              </a:rPr>
              <a:t>Informes a nivel de proyecto: </a:t>
            </a:r>
            <a:r>
              <a:rPr lang="en-US" dirty="0">
                <a:latin typeface="+mj-lt"/>
              </a:rPr>
              <a:t>                    </a:t>
            </a:r>
            <a:br>
              <a:rPr lang="en-US" dirty="0">
                <a:latin typeface="+mj-lt"/>
              </a:rPr>
            </a:br>
            <a:r>
              <a:rPr lang="es-x-int-SDL" dirty="0">
                <a:latin typeface="+mj-lt"/>
              </a:rPr>
              <a:t>¿Por qué los cambios?</a:t>
            </a:r>
            <a:br>
              <a:rPr lang="es-x-int-SDL" dirty="0">
                <a:latin typeface="+mj-lt"/>
              </a:rPr>
            </a:br>
            <a:endParaRPr lang="fr-FR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27696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Un reconocimiento creciente de que los datos de pagos e ingresos deben ser desglosados </a:t>
            </a:r>
            <a:r>
              <a:rPr lang="es-x-int-SDL" dirty="0"/>
              <a:t>para entender lo que el estado recibe de cada proyecto extractivo. 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Las reglas emergentes de divulgación obligatoria requieren informes a nivel de proyecto.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El Consejo del EITI acordó en 2017 exigir que la divulgación de ingresos se desglosara por proyecto en los Informes EITI que cubrieran el año 2018 y posteriores.</a:t>
            </a:r>
          </a:p>
        </p:txBody>
      </p:sp>
    </p:spTree>
    <p:extLst>
      <p:ext uri="{BB962C8B-B14F-4D97-AF65-F5344CB8AC3E}">
        <p14:creationId xmlns:p14="http://schemas.microsoft.com/office/powerpoint/2010/main" val="323632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859168"/>
            <a:ext cx="10905753" cy="671660"/>
          </a:xfrm>
        </p:spPr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latin typeface="+mj-lt"/>
              </a:rPr>
              <a:t>Informes a nivel de proyecto: </a:t>
            </a:r>
            <a:r>
              <a:rPr lang="en-US" dirty="0">
                <a:latin typeface="+mj-lt"/>
              </a:rPr>
              <a:t>                  </a:t>
            </a:r>
            <a:br>
              <a:rPr lang="en-US" dirty="0">
                <a:latin typeface="+mj-lt"/>
              </a:rPr>
            </a:br>
            <a:r>
              <a:rPr lang="es-x-int-SDL" dirty="0">
                <a:latin typeface="+mj-lt"/>
              </a:rPr>
              <a:t>¿Qué ha cambiado?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s-x-int-SDL" dirty="0">
                <a:solidFill>
                  <a:srgbClr val="404040"/>
                </a:solidFill>
              </a:rPr>
              <a:t>Incluir la </a:t>
            </a:r>
            <a:r>
              <a:rPr lang="es-x-int-SDL" u="sng" dirty="0">
                <a:solidFill>
                  <a:srgbClr val="404040"/>
                </a:solidFill>
              </a:rPr>
              <a:t>definición de proyecto, </a:t>
            </a:r>
            <a:r>
              <a:rPr lang="es-x-int-SDL" dirty="0">
                <a:solidFill>
                  <a:srgbClr val="404040"/>
                </a:solidFill>
              </a:rPr>
              <a:t>acorde con las nuevas prácticas: </a:t>
            </a:r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404040"/>
              </a:solidFill>
            </a:endParaRPr>
          </a:p>
          <a:p>
            <a:pPr marL="530352" lvl="1" indent="0">
              <a:buClr>
                <a:srgbClr val="0076AF"/>
              </a:buClr>
              <a:buNone/>
              <a:defRPr/>
            </a:pPr>
            <a:r>
              <a:rPr lang="es-x-int-SDL" dirty="0">
                <a:solidFill>
                  <a:srgbClr val="404040"/>
                </a:solidFill>
              </a:rPr>
              <a:t>"</a:t>
            </a:r>
            <a:r>
              <a:rPr lang="es-x-int-SDL" i="1" dirty="0">
                <a:solidFill>
                  <a:srgbClr val="404040"/>
                </a:solidFill>
              </a:rPr>
              <a:t>Las actividades operacionales que se rigen por un único </a:t>
            </a:r>
            <a:r>
              <a:rPr lang="en-US" i="1" dirty="0">
                <a:solidFill>
                  <a:srgbClr val="404040"/>
                </a:solidFill>
              </a:rPr>
              <a:t>  </a:t>
            </a:r>
            <a:r>
              <a:rPr lang="es-x-int-SDL" i="1" dirty="0">
                <a:solidFill>
                  <a:srgbClr val="404040"/>
                </a:solidFill>
              </a:rPr>
              <a:t>contrato, licencia, arrendamiento, concesión o acuerdo jurídico semejante, y forman la base para el pago de pasivos a un gobierno" (#4.7).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1276038" y="4888374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x-int-SDL" b="1" dirty="0">
                <a:solidFill>
                  <a:srgbClr val="0090BF"/>
                </a:solidFill>
              </a:rPr>
              <a:t>El texto completo está disponible en el requisito 4.7 sobre grado de desglose</a:t>
            </a:r>
            <a:r>
              <a:rPr lang="es-419" b="1" dirty="0">
                <a:solidFill>
                  <a:srgbClr val="0090BF"/>
                </a:solidFill>
              </a:rPr>
              <a:t>.</a:t>
            </a:r>
            <a:endParaRPr lang="es-x-int-SDL" b="1" dirty="0"/>
          </a:p>
        </p:txBody>
      </p:sp>
    </p:spTree>
    <p:extLst>
      <p:ext uri="{BB962C8B-B14F-4D97-AF65-F5344CB8AC3E}">
        <p14:creationId xmlns:p14="http://schemas.microsoft.com/office/powerpoint/2010/main" val="364903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s-x-int-SDL" dirty="0">
                <a:solidFill>
                  <a:srgbClr val="002060"/>
                </a:solidFill>
                <a:latin typeface="+mj-lt"/>
              </a:rPr>
              <a:t>La transparencia del contrato: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             </a:t>
            </a:r>
            <a:br>
              <a:rPr lang="en-US" dirty="0">
                <a:solidFill>
                  <a:srgbClr val="002060"/>
                </a:solidFill>
                <a:latin typeface="+mj-lt"/>
              </a:rPr>
            </a:br>
            <a:r>
              <a:rPr lang="es-x-int-SDL" dirty="0">
                <a:solidFill>
                  <a:srgbClr val="002060"/>
                </a:solidFill>
                <a:latin typeface="+mj-lt"/>
              </a:rPr>
              <a:t>¿Por qué los cambios?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37" y="2267442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s-x-int-SDL" dirty="0"/>
              <a:t>Los contratos son clave para la comprensión de las condiciones fiscales de un proyecto y los ingresos recaudados por el estado.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s-x-int-SDL" dirty="0"/>
              <a:t>Más de 30 países implementadores del EITI divulgan al menos algunos contratos.</a:t>
            </a:r>
          </a:p>
          <a:p>
            <a:pPr marL="457200" indent="-457200">
              <a:buFont typeface="Arial"/>
              <a:buChar char="•"/>
            </a:pPr>
            <a:r>
              <a:rPr lang="es-x-int-SDL" dirty="0"/>
              <a:t>Dieciocho grandes compañías extractivas apoyan la transparencia de los contratos.</a:t>
            </a:r>
          </a:p>
        </p:txBody>
      </p:sp>
      <p:pic>
        <p:nvPicPr>
          <p:cNvPr id="4" name="Picture 2" descr="https://eiti.org/sites/default/files/backgroundimage/contracttransparnecy.png">
            <a:extLst>
              <a:ext uri="{FF2B5EF4-FFF2-40B4-BE49-F238E27FC236}">
                <a16:creationId xmlns:a16="http://schemas.microsoft.com/office/drawing/2014/main" id="{1B187533-44CF-41AA-961B-4C76522A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97" y="4683406"/>
            <a:ext cx="5873827" cy="18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53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EITItheme1">
  <a:themeElements>
    <a:clrScheme name="Custom 1">
      <a:dk1>
        <a:srgbClr val="FF674D"/>
      </a:dk1>
      <a:lt1>
        <a:srgbClr val="D84E59"/>
      </a:lt1>
      <a:dk2>
        <a:srgbClr val="000000"/>
      </a:dk2>
      <a:lt2>
        <a:srgbClr val="FAEDBC"/>
      </a:lt2>
      <a:accent1>
        <a:srgbClr val="F39661"/>
      </a:accent1>
      <a:accent2>
        <a:srgbClr val="F3C3CB"/>
      </a:accent2>
      <a:accent3>
        <a:srgbClr val="966B47"/>
      </a:accent3>
      <a:accent4>
        <a:srgbClr val="7D594D"/>
      </a:accent4>
      <a:accent5>
        <a:srgbClr val="CE6149"/>
      </a:accent5>
      <a:accent6>
        <a:srgbClr val="A24F56"/>
      </a:accent6>
      <a:hlink>
        <a:srgbClr val="000000"/>
      </a:hlink>
      <a:folHlink>
        <a:srgbClr val="00000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Omal_V1_Ukodet" id="{0B40840B-7AE9-3842-A9F3-811A78B5F2C9}" vid="{E9B86D56-6F5B-6D48-839B-1C8D342D6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C3B5D3-8750-4D9A-8358-05472F72D17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67A214-108E-481C-9A08-A665847338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129D6B-5A95-455F-8D8B-B857DD6E9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LPOTema1</Template>
  <TotalTime>1484</TotalTime>
  <Words>1619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Franklin Gothic Demi</vt:lpstr>
      <vt:lpstr>EITItheme1</vt:lpstr>
      <vt:lpstr>PowerPoint Presentation</vt:lpstr>
      <vt:lpstr>¿Por qué los cambios?</vt:lpstr>
      <vt:lpstr>Estándar EITI 2019:</vt:lpstr>
      <vt:lpstr>¿Cómo afectará esto la Validación?</vt:lpstr>
      <vt:lpstr>Divulgaciones sistemáticas:  ¿Por qué los cambios?</vt:lpstr>
      <vt:lpstr>Divulgaciones sistemáticas:                         ¿Qué ha cambiado?</vt:lpstr>
      <vt:lpstr>Informes a nivel de proyecto:                      ¿Por qué los cambios? </vt:lpstr>
      <vt:lpstr>Informes a nivel de proyecto:                    ¿Qué ha cambiado?</vt:lpstr>
      <vt:lpstr>La transparencia del contrato:                ¿Por qué los cambios?</vt:lpstr>
      <vt:lpstr>Transparencia de los contratos:                   ¿Qué ha cambiado?</vt:lpstr>
      <vt:lpstr>Empresas de titularidad estatal:                     ¿Por qué los cambios?</vt:lpstr>
      <vt:lpstr>Empresas de titularidad estatal:                      ¿Qué ha cambiado?</vt:lpstr>
      <vt:lpstr>Venta de la participación del estado en el petróleo, gas y minerales: ¿Por qué los cambios?</vt:lpstr>
      <vt:lpstr>Venta de la participación del estado en el petróleo, gas y minerales: ¿Qué ha cambiado?</vt:lpstr>
      <vt:lpstr>Género: ¿Por qué los cambios?</vt:lpstr>
      <vt:lpstr>Género: ¿Qué ha cambiado?</vt:lpstr>
      <vt:lpstr>Informes mediomedioambientales:               ¿Por qué los cambios? </vt:lpstr>
      <vt:lpstr>Informes mediomedioambientales:                     ¿Qué ha cambiado?</vt:lpstr>
      <vt:lpstr>Informes de progreso anuales:                              ¿Por qué los cambios?</vt:lpstr>
      <vt:lpstr>Informes de progreso anuales:                              ¿Qué ha cambiado?</vt:lpstr>
      <vt:lpstr>Otras disposiciones que se alientan</vt:lpstr>
      <vt:lpstr>Pequeñas mejoras y aclaraciones</vt:lpstr>
      <vt:lpstr>¿Qué pasa ahora?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Jarle Wathne Johansen</dc:creator>
  <cp:lastModifiedBy>Monica Osorio</cp:lastModifiedBy>
  <cp:revision>100</cp:revision>
  <dcterms:created xsi:type="dcterms:W3CDTF">2018-10-05T09:15:44Z</dcterms:created>
  <dcterms:modified xsi:type="dcterms:W3CDTF">2019-08-06T08:30:34Z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