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5"/>
  </p:notesMasterIdLst>
  <p:sldIdLst>
    <p:sldId id="271" r:id="rId5"/>
    <p:sldId id="274" r:id="rId6"/>
    <p:sldId id="322" r:id="rId7"/>
    <p:sldId id="296" r:id="rId8"/>
    <p:sldId id="318" r:id="rId9"/>
    <p:sldId id="297" r:id="rId10"/>
    <p:sldId id="301" r:id="rId11"/>
    <p:sldId id="300" r:id="rId12"/>
    <p:sldId id="317" r:id="rId13"/>
    <p:sldId id="302" r:id="rId14"/>
    <p:sldId id="303" r:id="rId15"/>
    <p:sldId id="319" r:id="rId16"/>
    <p:sldId id="320" r:id="rId17"/>
    <p:sldId id="321" r:id="rId18"/>
    <p:sldId id="313" r:id="rId19"/>
    <p:sldId id="314" r:id="rId20"/>
    <p:sldId id="315" r:id="rId21"/>
    <p:sldId id="323" r:id="rId22"/>
    <p:sldId id="324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57"/>
    <a:srgbClr val="D24228"/>
    <a:srgbClr val="C6D4F2"/>
    <a:srgbClr val="F6A70A"/>
    <a:srgbClr val="00C3F0"/>
    <a:srgbClr val="FFFFFF"/>
    <a:srgbClr val="165B89"/>
    <a:srgbClr val="2B8636"/>
    <a:srgbClr val="0090B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634" autoAdjust="0"/>
  </p:normalViewPr>
  <p:slideViewPr>
    <p:cSldViewPr snapToGrid="0" snapToObjects="1">
      <p:cViewPr varScale="1">
        <p:scale>
          <a:sx n="59" d="100"/>
          <a:sy n="59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-292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hared.eiti.org/Shared%20Documents/Not%20country-specific/Summary%20Data/EITI%20Open%20data%20status_NEW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3"/>
          <c:order val="3"/>
          <c:tx>
            <c:strRef>
              <c:f>'Progress over time (new)'!$E$1</c:f>
              <c:strCache>
                <c:ptCount val="1"/>
                <c:pt idx="0">
                  <c:v>Report and open data published</c:v>
                </c:pt>
              </c:strCache>
            </c:strRef>
          </c:tx>
          <c:spPr>
            <a:solidFill>
              <a:srgbClr val="165B89"/>
            </a:solidFill>
            <a:ln>
              <a:noFill/>
            </a:ln>
            <a:effectLst/>
          </c:spPr>
          <c:cat>
            <c:strRef>
              <c:f>'Progress over time (new)'!$A$2:$A$60</c:f>
              <c:strCache>
                <c:ptCount val="59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  <c:pt idx="52">
                  <c:v>Q1 2018</c:v>
                </c:pt>
                <c:pt idx="53">
                  <c:v>Q2 2018</c:v>
                </c:pt>
                <c:pt idx="54">
                  <c:v>Q3 2018</c:v>
                </c:pt>
                <c:pt idx="55">
                  <c:v>Q4 2018</c:v>
                </c:pt>
                <c:pt idx="56">
                  <c:v>Q1 2019</c:v>
                </c:pt>
                <c:pt idx="57">
                  <c:v>Q2 2019</c:v>
                </c:pt>
                <c:pt idx="58">
                  <c:v>Present</c:v>
                </c:pt>
              </c:strCache>
            </c:strRef>
          </c:cat>
          <c:val>
            <c:numRef>
              <c:f>'Progress over time (new)'!$E$2:$E$60</c:f>
              <c:numCache>
                <c:formatCode>General</c:formatCode>
                <c:ptCount val="5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93</c:v>
                </c:pt>
                <c:pt idx="45">
                  <c:v>107</c:v>
                </c:pt>
                <c:pt idx="46">
                  <c:v>121</c:v>
                </c:pt>
                <c:pt idx="47">
                  <c:v>150</c:v>
                </c:pt>
                <c:pt idx="48">
                  <c:v>163</c:v>
                </c:pt>
                <c:pt idx="49">
                  <c:v>186</c:v>
                </c:pt>
                <c:pt idx="50">
                  <c:v>226</c:v>
                </c:pt>
                <c:pt idx="51">
                  <c:v>274</c:v>
                </c:pt>
                <c:pt idx="52">
                  <c:v>287</c:v>
                </c:pt>
                <c:pt idx="53">
                  <c:v>319</c:v>
                </c:pt>
                <c:pt idx="54">
                  <c:v>351</c:v>
                </c:pt>
                <c:pt idx="55">
                  <c:v>358</c:v>
                </c:pt>
                <c:pt idx="56">
                  <c:v>381</c:v>
                </c:pt>
                <c:pt idx="57" formatCode="0">
                  <c:v>397</c:v>
                </c:pt>
                <c:pt idx="58" formatCode="0">
                  <c:v>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02-41F3-873E-E938FA447F4E}"/>
            </c:ext>
          </c:extLst>
        </c:ser>
        <c:ser>
          <c:idx val="4"/>
          <c:order val="4"/>
          <c:tx>
            <c:strRef>
              <c:f>'Progress over time (new)'!$F$1</c:f>
              <c:strCache>
                <c:ptCount val="1"/>
                <c:pt idx="0">
                  <c:v>Report published. Open data under review</c:v>
                </c:pt>
              </c:strCache>
            </c:strRef>
          </c:tx>
          <c:spPr>
            <a:solidFill>
              <a:srgbClr val="2B8636"/>
            </a:solidFill>
            <a:ln>
              <a:noFill/>
            </a:ln>
            <a:effectLst/>
          </c:spPr>
          <c:cat>
            <c:strRef>
              <c:f>'Progress over time (new)'!$A$2:$A$60</c:f>
              <c:strCache>
                <c:ptCount val="59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  <c:pt idx="52">
                  <c:v>Q1 2018</c:v>
                </c:pt>
                <c:pt idx="53">
                  <c:v>Q2 2018</c:v>
                </c:pt>
                <c:pt idx="54">
                  <c:v>Q3 2018</c:v>
                </c:pt>
                <c:pt idx="55">
                  <c:v>Q4 2018</c:v>
                </c:pt>
                <c:pt idx="56">
                  <c:v>Q1 2019</c:v>
                </c:pt>
                <c:pt idx="57">
                  <c:v>Q2 2019</c:v>
                </c:pt>
                <c:pt idx="58">
                  <c:v>Present</c:v>
                </c:pt>
              </c:strCache>
            </c:strRef>
          </c:cat>
          <c:val>
            <c:numRef>
              <c:f>'Progress over time (new)'!$F$2:$F$60</c:f>
              <c:numCache>
                <c:formatCode>General</c:formatCode>
                <c:ptCount val="5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6</c:v>
                </c:pt>
                <c:pt idx="44">
                  <c:v>6</c:v>
                </c:pt>
                <c:pt idx="45">
                  <c:v>86</c:v>
                </c:pt>
                <c:pt idx="46">
                  <c:v>145</c:v>
                </c:pt>
                <c:pt idx="47">
                  <c:v>161</c:v>
                </c:pt>
                <c:pt idx="48">
                  <c:v>158</c:v>
                </c:pt>
                <c:pt idx="49">
                  <c:v>143</c:v>
                </c:pt>
                <c:pt idx="50">
                  <c:v>110</c:v>
                </c:pt>
                <c:pt idx="51">
                  <c:v>72</c:v>
                </c:pt>
                <c:pt idx="52">
                  <c:v>74</c:v>
                </c:pt>
                <c:pt idx="53">
                  <c:v>55</c:v>
                </c:pt>
                <c:pt idx="54">
                  <c:v>31</c:v>
                </c:pt>
                <c:pt idx="55">
                  <c:v>32</c:v>
                </c:pt>
                <c:pt idx="56">
                  <c:v>29</c:v>
                </c:pt>
                <c:pt idx="57" formatCode="0">
                  <c:v>26</c:v>
                </c:pt>
                <c:pt idx="58" formatCode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02-41F3-873E-E938FA447F4E}"/>
            </c:ext>
          </c:extLst>
        </c:ser>
        <c:ser>
          <c:idx val="5"/>
          <c:order val="5"/>
          <c:tx>
            <c:strRef>
              <c:f>'Progress over time (new)'!$G$1</c:f>
              <c:strCache>
                <c:ptCount val="1"/>
                <c:pt idx="0">
                  <c:v>Report published. No open data</c:v>
                </c:pt>
              </c:strCache>
            </c:strRef>
          </c:tx>
          <c:spPr>
            <a:solidFill>
              <a:srgbClr val="F6A70A"/>
            </a:solidFill>
            <a:ln>
              <a:noFill/>
            </a:ln>
            <a:effectLst/>
          </c:spPr>
          <c:cat>
            <c:strRef>
              <c:f>'Progress over time (new)'!$A$2:$A$60</c:f>
              <c:strCache>
                <c:ptCount val="59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  <c:pt idx="52">
                  <c:v>Q1 2018</c:v>
                </c:pt>
                <c:pt idx="53">
                  <c:v>Q2 2018</c:v>
                </c:pt>
                <c:pt idx="54">
                  <c:v>Q3 2018</c:v>
                </c:pt>
                <c:pt idx="55">
                  <c:v>Q4 2018</c:v>
                </c:pt>
                <c:pt idx="56">
                  <c:v>Q1 2019</c:v>
                </c:pt>
                <c:pt idx="57">
                  <c:v>Q2 2019</c:v>
                </c:pt>
                <c:pt idx="58">
                  <c:v>Present</c:v>
                </c:pt>
              </c:strCache>
            </c:strRef>
          </c:cat>
          <c:val>
            <c:numRef>
              <c:f>'Progress over time (new)'!$G$2:$G$60</c:f>
              <c:numCache>
                <c:formatCode>General</c:formatCode>
                <c:ptCount val="5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14</c:v>
                </c:pt>
                <c:pt idx="8">
                  <c:v>17</c:v>
                </c:pt>
                <c:pt idx="9">
                  <c:v>18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26</c:v>
                </c:pt>
                <c:pt idx="14">
                  <c:v>28</c:v>
                </c:pt>
                <c:pt idx="15">
                  <c:v>29</c:v>
                </c:pt>
                <c:pt idx="16">
                  <c:v>31</c:v>
                </c:pt>
                <c:pt idx="17">
                  <c:v>32</c:v>
                </c:pt>
                <c:pt idx="18">
                  <c:v>36</c:v>
                </c:pt>
                <c:pt idx="19">
                  <c:v>50</c:v>
                </c:pt>
                <c:pt idx="20">
                  <c:v>55</c:v>
                </c:pt>
                <c:pt idx="21">
                  <c:v>62</c:v>
                </c:pt>
                <c:pt idx="22">
                  <c:v>71</c:v>
                </c:pt>
                <c:pt idx="23">
                  <c:v>78</c:v>
                </c:pt>
                <c:pt idx="24">
                  <c:v>86</c:v>
                </c:pt>
                <c:pt idx="25">
                  <c:v>98</c:v>
                </c:pt>
                <c:pt idx="26">
                  <c:v>101</c:v>
                </c:pt>
                <c:pt idx="27">
                  <c:v>107</c:v>
                </c:pt>
                <c:pt idx="28">
                  <c:v>114</c:v>
                </c:pt>
                <c:pt idx="29">
                  <c:v>122</c:v>
                </c:pt>
                <c:pt idx="30">
                  <c:v>134</c:v>
                </c:pt>
                <c:pt idx="31">
                  <c:v>156</c:v>
                </c:pt>
                <c:pt idx="32">
                  <c:v>164</c:v>
                </c:pt>
                <c:pt idx="33">
                  <c:v>180</c:v>
                </c:pt>
                <c:pt idx="34">
                  <c:v>183</c:v>
                </c:pt>
                <c:pt idx="35">
                  <c:v>194</c:v>
                </c:pt>
                <c:pt idx="36">
                  <c:v>199</c:v>
                </c:pt>
                <c:pt idx="37">
                  <c:v>209</c:v>
                </c:pt>
                <c:pt idx="38">
                  <c:v>211</c:v>
                </c:pt>
                <c:pt idx="39">
                  <c:v>242</c:v>
                </c:pt>
                <c:pt idx="40">
                  <c:v>246</c:v>
                </c:pt>
                <c:pt idx="41">
                  <c:v>252</c:v>
                </c:pt>
                <c:pt idx="42">
                  <c:v>259</c:v>
                </c:pt>
                <c:pt idx="43">
                  <c:v>282</c:v>
                </c:pt>
                <c:pt idx="44">
                  <c:v>205</c:v>
                </c:pt>
                <c:pt idx="45">
                  <c:v>113</c:v>
                </c:pt>
                <c:pt idx="46">
                  <c:v>43</c:v>
                </c:pt>
                <c:pt idx="47">
                  <c:v>7</c:v>
                </c:pt>
                <c:pt idx="48">
                  <c:v>20</c:v>
                </c:pt>
                <c:pt idx="49">
                  <c:v>15</c:v>
                </c:pt>
                <c:pt idx="50">
                  <c:v>12</c:v>
                </c:pt>
                <c:pt idx="51">
                  <c:v>20</c:v>
                </c:pt>
                <c:pt idx="52">
                  <c:v>19</c:v>
                </c:pt>
                <c:pt idx="53">
                  <c:v>15</c:v>
                </c:pt>
                <c:pt idx="54">
                  <c:v>10</c:v>
                </c:pt>
                <c:pt idx="55">
                  <c:v>7</c:v>
                </c:pt>
                <c:pt idx="56">
                  <c:v>17</c:v>
                </c:pt>
                <c:pt idx="57" formatCode="0">
                  <c:v>12</c:v>
                </c:pt>
                <c:pt idx="58" formatCode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02-41F3-873E-E938FA447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1620600"/>
        <c:axId val="1121622568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'Progress over time (new)'!$B$1</c15:sqref>
                        </c15:formulaRef>
                      </c:ext>
                    </c:extLst>
                    <c:strCache>
                      <c:ptCount val="1"/>
                      <c:pt idx="0">
                        <c:v>Report and open data published2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strRef>
                    <c:extLst>
                      <c:ext uri="{02D57815-91ED-43cb-92C2-25804820EDAC}">
                        <c15:formulaRef>
                          <c15:sqref>'Progress over time (new)'!$A$2:$A$60</c15:sqref>
                        </c15:formulaRef>
                      </c:ext>
                    </c:extLst>
                    <c:strCache>
                      <c:ptCount val="59"/>
                      <c:pt idx="0">
                        <c:v>Q1 2005</c:v>
                      </c:pt>
                      <c:pt idx="1">
                        <c:v>Q2 2005</c:v>
                      </c:pt>
                      <c:pt idx="2">
                        <c:v>Q3 2005</c:v>
                      </c:pt>
                      <c:pt idx="3">
                        <c:v>Q4 2005</c:v>
                      </c:pt>
                      <c:pt idx="4">
                        <c:v>Q1 2006</c:v>
                      </c:pt>
                      <c:pt idx="5">
                        <c:v>Q2 2006</c:v>
                      </c:pt>
                      <c:pt idx="6">
                        <c:v>Q3 2006</c:v>
                      </c:pt>
                      <c:pt idx="7">
                        <c:v>Q4 2006</c:v>
                      </c:pt>
                      <c:pt idx="8">
                        <c:v>Q1 2007</c:v>
                      </c:pt>
                      <c:pt idx="9">
                        <c:v>Q2 2007</c:v>
                      </c:pt>
                      <c:pt idx="10">
                        <c:v>Q3 2007</c:v>
                      </c:pt>
                      <c:pt idx="11">
                        <c:v>Q4 2007</c:v>
                      </c:pt>
                      <c:pt idx="12">
                        <c:v>Q1 2008</c:v>
                      </c:pt>
                      <c:pt idx="13">
                        <c:v>Q2 2008</c:v>
                      </c:pt>
                      <c:pt idx="14">
                        <c:v>Q3 2008</c:v>
                      </c:pt>
                      <c:pt idx="15">
                        <c:v>Q4 2008</c:v>
                      </c:pt>
                      <c:pt idx="16">
                        <c:v>Q1 2009</c:v>
                      </c:pt>
                      <c:pt idx="17">
                        <c:v>Q2 2009</c:v>
                      </c:pt>
                      <c:pt idx="18">
                        <c:v>Q3 2009</c:v>
                      </c:pt>
                      <c:pt idx="19">
                        <c:v>Q4 2009</c:v>
                      </c:pt>
                      <c:pt idx="20">
                        <c:v>Q1 2010</c:v>
                      </c:pt>
                      <c:pt idx="21">
                        <c:v>Q2 2010</c:v>
                      </c:pt>
                      <c:pt idx="22">
                        <c:v>Q3 2010</c:v>
                      </c:pt>
                      <c:pt idx="23">
                        <c:v>Q4 2010</c:v>
                      </c:pt>
                      <c:pt idx="24">
                        <c:v>Q1 2011</c:v>
                      </c:pt>
                      <c:pt idx="25">
                        <c:v>Q2 2011</c:v>
                      </c:pt>
                      <c:pt idx="26">
                        <c:v>Q3 2011</c:v>
                      </c:pt>
                      <c:pt idx="27">
                        <c:v>Q4 2011</c:v>
                      </c:pt>
                      <c:pt idx="28">
                        <c:v>Q1 2012</c:v>
                      </c:pt>
                      <c:pt idx="29">
                        <c:v>Q2 2012</c:v>
                      </c:pt>
                      <c:pt idx="30">
                        <c:v>Q3 2012</c:v>
                      </c:pt>
                      <c:pt idx="31">
                        <c:v>Q4 2012</c:v>
                      </c:pt>
                      <c:pt idx="32">
                        <c:v>Q1 2013</c:v>
                      </c:pt>
                      <c:pt idx="33">
                        <c:v>Q2 2013</c:v>
                      </c:pt>
                      <c:pt idx="34">
                        <c:v>Q3 2013</c:v>
                      </c:pt>
                      <c:pt idx="35">
                        <c:v>Q4 2013</c:v>
                      </c:pt>
                      <c:pt idx="36">
                        <c:v>Q1 2014</c:v>
                      </c:pt>
                      <c:pt idx="37">
                        <c:v>Q2 2014</c:v>
                      </c:pt>
                      <c:pt idx="38">
                        <c:v>Q3 2014</c:v>
                      </c:pt>
                      <c:pt idx="39">
                        <c:v>Q4 2014</c:v>
                      </c:pt>
                      <c:pt idx="40">
                        <c:v>Q1 2015</c:v>
                      </c:pt>
                      <c:pt idx="41">
                        <c:v>Q2 2015</c:v>
                      </c:pt>
                      <c:pt idx="42">
                        <c:v>Q3 2015</c:v>
                      </c:pt>
                      <c:pt idx="43">
                        <c:v>Q4 2015</c:v>
                      </c:pt>
                      <c:pt idx="44">
                        <c:v>Q1 2016</c:v>
                      </c:pt>
                      <c:pt idx="45">
                        <c:v>Q2 2016</c:v>
                      </c:pt>
                      <c:pt idx="46">
                        <c:v>Q3 2016</c:v>
                      </c:pt>
                      <c:pt idx="47">
                        <c:v>Q4 2016</c:v>
                      </c:pt>
                      <c:pt idx="48">
                        <c:v>Q1 2017</c:v>
                      </c:pt>
                      <c:pt idx="49">
                        <c:v>Q2 2017</c:v>
                      </c:pt>
                      <c:pt idx="50">
                        <c:v>Q3 2017</c:v>
                      </c:pt>
                      <c:pt idx="51">
                        <c:v>Q4 2017</c:v>
                      </c:pt>
                      <c:pt idx="52">
                        <c:v>Q1 2018</c:v>
                      </c:pt>
                      <c:pt idx="53">
                        <c:v>Q2 2018</c:v>
                      </c:pt>
                      <c:pt idx="54">
                        <c:v>Q3 2018</c:v>
                      </c:pt>
                      <c:pt idx="55">
                        <c:v>Q4 2018</c:v>
                      </c:pt>
                      <c:pt idx="56">
                        <c:v>Q1 2019</c:v>
                      </c:pt>
                      <c:pt idx="57">
                        <c:v>Q2 2019</c:v>
                      </c:pt>
                      <c:pt idx="58">
                        <c:v>Present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'Progress over time (new)'!$B$2:$B$60</c15:sqref>
                        </c15:formulaRef>
                      </c:ext>
                    </c:extLst>
                    <c:numCache>
                      <c:formatCode>0.0\ %</c:formatCode>
                      <c:ptCount val="5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0.31</c:v>
                      </c:pt>
                      <c:pt idx="45">
                        <c:v>0.35</c:v>
                      </c:pt>
                      <c:pt idx="46">
                        <c:v>0.39</c:v>
                      </c:pt>
                      <c:pt idx="47">
                        <c:v>0.46</c:v>
                      </c:pt>
                      <c:pt idx="48">
                        <c:v>0.47800586510263932</c:v>
                      </c:pt>
                      <c:pt idx="49">
                        <c:v>0.54069767441860461</c:v>
                      </c:pt>
                      <c:pt idx="50">
                        <c:v>0.65317919075144504</c:v>
                      </c:pt>
                      <c:pt idx="51">
                        <c:v>0.75274725274725274</c:v>
                      </c:pt>
                      <c:pt idx="52">
                        <c:v>0.75725593667546176</c:v>
                      </c:pt>
                      <c:pt idx="53">
                        <c:v>0.82216494845360821</c:v>
                      </c:pt>
                      <c:pt idx="54">
                        <c:v>0.86224489795918369</c:v>
                      </c:pt>
                      <c:pt idx="55">
                        <c:v>0.86901763224181361</c:v>
                      </c:pt>
                      <c:pt idx="56">
                        <c:v>0.88967136150234738</c:v>
                      </c:pt>
                      <c:pt idx="57">
                        <c:v>0.91264367816091951</c:v>
                      </c:pt>
                      <c:pt idx="58">
                        <c:v>0.9149425287356322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D02-41F3-873E-E938FA447F4E}"/>
                  </c:ext>
                </c:extLst>
              </c15:ser>
            </c15:filteredAreaSeries>
            <c15:filteredArea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'Progress over time (new)'!$C$1</c15:sqref>
                        </c15:formulaRef>
                      </c:ext>
                    </c:extLst>
                    <c:strCache>
                      <c:ptCount val="1"/>
                      <c:pt idx="0">
                        <c:v>Report published. Open data under review2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'Progress over time (new)'!$A$2:$A$60</c15:sqref>
                        </c15:formulaRef>
                      </c:ext>
                    </c:extLst>
                    <c:strCache>
                      <c:ptCount val="59"/>
                      <c:pt idx="0">
                        <c:v>Q1 2005</c:v>
                      </c:pt>
                      <c:pt idx="1">
                        <c:v>Q2 2005</c:v>
                      </c:pt>
                      <c:pt idx="2">
                        <c:v>Q3 2005</c:v>
                      </c:pt>
                      <c:pt idx="3">
                        <c:v>Q4 2005</c:v>
                      </c:pt>
                      <c:pt idx="4">
                        <c:v>Q1 2006</c:v>
                      </c:pt>
                      <c:pt idx="5">
                        <c:v>Q2 2006</c:v>
                      </c:pt>
                      <c:pt idx="6">
                        <c:v>Q3 2006</c:v>
                      </c:pt>
                      <c:pt idx="7">
                        <c:v>Q4 2006</c:v>
                      </c:pt>
                      <c:pt idx="8">
                        <c:v>Q1 2007</c:v>
                      </c:pt>
                      <c:pt idx="9">
                        <c:v>Q2 2007</c:v>
                      </c:pt>
                      <c:pt idx="10">
                        <c:v>Q3 2007</c:v>
                      </c:pt>
                      <c:pt idx="11">
                        <c:v>Q4 2007</c:v>
                      </c:pt>
                      <c:pt idx="12">
                        <c:v>Q1 2008</c:v>
                      </c:pt>
                      <c:pt idx="13">
                        <c:v>Q2 2008</c:v>
                      </c:pt>
                      <c:pt idx="14">
                        <c:v>Q3 2008</c:v>
                      </c:pt>
                      <c:pt idx="15">
                        <c:v>Q4 2008</c:v>
                      </c:pt>
                      <c:pt idx="16">
                        <c:v>Q1 2009</c:v>
                      </c:pt>
                      <c:pt idx="17">
                        <c:v>Q2 2009</c:v>
                      </c:pt>
                      <c:pt idx="18">
                        <c:v>Q3 2009</c:v>
                      </c:pt>
                      <c:pt idx="19">
                        <c:v>Q4 2009</c:v>
                      </c:pt>
                      <c:pt idx="20">
                        <c:v>Q1 2010</c:v>
                      </c:pt>
                      <c:pt idx="21">
                        <c:v>Q2 2010</c:v>
                      </c:pt>
                      <c:pt idx="22">
                        <c:v>Q3 2010</c:v>
                      </c:pt>
                      <c:pt idx="23">
                        <c:v>Q4 2010</c:v>
                      </c:pt>
                      <c:pt idx="24">
                        <c:v>Q1 2011</c:v>
                      </c:pt>
                      <c:pt idx="25">
                        <c:v>Q2 2011</c:v>
                      </c:pt>
                      <c:pt idx="26">
                        <c:v>Q3 2011</c:v>
                      </c:pt>
                      <c:pt idx="27">
                        <c:v>Q4 2011</c:v>
                      </c:pt>
                      <c:pt idx="28">
                        <c:v>Q1 2012</c:v>
                      </c:pt>
                      <c:pt idx="29">
                        <c:v>Q2 2012</c:v>
                      </c:pt>
                      <c:pt idx="30">
                        <c:v>Q3 2012</c:v>
                      </c:pt>
                      <c:pt idx="31">
                        <c:v>Q4 2012</c:v>
                      </c:pt>
                      <c:pt idx="32">
                        <c:v>Q1 2013</c:v>
                      </c:pt>
                      <c:pt idx="33">
                        <c:v>Q2 2013</c:v>
                      </c:pt>
                      <c:pt idx="34">
                        <c:v>Q3 2013</c:v>
                      </c:pt>
                      <c:pt idx="35">
                        <c:v>Q4 2013</c:v>
                      </c:pt>
                      <c:pt idx="36">
                        <c:v>Q1 2014</c:v>
                      </c:pt>
                      <c:pt idx="37">
                        <c:v>Q2 2014</c:v>
                      </c:pt>
                      <c:pt idx="38">
                        <c:v>Q3 2014</c:v>
                      </c:pt>
                      <c:pt idx="39">
                        <c:v>Q4 2014</c:v>
                      </c:pt>
                      <c:pt idx="40">
                        <c:v>Q1 2015</c:v>
                      </c:pt>
                      <c:pt idx="41">
                        <c:v>Q2 2015</c:v>
                      </c:pt>
                      <c:pt idx="42">
                        <c:v>Q3 2015</c:v>
                      </c:pt>
                      <c:pt idx="43">
                        <c:v>Q4 2015</c:v>
                      </c:pt>
                      <c:pt idx="44">
                        <c:v>Q1 2016</c:v>
                      </c:pt>
                      <c:pt idx="45">
                        <c:v>Q2 2016</c:v>
                      </c:pt>
                      <c:pt idx="46">
                        <c:v>Q3 2016</c:v>
                      </c:pt>
                      <c:pt idx="47">
                        <c:v>Q4 2016</c:v>
                      </c:pt>
                      <c:pt idx="48">
                        <c:v>Q1 2017</c:v>
                      </c:pt>
                      <c:pt idx="49">
                        <c:v>Q2 2017</c:v>
                      </c:pt>
                      <c:pt idx="50">
                        <c:v>Q3 2017</c:v>
                      </c:pt>
                      <c:pt idx="51">
                        <c:v>Q4 2017</c:v>
                      </c:pt>
                      <c:pt idx="52">
                        <c:v>Q1 2018</c:v>
                      </c:pt>
                      <c:pt idx="53">
                        <c:v>Q2 2018</c:v>
                      </c:pt>
                      <c:pt idx="54">
                        <c:v>Q3 2018</c:v>
                      </c:pt>
                      <c:pt idx="55">
                        <c:v>Q4 2018</c:v>
                      </c:pt>
                      <c:pt idx="56">
                        <c:v>Q1 2019</c:v>
                      </c:pt>
                      <c:pt idx="57">
                        <c:v>Q2 2019</c:v>
                      </c:pt>
                      <c:pt idx="58">
                        <c:v>Present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'Progress over time (new)'!$C$2:$C$60</c15:sqref>
                        </c15:formulaRef>
                      </c:ext>
                    </c:extLst>
                    <c:numCache>
                      <c:formatCode>0.0\ %</c:formatCode>
                      <c:ptCount val="5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0.02</c:v>
                      </c:pt>
                      <c:pt idx="45">
                        <c:v>0.28000000000000003</c:v>
                      </c:pt>
                      <c:pt idx="46">
                        <c:v>0.47</c:v>
                      </c:pt>
                      <c:pt idx="47">
                        <c:v>0.52</c:v>
                      </c:pt>
                      <c:pt idx="48">
                        <c:v>0.46334310850439886</c:v>
                      </c:pt>
                      <c:pt idx="49">
                        <c:v>0.41569767441860467</c:v>
                      </c:pt>
                      <c:pt idx="50">
                        <c:v>0.31791907514450868</c:v>
                      </c:pt>
                      <c:pt idx="51">
                        <c:v>0.19780219780219779</c:v>
                      </c:pt>
                      <c:pt idx="52">
                        <c:v>0.19525065963060684</c:v>
                      </c:pt>
                      <c:pt idx="53">
                        <c:v>0.14175257731958762</c:v>
                      </c:pt>
                      <c:pt idx="54">
                        <c:v>0.11224489795918369</c:v>
                      </c:pt>
                      <c:pt idx="55">
                        <c:v>0.11335012594458438</c:v>
                      </c:pt>
                      <c:pt idx="56">
                        <c:v>6.8075117370892016E-2</c:v>
                      </c:pt>
                      <c:pt idx="57">
                        <c:v>5.9770114942528735E-2</c:v>
                      </c:pt>
                      <c:pt idx="58">
                        <c:v>5.7471264367816091E-2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D02-41F3-873E-E938FA447F4E}"/>
                  </c:ext>
                </c:extLst>
              </c15:ser>
            </c15:filteredAreaSeries>
            <c15:filteredArea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'Progress over time (new)'!$D$1</c15:sqref>
                        </c15:formulaRef>
                      </c:ext>
                    </c:extLst>
                    <c:strCache>
                      <c:ptCount val="1"/>
                      <c:pt idx="0">
                        <c:v>Report published. No open data2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'Progress over time (new)'!$A$2:$A$60</c15:sqref>
                        </c15:formulaRef>
                      </c:ext>
                    </c:extLst>
                    <c:strCache>
                      <c:ptCount val="59"/>
                      <c:pt idx="0">
                        <c:v>Q1 2005</c:v>
                      </c:pt>
                      <c:pt idx="1">
                        <c:v>Q2 2005</c:v>
                      </c:pt>
                      <c:pt idx="2">
                        <c:v>Q3 2005</c:v>
                      </c:pt>
                      <c:pt idx="3">
                        <c:v>Q4 2005</c:v>
                      </c:pt>
                      <c:pt idx="4">
                        <c:v>Q1 2006</c:v>
                      </c:pt>
                      <c:pt idx="5">
                        <c:v>Q2 2006</c:v>
                      </c:pt>
                      <c:pt idx="6">
                        <c:v>Q3 2006</c:v>
                      </c:pt>
                      <c:pt idx="7">
                        <c:v>Q4 2006</c:v>
                      </c:pt>
                      <c:pt idx="8">
                        <c:v>Q1 2007</c:v>
                      </c:pt>
                      <c:pt idx="9">
                        <c:v>Q2 2007</c:v>
                      </c:pt>
                      <c:pt idx="10">
                        <c:v>Q3 2007</c:v>
                      </c:pt>
                      <c:pt idx="11">
                        <c:v>Q4 2007</c:v>
                      </c:pt>
                      <c:pt idx="12">
                        <c:v>Q1 2008</c:v>
                      </c:pt>
                      <c:pt idx="13">
                        <c:v>Q2 2008</c:v>
                      </c:pt>
                      <c:pt idx="14">
                        <c:v>Q3 2008</c:v>
                      </c:pt>
                      <c:pt idx="15">
                        <c:v>Q4 2008</c:v>
                      </c:pt>
                      <c:pt idx="16">
                        <c:v>Q1 2009</c:v>
                      </c:pt>
                      <c:pt idx="17">
                        <c:v>Q2 2009</c:v>
                      </c:pt>
                      <c:pt idx="18">
                        <c:v>Q3 2009</c:v>
                      </c:pt>
                      <c:pt idx="19">
                        <c:v>Q4 2009</c:v>
                      </c:pt>
                      <c:pt idx="20">
                        <c:v>Q1 2010</c:v>
                      </c:pt>
                      <c:pt idx="21">
                        <c:v>Q2 2010</c:v>
                      </c:pt>
                      <c:pt idx="22">
                        <c:v>Q3 2010</c:v>
                      </c:pt>
                      <c:pt idx="23">
                        <c:v>Q4 2010</c:v>
                      </c:pt>
                      <c:pt idx="24">
                        <c:v>Q1 2011</c:v>
                      </c:pt>
                      <c:pt idx="25">
                        <c:v>Q2 2011</c:v>
                      </c:pt>
                      <c:pt idx="26">
                        <c:v>Q3 2011</c:v>
                      </c:pt>
                      <c:pt idx="27">
                        <c:v>Q4 2011</c:v>
                      </c:pt>
                      <c:pt idx="28">
                        <c:v>Q1 2012</c:v>
                      </c:pt>
                      <c:pt idx="29">
                        <c:v>Q2 2012</c:v>
                      </c:pt>
                      <c:pt idx="30">
                        <c:v>Q3 2012</c:v>
                      </c:pt>
                      <c:pt idx="31">
                        <c:v>Q4 2012</c:v>
                      </c:pt>
                      <c:pt idx="32">
                        <c:v>Q1 2013</c:v>
                      </c:pt>
                      <c:pt idx="33">
                        <c:v>Q2 2013</c:v>
                      </c:pt>
                      <c:pt idx="34">
                        <c:v>Q3 2013</c:v>
                      </c:pt>
                      <c:pt idx="35">
                        <c:v>Q4 2013</c:v>
                      </c:pt>
                      <c:pt idx="36">
                        <c:v>Q1 2014</c:v>
                      </c:pt>
                      <c:pt idx="37">
                        <c:v>Q2 2014</c:v>
                      </c:pt>
                      <c:pt idx="38">
                        <c:v>Q3 2014</c:v>
                      </c:pt>
                      <c:pt idx="39">
                        <c:v>Q4 2014</c:v>
                      </c:pt>
                      <c:pt idx="40">
                        <c:v>Q1 2015</c:v>
                      </c:pt>
                      <c:pt idx="41">
                        <c:v>Q2 2015</c:v>
                      </c:pt>
                      <c:pt idx="42">
                        <c:v>Q3 2015</c:v>
                      </c:pt>
                      <c:pt idx="43">
                        <c:v>Q4 2015</c:v>
                      </c:pt>
                      <c:pt idx="44">
                        <c:v>Q1 2016</c:v>
                      </c:pt>
                      <c:pt idx="45">
                        <c:v>Q2 2016</c:v>
                      </c:pt>
                      <c:pt idx="46">
                        <c:v>Q3 2016</c:v>
                      </c:pt>
                      <c:pt idx="47">
                        <c:v>Q4 2016</c:v>
                      </c:pt>
                      <c:pt idx="48">
                        <c:v>Q1 2017</c:v>
                      </c:pt>
                      <c:pt idx="49">
                        <c:v>Q2 2017</c:v>
                      </c:pt>
                      <c:pt idx="50">
                        <c:v>Q3 2017</c:v>
                      </c:pt>
                      <c:pt idx="51">
                        <c:v>Q4 2017</c:v>
                      </c:pt>
                      <c:pt idx="52">
                        <c:v>Q1 2018</c:v>
                      </c:pt>
                      <c:pt idx="53">
                        <c:v>Q2 2018</c:v>
                      </c:pt>
                      <c:pt idx="54">
                        <c:v>Q3 2018</c:v>
                      </c:pt>
                      <c:pt idx="55">
                        <c:v>Q4 2018</c:v>
                      </c:pt>
                      <c:pt idx="56">
                        <c:v>Q1 2019</c:v>
                      </c:pt>
                      <c:pt idx="57">
                        <c:v>Q2 2019</c:v>
                      </c:pt>
                      <c:pt idx="58">
                        <c:v>Present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'Progress over time (new)'!$D$2:$D$60</c15:sqref>
                        </c15:formulaRef>
                      </c:ext>
                    </c:extLst>
                    <c:numCache>
                      <c:formatCode>0.0\ %</c:formatCode>
                      <c:ptCount val="59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1</c:v>
                      </c:pt>
                      <c:pt idx="26">
                        <c:v>1</c:v>
                      </c:pt>
                      <c:pt idx="27">
                        <c:v>1</c:v>
                      </c:pt>
                      <c:pt idx="28">
                        <c:v>1</c:v>
                      </c:pt>
                      <c:pt idx="29">
                        <c:v>1</c:v>
                      </c:pt>
                      <c:pt idx="30">
                        <c:v>1</c:v>
                      </c:pt>
                      <c:pt idx="31">
                        <c:v>1</c:v>
                      </c:pt>
                      <c:pt idx="32">
                        <c:v>1</c:v>
                      </c:pt>
                      <c:pt idx="33">
                        <c:v>1</c:v>
                      </c:pt>
                      <c:pt idx="34">
                        <c:v>1</c:v>
                      </c:pt>
                      <c:pt idx="35">
                        <c:v>1</c:v>
                      </c:pt>
                      <c:pt idx="36">
                        <c:v>1</c:v>
                      </c:pt>
                      <c:pt idx="37">
                        <c:v>1</c:v>
                      </c:pt>
                      <c:pt idx="38">
                        <c:v>1</c:v>
                      </c:pt>
                      <c:pt idx="39">
                        <c:v>1</c:v>
                      </c:pt>
                      <c:pt idx="40">
                        <c:v>1</c:v>
                      </c:pt>
                      <c:pt idx="41">
                        <c:v>1</c:v>
                      </c:pt>
                      <c:pt idx="42">
                        <c:v>1</c:v>
                      </c:pt>
                      <c:pt idx="43">
                        <c:v>1</c:v>
                      </c:pt>
                      <c:pt idx="44">
                        <c:v>0.68</c:v>
                      </c:pt>
                      <c:pt idx="45">
                        <c:v>0.37</c:v>
                      </c:pt>
                      <c:pt idx="46">
                        <c:v>0.14000000000000001</c:v>
                      </c:pt>
                      <c:pt idx="47">
                        <c:v>0.02</c:v>
                      </c:pt>
                      <c:pt idx="48">
                        <c:v>5.865102639296188E-2</c:v>
                      </c:pt>
                      <c:pt idx="49">
                        <c:v>4.3604651162790699E-2</c:v>
                      </c:pt>
                      <c:pt idx="50">
                        <c:v>3.4682080924855488E-2</c:v>
                      </c:pt>
                      <c:pt idx="51">
                        <c:v>5.4945054945054944E-2</c:v>
                      </c:pt>
                      <c:pt idx="52">
                        <c:v>5.0131926121372031E-2</c:v>
                      </c:pt>
                      <c:pt idx="53">
                        <c:v>3.8659793814432991E-2</c:v>
                      </c:pt>
                      <c:pt idx="54">
                        <c:v>2.5510204081632654E-2</c:v>
                      </c:pt>
                      <c:pt idx="55">
                        <c:v>1.7632241813602016E-2</c:v>
                      </c:pt>
                      <c:pt idx="56">
                        <c:v>3.9906103286384977E-2</c:v>
                      </c:pt>
                      <c:pt idx="57">
                        <c:v>2.7586206896551724E-2</c:v>
                      </c:pt>
                      <c:pt idx="58">
                        <c:v>2.7586206896551724E-2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D02-41F3-873E-E938FA447F4E}"/>
                  </c:ext>
                </c:extLst>
              </c15:ser>
            </c15:filteredAreaSeries>
            <c15:filteredArea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'Progress over time (new)'!$H$1</c15:sqref>
                        </c15:formulaRef>
                      </c:ext>
                    </c:extLst>
                    <c:strCache>
                      <c:ptCount val="1"/>
                      <c:pt idx="0">
                        <c:v>Total FY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'Progress over time (new)'!$A$2:$A$60</c15:sqref>
                        </c15:formulaRef>
                      </c:ext>
                    </c:extLst>
                    <c:strCache>
                      <c:ptCount val="59"/>
                      <c:pt idx="0">
                        <c:v>Q1 2005</c:v>
                      </c:pt>
                      <c:pt idx="1">
                        <c:v>Q2 2005</c:v>
                      </c:pt>
                      <c:pt idx="2">
                        <c:v>Q3 2005</c:v>
                      </c:pt>
                      <c:pt idx="3">
                        <c:v>Q4 2005</c:v>
                      </c:pt>
                      <c:pt idx="4">
                        <c:v>Q1 2006</c:v>
                      </c:pt>
                      <c:pt idx="5">
                        <c:v>Q2 2006</c:v>
                      </c:pt>
                      <c:pt idx="6">
                        <c:v>Q3 2006</c:v>
                      </c:pt>
                      <c:pt idx="7">
                        <c:v>Q4 2006</c:v>
                      </c:pt>
                      <c:pt idx="8">
                        <c:v>Q1 2007</c:v>
                      </c:pt>
                      <c:pt idx="9">
                        <c:v>Q2 2007</c:v>
                      </c:pt>
                      <c:pt idx="10">
                        <c:v>Q3 2007</c:v>
                      </c:pt>
                      <c:pt idx="11">
                        <c:v>Q4 2007</c:v>
                      </c:pt>
                      <c:pt idx="12">
                        <c:v>Q1 2008</c:v>
                      </c:pt>
                      <c:pt idx="13">
                        <c:v>Q2 2008</c:v>
                      </c:pt>
                      <c:pt idx="14">
                        <c:v>Q3 2008</c:v>
                      </c:pt>
                      <c:pt idx="15">
                        <c:v>Q4 2008</c:v>
                      </c:pt>
                      <c:pt idx="16">
                        <c:v>Q1 2009</c:v>
                      </c:pt>
                      <c:pt idx="17">
                        <c:v>Q2 2009</c:v>
                      </c:pt>
                      <c:pt idx="18">
                        <c:v>Q3 2009</c:v>
                      </c:pt>
                      <c:pt idx="19">
                        <c:v>Q4 2009</c:v>
                      </c:pt>
                      <c:pt idx="20">
                        <c:v>Q1 2010</c:v>
                      </c:pt>
                      <c:pt idx="21">
                        <c:v>Q2 2010</c:v>
                      </c:pt>
                      <c:pt idx="22">
                        <c:v>Q3 2010</c:v>
                      </c:pt>
                      <c:pt idx="23">
                        <c:v>Q4 2010</c:v>
                      </c:pt>
                      <c:pt idx="24">
                        <c:v>Q1 2011</c:v>
                      </c:pt>
                      <c:pt idx="25">
                        <c:v>Q2 2011</c:v>
                      </c:pt>
                      <c:pt idx="26">
                        <c:v>Q3 2011</c:v>
                      </c:pt>
                      <c:pt idx="27">
                        <c:v>Q4 2011</c:v>
                      </c:pt>
                      <c:pt idx="28">
                        <c:v>Q1 2012</c:v>
                      </c:pt>
                      <c:pt idx="29">
                        <c:v>Q2 2012</c:v>
                      </c:pt>
                      <c:pt idx="30">
                        <c:v>Q3 2012</c:v>
                      </c:pt>
                      <c:pt idx="31">
                        <c:v>Q4 2012</c:v>
                      </c:pt>
                      <c:pt idx="32">
                        <c:v>Q1 2013</c:v>
                      </c:pt>
                      <c:pt idx="33">
                        <c:v>Q2 2013</c:v>
                      </c:pt>
                      <c:pt idx="34">
                        <c:v>Q3 2013</c:v>
                      </c:pt>
                      <c:pt idx="35">
                        <c:v>Q4 2013</c:v>
                      </c:pt>
                      <c:pt idx="36">
                        <c:v>Q1 2014</c:v>
                      </c:pt>
                      <c:pt idx="37">
                        <c:v>Q2 2014</c:v>
                      </c:pt>
                      <c:pt idx="38">
                        <c:v>Q3 2014</c:v>
                      </c:pt>
                      <c:pt idx="39">
                        <c:v>Q4 2014</c:v>
                      </c:pt>
                      <c:pt idx="40">
                        <c:v>Q1 2015</c:v>
                      </c:pt>
                      <c:pt idx="41">
                        <c:v>Q2 2015</c:v>
                      </c:pt>
                      <c:pt idx="42">
                        <c:v>Q3 2015</c:v>
                      </c:pt>
                      <c:pt idx="43">
                        <c:v>Q4 2015</c:v>
                      </c:pt>
                      <c:pt idx="44">
                        <c:v>Q1 2016</c:v>
                      </c:pt>
                      <c:pt idx="45">
                        <c:v>Q2 2016</c:v>
                      </c:pt>
                      <c:pt idx="46">
                        <c:v>Q3 2016</c:v>
                      </c:pt>
                      <c:pt idx="47">
                        <c:v>Q4 2016</c:v>
                      </c:pt>
                      <c:pt idx="48">
                        <c:v>Q1 2017</c:v>
                      </c:pt>
                      <c:pt idx="49">
                        <c:v>Q2 2017</c:v>
                      </c:pt>
                      <c:pt idx="50">
                        <c:v>Q3 2017</c:v>
                      </c:pt>
                      <c:pt idx="51">
                        <c:v>Q4 2017</c:v>
                      </c:pt>
                      <c:pt idx="52">
                        <c:v>Q1 2018</c:v>
                      </c:pt>
                      <c:pt idx="53">
                        <c:v>Q2 2018</c:v>
                      </c:pt>
                      <c:pt idx="54">
                        <c:v>Q3 2018</c:v>
                      </c:pt>
                      <c:pt idx="55">
                        <c:v>Q4 2018</c:v>
                      </c:pt>
                      <c:pt idx="56">
                        <c:v>Q1 2019</c:v>
                      </c:pt>
                      <c:pt idx="57">
                        <c:v>Q2 2019</c:v>
                      </c:pt>
                      <c:pt idx="58">
                        <c:v>Present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'Progress over time (new)'!$H$2:$H$60</c15:sqref>
                        </c15:formulaRef>
                      </c:ext>
                    </c:extLst>
                    <c:numCache>
                      <c:formatCode>General</c:formatCode>
                      <c:ptCount val="59"/>
                      <c:pt idx="0">
                        <c:v>1</c:v>
                      </c:pt>
                      <c:pt idx="1">
                        <c:v>2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3</c:v>
                      </c:pt>
                      <c:pt idx="5">
                        <c:v>4</c:v>
                      </c:pt>
                      <c:pt idx="6">
                        <c:v>4</c:v>
                      </c:pt>
                      <c:pt idx="7">
                        <c:v>14</c:v>
                      </c:pt>
                      <c:pt idx="8">
                        <c:v>17</c:v>
                      </c:pt>
                      <c:pt idx="9">
                        <c:v>18</c:v>
                      </c:pt>
                      <c:pt idx="10">
                        <c:v>21</c:v>
                      </c:pt>
                      <c:pt idx="11">
                        <c:v>23</c:v>
                      </c:pt>
                      <c:pt idx="12">
                        <c:v>25</c:v>
                      </c:pt>
                      <c:pt idx="13">
                        <c:v>26</c:v>
                      </c:pt>
                      <c:pt idx="14">
                        <c:v>28</c:v>
                      </c:pt>
                      <c:pt idx="15">
                        <c:v>29</c:v>
                      </c:pt>
                      <c:pt idx="16">
                        <c:v>31</c:v>
                      </c:pt>
                      <c:pt idx="17">
                        <c:v>32</c:v>
                      </c:pt>
                      <c:pt idx="18">
                        <c:v>36</c:v>
                      </c:pt>
                      <c:pt idx="19">
                        <c:v>50</c:v>
                      </c:pt>
                      <c:pt idx="20">
                        <c:v>55</c:v>
                      </c:pt>
                      <c:pt idx="21">
                        <c:v>62</c:v>
                      </c:pt>
                      <c:pt idx="22">
                        <c:v>71</c:v>
                      </c:pt>
                      <c:pt idx="23">
                        <c:v>78</c:v>
                      </c:pt>
                      <c:pt idx="24">
                        <c:v>86</c:v>
                      </c:pt>
                      <c:pt idx="25">
                        <c:v>98</c:v>
                      </c:pt>
                      <c:pt idx="26">
                        <c:v>101</c:v>
                      </c:pt>
                      <c:pt idx="27">
                        <c:v>107</c:v>
                      </c:pt>
                      <c:pt idx="28">
                        <c:v>114</c:v>
                      </c:pt>
                      <c:pt idx="29">
                        <c:v>122</c:v>
                      </c:pt>
                      <c:pt idx="30">
                        <c:v>134</c:v>
                      </c:pt>
                      <c:pt idx="31">
                        <c:v>156</c:v>
                      </c:pt>
                      <c:pt idx="32">
                        <c:v>164</c:v>
                      </c:pt>
                      <c:pt idx="33">
                        <c:v>180</c:v>
                      </c:pt>
                      <c:pt idx="34">
                        <c:v>183</c:v>
                      </c:pt>
                      <c:pt idx="35">
                        <c:v>194</c:v>
                      </c:pt>
                      <c:pt idx="36">
                        <c:v>199</c:v>
                      </c:pt>
                      <c:pt idx="37">
                        <c:v>209</c:v>
                      </c:pt>
                      <c:pt idx="38">
                        <c:v>211</c:v>
                      </c:pt>
                      <c:pt idx="39">
                        <c:v>242</c:v>
                      </c:pt>
                      <c:pt idx="40">
                        <c:v>246</c:v>
                      </c:pt>
                      <c:pt idx="41">
                        <c:v>252</c:v>
                      </c:pt>
                      <c:pt idx="42">
                        <c:v>259</c:v>
                      </c:pt>
                      <c:pt idx="43">
                        <c:v>288</c:v>
                      </c:pt>
                      <c:pt idx="44">
                        <c:v>304</c:v>
                      </c:pt>
                      <c:pt idx="45">
                        <c:v>306</c:v>
                      </c:pt>
                      <c:pt idx="46">
                        <c:v>309</c:v>
                      </c:pt>
                      <c:pt idx="47">
                        <c:v>318</c:v>
                      </c:pt>
                      <c:pt idx="48">
                        <c:v>341</c:v>
                      </c:pt>
                      <c:pt idx="49">
                        <c:v>344</c:v>
                      </c:pt>
                      <c:pt idx="50">
                        <c:v>348</c:v>
                      </c:pt>
                      <c:pt idx="51">
                        <c:v>366</c:v>
                      </c:pt>
                      <c:pt idx="52">
                        <c:v>380</c:v>
                      </c:pt>
                      <c:pt idx="53">
                        <c:v>389</c:v>
                      </c:pt>
                      <c:pt idx="54">
                        <c:v>392</c:v>
                      </c:pt>
                      <c:pt idx="55">
                        <c:v>397</c:v>
                      </c:pt>
                      <c:pt idx="56">
                        <c:v>427</c:v>
                      </c:pt>
                      <c:pt idx="57" formatCode="0">
                        <c:v>435</c:v>
                      </c:pt>
                      <c:pt idx="58" formatCode="0">
                        <c:v>435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D02-41F3-873E-E938FA447F4E}"/>
                  </c:ext>
                </c:extLst>
              </c15:ser>
            </c15:filteredAreaSeries>
          </c:ext>
        </c:extLst>
      </c:areaChart>
      <c:catAx>
        <c:axId val="1121620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21622568"/>
        <c:crosses val="autoZero"/>
        <c:auto val="1"/>
        <c:lblAlgn val="ctr"/>
        <c:lblOffset val="100"/>
        <c:noMultiLvlLbl val="0"/>
      </c:catAx>
      <c:valAx>
        <c:axId val="1121622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Fiscal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21620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497304285506859E-2"/>
          <c:y val="0.77125954654569706"/>
          <c:w val="0.88700539142898627"/>
          <c:h val="0.205688069786402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0">
          <a:solidFill>
            <a:schemeClr val="tx1"/>
          </a:solidFill>
        </a:defRPr>
      </a:pPr>
      <a:endParaRPr lang="nb-N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0.74119</cdr:x>
      <cdr:y>0</cdr:y>
    </cdr:from>
    <cdr:to>
      <cdr:x>0.74491</cdr:x>
      <cdr:y>0.56779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1636C1D-2551-42E0-8816-8392F58A0949}"/>
            </a:ext>
          </a:extLst>
        </cdr:cNvPr>
        <cdr:cNvCxnSpPr/>
      </cdr:nvCxnSpPr>
      <cdr:spPr>
        <a:xfrm xmlns:a="http://schemas.openxmlformats.org/drawingml/2006/main" flipV="1">
          <a:off x="3955842" y="0"/>
          <a:ext cx="19878" cy="1876839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D24228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0302-BE9E-8A47-8FBA-EF4A5D6A0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32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iti.org/document/stateowned-companies-validatio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hared.eiti.org/_layouts/15/WopiFrame.aspx?sourcedoc=/Shared%20Documents/Not%20country-specific/Summary%20Data/1-%20API%20queries/190712%20-%20Natural%20resource%20rents%20coverage.xlsx&amp;action=default" TargetMode="External"/><Relationship Id="rId5" Type="http://schemas.openxmlformats.org/officeDocument/2006/relationships/hyperlink" Target="https://shared.eiti.org/_layouts/15/WopiFrame.aspx?sourcedoc=/Shared%20Documents/Not%20country-specific/Summary%20Data/1-%20API%20queries/190710%20-%20API%20Query%20-%20Economic%20Contribution_percapita.xlsx&amp;action=default" TargetMode="External"/><Relationship Id="rId4" Type="http://schemas.openxmlformats.org/officeDocument/2006/relationships/hyperlink" Target="https://shared.eiti.org/_layouts/15/WopiFrame2.aspx?sourcedoc=/Shared%20Documents/Not%20country-specific/Summary%20Data/1-%20API%20queries/190225%20-%20API%20Query%20-%20Economic%20Contribution.xlsx&amp;action=default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Insist: National Secretariat and MSG are responsible for the submission of EITI summary data. However,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countries that still hire Independent Administrators, this is still a specific deliverable in the Standard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8915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nb-NO" dirty="0"/>
              <a:t>By </a:t>
            </a:r>
            <a:r>
              <a:rPr lang="nb-NO" dirty="0" err="1"/>
              <a:t>either</a:t>
            </a:r>
            <a:r>
              <a:rPr lang="nb-NO" dirty="0"/>
              <a:t> </a:t>
            </a:r>
            <a:r>
              <a:rPr lang="nb-NO" dirty="0" err="1"/>
              <a:t>colleagues</a:t>
            </a:r>
            <a:r>
              <a:rPr lang="nb-NO" dirty="0"/>
              <a:t> or National </a:t>
            </a:r>
            <a:r>
              <a:rPr lang="nb-NO" dirty="0" err="1"/>
              <a:t>Secretariats</a:t>
            </a:r>
            <a:endParaRPr lang="nb-NO" dirty="0"/>
          </a:p>
          <a:p>
            <a:pPr marL="228600" indent="-228600">
              <a:buAutoNum type="alphaLcParenR"/>
            </a:pPr>
            <a:r>
              <a:rPr lang="nb-NO" dirty="0"/>
              <a:t>By </a:t>
            </a:r>
            <a:r>
              <a:rPr lang="nb-NO" dirty="0" err="1"/>
              <a:t>either</a:t>
            </a:r>
            <a:r>
              <a:rPr lang="nb-NO" dirty="0"/>
              <a:t> </a:t>
            </a:r>
            <a:r>
              <a:rPr lang="nb-NO" dirty="0" err="1"/>
              <a:t>colleagues</a:t>
            </a:r>
            <a:r>
              <a:rPr lang="nb-NO" dirty="0"/>
              <a:t> or National </a:t>
            </a:r>
            <a:r>
              <a:rPr lang="nb-NO" dirty="0" err="1"/>
              <a:t>Secretariats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Filling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template</a:t>
            </a:r>
            <a:r>
              <a:rPr lang="nb-NO" dirty="0"/>
              <a:t> has a </a:t>
            </a:r>
            <a:r>
              <a:rPr lang="nb-NO" dirty="0" err="1"/>
              <a:t>value</a:t>
            </a:r>
            <a:r>
              <a:rPr lang="nb-NO" dirty="0"/>
              <a:t> in </a:t>
            </a:r>
            <a:r>
              <a:rPr lang="nb-NO" dirty="0" err="1"/>
              <a:t>itself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5974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Pull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queries</a:t>
            </a:r>
            <a:r>
              <a:rPr lang="nb-NO" dirty="0"/>
              <a:t>: </a:t>
            </a:r>
          </a:p>
          <a:p>
            <a:endParaRPr lang="nb-NO" dirty="0"/>
          </a:p>
          <a:p>
            <a:pPr marL="228600" indent="-228600">
              <a:buAutoNum type="arabicParenR"/>
            </a:pPr>
            <a:r>
              <a:rPr lang="nb-NO" dirty="0" err="1"/>
              <a:t>SOEs</a:t>
            </a:r>
            <a:r>
              <a:rPr lang="nb-NO" dirty="0"/>
              <a:t> and </a:t>
            </a:r>
            <a:r>
              <a:rPr lang="nb-NO" dirty="0" err="1"/>
              <a:t>Validation</a:t>
            </a:r>
            <a:r>
              <a:rPr lang="nb-NO" dirty="0"/>
              <a:t>: linking </a:t>
            </a:r>
            <a:r>
              <a:rPr lang="nb-NO" dirty="0" err="1"/>
              <a:t>two</a:t>
            </a:r>
            <a:r>
              <a:rPr lang="nb-NO" dirty="0"/>
              <a:t> EITI databases </a:t>
            </a:r>
            <a:r>
              <a:rPr lang="nb-NO" dirty="0" err="1"/>
              <a:t>together</a:t>
            </a:r>
            <a:r>
              <a:rPr lang="nb-NO" dirty="0"/>
              <a:t>: </a:t>
            </a:r>
            <a:r>
              <a:rPr lang="en-US" dirty="0">
                <a:hlinkClick r:id="rId3"/>
              </a:rPr>
              <a:t>https://eiti.org/document/stateowned-companies-validation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2) </a:t>
            </a:r>
            <a:r>
              <a:rPr lang="nb-NO" dirty="0" err="1"/>
              <a:t>Economic</a:t>
            </a:r>
            <a:r>
              <a:rPr lang="nb-NO" dirty="0"/>
              <a:t> </a:t>
            </a:r>
            <a:r>
              <a:rPr lang="nb-NO" dirty="0" err="1"/>
              <a:t>contribution</a:t>
            </a:r>
            <a:r>
              <a:rPr lang="nb-NO" dirty="0"/>
              <a:t>: </a:t>
            </a:r>
            <a:r>
              <a:rPr lang="en-US" dirty="0">
                <a:hlinkClick r:id="rId4"/>
              </a:rPr>
              <a:t>https://shared.eiti.org/_layouts/15/WopiFrame2.aspx?sourcedoc=/Shared%20Documents/Not%20country-specific/Summary%20Data/1-%20API%20queries/190225%20-%20API%20Query%20-%20Economic%20Contribution.xlsx&amp;action=default</a:t>
            </a:r>
            <a:endParaRPr lang="en-US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3) </a:t>
            </a:r>
            <a:r>
              <a:rPr lang="nb-NO" dirty="0" err="1"/>
              <a:t>Economic</a:t>
            </a:r>
            <a:r>
              <a:rPr lang="nb-NO" dirty="0"/>
              <a:t> </a:t>
            </a:r>
            <a:r>
              <a:rPr lang="nb-NO" dirty="0" err="1"/>
              <a:t>contribution</a:t>
            </a:r>
            <a:r>
              <a:rPr lang="nb-NO" dirty="0"/>
              <a:t> per </a:t>
            </a:r>
            <a:r>
              <a:rPr lang="nb-NO" dirty="0" err="1"/>
              <a:t>capita</a:t>
            </a:r>
            <a:r>
              <a:rPr lang="nb-NO" dirty="0"/>
              <a:t> (</a:t>
            </a:r>
            <a:r>
              <a:rPr lang="nb-NO" dirty="0" err="1"/>
              <a:t>open</a:t>
            </a:r>
            <a:r>
              <a:rPr lang="nb-NO" dirty="0"/>
              <a:t> data </a:t>
            </a:r>
            <a:r>
              <a:rPr lang="nb-NO" dirty="0" err="1"/>
              <a:t>power</a:t>
            </a:r>
            <a:r>
              <a:rPr lang="nb-NO" dirty="0"/>
              <a:t>: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link </a:t>
            </a:r>
            <a:r>
              <a:rPr lang="nb-NO" dirty="0" err="1"/>
              <a:t>our</a:t>
            </a:r>
            <a:r>
              <a:rPr lang="nb-NO" dirty="0"/>
              <a:t> data to </a:t>
            </a:r>
            <a:r>
              <a:rPr lang="nb-NO" dirty="0" err="1"/>
              <a:t>other</a:t>
            </a:r>
            <a:r>
              <a:rPr lang="nb-NO" dirty="0"/>
              <a:t> databases, </a:t>
            </a:r>
            <a:r>
              <a:rPr lang="nb-NO" dirty="0" err="1"/>
              <a:t>such</a:t>
            </a:r>
            <a:r>
              <a:rPr lang="nb-NO" dirty="0"/>
              <a:t> as </a:t>
            </a:r>
            <a:r>
              <a:rPr lang="nb-NO" dirty="0" err="1"/>
              <a:t>world</a:t>
            </a:r>
            <a:r>
              <a:rPr lang="nb-NO" dirty="0"/>
              <a:t> bank): </a:t>
            </a:r>
            <a:r>
              <a:rPr lang="en-US" dirty="0">
                <a:hlinkClick r:id="rId5"/>
              </a:rPr>
              <a:t>https://shared.eiti.org/_layouts/15/WopiFrame.aspx?sourcedoc=/Shared%20Documents/Not%20country-specific/Summary%20Data/1-%20API%20queries/190710%20-%20API%20Query%20-%20Economic%20Contribution_percapita.xlsx&amp;action=default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4) Outreach? : </a:t>
            </a:r>
            <a:r>
              <a:rPr lang="en-US" dirty="0">
                <a:hlinkClick r:id="rId6"/>
              </a:rPr>
              <a:t>https://shared.eiti.org/_layouts/15/WopiFrame.aspx?sourcedoc=/Shared%20Documents/Not%20country-specific/Summary%20Data/1-%20API%20queries/190712%20-%20Natural%20resource%20rents%20coverage.xlsx&amp;action=default</a:t>
            </a:r>
            <a:endParaRPr lang="nb-NO" dirty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9469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3001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039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Thanks to country submissions, we can now develop analysis tools, such as revenue profiles for countries: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Ghana gets between 2/3 and ¾ of its revenues through property income (), the rest being Taxes on income, profits and capital gains (corporate income tax for instance).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Zambia gets also a faire share of its revenues from property income, but has a significant portion of Taxes on international trade and transaction (such as Export tax</a:t>
            </a:r>
            <a:r>
              <a:rPr lang="en-GB"/>
              <a:t>, import tax, …)</a:t>
            </a: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326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758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439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50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52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8694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801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Award</a:t>
            </a:r>
            <a:r>
              <a:rPr lang="nb-NO" dirty="0"/>
              <a:t> </a:t>
            </a:r>
            <a:r>
              <a:rPr lang="nb-NO" dirty="0" err="1"/>
              <a:t>processes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publicly</a:t>
            </a:r>
            <a:r>
              <a:rPr lang="nb-NO" dirty="0"/>
              <a:t> </a:t>
            </a:r>
            <a:r>
              <a:rPr lang="nb-NO" dirty="0" err="1"/>
              <a:t>available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website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ministry</a:t>
            </a:r>
            <a:endParaRPr lang="nb-NO" dirty="0"/>
          </a:p>
          <a:p>
            <a:endParaRPr lang="nb-NO" dirty="0"/>
          </a:p>
          <a:p>
            <a:r>
              <a:rPr lang="en-US" dirty="0"/>
              <a:t>But technical and financial criteria were published in the EITI Report: EITI Reporting fill the disclosure gaps within government systems.</a:t>
            </a:r>
          </a:p>
          <a:p>
            <a:endParaRPr lang="en-US" dirty="0"/>
          </a:p>
          <a:p>
            <a:r>
              <a:rPr lang="en-US" dirty="0"/>
              <a:t>The “not available” percentage may indicate that some data points are not available.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157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497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192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18D56-2F65-2345-986D-6A6A64346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A550BA-8BB3-0B42-A64B-40FACC84A7ED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D7E56E-AC71-8A46-B53B-A5A57D0F79E5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8D247A-8C6F-0345-88AD-11EBA9482B87}"/>
              </a:ext>
            </a:extLst>
          </p:cNvPr>
          <p:cNvSpPr/>
          <p:nvPr userDrawn="1"/>
        </p:nvSpPr>
        <p:spPr>
          <a:xfrm>
            <a:off x="725292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B7248B-D2AB-ED4D-8101-FF105C167BE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55B5D0-FBF1-164D-8B43-EE8BE2276F5F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lang="nb-NO" sz="2000" b="0" i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432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2-spalte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5349279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F9C66D-8089-0746-B8A4-495F8E5FB8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2341" y="2019792"/>
            <a:ext cx="5336224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B9E97A-427D-294B-8CC9-7542F3794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934582-449C-A148-BDAE-61909D5B5E12}"/>
              </a:ext>
            </a:extLst>
          </p:cNvPr>
          <p:cNvSpPr/>
          <p:nvPr userDrawn="1"/>
        </p:nvSpPr>
        <p:spPr>
          <a:xfrm rot="10800000">
            <a:off x="9214778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16DA5-BD52-274B-9153-B2B3662CBC1B}"/>
              </a:ext>
            </a:extLst>
          </p:cNvPr>
          <p:cNvSpPr/>
          <p:nvPr userDrawn="1"/>
        </p:nvSpPr>
        <p:spPr>
          <a:xfrm rot="10800000">
            <a:off x="11870888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D040E1-F8FE-A740-A085-8E23C694EFF2}"/>
              </a:ext>
            </a:extLst>
          </p:cNvPr>
          <p:cNvSpPr/>
          <p:nvPr userDrawn="1"/>
        </p:nvSpPr>
        <p:spPr>
          <a:xfrm rot="10800000">
            <a:off x="0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7A923-9D2B-5F40-8C62-9B40955AFD66}"/>
              </a:ext>
            </a:extLst>
          </p:cNvPr>
          <p:cNvSpPr/>
          <p:nvPr userDrawn="1"/>
        </p:nvSpPr>
        <p:spPr>
          <a:xfrm rot="10800000">
            <a:off x="430803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0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bg>
      <p:bgPr>
        <a:gradFill>
          <a:gsLst>
            <a:gs pos="0">
              <a:srgbClr val="165B89">
                <a:alpha val="90000"/>
              </a:srgbClr>
            </a:gs>
            <a:gs pos="100000">
              <a:srgbClr val="132856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4E812410-1ABE-A44D-A32E-B76F37F862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15E48DE-B486-C241-A458-CBBC152CC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32671-954A-4D47-AEBD-92085E3FB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6726F-8C3B-0546-8866-07AE701F98A0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6FD8-7113-754C-9729-F1C9944FB0A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DD6-A7B1-6B47-8C2B-C92917CB278A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BFBFE-08EC-044E-9B34-EDCB6E8F5CCB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82C08-3221-8C4B-A9E2-4C2932758D51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F0DAD0-348C-2340-8890-967C7D130063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3141B-1C4F-564D-A9F3-1D18838993D2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8C83-902E-0A45-99C3-F52DE7023521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88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">
    <p:bg>
      <p:bgPr>
        <a:gradFill>
          <a:gsLst>
            <a:gs pos="0">
              <a:srgbClr val="F6A70A"/>
            </a:gs>
            <a:gs pos="100000">
              <a:srgbClr val="F6A70A">
                <a:alpha val="6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386ECBC-C7C3-1341-B043-F1716F0472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5CCF850-7C43-D348-8905-4C010A30B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5B582B-8CC5-9A48-A187-76EA0BBBC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997BC9-6867-A34E-A786-A52F8C222B0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526EC4-917D-D548-8A65-11892014778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2122A4-C6CD-634E-949C-05BC5DD1536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80296F-2C04-7F4D-8950-600E9AC8C63C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CC923F-8D4E-E445-B988-42626CD04CA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030D7E-3905-BC42-97AC-B9829203042A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C8ED67-7D9A-ED44-8223-236EE4D19E20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18EB33-0A75-3A4A-B109-C02D37D5DEB3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04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bg>
      <p:bgPr>
        <a:gradFill>
          <a:gsLst>
            <a:gs pos="0">
              <a:srgbClr val="2B8636"/>
            </a:gs>
            <a:gs pos="100000">
              <a:srgbClr val="89AA2E">
                <a:alpha val="8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F8A1702-EB3B-6C41-892C-1DDA8568BA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0665218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EDD975-2603-2042-A253-1F1147E3D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0665218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4446C-151C-3B4F-870B-48CF87460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BCFEA4-C757-3149-8B4F-01C948142529}"/>
              </a:ext>
            </a:extLst>
          </p:cNvPr>
          <p:cNvSpPr/>
          <p:nvPr userDrawn="1"/>
        </p:nvSpPr>
        <p:spPr>
          <a:xfrm>
            <a:off x="6031803" y="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6469FF-800C-EE47-8166-9F60C0567EA3}"/>
              </a:ext>
            </a:extLst>
          </p:cNvPr>
          <p:cNvSpPr/>
          <p:nvPr userDrawn="1"/>
        </p:nvSpPr>
        <p:spPr>
          <a:xfrm>
            <a:off x="10987541" y="45926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F0583-0F99-0944-9919-27F7C4990977}"/>
              </a:ext>
            </a:extLst>
          </p:cNvPr>
          <p:cNvSpPr/>
          <p:nvPr userDrawn="1"/>
        </p:nvSpPr>
        <p:spPr>
          <a:xfrm>
            <a:off x="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CBEFAD-B213-5041-8C81-59B586F04A19}"/>
              </a:ext>
            </a:extLst>
          </p:cNvPr>
          <p:cNvSpPr/>
          <p:nvPr userDrawn="1"/>
        </p:nvSpPr>
        <p:spPr>
          <a:xfrm>
            <a:off x="3501261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3719D7-BF86-6241-BACF-F33B44F0CD20}"/>
              </a:ext>
            </a:extLst>
          </p:cNvPr>
          <p:cNvSpPr/>
          <p:nvPr userDrawn="1"/>
        </p:nvSpPr>
        <p:spPr>
          <a:xfrm rot="10800000">
            <a:off x="11308653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4F7A9D-C767-B74B-98D3-DD63B07EBD14}"/>
              </a:ext>
            </a:extLst>
          </p:cNvPr>
          <p:cNvSpPr/>
          <p:nvPr userDrawn="1"/>
        </p:nvSpPr>
        <p:spPr>
          <a:xfrm rot="10800000">
            <a:off x="437568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4CD40C-BB5D-7E42-9679-DA118B2BCC94}"/>
              </a:ext>
            </a:extLst>
          </p:cNvPr>
          <p:cNvSpPr/>
          <p:nvPr userDrawn="1"/>
        </p:nvSpPr>
        <p:spPr>
          <a:xfrm rot="10800000">
            <a:off x="6096000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1D9119-753A-FE41-8767-645656A5395B}"/>
              </a:ext>
            </a:extLst>
          </p:cNvPr>
          <p:cNvSpPr/>
          <p:nvPr userDrawn="1"/>
        </p:nvSpPr>
        <p:spPr>
          <a:xfrm rot="10800000">
            <a:off x="85942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64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innhold">
    <p:bg>
      <p:bgPr>
        <a:gradFill>
          <a:gsLst>
            <a:gs pos="0">
              <a:srgbClr val="D24228"/>
            </a:gs>
            <a:gs pos="100000">
              <a:srgbClr val="E17980">
                <a:alpha val="9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114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innhold">
    <p:bg>
      <p:bgPr>
        <a:gradFill>
          <a:gsLst>
            <a:gs pos="0">
              <a:srgbClr val="6D5339"/>
            </a:gs>
            <a:gs pos="100000">
              <a:srgbClr val="EBCB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65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A958BBD-B190-9446-927B-1BAEDF8B5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D2D80E-82C1-0B48-8D77-32CD38607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100030-06ED-984B-A9AE-B26E0F75C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2C9BB57-B5BB-C048-80CA-2112B6602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CA503-FA50-E445-9979-B383A80BFCEF}"/>
              </a:ext>
            </a:extLst>
          </p:cNvPr>
          <p:cNvSpPr/>
          <p:nvPr userDrawn="1"/>
        </p:nvSpPr>
        <p:spPr>
          <a:xfrm rot="10800000">
            <a:off x="11308653" y="623091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669852-B41A-EA49-8723-7F8F2F1FFD84}"/>
              </a:ext>
            </a:extLst>
          </p:cNvPr>
          <p:cNvSpPr/>
          <p:nvPr userDrawn="1"/>
        </p:nvSpPr>
        <p:spPr>
          <a:xfrm rot="10800000">
            <a:off x="8385859" y="108235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5C02D-3CAA-D14E-A886-46F0B60F613D}"/>
              </a:ext>
            </a:extLst>
          </p:cNvPr>
          <p:cNvSpPr/>
          <p:nvPr userDrawn="1"/>
        </p:nvSpPr>
        <p:spPr>
          <a:xfrm rot="10800000">
            <a:off x="2028699" y="0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DCF2E-966E-A940-AD9C-7E7752364C00}"/>
              </a:ext>
            </a:extLst>
          </p:cNvPr>
          <p:cNvSpPr/>
          <p:nvPr userDrawn="1"/>
        </p:nvSpPr>
        <p:spPr>
          <a:xfrm rot="10800000">
            <a:off x="5028862" y="-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95558E-B898-054A-B73E-FE784DD63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1A77DE0D-EDC8-BD42-90E0-094F5E382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C2ECE2-560F-2845-91F0-CE0CC0CD3314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rgbClr val="FFFFFF"/>
                </a:solidFill>
              </a:rPr>
              <a:t>www.eiti.org</a:t>
            </a:r>
            <a:endParaRPr lang="nb-NO" sz="1400" dirty="0">
              <a:solidFill>
                <a:srgbClr val="FFFFFF"/>
              </a:solidFill>
            </a:endParaRPr>
          </a:p>
          <a:p>
            <a:r>
              <a:rPr lang="nb-NO" sz="1400" dirty="0">
                <a:solidFill>
                  <a:srgbClr val="FFFFFF"/>
                </a:solidFill>
              </a:rPr>
              <a:t>@</a:t>
            </a:r>
            <a:r>
              <a:rPr lang="nb-NO" sz="1400" dirty="0" err="1">
                <a:solidFill>
                  <a:srgbClr val="FFFFFF"/>
                </a:solidFill>
              </a:rPr>
              <a:t>EITIorg</a:t>
            </a:r>
            <a:endParaRPr lang="nb-NO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92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49AE6F-E19C-A941-AFAF-9A6AD40CEF82}"/>
              </a:ext>
            </a:extLst>
          </p:cNvPr>
          <p:cNvSpPr/>
          <p:nvPr userDrawn="1"/>
        </p:nvSpPr>
        <p:spPr>
          <a:xfrm>
            <a:off x="0" y="459260"/>
            <a:ext cx="883347" cy="280207"/>
          </a:xfrm>
          <a:prstGeom prst="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020A5-4687-B34F-9A8C-86567B4C9A9A}"/>
              </a:ext>
            </a:extLst>
          </p:cNvPr>
          <p:cNvSpPr/>
          <p:nvPr userDrawn="1"/>
        </p:nvSpPr>
        <p:spPr>
          <a:xfrm>
            <a:off x="8090434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47FAB2-898D-7949-B255-53D40E4BE1E2}"/>
              </a:ext>
            </a:extLst>
          </p:cNvPr>
          <p:cNvSpPr/>
          <p:nvPr userDrawn="1"/>
        </p:nvSpPr>
        <p:spPr>
          <a:xfrm>
            <a:off x="11313170" y="1082351"/>
            <a:ext cx="878830" cy="280207"/>
          </a:xfrm>
          <a:prstGeom prst="rect">
            <a:avLst/>
          </a:prstGeom>
          <a:solidFill>
            <a:srgbClr val="00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EC463A-E2A6-5944-82A5-DEAB1D87A9D8}"/>
              </a:ext>
            </a:extLst>
          </p:cNvPr>
          <p:cNvSpPr/>
          <p:nvPr userDrawn="1"/>
        </p:nvSpPr>
        <p:spPr>
          <a:xfrm>
            <a:off x="5870234" y="1077544"/>
            <a:ext cx="321112" cy="280207"/>
          </a:xfrm>
          <a:prstGeom prst="rect">
            <a:avLst/>
          </a:prstGeom>
          <a:solidFill>
            <a:srgbClr val="005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7B15DB75-8F7F-7347-B7EE-37CBE3ABD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00215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104C9-D1B6-8544-9499-7875078E02A9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rgbClr val="002157"/>
                </a:solidFill>
              </a:rPr>
              <a:t>www.eiti.org</a:t>
            </a:r>
            <a:endParaRPr lang="nb-NO" sz="1400" dirty="0">
              <a:solidFill>
                <a:srgbClr val="002157"/>
              </a:solidFill>
            </a:endParaRPr>
          </a:p>
          <a:p>
            <a:r>
              <a:rPr lang="nb-NO" sz="1400" dirty="0">
                <a:solidFill>
                  <a:srgbClr val="002157"/>
                </a:solidFill>
              </a:rPr>
              <a:t>@</a:t>
            </a:r>
            <a:r>
              <a:rPr lang="nb-NO" sz="1400" dirty="0" err="1">
                <a:solidFill>
                  <a:srgbClr val="002157"/>
                </a:solidFill>
              </a:rPr>
              <a:t>EITIorg</a:t>
            </a:r>
            <a:endParaRPr lang="nb-NO" sz="1400" dirty="0">
              <a:solidFill>
                <a:srgbClr val="002157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2167BE-9890-394A-B6BD-227F130B03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0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_pictur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4F2049E2-5D62-9F41-ACD6-231A22C20D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78CED7-1B95-B54B-967E-5A9C799EA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913D38AA-ACB5-4C42-9C8B-E6188D4EB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5F0900-427D-C54E-8B7E-FE2A4DF85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1A58E3-4FEB-7F4F-BE0F-B059D67E39B7}"/>
              </a:ext>
            </a:extLst>
          </p:cNvPr>
          <p:cNvSpPr/>
          <p:nvPr userDrawn="1"/>
        </p:nvSpPr>
        <p:spPr>
          <a:xfrm>
            <a:off x="643435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89C5E-01B9-A44F-8C09-25A33D507AB2}"/>
              </a:ext>
            </a:extLst>
          </p:cNvPr>
          <p:cNvSpPr/>
          <p:nvPr userDrawn="1"/>
        </p:nvSpPr>
        <p:spPr>
          <a:xfrm>
            <a:off x="4074728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A21D7-8597-D64F-803E-53A5D42A29C3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50B22-B830-B747-B47D-4A978996033B}"/>
              </a:ext>
            </a:extLst>
          </p:cNvPr>
          <p:cNvSpPr/>
          <p:nvPr userDrawn="1"/>
        </p:nvSpPr>
        <p:spPr>
          <a:xfrm>
            <a:off x="2287473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9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25910-2A8E-644C-8AE0-0D8893931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41344B-58B7-C649-BB2F-0F1B47F243D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C847C-FD7F-FD42-BD44-7CDF1FAB5F87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9446E0-B354-BF41-9A69-98CC87CF9EE0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269DA-C37A-D940-A720-98642AF5CFDB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A5F1C2-D968-234A-B538-0EFF43A1AED5}"/>
              </a:ext>
            </a:extLst>
          </p:cNvPr>
          <p:cNvSpPr/>
          <p:nvPr userDrawn="1"/>
        </p:nvSpPr>
        <p:spPr>
          <a:xfrm rot="10800000">
            <a:off x="9014878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62827-34BE-A04E-AE24-AC13E6DB7C89}"/>
              </a:ext>
            </a:extLst>
          </p:cNvPr>
          <p:cNvSpPr/>
          <p:nvPr userDrawn="1"/>
        </p:nvSpPr>
        <p:spPr>
          <a:xfrm rot="10800000">
            <a:off x="407300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DC4FF4-C8E8-DB4B-98FF-6684A75F5CC4}"/>
              </a:ext>
            </a:extLst>
          </p:cNvPr>
          <p:cNvSpPr/>
          <p:nvPr userDrawn="1"/>
        </p:nvSpPr>
        <p:spPr>
          <a:xfrm rot="10800000">
            <a:off x="154010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6B0C4-03B6-C640-86AD-1224C56F4507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23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00D4C1-CA83-924C-ACF6-7A56C964A9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F097DB4-7D69-F446-9FAB-5641F169D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2FDEDD4-3C78-3343-9A10-1A3EE7C62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96C43E-9D9E-1D41-B0B3-CD0EB024A5E4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9B5521-C2A3-A441-B999-F2447A458EA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866F8D-7F58-C141-BC3E-5DBF3CA3658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69D740-F336-9140-824F-BE835F2B8E3D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b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lang="nb-NO" sz="2000" b="0" i="0" dirty="0">
              <a:solidFill>
                <a:srgbClr val="002157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BF01A5C-F0D7-7343-90AC-D12336C68785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2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CBBB60AB-D187-B94C-89DD-226E326D11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0C876-71FD-7C45-80C5-76C71DFC4D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C2A41E-824E-C949-AF2A-1CAFA124388F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998A1A-FD10-F24F-9824-FA4018CAF4F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C024B3-2786-E946-837A-A9623899FAAC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E1013-46BC-F648-8C7F-359A428369FB}"/>
              </a:ext>
            </a:extLst>
          </p:cNvPr>
          <p:cNvSpPr/>
          <p:nvPr userDrawn="1"/>
        </p:nvSpPr>
        <p:spPr>
          <a:xfrm>
            <a:off x="2233056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50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629E4-6460-A14A-9BC9-0B8BB909E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1CD7BD5-931D-E541-8629-0F1E0B04D6E8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115EB-A749-CB40-ABA6-675F3CD2977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5CD8DD-12D1-4B4A-9238-1196CE17BCCA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A3E740-DD37-9245-BD7A-8401CE3A6154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9B745A-5D26-C047-A9C7-9C5BEFF193A1}"/>
              </a:ext>
            </a:extLst>
          </p:cNvPr>
          <p:cNvSpPr/>
          <p:nvPr userDrawn="1"/>
        </p:nvSpPr>
        <p:spPr>
          <a:xfrm rot="10800000">
            <a:off x="11308653" y="611853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EE9FA9-A327-6248-967F-893ADCB92D87}"/>
              </a:ext>
            </a:extLst>
          </p:cNvPr>
          <p:cNvSpPr/>
          <p:nvPr userDrawn="1"/>
        </p:nvSpPr>
        <p:spPr>
          <a:xfrm rot="10800000">
            <a:off x="8389870" y="657779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F2C8DD-E55E-5E49-8657-720F9A9D4DF2}"/>
              </a:ext>
            </a:extLst>
          </p:cNvPr>
          <p:cNvSpPr/>
          <p:nvPr userDrawn="1"/>
        </p:nvSpPr>
        <p:spPr>
          <a:xfrm rot="10800000">
            <a:off x="4285761" y="549543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9BC6AF-5607-7D45-B183-9BDF4622ED45}"/>
              </a:ext>
            </a:extLst>
          </p:cNvPr>
          <p:cNvSpPr/>
          <p:nvPr userDrawn="1"/>
        </p:nvSpPr>
        <p:spPr>
          <a:xfrm rot="10800000">
            <a:off x="3261" y="5500246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66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9C52459-D2B3-C546-9363-E84D342AFB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812" y="1194998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2812" y="2019792"/>
            <a:ext cx="4712614" cy="23383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0554C5D-EF36-E249-B10A-0FB9A042CF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0227" y="1194998"/>
            <a:ext cx="5781772" cy="478159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B3055C-3316-D645-ADCA-DEB8B4F59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8854686-49CF-2044-8971-F5576D049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464EEBCF-38E5-AD4B-8659-D88B8DD95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3D016E7E-798D-FE4E-93A5-3E0EDFA25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4290E2-A1A3-B741-9CBD-D98316A373CB}"/>
              </a:ext>
            </a:extLst>
          </p:cNvPr>
          <p:cNvSpPr/>
          <p:nvPr userDrawn="1"/>
        </p:nvSpPr>
        <p:spPr>
          <a:xfrm rot="10800000">
            <a:off x="642812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CA7434-1A7A-2B4E-8EE6-16FCE790ADC7}"/>
              </a:ext>
            </a:extLst>
          </p:cNvPr>
          <p:cNvSpPr/>
          <p:nvPr userDrawn="1"/>
        </p:nvSpPr>
        <p:spPr>
          <a:xfrm rot="10800000">
            <a:off x="4798353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355435-836E-A844-9369-3492A9CEC711}"/>
              </a:ext>
            </a:extLst>
          </p:cNvPr>
          <p:cNvSpPr/>
          <p:nvPr userDrawn="1"/>
        </p:nvSpPr>
        <p:spPr>
          <a:xfrm rot="10800000">
            <a:off x="7838104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CC1036-51BC-E244-A360-023C7327BB3A}"/>
              </a:ext>
            </a:extLst>
          </p:cNvPr>
          <p:cNvSpPr/>
          <p:nvPr userDrawn="1"/>
        </p:nvSpPr>
        <p:spPr>
          <a:xfrm rot="10800000">
            <a:off x="1187088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053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6796DC-8000-D44B-AD74-3F72B4EBF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A9708-ACEE-3C49-9190-E339828EF3DF}"/>
              </a:ext>
            </a:extLst>
          </p:cNvPr>
          <p:cNvSpPr/>
          <p:nvPr userDrawn="1"/>
        </p:nvSpPr>
        <p:spPr>
          <a:xfrm>
            <a:off x="11308652" y="560417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1194998"/>
            <a:ext cx="7072534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7072534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6796DC-8000-D44B-AD74-3F72B4EBF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485169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Plassholder for bilde 12">
            <a:extLst>
              <a:ext uri="{FF2B5EF4-FFF2-40B4-BE49-F238E27FC236}">
                <a16:creationId xmlns:a16="http://schemas.microsoft.com/office/drawing/2014/main" id="{BEEEAE90-EF8E-3743-B611-305BD4EAA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36457" y="0"/>
            <a:ext cx="4155543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1900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434" y="685800"/>
            <a:ext cx="1088161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34" y="2286000"/>
            <a:ext cx="10881616" cy="347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5" r:id="rId3"/>
    <p:sldLayoutId id="2147483678" r:id="rId4"/>
    <p:sldLayoutId id="2147483680" r:id="rId5"/>
    <p:sldLayoutId id="2147483676" r:id="rId6"/>
    <p:sldLayoutId id="2147483668" r:id="rId7"/>
    <p:sldLayoutId id="2147483650" r:id="rId8"/>
    <p:sldLayoutId id="2147483688" r:id="rId9"/>
    <p:sldLayoutId id="2147483686" r:id="rId10"/>
    <p:sldLayoutId id="2147483663" r:id="rId11"/>
    <p:sldLayoutId id="2147483683" r:id="rId12"/>
    <p:sldLayoutId id="2147483684" r:id="rId13"/>
    <p:sldLayoutId id="2147483685" r:id="rId14"/>
    <p:sldLayoutId id="2147483687" r:id="rId15"/>
    <p:sldLayoutId id="2147483654" r:id="rId16"/>
    <p:sldLayoutId id="2147483681" r:id="rId17"/>
    <p:sldLayoutId id="2147483682" r:id="rId18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600" b="1" i="0" kern="1200" baseline="0">
          <a:solidFill>
            <a:srgbClr val="132856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rgbClr val="132856"/>
          </a:solidFill>
          <a:latin typeface="+mj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0B361RU22DTPfVWhTX3pDZ0ZrZn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eiti.org/sites/default/files/191009_-_revenue_profiles_clean.xls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eiti.org/document/standard#r7-2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5stardata.info/en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eiti.org/summary-data-templat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7E96A1F-9AFC-2B43-A2E7-586BFD978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Introduction to the Summary data template 2.0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A8E94-9F39-7B49-ADCA-DF925BAD35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EITI </a:t>
            </a:r>
            <a:r>
              <a:rPr lang="nb-NO" dirty="0" err="1"/>
              <a:t>Summary</a:t>
            </a:r>
            <a:r>
              <a:rPr lang="nb-NO" dirty="0"/>
              <a:t> data </a:t>
            </a:r>
            <a:r>
              <a:rPr lang="nb-NO" dirty="0" err="1"/>
              <a:t>template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687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60D8-1200-3847-B99F-37039975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Summary data 2.0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E2879B-80FF-48A8-A1CB-47479837AC4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5130649" y="2019792"/>
            <a:ext cx="7061351" cy="25038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B71D-EB38-744C-9705-C97F6ADC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2019792"/>
            <a:ext cx="5143921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Uses international data standards:</a:t>
            </a:r>
          </a:p>
          <a:p>
            <a:r>
              <a:rPr lang="en-GB" dirty="0"/>
              <a:t>ISO Alpha country codes </a:t>
            </a:r>
          </a:p>
          <a:p>
            <a:r>
              <a:rPr lang="en-GB" dirty="0"/>
              <a:t>ISO-4217 currencies </a:t>
            </a:r>
          </a:p>
          <a:p>
            <a:r>
              <a:rPr lang="en-GB" dirty="0"/>
              <a:t>Harmonised system commodity codes</a:t>
            </a:r>
          </a:p>
          <a:p>
            <a:r>
              <a:rPr lang="en-GB" dirty="0"/>
              <a:t>Government Finance Statistics (GFS)</a:t>
            </a:r>
          </a:p>
          <a:p>
            <a:r>
              <a:rPr lang="en-GB" dirty="0"/>
              <a:t>LEI (encouraged) for companies</a:t>
            </a:r>
          </a:p>
          <a:p>
            <a:endParaRPr lang="en-GB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7827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60D8-1200-3847-B99F-37039975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Government finance statistics (GFS) of IMF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B71D-EB38-744C-9705-C97F6ADC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2019792"/>
            <a:ext cx="5703855" cy="358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Built on IMF’s standard classification.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Each lower category / level is signified by new digit</a:t>
            </a:r>
          </a:p>
          <a:p>
            <a:r>
              <a:rPr lang="en-GB" b="1" dirty="0"/>
              <a:t>1 Revenues = 11 Taxes + 12 Social contributions + 14 Other revenues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“E” signifies extractive-specific classification:</a:t>
            </a:r>
          </a:p>
          <a:p>
            <a:r>
              <a:rPr lang="en-GB" b="1" dirty="0"/>
              <a:t>1415 Rent – standard classification</a:t>
            </a:r>
          </a:p>
          <a:p>
            <a:r>
              <a:rPr lang="en-GB" b="1" dirty="0"/>
              <a:t>1415</a:t>
            </a:r>
            <a:r>
              <a:rPr lang="en-GB" b="1" dirty="0">
                <a:solidFill>
                  <a:srgbClr val="D24228"/>
                </a:solidFill>
              </a:rPr>
              <a:t>E</a:t>
            </a:r>
            <a:r>
              <a:rPr lang="en-GB" b="1" dirty="0"/>
              <a:t>1 Royalties – EITI / extractive-specific rent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EF54FE-969C-45DF-861D-6BAA78F5F64C}"/>
              </a:ext>
            </a:extLst>
          </p:cNvPr>
          <p:cNvGrpSpPr/>
          <p:nvPr/>
        </p:nvGrpSpPr>
        <p:grpSpPr>
          <a:xfrm>
            <a:off x="5852075" y="2219325"/>
            <a:ext cx="6405307" cy="4622360"/>
            <a:chOff x="-97356" y="-539767"/>
            <a:chExt cx="9045013" cy="689611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BE2E108-8359-43E9-8F1F-30A65752A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338" y="1534948"/>
              <a:ext cx="8406319" cy="482140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0F1BC9-3B50-4344-A6B8-98449E6D44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002" t="60570" r="1813" b="14266"/>
            <a:stretch/>
          </p:blipFill>
          <p:spPr>
            <a:xfrm>
              <a:off x="-97356" y="-539767"/>
              <a:ext cx="8854495" cy="1960484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45312-88E7-4C49-A927-59C66C22A6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97356" y="1523798"/>
              <a:ext cx="3476179" cy="4074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B00671B-3B3E-4C3A-A5AF-9AB9E953EF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01529" y="1463898"/>
              <a:ext cx="97143" cy="41451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753F084-62F1-431C-9E13-754862B01BCE}"/>
                </a:ext>
              </a:extLst>
            </p:cNvPr>
            <p:cNvSpPr/>
            <p:nvPr/>
          </p:nvSpPr>
          <p:spPr>
            <a:xfrm>
              <a:off x="3378820" y="4367300"/>
              <a:ext cx="5519853" cy="123061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442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BB89-AD39-4750-9BA7-C4766920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 </a:t>
            </a:r>
            <a:r>
              <a:rPr lang="nb-NO" dirty="0" err="1"/>
              <a:t>Summary</a:t>
            </a:r>
            <a:r>
              <a:rPr lang="nb-NO" dirty="0"/>
              <a:t> data 2.0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78BF-01AF-4E45-A9E5-1BAF92DD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A vast </a:t>
            </a:r>
            <a:r>
              <a:rPr lang="nb-NO" dirty="0" err="1"/>
              <a:t>majority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data </a:t>
            </a:r>
            <a:r>
              <a:rPr lang="nb-NO" dirty="0" err="1"/>
              <a:t>points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sorted</a:t>
            </a:r>
            <a:r>
              <a:rPr lang="nb-NO" dirty="0"/>
              <a:t> to </a:t>
            </a:r>
            <a:r>
              <a:rPr lang="nb-NO" dirty="0" err="1"/>
              <a:t>focus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certain</a:t>
            </a:r>
            <a:r>
              <a:rPr lang="nb-NO" dirty="0"/>
              <a:t> </a:t>
            </a:r>
            <a:r>
              <a:rPr lang="nb-NO" dirty="0" err="1"/>
              <a:t>aspects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different data </a:t>
            </a:r>
            <a:r>
              <a:rPr lang="nb-NO" dirty="0" err="1"/>
              <a:t>sets</a:t>
            </a:r>
            <a:r>
              <a:rPr lang="nb-NO" dirty="0"/>
              <a:t>.</a:t>
            </a: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334A24-BDB0-40AE-AEC7-CDD2FDA24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090" y="1159353"/>
            <a:ext cx="5685197" cy="278399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F106833-B7CC-4D8A-8AAD-46C346E169F0}"/>
              </a:ext>
            </a:extLst>
          </p:cNvPr>
          <p:cNvSpPr/>
          <p:nvPr/>
        </p:nvSpPr>
        <p:spPr>
          <a:xfrm>
            <a:off x="6929437" y="1321278"/>
            <a:ext cx="428625" cy="581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0D7E34-75DE-4C98-95CA-53B881DB07E0}"/>
              </a:ext>
            </a:extLst>
          </p:cNvPr>
          <p:cNvSpPr/>
          <p:nvPr/>
        </p:nvSpPr>
        <p:spPr>
          <a:xfrm>
            <a:off x="10453687" y="1362200"/>
            <a:ext cx="428625" cy="581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C597D7-3000-42C1-8D59-31B2F8AC32C6}"/>
              </a:ext>
            </a:extLst>
          </p:cNvPr>
          <p:cNvSpPr/>
          <p:nvPr/>
        </p:nvSpPr>
        <p:spPr>
          <a:xfrm>
            <a:off x="8510587" y="1321278"/>
            <a:ext cx="428625" cy="581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ECE58-E880-40A5-8FF3-46A9FCC1F1C0}"/>
              </a:ext>
            </a:extLst>
          </p:cNvPr>
          <p:cNvSpPr txBox="1"/>
          <p:nvPr/>
        </p:nvSpPr>
        <p:spPr>
          <a:xfrm>
            <a:off x="6096000" y="4152900"/>
            <a:ext cx="4786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rgbClr val="002157"/>
                </a:solidFill>
              </a:rPr>
              <a:t>Revenue data </a:t>
            </a:r>
            <a:r>
              <a:rPr lang="nb-NO" sz="2000" dirty="0" err="1">
                <a:solidFill>
                  <a:srgbClr val="002157"/>
                </a:solidFill>
              </a:rPr>
              <a:t>can</a:t>
            </a:r>
            <a:r>
              <a:rPr lang="nb-NO" sz="2000" dirty="0">
                <a:solidFill>
                  <a:srgbClr val="002157"/>
                </a:solidFill>
              </a:rPr>
              <a:t> be </a:t>
            </a:r>
            <a:r>
              <a:rPr lang="nb-NO" sz="2000" dirty="0" err="1">
                <a:solidFill>
                  <a:srgbClr val="002157"/>
                </a:solidFill>
              </a:rPr>
              <a:t>sorted</a:t>
            </a:r>
            <a:r>
              <a:rPr lang="nb-NO" sz="2000" dirty="0">
                <a:solidFill>
                  <a:srgbClr val="002157"/>
                </a:solidFill>
              </a:rPr>
              <a:t> by </a:t>
            </a:r>
            <a:r>
              <a:rPr lang="nb-NO" sz="2000" dirty="0" err="1">
                <a:solidFill>
                  <a:srgbClr val="002157"/>
                </a:solidFill>
              </a:rPr>
              <a:t>company</a:t>
            </a:r>
            <a:r>
              <a:rPr lang="nb-NO" sz="2000" dirty="0">
                <a:solidFill>
                  <a:srgbClr val="002157"/>
                </a:solidFill>
              </a:rPr>
              <a:t>, </a:t>
            </a:r>
            <a:r>
              <a:rPr lang="nb-NO" sz="2000" dirty="0" err="1">
                <a:solidFill>
                  <a:srgbClr val="002157"/>
                </a:solidFill>
              </a:rPr>
              <a:t>government</a:t>
            </a:r>
            <a:r>
              <a:rPr lang="nb-NO" sz="2000" dirty="0">
                <a:solidFill>
                  <a:srgbClr val="002157"/>
                </a:solidFill>
              </a:rPr>
              <a:t> </a:t>
            </a:r>
            <a:r>
              <a:rPr lang="nb-NO" sz="2000" dirty="0" err="1">
                <a:solidFill>
                  <a:srgbClr val="002157"/>
                </a:solidFill>
              </a:rPr>
              <a:t>agencies</a:t>
            </a:r>
            <a:r>
              <a:rPr lang="nb-NO" sz="2000" dirty="0">
                <a:solidFill>
                  <a:srgbClr val="002157"/>
                </a:solidFill>
              </a:rPr>
              <a:t>, </a:t>
            </a:r>
            <a:r>
              <a:rPr lang="nb-NO" sz="2000" dirty="0" err="1">
                <a:solidFill>
                  <a:srgbClr val="002157"/>
                </a:solidFill>
              </a:rPr>
              <a:t>revenue</a:t>
            </a:r>
            <a:r>
              <a:rPr lang="nb-NO" sz="2000" dirty="0">
                <a:solidFill>
                  <a:srgbClr val="002157"/>
                </a:solidFill>
              </a:rPr>
              <a:t> </a:t>
            </a:r>
            <a:r>
              <a:rPr lang="nb-NO" sz="2000" dirty="0" err="1">
                <a:solidFill>
                  <a:srgbClr val="002157"/>
                </a:solidFill>
              </a:rPr>
              <a:t>stream</a:t>
            </a:r>
            <a:r>
              <a:rPr lang="nb-NO" sz="2000" dirty="0">
                <a:solidFill>
                  <a:srgbClr val="002157"/>
                </a:solidFill>
              </a:rPr>
              <a:t> or </a:t>
            </a:r>
            <a:r>
              <a:rPr lang="nb-NO" sz="2000" dirty="0" err="1">
                <a:solidFill>
                  <a:srgbClr val="002157"/>
                </a:solidFill>
              </a:rPr>
              <a:t>project</a:t>
            </a:r>
            <a:r>
              <a:rPr lang="nb-NO" sz="2000" dirty="0">
                <a:solidFill>
                  <a:srgbClr val="002157"/>
                </a:solidFill>
              </a:rPr>
              <a:t>.</a:t>
            </a:r>
            <a:endParaRPr lang="en-US" sz="2000" dirty="0">
              <a:solidFill>
                <a:srgbClr val="0021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54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1BE20-BC93-41B9-AB33-D913B6DA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 </a:t>
            </a:r>
            <a:r>
              <a:rPr lang="nb-NO" dirty="0" err="1"/>
              <a:t>Summary</a:t>
            </a:r>
            <a:r>
              <a:rPr lang="nb-NO" dirty="0"/>
              <a:t> data 2.0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D363E-0280-4D71-93B6-030D483CCE88}"/>
              </a:ext>
            </a:extLst>
          </p:cNvPr>
          <p:cNvSpPr txBox="1"/>
          <p:nvPr/>
        </p:nvSpPr>
        <p:spPr>
          <a:xfrm>
            <a:off x="642811" y="2171700"/>
            <a:ext cx="7552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solidFill>
                  <a:srgbClr val="002157"/>
                </a:solidFill>
              </a:rPr>
              <a:t>Enables</a:t>
            </a:r>
            <a:r>
              <a:rPr lang="nb-NO" sz="2000" dirty="0">
                <a:solidFill>
                  <a:srgbClr val="002157"/>
                </a:solidFill>
              </a:rPr>
              <a:t> </a:t>
            </a:r>
            <a:r>
              <a:rPr lang="nb-NO" sz="2000" b="1" dirty="0" err="1">
                <a:solidFill>
                  <a:srgbClr val="002157"/>
                </a:solidFill>
              </a:rPr>
              <a:t>project-level</a:t>
            </a:r>
            <a:r>
              <a:rPr lang="nb-NO" sz="2000" b="1" dirty="0">
                <a:solidFill>
                  <a:srgbClr val="002157"/>
                </a:solidFill>
              </a:rPr>
              <a:t> </a:t>
            </a:r>
            <a:r>
              <a:rPr lang="nb-NO" sz="2000" b="1" dirty="0" err="1">
                <a:solidFill>
                  <a:srgbClr val="002157"/>
                </a:solidFill>
              </a:rPr>
              <a:t>reporting</a:t>
            </a:r>
            <a:r>
              <a:rPr lang="nb-NO" sz="2000" dirty="0">
                <a:solidFill>
                  <a:srgbClr val="002157"/>
                </a:solidFill>
              </a:rPr>
              <a:t>:</a:t>
            </a:r>
          </a:p>
          <a:p>
            <a:endParaRPr lang="nb-NO" sz="2000" dirty="0">
              <a:solidFill>
                <a:srgbClr val="00215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b-NO" sz="2000" dirty="0">
                <a:solidFill>
                  <a:srgbClr val="002157"/>
                </a:solidFill>
              </a:rPr>
              <a:t>Revenues, Production, </a:t>
            </a:r>
            <a:r>
              <a:rPr lang="nb-NO" sz="2000" dirty="0" err="1">
                <a:solidFill>
                  <a:srgbClr val="002157"/>
                </a:solidFill>
              </a:rPr>
              <a:t>Commodities</a:t>
            </a:r>
            <a:r>
              <a:rPr lang="nb-NO" sz="2000" dirty="0">
                <a:solidFill>
                  <a:srgbClr val="002157"/>
                </a:solidFill>
              </a:rPr>
              <a:t>, Companies </a:t>
            </a:r>
            <a:r>
              <a:rPr lang="nb-NO" sz="2000" dirty="0" err="1">
                <a:solidFill>
                  <a:srgbClr val="002157"/>
                </a:solidFill>
              </a:rPr>
              <a:t>affiliated</a:t>
            </a:r>
            <a:endParaRPr lang="en-US" sz="2000" dirty="0">
              <a:solidFill>
                <a:srgbClr val="002157"/>
              </a:solidFill>
            </a:endParaRPr>
          </a:p>
        </p:txBody>
      </p:sp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A3B6DDF-99C9-46EC-8F3C-578BA48BD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40" y="3481930"/>
            <a:ext cx="11195625" cy="21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65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D673-7A28-4B8D-B5DE-E68D3FD6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 </a:t>
            </a:r>
            <a:r>
              <a:rPr lang="nb-NO" dirty="0" err="1"/>
              <a:t>Summary</a:t>
            </a:r>
            <a:r>
              <a:rPr lang="nb-NO" dirty="0"/>
              <a:t> data 2.0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68237-7A8A-4448-B87D-D48812D72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5349279" cy="587941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Revenues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now</a:t>
            </a:r>
            <a:r>
              <a:rPr lang="nb-NO" dirty="0"/>
              <a:t> be broken </a:t>
            </a:r>
            <a:r>
              <a:rPr lang="nb-NO" dirty="0" err="1"/>
              <a:t>down</a:t>
            </a:r>
            <a:r>
              <a:rPr lang="nb-NO" dirty="0"/>
              <a:t> by </a:t>
            </a:r>
            <a:r>
              <a:rPr lang="nb-NO" dirty="0" err="1"/>
              <a:t>sector</a:t>
            </a: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2B0AC4-D4A2-4B8C-8926-CDF6E7EB3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96" y="2400300"/>
            <a:ext cx="10091898" cy="184996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77A5AD5-041C-4891-A9F8-FFF21C6AEB36}"/>
              </a:ext>
            </a:extLst>
          </p:cNvPr>
          <p:cNvSpPr/>
          <p:nvPr/>
        </p:nvSpPr>
        <p:spPr>
          <a:xfrm>
            <a:off x="4004733" y="2497667"/>
            <a:ext cx="1380067" cy="6437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97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5C2CF-7681-4FFC-9380-CF9DC7DC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3.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summary</a:t>
            </a:r>
            <a:r>
              <a:rPr lang="nb-NO" dirty="0"/>
              <a:t>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95223-FA9B-4B26-AAA3-39E517BAA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4820729" cy="3581400"/>
          </a:xfrm>
        </p:spPr>
        <p:txBody>
          <a:bodyPr>
            <a:normAutofit fontScale="92500"/>
          </a:bodyPr>
          <a:lstStyle/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u="sng" dirty="0" err="1"/>
              <a:t>template</a:t>
            </a:r>
            <a:r>
              <a:rPr lang="nb-NO" u="sng" dirty="0"/>
              <a:t> </a:t>
            </a:r>
            <a:r>
              <a:rPr lang="nb-NO" dirty="0"/>
              <a:t>(</a:t>
            </a:r>
            <a:r>
              <a:rPr lang="nb-NO" dirty="0" err="1"/>
              <a:t>internal</a:t>
            </a:r>
            <a:r>
              <a:rPr lang="nb-NO" dirty="0"/>
              <a:t>/partners):</a:t>
            </a:r>
          </a:p>
          <a:p>
            <a:endParaRPr lang="nb-NO" dirty="0"/>
          </a:p>
          <a:p>
            <a:pPr marL="457200" indent="-457200">
              <a:buFont typeface="+mj-lt"/>
              <a:buAutoNum type="alphaLcParenR"/>
            </a:pPr>
            <a:r>
              <a:rPr lang="nb-NO" dirty="0" err="1"/>
              <a:t>Can</a:t>
            </a:r>
            <a:r>
              <a:rPr lang="nb-NO" dirty="0"/>
              <a:t> be used as a </a:t>
            </a:r>
            <a:r>
              <a:rPr lang="nb-NO" b="1" dirty="0" err="1"/>
              <a:t>mapping</a:t>
            </a:r>
            <a:r>
              <a:rPr lang="nb-NO" b="1" dirty="0"/>
              <a:t> </a:t>
            </a:r>
            <a:r>
              <a:rPr lang="nb-NO" b="1" dirty="0" err="1"/>
              <a:t>tool</a:t>
            </a:r>
            <a:r>
              <a:rPr lang="nb-NO" b="1" dirty="0"/>
              <a:t> </a:t>
            </a:r>
            <a:r>
              <a:rPr lang="nb-NO" dirty="0"/>
              <a:t>for </a:t>
            </a:r>
            <a:r>
              <a:rPr lang="nb-NO" dirty="0" err="1"/>
              <a:t>systematic</a:t>
            </a:r>
            <a:r>
              <a:rPr lang="nb-NO" dirty="0"/>
              <a:t> </a:t>
            </a:r>
            <a:r>
              <a:rPr lang="nb-NO" dirty="0" err="1"/>
              <a:t>disclosures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/>
              <a:t>Part 2 is </a:t>
            </a:r>
            <a:r>
              <a:rPr lang="nb-NO" dirty="0" err="1"/>
              <a:t>questionnaire</a:t>
            </a:r>
            <a:r>
              <a:rPr lang="nb-NO" dirty="0"/>
              <a:t> for type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disclosure</a:t>
            </a:r>
            <a:r>
              <a:rPr lang="nb-NO" dirty="0"/>
              <a:t> for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requirement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Standard, </a:t>
            </a:r>
            <a:r>
              <a:rPr lang="nb-NO" dirty="0" err="1"/>
              <a:t>including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primary</a:t>
            </a:r>
            <a:r>
              <a:rPr lang="nb-NO" dirty="0"/>
              <a:t> </a:t>
            </a:r>
            <a:r>
              <a:rPr lang="nb-NO" dirty="0" err="1"/>
              <a:t>source</a:t>
            </a:r>
            <a:r>
              <a:rPr lang="nb-NO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nb-NO" dirty="0" err="1"/>
              <a:t>Can</a:t>
            </a:r>
            <a:r>
              <a:rPr lang="nb-NO" dirty="0"/>
              <a:t> be used as a pre-</a:t>
            </a:r>
            <a:r>
              <a:rPr lang="nb-NO" dirty="0" err="1"/>
              <a:t>validation</a:t>
            </a:r>
            <a:r>
              <a:rPr lang="nb-NO" dirty="0"/>
              <a:t> </a:t>
            </a:r>
            <a:r>
              <a:rPr lang="nb-NO" dirty="0" err="1"/>
              <a:t>exercice</a:t>
            </a:r>
            <a:r>
              <a:rPr lang="nb-NO" dirty="0"/>
              <a:t> to spot </a:t>
            </a:r>
            <a:r>
              <a:rPr lang="nb-NO" dirty="0" err="1"/>
              <a:t>existing</a:t>
            </a:r>
            <a:r>
              <a:rPr lang="nb-NO" dirty="0"/>
              <a:t> gaps in </a:t>
            </a:r>
            <a:r>
              <a:rPr lang="nb-NO" dirty="0" err="1"/>
              <a:t>disclosures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A7726F-DB03-4C1F-B745-021BB63ADC4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5463540" y="2143414"/>
            <a:ext cx="6621780" cy="3275258"/>
          </a:xfrm>
          <a:prstGeom prst="rect">
            <a:avLst/>
          </a:prstGeo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ABAEE66-1E60-42B5-BF93-BA0D969D84AE}"/>
              </a:ext>
            </a:extLst>
          </p:cNvPr>
          <p:cNvSpPr/>
          <p:nvPr/>
        </p:nvSpPr>
        <p:spPr>
          <a:xfrm>
            <a:off x="5334000" y="4038600"/>
            <a:ext cx="3512820" cy="998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68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F0BF-19ED-40E0-9FA3-5928041C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summary</a:t>
            </a:r>
            <a:r>
              <a:rPr lang="nb-NO" dirty="0"/>
              <a:t>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AEE05-01AB-46B3-A49D-81EBB8D01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4961800" cy="3581400"/>
          </a:xfrm>
        </p:spPr>
        <p:txBody>
          <a:bodyPr>
            <a:normAutofit/>
          </a:bodyPr>
          <a:lstStyle/>
          <a:p>
            <a:r>
              <a:rPr lang="nb-NO" dirty="0"/>
              <a:t>Open data (</a:t>
            </a:r>
            <a:r>
              <a:rPr lang="nb-NO" dirty="0" err="1"/>
              <a:t>summary</a:t>
            </a:r>
            <a:r>
              <a:rPr lang="nb-NO" dirty="0"/>
              <a:t> data files </a:t>
            </a:r>
            <a:r>
              <a:rPr lang="nb-NO" dirty="0" err="1"/>
              <a:t>finalized</a:t>
            </a:r>
            <a:r>
              <a:rPr lang="nb-NO" dirty="0"/>
              <a:t>)</a:t>
            </a:r>
          </a:p>
          <a:p>
            <a:pPr marL="457200" indent="-457200">
              <a:buFont typeface="+mj-lt"/>
              <a:buAutoNum type="alphaLcParenR"/>
            </a:pPr>
            <a:r>
              <a:rPr lang="nb-NO" dirty="0" err="1"/>
              <a:t>Feed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visualisations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EITI website: </a:t>
            </a:r>
            <a:r>
              <a:rPr lang="nb-NO" dirty="0" err="1"/>
              <a:t>production</a:t>
            </a:r>
            <a:r>
              <a:rPr lang="nb-NO" dirty="0"/>
              <a:t>, </a:t>
            </a:r>
            <a:r>
              <a:rPr lang="nb-NO" dirty="0" err="1"/>
              <a:t>exports</a:t>
            </a:r>
            <a:r>
              <a:rPr lang="nb-NO" dirty="0"/>
              <a:t>, </a:t>
            </a:r>
            <a:r>
              <a:rPr lang="nb-NO" dirty="0" err="1"/>
              <a:t>payments</a:t>
            </a:r>
            <a:r>
              <a:rPr lang="nb-NO" dirty="0"/>
              <a:t> and </a:t>
            </a:r>
            <a:r>
              <a:rPr lang="nb-NO" dirty="0" err="1"/>
              <a:t>government</a:t>
            </a:r>
            <a:r>
              <a:rPr lang="nb-NO" dirty="0"/>
              <a:t> </a:t>
            </a:r>
            <a:r>
              <a:rPr lang="nb-NO" dirty="0" err="1"/>
              <a:t>agencies</a:t>
            </a:r>
            <a:endParaRPr lang="nb-NO" dirty="0"/>
          </a:p>
          <a:p>
            <a:pPr marL="457200" indent="-457200">
              <a:buFont typeface="+mj-lt"/>
              <a:buAutoNum type="alphaLcParenR"/>
            </a:pPr>
            <a:r>
              <a:rPr lang="nb-NO" dirty="0"/>
              <a:t>Support and </a:t>
            </a:r>
            <a:r>
              <a:rPr lang="nb-NO" dirty="0" err="1"/>
              <a:t>inform</a:t>
            </a:r>
            <a:r>
              <a:rPr lang="nb-NO" dirty="0"/>
              <a:t> partners’ </a:t>
            </a:r>
            <a:r>
              <a:rPr lang="nb-NO" dirty="0" err="1"/>
              <a:t>work</a:t>
            </a:r>
            <a:r>
              <a:rPr lang="nb-NO" dirty="0"/>
              <a:t> (</a:t>
            </a:r>
            <a:r>
              <a:rPr lang="nb-NO" dirty="0" err="1"/>
              <a:t>external</a:t>
            </a:r>
            <a:r>
              <a:rPr lang="nb-NO" dirty="0"/>
              <a:t> data </a:t>
            </a:r>
            <a:r>
              <a:rPr lang="nb-NO" dirty="0" err="1"/>
              <a:t>users</a:t>
            </a:r>
            <a:r>
              <a:rPr lang="nb-NO" dirty="0"/>
              <a:t>)</a:t>
            </a:r>
            <a:endParaRPr lang="en-GB" dirty="0"/>
          </a:p>
          <a:p>
            <a:pPr marL="457200" indent="-457200">
              <a:buFont typeface="+mj-lt"/>
              <a:buAutoNum type="alphaLcParenR"/>
            </a:pPr>
            <a:r>
              <a:rPr lang="en-GB" b="1" dirty="0"/>
              <a:t>Economic contribution:</a:t>
            </a:r>
            <a:br>
              <a:rPr lang="en-GB" b="1" dirty="0"/>
            </a:br>
            <a:r>
              <a:rPr lang="en-GB" b="1" dirty="0"/>
              <a:t>How resource dependent is my country?</a:t>
            </a:r>
          </a:p>
          <a:p>
            <a:pPr marL="457200" indent="-457200">
              <a:buFont typeface="+mj-lt"/>
              <a:buAutoNum type="alphaLcParenR"/>
            </a:pPr>
            <a:r>
              <a:rPr lang="en-GB" b="1" dirty="0"/>
              <a:t>Need some data? Ask us!</a:t>
            </a:r>
          </a:p>
          <a:p>
            <a:endParaRPr lang="nb-NO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DE4C80-D61A-40CE-AF69-84EBB0F031E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5604611" y="2019792"/>
            <a:ext cx="6553531" cy="384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58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47522-C2A3-40B3-9639-659DD368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SOEs</a:t>
            </a:r>
            <a:r>
              <a:rPr lang="nb-NO" dirty="0"/>
              <a:t> and </a:t>
            </a:r>
            <a:r>
              <a:rPr lang="nb-NO"/>
              <a:t>Validation</a:t>
            </a:r>
            <a:endParaRPr lang="en-US" dirty="0"/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9ACF9EE0-181B-4638-946A-1B1673D51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5832" y="1748670"/>
            <a:ext cx="7975404" cy="4902527"/>
          </a:xfrm>
        </p:spPr>
      </p:pic>
    </p:spTree>
    <p:extLst>
      <p:ext uri="{BB962C8B-B14F-4D97-AF65-F5344CB8AC3E}">
        <p14:creationId xmlns:p14="http://schemas.microsoft.com/office/powerpoint/2010/main" val="626101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47522-C2A3-40B3-9639-659DD368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Examples</a:t>
            </a:r>
            <a:r>
              <a:rPr lang="nb-NO" dirty="0"/>
              <a:t>: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18D1C-0761-4B78-8C56-38DE0F19D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b="1" dirty="0"/>
              <a:t>Ethiopia’s FY16/17 Summary data: </a:t>
            </a:r>
            <a:r>
              <a:rPr lang="nb-NO" dirty="0">
                <a:hlinkClick r:id="rId3"/>
              </a:rPr>
              <a:t>https://drive.google.com/drive/folders/0B361RU22DTPfVWhTX3pDZ0ZrZnM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Revenue profiles of EITI countries: </a:t>
            </a:r>
            <a:r>
              <a:rPr lang="en-GB" dirty="0">
                <a:hlinkClick r:id="rId4"/>
              </a:rPr>
              <a:t>https://eiti.org/sites/default/files/191009_-_revenue_profiles_clean.xlsx</a:t>
            </a:r>
            <a:r>
              <a:rPr lang="en-GB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6D1EB-2AC9-41EB-8D75-3B31CD3BD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912" y="3675202"/>
            <a:ext cx="5232411" cy="27875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84B67E-6C93-4C1B-B55D-5C02D55995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912" y="712522"/>
            <a:ext cx="4707123" cy="214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5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0EEA-0F5C-413D-8FA5-7112B664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GFS revenue profiles</a:t>
            </a:r>
            <a:endParaRPr lang="nb-NO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69779D-BA06-49E9-B86E-ECF27941C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866658"/>
            <a:ext cx="4753655" cy="2650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15185A-A988-4E47-AE4B-330AAA1A5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150" y="1866657"/>
            <a:ext cx="5157850" cy="26509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895300-158A-479A-9949-A9828D1A6D07}"/>
              </a:ext>
            </a:extLst>
          </p:cNvPr>
          <p:cNvSpPr txBox="1"/>
          <p:nvPr/>
        </p:nvSpPr>
        <p:spPr>
          <a:xfrm>
            <a:off x="1077686" y="4713514"/>
            <a:ext cx="977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2157"/>
                </a:solidFill>
              </a:rPr>
              <a:t>Comparison between extractive revenue profiles between Ghana and Zambia</a:t>
            </a:r>
            <a:endParaRPr lang="nb-NO" b="1" dirty="0">
              <a:solidFill>
                <a:srgbClr val="0021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3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nb-NO" b="1" dirty="0"/>
          </a:p>
          <a:p>
            <a:pPr marL="457200" indent="-457200">
              <a:buFont typeface="+mj-lt"/>
              <a:buAutoNum type="arabicPeriod"/>
            </a:pPr>
            <a:r>
              <a:rPr lang="nb-NO" b="1" dirty="0" err="1"/>
              <a:t>Introduction</a:t>
            </a:r>
            <a:endParaRPr lang="nb-NO" b="1" dirty="0"/>
          </a:p>
          <a:p>
            <a:pPr marL="457200" indent="-457200">
              <a:buFont typeface="+mj-lt"/>
              <a:buAutoNum type="arabicPeriod"/>
            </a:pPr>
            <a:endParaRPr lang="nb-NO" b="1" dirty="0"/>
          </a:p>
          <a:p>
            <a:pPr marL="457200" indent="-457200">
              <a:buFont typeface="+mj-lt"/>
              <a:buAutoNum type="arabicPeriod"/>
            </a:pPr>
            <a:r>
              <a:rPr lang="nb-NO" b="1" dirty="0" err="1"/>
              <a:t>Summary</a:t>
            </a:r>
            <a:r>
              <a:rPr lang="nb-NO" b="1" dirty="0"/>
              <a:t> data 2.0: </a:t>
            </a:r>
            <a:r>
              <a:rPr lang="nb-NO" b="1" dirty="0" err="1"/>
              <a:t>functions</a:t>
            </a:r>
            <a:r>
              <a:rPr lang="nb-NO" b="1" dirty="0"/>
              <a:t> and trends</a:t>
            </a:r>
          </a:p>
          <a:p>
            <a:pPr marL="457200" indent="-457200">
              <a:buFont typeface="+mj-lt"/>
              <a:buAutoNum type="arabicPeriod"/>
            </a:pPr>
            <a:endParaRPr lang="nb-NO" b="1" dirty="0"/>
          </a:p>
          <a:p>
            <a:pPr marL="457200" indent="-457200">
              <a:buFont typeface="+mj-lt"/>
              <a:buAutoNum type="arabicPeriod"/>
            </a:pPr>
            <a:r>
              <a:rPr lang="nb-NO" b="1" dirty="0" err="1"/>
              <a:t>Use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summary</a:t>
            </a:r>
            <a:r>
              <a:rPr lang="nb-NO" b="1" dirty="0"/>
              <a:t> data files and </a:t>
            </a:r>
            <a:r>
              <a:rPr lang="nb-NO" b="1" dirty="0" err="1"/>
              <a:t>templates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517342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83728-88C4-AB40-976B-EB8A1726BF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7F52ED-A285-FC42-8221-F3AAA8A4FFF8}"/>
              </a:ext>
            </a:extLst>
          </p:cNvPr>
          <p:cNvSpPr txBox="1"/>
          <p:nvPr/>
        </p:nvSpPr>
        <p:spPr>
          <a:xfrm>
            <a:off x="4646097" y="4674151"/>
            <a:ext cx="6902468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AUTHOR(s)</a:t>
            </a:r>
            <a:r>
              <a:rPr lang="en-GB" sz="1400" b="0" dirty="0">
                <a:solidFill>
                  <a:srgbClr val="132856"/>
                </a:solidFill>
                <a:latin typeface="+mn-lt"/>
              </a:rPr>
              <a:t> Christoffer Claussen &amp; </a:t>
            </a:r>
            <a:r>
              <a:rPr lang="en-GB" sz="1400" dirty="0">
                <a:solidFill>
                  <a:srgbClr val="132856"/>
                </a:solidFill>
              </a:rPr>
              <a:t>Hugo Paret</a:t>
            </a:r>
            <a:endParaRPr lang="en-GB" sz="1400" b="0" dirty="0">
              <a:solidFill>
                <a:srgbClr val="132856"/>
              </a:solidFill>
              <a:latin typeface="+mn-lt"/>
            </a:endParaRPr>
          </a:p>
          <a:p>
            <a:pPr algn="r"/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DATE</a:t>
            </a:r>
            <a:r>
              <a:rPr lang="en-GB" sz="1400" b="0" dirty="0">
                <a:solidFill>
                  <a:srgbClr val="132856"/>
                </a:solidFill>
                <a:latin typeface="+mn-lt"/>
              </a:rPr>
              <a:t> </a:t>
            </a:r>
            <a:r>
              <a:rPr lang="en-GB" sz="1400" dirty="0">
                <a:solidFill>
                  <a:srgbClr val="132856"/>
                </a:solidFill>
              </a:rPr>
              <a:t>12 December 2019</a:t>
            </a:r>
            <a:endParaRPr lang="en-GB" sz="1400" b="0" dirty="0">
              <a:solidFill>
                <a:srgbClr val="132856"/>
              </a:solidFill>
              <a:latin typeface="+mn-lt"/>
            </a:endParaRPr>
          </a:p>
          <a:p>
            <a:pPr algn="r"/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OCCASION</a:t>
            </a:r>
            <a:r>
              <a:rPr lang="en-GB" sz="1400" b="1" i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 </a:t>
            </a:r>
            <a:r>
              <a:rPr lang="en-GB" sz="1400" i="0" dirty="0">
                <a:solidFill>
                  <a:srgbClr val="132856"/>
                </a:solidFill>
              </a:rPr>
              <a:t>Webinar</a:t>
            </a:r>
            <a:r>
              <a:rPr lang="en-GB" sz="1400" i="0">
                <a:solidFill>
                  <a:srgbClr val="132856"/>
                </a:solidFill>
              </a:rPr>
              <a:t>: </a:t>
            </a:r>
            <a:r>
              <a:rPr lang="en-GB" sz="1400">
                <a:solidFill>
                  <a:srgbClr val="132856"/>
                </a:solidFill>
              </a:rPr>
              <a:t>I</a:t>
            </a:r>
            <a:r>
              <a:rPr lang="en-GB" sz="1400" i="0">
                <a:solidFill>
                  <a:srgbClr val="132856"/>
                </a:solidFill>
              </a:rPr>
              <a:t>ntroduction </a:t>
            </a:r>
            <a:r>
              <a:rPr lang="en-GB" sz="1400" i="0" dirty="0">
                <a:solidFill>
                  <a:srgbClr val="132856"/>
                </a:solidFill>
              </a:rPr>
              <a:t>to Summary data</a:t>
            </a:r>
            <a:br>
              <a:rPr lang="en-GB" sz="1400" i="0" dirty="0">
                <a:solidFill>
                  <a:srgbClr val="132856"/>
                </a:solidFill>
              </a:rPr>
            </a:br>
            <a:r>
              <a:rPr lang="en-GB" sz="1400" dirty="0">
                <a:solidFill>
                  <a:srgbClr val="132856"/>
                </a:solidFill>
              </a:rPr>
              <a:t>Oslo</a:t>
            </a:r>
            <a:r>
              <a:rPr lang="en-GB" sz="1400" b="0" dirty="0">
                <a:solidFill>
                  <a:srgbClr val="132856"/>
                </a:solidFill>
                <a:latin typeface="+mn-lt"/>
              </a:rPr>
              <a:t>, Norway</a:t>
            </a:r>
          </a:p>
          <a:p>
            <a:pPr algn="r"/>
            <a:endParaRPr lang="en-GB" sz="1400" b="0" dirty="0">
              <a:solidFill>
                <a:srgbClr val="132856"/>
              </a:solidFill>
              <a:latin typeface="+mn-lt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E-MAIL</a:t>
            </a:r>
            <a:r>
              <a:rPr lang="en-GB" sz="1400" b="1" i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secretariat@eiti.org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PHONE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+47 22 20 08 00 </a:t>
            </a:r>
          </a:p>
          <a:p>
            <a:pPr marL="342900" lvl="0" indent="-342900" algn="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ADDRESS</a:t>
            </a:r>
            <a:r>
              <a:rPr lang="en-GB" sz="1400" b="1" i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EITI International Secretariat,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Rådhusgata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26, </a:t>
            </a:r>
            <a:r>
              <a:rPr lang="en-GB" sz="1400" kern="0" dirty="0">
                <a:solidFill>
                  <a:srgbClr val="132856"/>
                </a:solidFill>
                <a:ea typeface="ＭＳ Ｐゴシック" charset="0"/>
                <a:cs typeface="ＭＳ Ｐゴシック" charset="0"/>
              </a:rPr>
              <a:t>0151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Oslo, Norway</a:t>
            </a:r>
            <a:endParaRPr lang="en-GB" sz="1400" b="0" dirty="0">
              <a:solidFill>
                <a:srgbClr val="13285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792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60D8-1200-3847-B99F-37039975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Introduction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B71D-EB38-744C-9705-C97F6ADC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5453189" cy="38673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u="sng" dirty="0">
                <a:hlinkClick r:id="rId3"/>
              </a:rPr>
              <a:t>Requirement 7.2 Data accessibility and open data</a:t>
            </a:r>
            <a:endParaRPr lang="en-GB" b="1" u="sng" dirty="0"/>
          </a:p>
          <a:p>
            <a:pPr marL="0" indent="0">
              <a:buNone/>
            </a:pPr>
            <a:r>
              <a:rPr lang="en-GB" dirty="0"/>
              <a:t>Implementing countries [MSGs] should ensure that EITI disclosures are made publicly accessible. The [MSG] should:</a:t>
            </a:r>
          </a:p>
          <a:p>
            <a:pPr marL="457200" indent="-457200">
              <a:buFont typeface="+mj-lt"/>
              <a:buAutoNum type="alphaLcParenR"/>
            </a:pPr>
            <a:r>
              <a:rPr lang="en-GB" b="1" dirty="0"/>
              <a:t>Agree open data policy </a:t>
            </a:r>
            <a:r>
              <a:rPr lang="en-GB" dirty="0"/>
              <a:t>on the access, release, and re-use of EITI data. </a:t>
            </a:r>
            <a:r>
              <a:rPr lang="en-GB" u="sng" dirty="0"/>
              <a:t>Government agencies and companies are expected to publish EITI data under an open license</a:t>
            </a:r>
            <a:r>
              <a:rPr lang="en-GB" dirty="0"/>
              <a:t>, and to make users aware that information can be reused without prior consent.</a:t>
            </a:r>
          </a:p>
          <a:p>
            <a:pPr marL="457200" indent="-457200">
              <a:buFont typeface="+mj-lt"/>
              <a:buAutoNum type="alphaLcParenR"/>
            </a:pPr>
            <a:r>
              <a:rPr lang="en-GB" b="1" dirty="0"/>
              <a:t>Make the data available in an open data format </a:t>
            </a:r>
            <a:r>
              <a:rPr lang="en-GB" dirty="0"/>
              <a:t>online and publicise its availability. Open data format means that data can be made accessible in CSV or Excel format and </a:t>
            </a:r>
            <a:r>
              <a:rPr lang="en-GB" u="sng" dirty="0"/>
              <a:t>contain all tables, charts and figures from EITI Reports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b="1" dirty="0"/>
              <a:t>Complete summary data files for each fiscal year</a:t>
            </a:r>
            <a:r>
              <a:rPr lang="en-GB" dirty="0"/>
              <a:t> covered by the EITI in accordance with the template approved by the EITI Board [</a:t>
            </a:r>
            <a:r>
              <a:rPr lang="en-GB" dirty="0">
                <a:hlinkClick r:id="rId4"/>
              </a:rPr>
              <a:t>Summary data template</a:t>
            </a:r>
            <a:r>
              <a:rPr lang="en-GB" dirty="0"/>
              <a:t>].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The [MSG] is </a:t>
            </a:r>
            <a:r>
              <a:rPr lang="en-GB" b="1" dirty="0"/>
              <a:t>encouraged to make systematically disclosed data machine-readable and inter-operable</a:t>
            </a:r>
            <a:r>
              <a:rPr lang="en-GB" dirty="0"/>
              <a:t>, and to code or tag EITI disclosures and other data files so that the information can be compared with other publicly available data.</a:t>
            </a:r>
          </a:p>
          <a:p>
            <a:pPr marL="0" indent="0">
              <a:buNone/>
            </a:pPr>
            <a:r>
              <a:rPr lang="en-GB" i="1" u="sng" dirty="0"/>
              <a:t>Also part of Standard </a:t>
            </a:r>
            <a:r>
              <a:rPr lang="en-GB" i="1" u="sng" dirty="0" err="1"/>
              <a:t>ToR</a:t>
            </a:r>
            <a:r>
              <a:rPr lang="en-GB" i="1" u="sng" dirty="0"/>
              <a:t> for IAs</a:t>
            </a:r>
            <a:endParaRPr lang="en-GB" u="sng" dirty="0"/>
          </a:p>
        </p:txBody>
      </p:sp>
      <p:pic>
        <p:nvPicPr>
          <p:cNvPr id="1026" name="Picture 2" descr="The 5-star open data description, 5-Star Open Data, 5stardata.info/en/">
            <a:extLst>
              <a:ext uri="{FF2B5EF4-FFF2-40B4-BE49-F238E27FC236}">
                <a16:creationId xmlns:a16="http://schemas.microsoft.com/office/drawing/2014/main" id="{BDCD9D6B-0735-4D55-B6BA-DC5F254553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422" y="3220752"/>
            <a:ext cx="3706641" cy="21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E4D40B-0968-4A38-8605-BFB76FB3F26C}"/>
              </a:ext>
            </a:extLst>
          </p:cNvPr>
          <p:cNvSpPr txBox="1"/>
          <p:nvPr/>
        </p:nvSpPr>
        <p:spPr>
          <a:xfrm>
            <a:off x="7825946" y="5371070"/>
            <a:ext cx="4192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The 5-star open data description, </a:t>
            </a:r>
            <a:r>
              <a:rPr lang="en-GB" i="1" dirty="0">
                <a:hlinkClick r:id="rId6"/>
              </a:rPr>
              <a:t>https://5stardata.info/en/</a:t>
            </a:r>
            <a:r>
              <a:rPr lang="en-GB" i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B5A1D-811B-48C1-AC0F-CEAB6FB1AE8D}"/>
              </a:ext>
            </a:extLst>
          </p:cNvPr>
          <p:cNvSpPr txBox="1"/>
          <p:nvPr/>
        </p:nvSpPr>
        <p:spPr>
          <a:xfrm>
            <a:off x="6096000" y="2537254"/>
            <a:ext cx="2883243" cy="646331"/>
          </a:xfrm>
          <a:prstGeom prst="rect">
            <a:avLst/>
          </a:prstGeom>
          <a:noFill/>
          <a:ln w="28575">
            <a:solidFill>
              <a:srgbClr val="0090BF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Expectation </a:t>
            </a:r>
            <a:r>
              <a:rPr lang="en-GB" dirty="0"/>
              <a:t>of govt / comps</a:t>
            </a:r>
          </a:p>
          <a:p>
            <a:r>
              <a:rPr lang="en-GB" b="1" dirty="0"/>
              <a:t>Required </a:t>
            </a:r>
            <a:r>
              <a:rPr lang="en-GB" dirty="0"/>
              <a:t>for national EITI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C301F-5291-4D41-8AFF-D1E9AA138297}"/>
              </a:ext>
            </a:extLst>
          </p:cNvPr>
          <p:cNvSpPr txBox="1"/>
          <p:nvPr/>
        </p:nvSpPr>
        <p:spPr>
          <a:xfrm>
            <a:off x="9174823" y="824295"/>
            <a:ext cx="3017178" cy="369332"/>
          </a:xfrm>
          <a:prstGeom prst="rect">
            <a:avLst/>
          </a:prstGeom>
          <a:noFill/>
          <a:ln w="28575">
            <a:solidFill>
              <a:srgbClr val="0090BF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Encouraged </a:t>
            </a:r>
            <a:r>
              <a:rPr lang="en-GB" dirty="0"/>
              <a:t>for national EITI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53EFD3-6695-445E-A111-39EFC88A3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2950" y="2329931"/>
            <a:ext cx="657059" cy="261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26CECD-FD7E-4034-A243-6B652505A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4130" y="1488673"/>
            <a:ext cx="3426249" cy="755970"/>
          </a:xfrm>
          <a:prstGeom prst="rect">
            <a:avLst/>
          </a:prstGeom>
          <a:ln w="28575">
            <a:solidFill>
              <a:srgbClr val="0090BF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BA59C3-30D9-458F-AF57-06327A558B9F}"/>
              </a:ext>
            </a:extLst>
          </p:cNvPr>
          <p:cNvCxnSpPr>
            <a:stCxn id="6" idx="2"/>
          </p:cNvCxnSpPr>
          <p:nvPr/>
        </p:nvCxnSpPr>
        <p:spPr>
          <a:xfrm>
            <a:off x="7537622" y="3183585"/>
            <a:ext cx="1072122" cy="977449"/>
          </a:xfrm>
          <a:prstGeom prst="straightConnector1">
            <a:avLst/>
          </a:prstGeom>
          <a:ln w="28575">
            <a:solidFill>
              <a:srgbClr val="0090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AF6D78-B192-4314-8161-7928FD1AB029}"/>
              </a:ext>
            </a:extLst>
          </p:cNvPr>
          <p:cNvCxnSpPr>
            <a:cxnSpLocks/>
          </p:cNvCxnSpPr>
          <p:nvPr/>
        </p:nvCxnSpPr>
        <p:spPr>
          <a:xfrm>
            <a:off x="9695742" y="2230041"/>
            <a:ext cx="640060" cy="1224638"/>
          </a:xfrm>
          <a:prstGeom prst="straightConnector1">
            <a:avLst/>
          </a:prstGeom>
          <a:ln w="28575">
            <a:solidFill>
              <a:srgbClr val="0090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FE2D52-BE44-49AB-999A-68FCC50416CC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10335804" y="1193627"/>
            <a:ext cx="347608" cy="2261052"/>
          </a:xfrm>
          <a:prstGeom prst="straightConnector1">
            <a:avLst/>
          </a:prstGeom>
          <a:ln w="28575">
            <a:solidFill>
              <a:srgbClr val="0090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681A03F-128C-4B1B-B1CB-C970FEFFD900}"/>
              </a:ext>
            </a:extLst>
          </p:cNvPr>
          <p:cNvSpPr/>
          <p:nvPr/>
        </p:nvSpPr>
        <p:spPr>
          <a:xfrm>
            <a:off x="402956" y="4083803"/>
            <a:ext cx="6238068" cy="790414"/>
          </a:xfrm>
          <a:prstGeom prst="ellipse">
            <a:avLst/>
          </a:prstGeom>
          <a:noFill/>
          <a:ln>
            <a:solidFill>
              <a:srgbClr val="D24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29420B-B345-4621-A10E-E464DB103E8D}"/>
              </a:ext>
            </a:extLst>
          </p:cNvPr>
          <p:cNvCxnSpPr>
            <a:stCxn id="4" idx="4"/>
          </p:cNvCxnSpPr>
          <p:nvPr/>
        </p:nvCxnSpPr>
        <p:spPr>
          <a:xfrm>
            <a:off x="3521990" y="4874217"/>
            <a:ext cx="352586" cy="11431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F6B5F2A-6EB2-4477-90F6-524B172456EF}"/>
              </a:ext>
            </a:extLst>
          </p:cNvPr>
          <p:cNvSpPr txBox="1"/>
          <p:nvPr/>
        </p:nvSpPr>
        <p:spPr>
          <a:xfrm>
            <a:off x="2522943" y="6152535"/>
            <a:ext cx="419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hlinkClick r:id="rId4"/>
              </a:rPr>
              <a:t>https://eiti.org/summary-data-template</a:t>
            </a:r>
            <a:r>
              <a:rPr lang="en-GB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269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60D8-1200-3847-B99F-37039975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Introduction: A brief history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B71D-EB38-744C-9705-C97F6ADC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89" y="2691743"/>
            <a:ext cx="5349279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History</a:t>
            </a:r>
            <a:r>
              <a:rPr lang="en-GB" dirty="0"/>
              <a:t>:</a:t>
            </a:r>
          </a:p>
          <a:p>
            <a:r>
              <a:rPr lang="en-GB" dirty="0"/>
              <a:t>Pre-2015: No open data</a:t>
            </a:r>
          </a:p>
          <a:p>
            <a:r>
              <a:rPr lang="en-GB" dirty="0"/>
              <a:t>2015: Open data policy agreed</a:t>
            </a:r>
          </a:p>
          <a:p>
            <a:r>
              <a:rPr lang="en-GB" dirty="0"/>
              <a:t>2016: Open data requirements</a:t>
            </a:r>
          </a:p>
          <a:p>
            <a:r>
              <a:rPr lang="en-GB" dirty="0"/>
              <a:t>2018: Systematic disclosure expectation</a:t>
            </a:r>
          </a:p>
          <a:p>
            <a:r>
              <a:rPr lang="en-GB" dirty="0"/>
              <a:t>2019: 90% open data coverage</a:t>
            </a:r>
          </a:p>
          <a:p>
            <a:endParaRPr lang="en-GB" b="1" dirty="0"/>
          </a:p>
          <a:p>
            <a:endParaRPr lang="en-GB" b="1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212F387-3733-4640-BA5D-9D50FBA9D8D9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25929976"/>
              </p:ext>
            </p:extLst>
          </p:nvPr>
        </p:nvGraphicFramePr>
        <p:xfrm>
          <a:off x="6211390" y="2928384"/>
          <a:ext cx="5337175" cy="330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778C2A5-279F-447C-A99F-EC32E2944D48}"/>
              </a:ext>
            </a:extLst>
          </p:cNvPr>
          <p:cNvSpPr txBox="1"/>
          <p:nvPr/>
        </p:nvSpPr>
        <p:spPr>
          <a:xfrm>
            <a:off x="6600729" y="6265630"/>
            <a:ext cx="495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EITI disclosures: 2005 - Q2 2019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73D502-94BA-4565-9E58-794B917DE2D4}"/>
              </a:ext>
            </a:extLst>
          </p:cNvPr>
          <p:cNvCxnSpPr>
            <a:cxnSpLocks/>
          </p:cNvCxnSpPr>
          <p:nvPr/>
        </p:nvCxnSpPr>
        <p:spPr>
          <a:xfrm flipV="1">
            <a:off x="9657804" y="2256433"/>
            <a:ext cx="497950" cy="492"/>
          </a:xfrm>
          <a:prstGeom prst="straightConnector1">
            <a:avLst/>
          </a:prstGeom>
          <a:ln w="28575">
            <a:solidFill>
              <a:srgbClr val="D242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E827000-70ED-4345-A03E-83F5280DDECD}"/>
              </a:ext>
            </a:extLst>
          </p:cNvPr>
          <p:cNvSpPr txBox="1"/>
          <p:nvPr/>
        </p:nvSpPr>
        <p:spPr>
          <a:xfrm>
            <a:off x="7902436" y="2691251"/>
            <a:ext cx="2355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D24228"/>
                </a:solidFill>
              </a:rPr>
              <a:t>EITI Open data policy</a:t>
            </a:r>
          </a:p>
        </p:txBody>
      </p:sp>
    </p:spTree>
    <p:extLst>
      <p:ext uri="{BB962C8B-B14F-4D97-AF65-F5344CB8AC3E}">
        <p14:creationId xmlns:p14="http://schemas.microsoft.com/office/powerpoint/2010/main" val="246378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60D8-1200-3847-B99F-37039975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B71D-EB38-744C-9705-C97F6ADC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2019792"/>
            <a:ext cx="5703855" cy="3581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As national MSGs ask government and companies to report data for EITI Reporting, so does the EITI Board of its implementing countries.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Summary data covers 5 parts: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Part 1 (About) </a:t>
            </a:r>
            <a:r>
              <a:rPr lang="en-GB" dirty="0"/>
              <a:t>covers the basic countries and data characteristics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Part 2 (Disclosure checklist) </a:t>
            </a:r>
            <a:r>
              <a:rPr lang="en-GB" dirty="0"/>
              <a:t>covers contextual and aggregate financial data for EITI Requirements 2-6, and whether the information is systematically disclosed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Part 3 (Reporting entities) </a:t>
            </a:r>
            <a:r>
              <a:rPr lang="en-GB" dirty="0"/>
              <a:t>lists reporting entities (Government agencies, companies and projects) and related information.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Part 4 (Government revenues)</a:t>
            </a:r>
            <a:r>
              <a:rPr lang="en-GB" dirty="0"/>
              <a:t> contains the full government disclosures of extractive sector revenues, according to IMF’s GFS classification.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Part 5 (Company data)</a:t>
            </a:r>
            <a:r>
              <a:rPr lang="en-GB" dirty="0"/>
              <a:t> contains company- and project-level data per revenue stream.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D1669025-E55F-4C5B-B86B-D94E8D10C6E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199912" y="1514967"/>
            <a:ext cx="599283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4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60D8-1200-3847-B99F-37039975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Summary data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B71D-EB38-744C-9705-C97F6ADC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2019792"/>
            <a:ext cx="5703855" cy="35814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1800" b="1" u="sng" dirty="0"/>
              <a:t>Functions: </a:t>
            </a:r>
          </a:p>
          <a:p>
            <a:r>
              <a:rPr lang="en-US" sz="1800" dirty="0"/>
              <a:t>Extensive guidance included</a:t>
            </a:r>
          </a:p>
          <a:p>
            <a:r>
              <a:rPr lang="en-US" sz="1800" dirty="0"/>
              <a:t>More data </a:t>
            </a:r>
            <a:r>
              <a:rPr lang="en-US" sz="1800" dirty="0" err="1"/>
              <a:t>standardisation</a:t>
            </a:r>
            <a:endParaRPr lang="en-US" sz="1800" dirty="0"/>
          </a:p>
          <a:p>
            <a:r>
              <a:rPr lang="en-US" sz="1800" dirty="0"/>
              <a:t>Multiple “sorting” options</a:t>
            </a:r>
          </a:p>
          <a:p>
            <a:pPr marL="0" lvl="0" indent="0">
              <a:buNone/>
            </a:pPr>
            <a:endParaRPr lang="en-US" sz="1800" b="1" dirty="0"/>
          </a:p>
          <a:p>
            <a:pPr marL="0" lvl="0" indent="0">
              <a:buNone/>
            </a:pPr>
            <a:endParaRPr lang="en-US" sz="1800" b="1" dirty="0"/>
          </a:p>
          <a:p>
            <a:pPr marL="0" lvl="0" indent="0">
              <a:buNone/>
            </a:pPr>
            <a:r>
              <a:rPr lang="en-US" sz="1800" b="1" u="sng" dirty="0"/>
              <a:t>Takes on recent trends: </a:t>
            </a:r>
            <a:endParaRPr lang="en-US" sz="1800" u="sng" dirty="0"/>
          </a:p>
          <a:p>
            <a:r>
              <a:rPr lang="en-US" sz="1800" dirty="0"/>
              <a:t>Expanded data on auditing, legal framework, SOE, beneficial ownership</a:t>
            </a:r>
          </a:p>
          <a:p>
            <a:r>
              <a:rPr lang="en-US" sz="1800" dirty="0"/>
              <a:t>Includes project-level reporting </a:t>
            </a:r>
          </a:p>
          <a:p>
            <a:r>
              <a:rPr lang="en-US" sz="1800" dirty="0"/>
              <a:t>Systematic disclosure questionnaire</a:t>
            </a:r>
          </a:p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6240F9-1376-45DB-8639-A31C0B4BB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736" y="685800"/>
            <a:ext cx="5140819" cy="586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87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60D8-1200-3847-B99F-37039975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Summary data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B71D-EB38-744C-9705-C97F6ADC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2019792"/>
            <a:ext cx="5703855" cy="35814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Includes guidance for each cell, and standard responses for several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u="sng" dirty="0"/>
              <a:t>Simple options:</a:t>
            </a:r>
          </a:p>
          <a:p>
            <a:pPr lvl="1"/>
            <a:r>
              <a:rPr lang="en-GB" b="1" dirty="0"/>
              <a:t>Yes:</a:t>
            </a:r>
            <a:r>
              <a:rPr lang="en-GB" dirty="0"/>
              <a:t> all aspects are covered </a:t>
            </a:r>
          </a:p>
          <a:p>
            <a:pPr lvl="1"/>
            <a:r>
              <a:rPr lang="en-GB" b="1" dirty="0"/>
              <a:t>Partially: </a:t>
            </a:r>
            <a:r>
              <a:rPr lang="en-GB" dirty="0"/>
              <a:t>Some aspects have been answered / covered</a:t>
            </a:r>
            <a:endParaRPr lang="en-GB" b="1" dirty="0"/>
          </a:p>
          <a:p>
            <a:pPr lvl="1"/>
            <a:r>
              <a:rPr lang="en-GB" b="1" dirty="0"/>
              <a:t>No:</a:t>
            </a:r>
            <a:r>
              <a:rPr lang="en-GB" dirty="0"/>
              <a:t> No aspects are covered</a:t>
            </a:r>
          </a:p>
          <a:p>
            <a:pPr lvl="1"/>
            <a:r>
              <a:rPr lang="en-GB" b="1" dirty="0"/>
              <a:t>Not</a:t>
            </a:r>
            <a:r>
              <a:rPr lang="en-GB" dirty="0"/>
              <a:t> </a:t>
            </a:r>
            <a:r>
              <a:rPr lang="en-GB" b="1" dirty="0"/>
              <a:t>applicable: </a:t>
            </a:r>
            <a:r>
              <a:rPr lang="en-GB" dirty="0"/>
              <a:t>The question is not relevant (requires the explanation of non-applicability)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u="sng" dirty="0"/>
              <a:t>Reporting options:</a:t>
            </a:r>
          </a:p>
          <a:p>
            <a:pPr lvl="1"/>
            <a:r>
              <a:rPr lang="en-GB" b="1" dirty="0"/>
              <a:t>Systematically disclosed</a:t>
            </a:r>
            <a:r>
              <a:rPr lang="en-GB" dirty="0"/>
              <a:t>: If all data is regularly disclosed, is comprehensive and of sufficient quality</a:t>
            </a:r>
          </a:p>
          <a:p>
            <a:pPr lvl="1"/>
            <a:r>
              <a:rPr lang="en-GB" b="1" dirty="0"/>
              <a:t>EITI Reporting</a:t>
            </a:r>
            <a:r>
              <a:rPr lang="en-GB" dirty="0"/>
              <a:t>: If the EITI Report covers one or more data gaps in government or corporate disclosures</a:t>
            </a:r>
          </a:p>
          <a:p>
            <a:pPr lvl="1"/>
            <a:r>
              <a:rPr lang="en-GB" b="1" dirty="0"/>
              <a:t>Not available</a:t>
            </a:r>
            <a:r>
              <a:rPr lang="en-GB" dirty="0"/>
              <a:t>: The issue is relevant, but data is not available</a:t>
            </a:r>
          </a:p>
          <a:p>
            <a:pPr lvl="1"/>
            <a:r>
              <a:rPr lang="en-GB" b="1" dirty="0"/>
              <a:t>Not applicable</a:t>
            </a:r>
            <a:r>
              <a:rPr lang="en-GB" dirty="0"/>
              <a:t>: The question is not relevant (including documentation of non-applicability)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FD865BF-70C2-4362-B697-B7968AD4636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282939" y="0"/>
            <a:ext cx="5909062" cy="38004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7F07F17-7975-4CDD-AC88-4644CEF96BB7}"/>
              </a:ext>
            </a:extLst>
          </p:cNvPr>
          <p:cNvSpPr/>
          <p:nvPr/>
        </p:nvSpPr>
        <p:spPr>
          <a:xfrm>
            <a:off x="10782300" y="2276475"/>
            <a:ext cx="1181100" cy="885825"/>
          </a:xfrm>
          <a:prstGeom prst="ellipse">
            <a:avLst/>
          </a:prstGeom>
          <a:noFill/>
          <a:ln>
            <a:solidFill>
              <a:srgbClr val="D24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EA7A8A-F5B7-4944-AAB3-7A6C3DCCB653}"/>
              </a:ext>
            </a:extLst>
          </p:cNvPr>
          <p:cNvSpPr txBox="1"/>
          <p:nvPr/>
        </p:nvSpPr>
        <p:spPr>
          <a:xfrm>
            <a:off x="11325224" y="2490640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D24228"/>
                </a:solidFill>
              </a:rPr>
              <a:t>1.</a:t>
            </a:r>
            <a:endParaRPr lang="en-GB" dirty="0">
              <a:solidFill>
                <a:srgbClr val="D24228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D747D3-5EC5-4E07-B0A3-A4FF9F0C8A07}"/>
              </a:ext>
            </a:extLst>
          </p:cNvPr>
          <p:cNvSpPr/>
          <p:nvPr/>
        </p:nvSpPr>
        <p:spPr>
          <a:xfrm>
            <a:off x="8874750" y="2175831"/>
            <a:ext cx="1181100" cy="885825"/>
          </a:xfrm>
          <a:prstGeom prst="ellipse">
            <a:avLst/>
          </a:prstGeom>
          <a:noFill/>
          <a:ln>
            <a:solidFill>
              <a:srgbClr val="D24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7E750E-4132-4897-AEBF-398F6768366F}"/>
              </a:ext>
            </a:extLst>
          </p:cNvPr>
          <p:cNvSpPr txBox="1"/>
          <p:nvPr/>
        </p:nvSpPr>
        <p:spPr>
          <a:xfrm>
            <a:off x="9417674" y="2389996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D24228"/>
                </a:solidFill>
              </a:rPr>
              <a:t>2.</a:t>
            </a:r>
            <a:endParaRPr lang="en-GB" dirty="0">
              <a:solidFill>
                <a:srgbClr val="D24228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FC3BB5-1607-4E13-AA50-4717F2646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0" y="4099205"/>
            <a:ext cx="6210300" cy="237544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A314E2AF-1C5C-4738-ADB2-B6E107C060B2}"/>
              </a:ext>
            </a:extLst>
          </p:cNvPr>
          <p:cNvSpPr/>
          <p:nvPr/>
        </p:nvSpPr>
        <p:spPr>
          <a:xfrm>
            <a:off x="7543799" y="5453780"/>
            <a:ext cx="1609725" cy="885825"/>
          </a:xfrm>
          <a:prstGeom prst="ellipse">
            <a:avLst/>
          </a:prstGeom>
          <a:noFill/>
          <a:ln>
            <a:solidFill>
              <a:srgbClr val="D24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179996-9B28-4E1F-B3EB-31A0D4B26FC4}"/>
              </a:ext>
            </a:extLst>
          </p:cNvPr>
          <p:cNvSpPr txBox="1"/>
          <p:nvPr/>
        </p:nvSpPr>
        <p:spPr>
          <a:xfrm>
            <a:off x="8530736" y="5714628"/>
            <a:ext cx="688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D24228"/>
                </a:solidFill>
              </a:rPr>
              <a:t>3.</a:t>
            </a:r>
            <a:endParaRPr lang="en-GB" dirty="0">
              <a:solidFill>
                <a:srgbClr val="D24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1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60D8-1200-3847-B99F-37039975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Summary data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B71D-EB38-744C-9705-C97F6ADC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2019792"/>
            <a:ext cx="5703855" cy="3581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highlight>
                  <a:srgbClr val="F6A70A"/>
                </a:highlight>
              </a:rPr>
              <a:t>Cells in orange </a:t>
            </a:r>
            <a:r>
              <a:rPr lang="en-GB" u="sng" dirty="0">
                <a:highlight>
                  <a:srgbClr val="F6A70A"/>
                </a:highlight>
              </a:rPr>
              <a:t>must be completed</a:t>
            </a:r>
            <a:endParaRPr lang="en-GB" dirty="0">
              <a:highlight>
                <a:srgbClr val="F6A70A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highlight>
                  <a:srgbClr val="00C3F0"/>
                </a:highlight>
              </a:rPr>
              <a:t>Cells in light blue are for </a:t>
            </a:r>
            <a:r>
              <a:rPr lang="en-GB" u="sng" dirty="0">
                <a:highlight>
                  <a:srgbClr val="00C3F0"/>
                </a:highlight>
              </a:rPr>
              <a:t>voluntary input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highlight>
                  <a:srgbClr val="FFFFFF"/>
                </a:highlight>
              </a:rPr>
              <a:t>White cells require </a:t>
            </a:r>
            <a:r>
              <a:rPr lang="en-GB" u="sng" dirty="0">
                <a:highlight>
                  <a:srgbClr val="FFFFFF"/>
                </a:highlight>
              </a:rPr>
              <a:t>no action</a:t>
            </a:r>
          </a:p>
          <a:p>
            <a:pPr marL="457200" indent="-457200">
              <a:buFont typeface="+mj-lt"/>
              <a:buAutoNum type="arabicPeriod"/>
            </a:pPr>
            <a:endParaRPr lang="en-GB" u="sng" dirty="0">
              <a:highlight>
                <a:srgbClr val="FFFFFF"/>
              </a:highlight>
            </a:endParaRPr>
          </a:p>
          <a:p>
            <a:r>
              <a:rPr lang="en-GB" b="1" dirty="0"/>
              <a:t>What you input in one list, it influences another (internal standardisation)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E9031E9-04C6-4BFE-9D8A-A8C0BF74A13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326188" y="1194998"/>
            <a:ext cx="5337175" cy="2041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FBC31-4BDF-42F5-8DF8-420C270AF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924" y="4149037"/>
            <a:ext cx="7381076" cy="268738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634D0DA-A568-44D2-B1B5-C0391E6FA622}"/>
              </a:ext>
            </a:extLst>
          </p:cNvPr>
          <p:cNvSpPr/>
          <p:nvPr/>
        </p:nvSpPr>
        <p:spPr>
          <a:xfrm>
            <a:off x="4810924" y="4562475"/>
            <a:ext cx="2399501" cy="1390650"/>
          </a:xfrm>
          <a:prstGeom prst="ellipse">
            <a:avLst/>
          </a:prstGeom>
          <a:noFill/>
          <a:ln>
            <a:solidFill>
              <a:srgbClr val="D24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51D85D-0D35-472D-BAAE-9CB7B8E541E4}"/>
              </a:ext>
            </a:extLst>
          </p:cNvPr>
          <p:cNvSpPr/>
          <p:nvPr/>
        </p:nvSpPr>
        <p:spPr>
          <a:xfrm>
            <a:off x="9086850" y="4629150"/>
            <a:ext cx="1427929" cy="889696"/>
          </a:xfrm>
          <a:prstGeom prst="ellipse">
            <a:avLst/>
          </a:prstGeom>
          <a:noFill/>
          <a:ln>
            <a:solidFill>
              <a:srgbClr val="D24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E1DC9C-629A-4FE3-B223-296DEF821A6E}"/>
              </a:ext>
            </a:extLst>
          </p:cNvPr>
          <p:cNvCxnSpPr>
            <a:stCxn id="13" idx="6"/>
            <a:endCxn id="19" idx="2"/>
          </p:cNvCxnSpPr>
          <p:nvPr/>
        </p:nvCxnSpPr>
        <p:spPr>
          <a:xfrm flipV="1">
            <a:off x="7210425" y="5073998"/>
            <a:ext cx="1876425" cy="183802"/>
          </a:xfrm>
          <a:prstGeom prst="straightConnector1">
            <a:avLst/>
          </a:prstGeom>
          <a:ln w="38100">
            <a:solidFill>
              <a:srgbClr val="D242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58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28B0-388A-4B38-9F68-39C32566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03" y="819126"/>
            <a:ext cx="10905753" cy="671660"/>
          </a:xfrm>
        </p:spPr>
        <p:txBody>
          <a:bodyPr/>
          <a:lstStyle/>
          <a:p>
            <a:r>
              <a:rPr lang="nb-NO" dirty="0"/>
              <a:t>2. </a:t>
            </a:r>
            <a:r>
              <a:rPr lang="nb-NO" dirty="0" err="1"/>
              <a:t>Summary</a:t>
            </a:r>
            <a:r>
              <a:rPr lang="nb-NO" dirty="0"/>
              <a:t> data 2.0</a:t>
            </a:r>
            <a:endParaRPr lang="en-US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510209-0C69-4C60-9691-343FE4B6D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90786"/>
            <a:ext cx="11028569" cy="2273287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69101E5-6BCB-4F32-81B7-6294532EEA45}"/>
              </a:ext>
            </a:extLst>
          </p:cNvPr>
          <p:cNvSpPr/>
          <p:nvPr/>
        </p:nvSpPr>
        <p:spPr>
          <a:xfrm>
            <a:off x="2588217" y="1614822"/>
            <a:ext cx="1976034" cy="2205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6F1847-7A7E-45CC-9E14-C6695EE8D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551" y="4362822"/>
            <a:ext cx="6103605" cy="731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3FA4B-BB15-4256-B275-775C01F8F81D}"/>
              </a:ext>
            </a:extLst>
          </p:cNvPr>
          <p:cNvSpPr txBox="1"/>
          <p:nvPr/>
        </p:nvSpPr>
        <p:spPr>
          <a:xfrm>
            <a:off x="203201" y="4238786"/>
            <a:ext cx="5180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Certain overviews are automatic: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% requirements systematically disclosed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Reconciliation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Revenue totals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80507"/>
      </p:ext>
    </p:extLst>
  </p:cSld>
  <p:clrMapOvr>
    <a:masterClrMapping/>
  </p:clrMapOvr>
</p:sld>
</file>

<file path=ppt/theme/theme1.xml><?xml version="1.0" encoding="utf-8"?>
<a:theme xmlns:a="http://schemas.openxmlformats.org/drawingml/2006/main" name="EITItheme1">
  <a:themeElements>
    <a:clrScheme name="Custom 1">
      <a:dk1>
        <a:srgbClr val="000100"/>
      </a:dk1>
      <a:lt1>
        <a:srgbClr val="165B89"/>
      </a:lt1>
      <a:dk2>
        <a:srgbClr val="122954"/>
      </a:dk2>
      <a:lt2>
        <a:srgbClr val="15C2EE"/>
      </a:lt2>
      <a:accent1>
        <a:srgbClr val="1CC0EE"/>
      </a:accent1>
      <a:accent2>
        <a:srgbClr val="6C5239"/>
      </a:accent2>
      <a:accent3>
        <a:srgbClr val="2C8536"/>
      </a:accent3>
      <a:accent4>
        <a:srgbClr val="F5A60A"/>
      </a:accent4>
      <a:accent5>
        <a:srgbClr val="D24329"/>
      </a:accent5>
      <a:accent6>
        <a:srgbClr val="78325C"/>
      </a:accent6>
      <a:hlink>
        <a:srgbClr val="1AC2ED"/>
      </a:hlink>
      <a:folHlink>
        <a:srgbClr val="12295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Omal_V1_Ukodet" id="{0B40840B-7AE9-3842-A9F3-811A78B5F2C9}" vid="{E9B86D56-6F5B-6D48-839B-1C8D342D66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DACE739233BB499185E9201691D117" ma:contentTypeVersion="45" ma:contentTypeDescription="Create a new document." ma:contentTypeScope="" ma:versionID="20182d0dbdd215c1e09bd485ed6324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4b5a4020cc0417531245af4bd9469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B56E58-8435-4553-8D47-0C45FFF3A6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141CA4C-95CD-49BA-8926-D0B5BC3331EE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003F381-E764-4414-8F5F-FEC77569C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LPOTema1</Template>
  <TotalTime>16783</TotalTime>
  <Words>1386</Words>
  <Application>Microsoft Office PowerPoint</Application>
  <PresentationFormat>Widescreen</PresentationFormat>
  <Paragraphs>166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Book</vt:lpstr>
      <vt:lpstr>Franklin Gothic Demi</vt:lpstr>
      <vt:lpstr>Wingdings</vt:lpstr>
      <vt:lpstr>EITItheme1</vt:lpstr>
      <vt:lpstr>PowerPoint Presentation</vt:lpstr>
      <vt:lpstr>Contents</vt:lpstr>
      <vt:lpstr>1. Introduction</vt:lpstr>
      <vt:lpstr>1. Introduction: A brief history of data</vt:lpstr>
      <vt:lpstr>1. Introduction</vt:lpstr>
      <vt:lpstr>2. Summary data 2.0</vt:lpstr>
      <vt:lpstr>2. Summary data 2.0</vt:lpstr>
      <vt:lpstr>2. Summary data 2.0</vt:lpstr>
      <vt:lpstr>2. Summary data 2.0</vt:lpstr>
      <vt:lpstr>2. Summary data 2.0</vt:lpstr>
      <vt:lpstr>Government finance statistics (GFS) of IMF</vt:lpstr>
      <vt:lpstr>2. Summary data 2.0</vt:lpstr>
      <vt:lpstr>2. Summary data 2.0</vt:lpstr>
      <vt:lpstr>2. Summary data 2.0</vt:lpstr>
      <vt:lpstr>3. Use of summary data</vt:lpstr>
      <vt:lpstr>Use of summary data</vt:lpstr>
      <vt:lpstr>SOEs and Validation</vt:lpstr>
      <vt:lpstr>Examples: </vt:lpstr>
      <vt:lpstr>GFS revenue profiles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Jarle Wathne Johansen</dc:creator>
  <cp:lastModifiedBy>Hugo Paret</cp:lastModifiedBy>
  <cp:revision>221</cp:revision>
  <dcterms:created xsi:type="dcterms:W3CDTF">2018-10-05T09:15:44Z</dcterms:created>
  <dcterms:modified xsi:type="dcterms:W3CDTF">2019-12-10T13:46:14Z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0x0101004FDACE739233BB499185E9201691D117</vt:lpwstr>
  </property>
</Properties>
</file>