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52" r:id="rId5"/>
  </p:sldMasterIdLst>
  <p:notesMasterIdLst>
    <p:notesMasterId r:id="rId9"/>
  </p:notesMasterIdLst>
  <p:handoutMasterIdLst>
    <p:handoutMasterId r:id="rId10"/>
  </p:handoutMasterIdLst>
  <p:sldIdLst>
    <p:sldId id="271" r:id="rId6"/>
    <p:sldId id="334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3712D58-8AC2-4D86-ABA5-ACE539C39440}">
          <p14:sldIdLst>
            <p14:sldId id="271"/>
            <p14:sldId id="334"/>
            <p14:sldId id="335"/>
          </p14:sldIdLst>
        </p14:section>
        <p14:section name="Untitled Section" id="{F14DA5F2-9C1F-4EB7-AA75-9A5B104FA77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54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Caripis (TI AU)" initials="LC(A" lastIdx="1" clrIdx="0">
    <p:extLst>
      <p:ext uri="{19B8F6BF-5375-455C-9EA6-DF929625EA0E}">
        <p15:presenceInfo xmlns:p15="http://schemas.microsoft.com/office/powerpoint/2012/main" userId="Lisa Caripis (TI AU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E2"/>
    <a:srgbClr val="A0A0A0"/>
    <a:srgbClr val="1FC33E"/>
    <a:srgbClr val="002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68883" autoAdjust="0"/>
  </p:normalViewPr>
  <p:slideViewPr>
    <p:cSldViewPr>
      <p:cViewPr varScale="1">
        <p:scale>
          <a:sx n="20" d="100"/>
          <a:sy n="20" d="100"/>
        </p:scale>
        <p:origin x="634" y="29"/>
      </p:cViewPr>
      <p:guideLst>
        <p:guide orient="horz" pos="1920"/>
        <p:guide pos="5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-28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CC139-AD9E-DA47-80CB-CBC7E0BE66E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34C3-330C-944D-A4BD-2C2D45D96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29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021D-ED58-5749-A2C1-A9EFEA84B5B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B81B-317C-0249-98A8-A4CDC4F70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I think it could be really engaging 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tell a short story of corruption to set the scene? </a:t>
            </a:r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paint a picture of a (real) example of corruption in the mining awards process and the impact this has; to really ground the session. I’m happy to think about what we could draw from the tool. </a:t>
            </a:r>
          </a:p>
          <a:p>
            <a:pPr lvl="0"/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there we would say what the tool is for (i.e.</a:t>
            </a:r>
            <a:r>
              <a:rPr lang="en-A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 the </a:t>
            </a:r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tool) – to help detect where there are risks of corruption in the mining awards process and help provide an evidence base for developing an advocacy strategy;</a:t>
            </a:r>
            <a:r>
              <a:rPr lang="en-A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link to the previous day’s discussion.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0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05101"/>
            <a:ext cx="7543800" cy="1955800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/>
              <a:t>MAIN</a:t>
            </a:r>
            <a:br>
              <a:rPr lang="ga-IE" dirty="0"/>
            </a:br>
            <a:r>
              <a:rPr lang="ga-IE" dirty="0"/>
              <a:t>PRESENTATION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839642"/>
            <a:ext cx="7543800" cy="6467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SECTION SUB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/>
              <a:t>Presenter Name</a:t>
            </a:r>
          </a:p>
          <a:p>
            <a:pPr lvl="0"/>
            <a:r>
              <a:rPr lang="ga-IE" dirty="0"/>
              <a:t>Presenter Title</a:t>
            </a:r>
            <a:endParaRPr lang="en-US" dirty="0"/>
          </a:p>
        </p:txBody>
      </p:sp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41022" y="547533"/>
            <a:ext cx="2493378" cy="59546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685800" y="4724400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898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200" b="0" i="0">
                <a:solidFill>
                  <a:srgbClr val="00ABE2"/>
                </a:solidFill>
                <a:latin typeface="Arial Narrow Bold"/>
                <a:cs typeface="Arial Narrow Bold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937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800" cap="all">
                <a:solidFill>
                  <a:srgbClr val="00ABE2"/>
                </a:solidFill>
                <a:latin typeface="Arial Narrow"/>
                <a:cs typeface="Arial Narrow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81400"/>
            <a:ext cx="7543800" cy="1384301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/>
              <a:t>PRESENTATION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130000"/>
            <a:ext cx="7543800" cy="3261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/>
              <a:t>Presenter Name</a:t>
            </a:r>
          </a:p>
          <a:p>
            <a:pPr lvl="0"/>
            <a:r>
              <a:rPr lang="ga-IE" dirty="0"/>
              <a:t>Presenter Title</a:t>
            </a:r>
            <a:endParaRPr lang="en-US" dirty="0"/>
          </a:p>
        </p:txBody>
      </p:sp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41022" y="547533"/>
            <a:ext cx="2493378" cy="59546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685800" y="500784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0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81400"/>
            <a:ext cx="7543800" cy="1384301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/>
              <a:t>PRESENTATION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130000"/>
            <a:ext cx="7543800" cy="3261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/>
              <a:t>Presenter Name</a:t>
            </a:r>
          </a:p>
          <a:p>
            <a:pPr lvl="0"/>
            <a:r>
              <a:rPr lang="ga-IE" dirty="0"/>
              <a:t>Presenter Title</a:t>
            </a:r>
            <a:endParaRPr lang="en-US" dirty="0"/>
          </a:p>
        </p:txBody>
      </p:sp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41022" y="547533"/>
            <a:ext cx="2493378" cy="59546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685800" y="500784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2911" y="2998633"/>
            <a:ext cx="2493378" cy="59546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743200" y="4394200"/>
            <a:ext cx="34163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solidFill>
                  <a:schemeClr val="bg1"/>
                </a:solidFill>
                <a:latin typeface="Arial Narrow"/>
                <a:cs typeface="Arial Narrow"/>
              </a:rPr>
              <a:t>www.transparency.org</a:t>
            </a:r>
            <a:endParaRPr lang="en-US" sz="23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260600" y="4965700"/>
            <a:ext cx="4381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i="0" dirty="0" err="1">
                <a:solidFill>
                  <a:schemeClr val="bg1"/>
                </a:solidFill>
                <a:latin typeface="Arial Narrow"/>
                <a:cs typeface="Arial Narrow"/>
              </a:rPr>
              <a:t>facebook.com/transparencyinternational</a:t>
            </a:r>
            <a:endParaRPr lang="en-US" sz="1500" b="0" i="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ctr"/>
            <a:r>
              <a:rPr lang="en-US" sz="1500" b="0" i="0" dirty="0" err="1">
                <a:solidFill>
                  <a:schemeClr val="bg1"/>
                </a:solidFill>
                <a:latin typeface="Arial Narrow"/>
                <a:cs typeface="Arial Narrow"/>
              </a:rPr>
              <a:t>twitter.com</a:t>
            </a:r>
            <a:r>
              <a:rPr lang="en-US" sz="1500" b="0" i="0" dirty="0">
                <a:solidFill>
                  <a:schemeClr val="bg1"/>
                </a:solidFill>
                <a:latin typeface="Arial Narrow"/>
                <a:cs typeface="Arial Narrow"/>
              </a:rPr>
              <a:t>/anticorruption </a:t>
            </a:r>
          </a:p>
          <a:p>
            <a:pPr algn="ctr"/>
            <a:r>
              <a:rPr lang="en-US" sz="1500" b="0" i="0" dirty="0" err="1">
                <a:solidFill>
                  <a:schemeClr val="bg1"/>
                </a:solidFill>
                <a:latin typeface="Arial Narrow"/>
                <a:cs typeface="Arial Narrow"/>
              </a:rPr>
              <a:t>blog.transparency.org</a:t>
            </a:r>
            <a:r>
              <a:rPr lang="en-US" sz="1500" b="0" i="0" dirty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97100" y="5816600"/>
            <a:ext cx="45085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i="0" dirty="0">
                <a:solidFill>
                  <a:schemeClr val="bg1"/>
                </a:solidFill>
                <a:latin typeface="Arial Narrow"/>
                <a:cs typeface="Arial Narrow"/>
              </a:rPr>
              <a:t>© 2013 Transparency International.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898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200" b="0" i="0">
                <a:solidFill>
                  <a:srgbClr val="00ABE2"/>
                </a:solidFill>
                <a:latin typeface="Arial Narrow Bold"/>
                <a:cs typeface="Arial Narrow Bold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6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5667500" y="1651000"/>
            <a:ext cx="2930400" cy="425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346700"/>
            <a:ext cx="4921000" cy="571500"/>
          </a:xfrm>
          <a:prstGeom prst="rect">
            <a:avLst/>
          </a:prstGeom>
        </p:spPr>
        <p:txBody>
          <a:bodyPr lIns="0" t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0000" y="1651000"/>
            <a:ext cx="4921000" cy="3555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80000" indent="-180000">
              <a:buSzPct val="100000"/>
              <a:buFontTx/>
              <a:buNone/>
              <a:defRPr sz="1900">
                <a:solidFill>
                  <a:srgbClr val="00ABE2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540000" y="2133600"/>
            <a:ext cx="4921000" cy="302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SzPct val="100000"/>
              <a:buFont typeface="Arial"/>
              <a:buNone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56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855F84-40E8-49EA-9DB0-4995BFAC3826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DAF063-AC08-4E34-9ECF-04EA30162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4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540000" y="1651000"/>
            <a:ext cx="8057900" cy="387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613400"/>
            <a:ext cx="8120700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81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540000" y="1651000"/>
            <a:ext cx="8057900" cy="387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613400"/>
            <a:ext cx="8120700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5667500" y="1651000"/>
            <a:ext cx="2930400" cy="425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346700"/>
            <a:ext cx="4921000" cy="571500"/>
          </a:xfrm>
          <a:prstGeom prst="rect">
            <a:avLst/>
          </a:prstGeom>
        </p:spPr>
        <p:txBody>
          <a:bodyPr lIns="0" t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0000" y="1651000"/>
            <a:ext cx="4921000" cy="3555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80000" indent="-180000">
              <a:buSzPct val="100000"/>
              <a:buFontTx/>
              <a:buNone/>
              <a:defRPr sz="1900">
                <a:solidFill>
                  <a:srgbClr val="00ABE2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540000" y="2133600"/>
            <a:ext cx="4921000" cy="302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SzPct val="100000"/>
              <a:buFont typeface="Arial"/>
              <a:buNone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A9F6-89D2-5246-A080-431BB3D2930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3F28-1B1F-534F-BB84-634DA45170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ection-screen300dpi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9" r:id="rId5"/>
    <p:sldLayoutId id="2147483660" r:id="rId6"/>
    <p:sldLayoutId id="214748366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ooter-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400800"/>
            <a:ext cx="9180000" cy="475774"/>
          </a:xfrm>
          <a:prstGeom prst="rect">
            <a:avLst/>
          </a:prstGeom>
        </p:spPr>
      </p:pic>
      <p:pic>
        <p:nvPicPr>
          <p:cNvPr id="4" name="Picture 3" descr="TI-symbol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8600" y="0"/>
            <a:ext cx="1645810" cy="14751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62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cap="all">
          <a:solidFill>
            <a:srgbClr val="00ABE2"/>
          </a:solidFill>
          <a:latin typeface="Arial Narrow Bold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transparency.org.au/publications/using-the-eiti-standard-to-combat-corruption/" TargetMode="External"/><Relationship Id="rId4" Type="http://schemas.openxmlformats.org/officeDocument/2006/relationships/hyperlink" Target="https://transparency.org.au/global-minin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99392"/>
            <a:ext cx="9144000" cy="6858000"/>
          </a:xfrm>
          <a:prstGeom prst="rect">
            <a:avLst/>
          </a:prstGeom>
          <a:solidFill>
            <a:srgbClr val="00AB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r>
              <a:rPr lang="en-US" sz="2000" b="1" dirty="0"/>
              <a:t>Discussion Paper Launch</a:t>
            </a:r>
          </a:p>
          <a:p>
            <a:pPr algn="ctr">
              <a:defRPr/>
            </a:pP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cap="none" dirty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en-US" sz="1400" b="1" cap="none" dirty="0">
                <a:solidFill>
                  <a:schemeClr val="tx1"/>
                </a:solidFill>
              </a:rPr>
              <a:t>Presented by:</a:t>
            </a:r>
          </a:p>
          <a:p>
            <a:pPr>
              <a:lnSpc>
                <a:spcPct val="100000"/>
              </a:lnSpc>
            </a:pPr>
            <a:r>
              <a:rPr lang="en-US" sz="1400" b="1" cap="none" dirty="0">
                <a:solidFill>
                  <a:schemeClr val="tx1"/>
                </a:solidFill>
              </a:rPr>
              <a:t>												                     Michael Odei Erdiaw-Kwasie</a:t>
            </a:r>
          </a:p>
          <a:p>
            <a:pPr algn="ctr">
              <a:defRPr/>
            </a:pP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700808"/>
            <a:ext cx="7759824" cy="122412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Using the eiti standard to combat corruption</a:t>
            </a:r>
            <a:br>
              <a:rPr lang="en-US" sz="3200" dirty="0"/>
            </a:br>
            <a:r>
              <a:rPr lang="en-US" sz="1600" cap="none" dirty="0"/>
              <a:t>Lessons From Transparency International’s Mining Research In Five Countries 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5013176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i-A3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620688"/>
            <a:ext cx="2592288" cy="61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7124463-2139-45EC-AB9E-EC346436E53B}"/>
              </a:ext>
            </a:extLst>
          </p:cNvPr>
          <p:cNvSpPr txBox="1">
            <a:spLocks/>
          </p:cNvSpPr>
          <p:nvPr/>
        </p:nvSpPr>
        <p:spPr>
          <a:xfrm>
            <a:off x="760797" y="5106953"/>
            <a:ext cx="7759824" cy="770320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 defTabSz="4572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800" b="0" i="0" kern="120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ea typeface="+mj-ea"/>
                <a:cs typeface="Arial Narrow Bold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cap="none" dirty="0">
                <a:solidFill>
                  <a:schemeClr val="tx1"/>
                </a:solidFill>
              </a:rPr>
              <a:t>Website:</a:t>
            </a:r>
            <a:r>
              <a:rPr lang="en-US" sz="1600" cap="none" dirty="0"/>
              <a:t> </a:t>
            </a:r>
            <a:r>
              <a:rPr lang="en-US" sz="1600" cap="none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https://transparency.org.au/global-mining/</a:t>
            </a:r>
            <a:r>
              <a:rPr lang="en-US" sz="1600" cap="none" dirty="0">
                <a:solidFill>
                  <a:schemeClr val="tx1"/>
                </a:solidFill>
              </a:rPr>
              <a:t>                               </a:t>
            </a:r>
          </a:p>
          <a:p>
            <a:pPr>
              <a:lnSpc>
                <a:spcPct val="100000"/>
              </a:lnSpc>
            </a:pPr>
            <a:endParaRPr lang="en-US" sz="1600" cap="none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cap="none" dirty="0">
                <a:solidFill>
                  <a:schemeClr val="tx1"/>
                </a:solidFill>
              </a:rPr>
              <a:t>Link to Paper</a:t>
            </a:r>
            <a:r>
              <a:rPr lang="en-US" sz="1600" cap="none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https://transparency.org.au/publications/using-the-eiti-standard-to-combat-corruption/</a:t>
            </a:r>
            <a:endParaRPr lang="en-US" sz="1600" cap="none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cap="none" dirty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570425"/>
            <a:ext cx="6337300" cy="795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600" b="1" dirty="0">
                <a:latin typeface="+mj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0F625D2-A57F-4F49-9BE3-5CD9261D0E9F}"/>
              </a:ext>
            </a:extLst>
          </p:cNvPr>
          <p:cNvSpPr txBox="1">
            <a:spLocks/>
          </p:cNvSpPr>
          <p:nvPr/>
        </p:nvSpPr>
        <p:spPr>
          <a:xfrm>
            <a:off x="683568" y="2348881"/>
            <a:ext cx="6984776" cy="34563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2200" b="0" i="0" kern="1200">
                <a:solidFill>
                  <a:srgbClr val="00ABE2"/>
                </a:solidFill>
                <a:latin typeface="Arial Narrow Bold"/>
                <a:ea typeface="+mn-ea"/>
                <a:cs typeface="Arial Narrow Bol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/>
              <a:t>Key Findings</a:t>
            </a:r>
          </a:p>
          <a:p>
            <a:r>
              <a:rPr lang="en-AU" sz="1200" b="1" dirty="0">
                <a:solidFill>
                  <a:schemeClr val="tx1"/>
                </a:solidFill>
                <a:latin typeface="Open Sans"/>
              </a:rPr>
              <a:t>Requirement 2.1: Disclosure of the legal framework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>
                <a:solidFill>
                  <a:schemeClr val="tx1"/>
                </a:solidFill>
                <a:effectLst/>
                <a:latin typeface="Open Sans"/>
                <a:ea typeface="Calibri" panose="020F0502020204030204" pitchFamily="34" charset="0"/>
              </a:rPr>
              <a:t>Political instability and unrest can distort the functioning of the legal framework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000" dirty="0">
                <a:solidFill>
                  <a:schemeClr val="tx1"/>
                </a:solidFill>
                <a:effectLst/>
                <a:latin typeface="Open Sans"/>
                <a:ea typeface="Times New Roman" panose="02020603050405020304" pitchFamily="18" charset="0"/>
              </a:rPr>
              <a:t>Political donations, particularly during elections, can influence the design of the legal framework and decision-making process in favour of the donor</a:t>
            </a:r>
          </a:p>
          <a:p>
            <a:endParaRPr lang="en-GB" sz="1200" dirty="0">
              <a:solidFill>
                <a:schemeClr val="tx1"/>
              </a:solidFill>
              <a:latin typeface="Open Sans"/>
            </a:endParaRPr>
          </a:p>
          <a:p>
            <a:r>
              <a:rPr lang="en-AU" sz="1200" b="1" dirty="0">
                <a:solidFill>
                  <a:schemeClr val="tx1"/>
                </a:solidFill>
                <a:latin typeface="Open Sans"/>
              </a:rPr>
              <a:t>Requirement 2. 2: Disclosure of the licence allocation process</a:t>
            </a:r>
          </a:p>
          <a:p>
            <a:pPr marL="171450" indent="-171450" algn="l">
              <a:buFont typeface="Wingdings" panose="05000000000000000000" pitchFamily="2" charset="2"/>
              <a:buChar char="v"/>
            </a:pPr>
            <a:r>
              <a:rPr lang="en-US" sz="1000" i="0" u="none" strike="noStrike" baseline="0" dirty="0">
                <a:solidFill>
                  <a:schemeClr val="tx1"/>
                </a:solidFill>
                <a:latin typeface="Open Sans"/>
              </a:rPr>
              <a:t>Ineffective coordination among different government </a:t>
            </a:r>
            <a:r>
              <a:rPr lang="en-AU" sz="1000" i="0" u="none" strike="noStrike" baseline="0" dirty="0">
                <a:solidFill>
                  <a:schemeClr val="tx1"/>
                </a:solidFill>
                <a:latin typeface="Open Sans"/>
              </a:rPr>
              <a:t>departments and agencie</a:t>
            </a:r>
            <a:r>
              <a:rPr lang="en-AU" sz="1000" i="0" u="none" strike="noStrike" baseline="0" dirty="0">
                <a:solidFill>
                  <a:schemeClr val="tx1"/>
                </a:solidFill>
                <a:latin typeface="OpenSans-Bold"/>
              </a:rPr>
              <a:t>s</a:t>
            </a:r>
          </a:p>
          <a:p>
            <a:pPr marL="171450" indent="-171450" algn="l">
              <a:buFont typeface="Wingdings" panose="05000000000000000000" pitchFamily="2" charset="2"/>
              <a:buChar char="v"/>
            </a:pPr>
            <a:r>
              <a:rPr lang="en-US" sz="1000" i="0" u="none" strike="noStrike" baseline="0" dirty="0">
                <a:solidFill>
                  <a:schemeClr val="tx1"/>
                </a:solidFill>
                <a:latin typeface="Open Sans"/>
              </a:rPr>
              <a:t>Low institutional capacity is a red flag</a:t>
            </a:r>
          </a:p>
          <a:p>
            <a:pPr marL="171450" indent="-171450" algn="l">
              <a:buFont typeface="Wingdings" panose="05000000000000000000" pitchFamily="2" charset="2"/>
              <a:buChar char="v"/>
            </a:pPr>
            <a:endParaRPr lang="en-GB" sz="1000" dirty="0">
              <a:solidFill>
                <a:schemeClr val="tx1"/>
              </a:solidFill>
              <a:latin typeface="Open Sans"/>
            </a:endParaRPr>
          </a:p>
          <a:p>
            <a:r>
              <a:rPr lang="en-AU" sz="1200" b="1" dirty="0">
                <a:solidFill>
                  <a:schemeClr val="tx1"/>
                </a:solidFill>
                <a:latin typeface="Open Sans"/>
              </a:rPr>
              <a:t>Requirement 2.3: Maintenance of publicly available license register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GB" sz="1000" dirty="0">
                <a:solidFill>
                  <a:schemeClr val="tx1"/>
                </a:solidFill>
                <a:effectLst/>
                <a:latin typeface="Open Sans"/>
                <a:ea typeface="Calibri" panose="020F0502020204030204" pitchFamily="34" charset="0"/>
              </a:rPr>
              <a:t>Gaps in the licence register mean that key details about who has been granted a licence, where and for how long are hidden from public view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n-AU" sz="1200" dirty="0">
              <a:solidFill>
                <a:schemeClr val="tx1"/>
              </a:solidFill>
              <a:latin typeface="Open Sans"/>
            </a:endParaRPr>
          </a:p>
          <a:p>
            <a:r>
              <a:rPr lang="en-AU" sz="1200" b="1" dirty="0">
                <a:solidFill>
                  <a:schemeClr val="tx1"/>
                </a:solidFill>
                <a:latin typeface="Open Sans"/>
              </a:rPr>
              <a:t>Requirement 2.4: Disclosure of contracts and license agreements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GB" sz="1000" dirty="0">
                <a:solidFill>
                  <a:schemeClr val="tx1"/>
                </a:solidFill>
                <a:effectLst/>
                <a:latin typeface="Open Sans"/>
                <a:ea typeface="Calibri" panose="020F0502020204030204" pitchFamily="34" charset="0"/>
              </a:rPr>
              <a:t>Lack of access to licence agreements limits the ability of citizens to scrutinise the adequacy of the terms and conditions</a:t>
            </a:r>
            <a:endParaRPr lang="en-AU" sz="1000" dirty="0">
              <a:solidFill>
                <a:schemeClr val="tx1"/>
              </a:solidFill>
              <a:latin typeface="Open Sans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AU" sz="1200" dirty="0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C8FB47-7D59-4499-89B3-C9BC8614E2AC}"/>
              </a:ext>
            </a:extLst>
          </p:cNvPr>
          <p:cNvSpPr txBox="1"/>
          <p:nvPr/>
        </p:nvSpPr>
        <p:spPr>
          <a:xfrm>
            <a:off x="605705" y="1441422"/>
            <a:ext cx="7134647" cy="572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15000"/>
              </a:lnSpc>
            </a:pPr>
            <a:r>
              <a:rPr lang="en-AU" b="1" dirty="0">
                <a:solidFill>
                  <a:srgbClr val="00B0F0"/>
                </a:solidFill>
                <a:effectLst/>
                <a:latin typeface="Arial Narrow Bold" panose="020B0706020202030204" pitchFamily="34" charset="0"/>
                <a:ea typeface="Times New Roman" panose="02020603050405020304" pitchFamily="18" charset="0"/>
                <a:cs typeface="Angsana New" panose="020B0502040204020203" pitchFamily="18" charset="-34"/>
              </a:rPr>
              <a:t>Purpose: </a:t>
            </a:r>
            <a:r>
              <a:rPr lang="en-AU" sz="1000" dirty="0">
                <a:solidFill>
                  <a:srgbClr val="000000"/>
                </a:solidFill>
                <a:effectLst/>
                <a:latin typeface="Open Sans"/>
                <a:ea typeface="Times New Roman" panose="02020603050405020304" pitchFamily="18" charset="0"/>
                <a:cs typeface="Angsana New" panose="020B0502040204020203" pitchFamily="18" charset="-34"/>
              </a:rPr>
              <a:t>The paper </a:t>
            </a:r>
            <a:r>
              <a:rPr lang="en-AU" sz="1000" dirty="0">
                <a:effectLst/>
                <a:latin typeface="Open Sans"/>
                <a:ea typeface="Times New Roman" panose="02020603050405020304" pitchFamily="18" charset="0"/>
                <a:cs typeface="Angsana New" panose="020B0502040204020203" pitchFamily="18" charset="-34"/>
              </a:rPr>
              <a:t>highlights key lessons for combatting corruption through effective implementation of the licence allocation disclosure requirements in the EITI Standard (Requirement 2). </a:t>
            </a:r>
          </a:p>
        </p:txBody>
      </p:sp>
    </p:spTree>
    <p:extLst>
      <p:ext uri="{BB962C8B-B14F-4D97-AF65-F5344CB8AC3E}">
        <p14:creationId xmlns:p14="http://schemas.microsoft.com/office/powerpoint/2010/main" val="192309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570425"/>
            <a:ext cx="6337300" cy="795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b="1" dirty="0">
                <a:latin typeface="+mj-lt"/>
                <a:cs typeface="Times New Roman" panose="02020603050405020304" pitchFamily="18" charset="0"/>
              </a:rPr>
              <a:t>ACTIONABLE RECOMMENDATIONS FOR EITI MSGS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0F625D2-A57F-4F49-9BE3-5CD9261D0E9F}"/>
              </a:ext>
            </a:extLst>
          </p:cNvPr>
          <p:cNvSpPr txBox="1">
            <a:spLocks/>
          </p:cNvSpPr>
          <p:nvPr/>
        </p:nvSpPr>
        <p:spPr>
          <a:xfrm>
            <a:off x="611560" y="1484784"/>
            <a:ext cx="6912768" cy="475252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2200" b="0" i="0" kern="1200">
                <a:solidFill>
                  <a:srgbClr val="00ABE2"/>
                </a:solidFill>
                <a:latin typeface="Arial Narrow Bold"/>
                <a:ea typeface="+mn-ea"/>
                <a:cs typeface="Arial Narrow Bol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b="1" dirty="0">
                <a:solidFill>
                  <a:schemeClr val="tx1"/>
                </a:solidFill>
                <a:effectLst/>
                <a:latin typeface="Open Sans"/>
                <a:ea typeface="Calibri" panose="020F0502020204030204" pitchFamily="34" charset="0"/>
              </a:rPr>
              <a:t>EITI MSGs should prioritise systematic disclosure </a:t>
            </a:r>
            <a:r>
              <a:rPr lang="en-GB" sz="1400" dirty="0">
                <a:solidFill>
                  <a:schemeClr val="tx1"/>
                </a:solidFill>
                <a:effectLst/>
                <a:latin typeface="Open Sans"/>
                <a:ea typeface="Calibri" panose="020F0502020204030204" pitchFamily="34" charset="0"/>
              </a:rPr>
              <a:t>to ensure that relevant, up-to-date information needed to help prevent and detect corruption is transparent and readily available on an ongoing basis</a:t>
            </a:r>
          </a:p>
          <a:p>
            <a:endParaRPr lang="en-AU" sz="1400" dirty="0">
              <a:solidFill>
                <a:schemeClr val="tx1"/>
              </a:solidFill>
              <a:latin typeface="Open Sans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b="1" dirty="0">
                <a:solidFill>
                  <a:schemeClr val="tx1"/>
                </a:solidFill>
                <a:effectLst/>
                <a:latin typeface="Open Sans"/>
                <a:ea typeface="Arial" panose="020B0604020202020204" pitchFamily="34" charset="0"/>
                <a:cs typeface="Times New Roman" panose="02020603050405020304" pitchFamily="18" charset="0"/>
              </a:rPr>
              <a:t>EITI MSGs should require disclosure of political donations </a:t>
            </a:r>
            <a:r>
              <a:rPr lang="en-GB" sz="1400" dirty="0">
                <a:solidFill>
                  <a:schemeClr val="tx1"/>
                </a:solidFill>
                <a:effectLst/>
                <a:latin typeface="Open Sans"/>
                <a:ea typeface="Arial" panose="020B0604020202020204" pitchFamily="34" charset="0"/>
                <a:cs typeface="Times New Roman" panose="02020603050405020304" pitchFamily="18" charset="0"/>
              </a:rPr>
              <a:t>by extractive companies and recipients within the framework of the EITI.</a:t>
            </a:r>
          </a:p>
          <a:p>
            <a:endParaRPr lang="en-AU" sz="1400" dirty="0">
              <a:solidFill>
                <a:schemeClr val="tx1"/>
              </a:solidFill>
              <a:effectLst/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b="1" dirty="0">
                <a:solidFill>
                  <a:schemeClr val="tx1"/>
                </a:solidFill>
                <a:effectLst/>
                <a:latin typeface="Open Sans"/>
                <a:ea typeface="Arial" panose="020B0604020202020204" pitchFamily="34" charset="0"/>
                <a:cs typeface="Times New Roman" panose="02020603050405020304" pitchFamily="18" charset="0"/>
              </a:rPr>
              <a:t>EITI MSGs should consider capacity building activities on the legal framework</a:t>
            </a:r>
            <a:r>
              <a:rPr lang="en-GB" sz="1400" dirty="0">
                <a:solidFill>
                  <a:schemeClr val="tx1"/>
                </a:solidFill>
                <a:effectLst/>
                <a:latin typeface="Open Sans"/>
                <a:ea typeface="Arial" panose="020B0604020202020204" pitchFamily="34" charset="0"/>
                <a:cs typeface="Times New Roman" panose="02020603050405020304" pitchFamily="18" charset="0"/>
              </a:rPr>
              <a:t> among implementing officials and accountability actors as a critical step towards combatting corruption in the licensing process.</a:t>
            </a:r>
          </a:p>
          <a:p>
            <a:endParaRPr lang="en-AU" sz="1400" dirty="0">
              <a:solidFill>
                <a:schemeClr val="tx1"/>
              </a:solidFill>
              <a:effectLst/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b="1" dirty="0">
                <a:solidFill>
                  <a:schemeClr val="tx1"/>
                </a:solidFill>
                <a:effectLst/>
                <a:latin typeface="Open Sans"/>
                <a:ea typeface="Arial" panose="020B0604020202020204" pitchFamily="34" charset="0"/>
              </a:rPr>
              <a:t>EITI MSGs should establish and resource a technical working group</a:t>
            </a:r>
            <a:r>
              <a:rPr lang="en-GB" sz="1400" dirty="0">
                <a:solidFill>
                  <a:schemeClr val="tx1"/>
                </a:solidFill>
                <a:effectLst/>
                <a:latin typeface="Open Sans"/>
                <a:ea typeface="Arial" panose="020B0604020202020204" pitchFamily="34" charset="0"/>
              </a:rPr>
              <a:t> that may involve relevant actors from different government departments to improve government coordination </a:t>
            </a:r>
          </a:p>
          <a:p>
            <a:endParaRPr lang="en-GB" sz="1400" dirty="0">
              <a:solidFill>
                <a:schemeClr val="tx1"/>
              </a:solidFill>
              <a:effectLst/>
              <a:latin typeface="Open Sans"/>
              <a:ea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b="1" dirty="0">
                <a:solidFill>
                  <a:schemeClr val="tx1"/>
                </a:solidFill>
                <a:effectLst/>
                <a:latin typeface="Open Sans"/>
                <a:ea typeface="Arial" panose="020B0604020202020204" pitchFamily="34" charset="0"/>
                <a:cs typeface="Times New Roman" panose="02020603050405020304" pitchFamily="18" charset="0"/>
              </a:rPr>
              <a:t>EITI MSGs should map out the key elements of the anti-corruption legal framework in their country</a:t>
            </a:r>
            <a:r>
              <a:rPr lang="en-GB" sz="1400" dirty="0">
                <a:solidFill>
                  <a:schemeClr val="tx1"/>
                </a:solidFill>
                <a:effectLst/>
                <a:latin typeface="Open Sans"/>
                <a:ea typeface="Arial" panose="020B0604020202020204" pitchFamily="34" charset="0"/>
                <a:cs typeface="Times New Roman" panose="02020603050405020304" pitchFamily="18" charset="0"/>
              </a:rPr>
              <a:t> such as corruption offences, authorities responsible for investigating and prosecuting corruption, the penalties and how these apply to the licensing process.</a:t>
            </a:r>
            <a:endParaRPr lang="en-AU" sz="1400" dirty="0">
              <a:solidFill>
                <a:schemeClr val="tx1"/>
              </a:solidFill>
              <a:effectLst/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AU" sz="1200" dirty="0">
              <a:solidFill>
                <a:schemeClr val="tx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41431771"/>
      </p:ext>
    </p:extLst>
  </p:cSld>
  <p:clrMapOvr>
    <a:masterClrMapping/>
  </p:clrMapOvr>
</p:sld>
</file>

<file path=ppt/theme/theme1.xml><?xml version="1.0" encoding="utf-8"?>
<a:theme xmlns:a="http://schemas.openxmlformats.org/drawingml/2006/main" name="ti-presentation-template-2014">
  <a:themeElements>
    <a:clrScheme name="Transparency International">
      <a:dk1>
        <a:sysClr val="windowText" lastClr="000000"/>
      </a:dk1>
      <a:lt1>
        <a:sysClr val="window" lastClr="FFFFFF"/>
      </a:lt1>
      <a:dk2>
        <a:srgbClr val="0B0D11"/>
      </a:dk2>
      <a:lt2>
        <a:srgbClr val="DDDEDD"/>
      </a:lt2>
      <a:accent1>
        <a:srgbClr val="BFBFBF"/>
      </a:accent1>
      <a:accent2>
        <a:srgbClr val="595959"/>
      </a:accent2>
      <a:accent3>
        <a:srgbClr val="4F7689"/>
      </a:accent3>
      <a:accent4>
        <a:srgbClr val="60BCDF"/>
      </a:accent4>
      <a:accent5>
        <a:srgbClr val="009FEE"/>
      </a:accent5>
      <a:accent6>
        <a:srgbClr val="0076B1"/>
      </a:accent6>
      <a:hlink>
        <a:srgbClr val="009FEE"/>
      </a:hlink>
      <a:folHlink>
        <a:srgbClr val="009F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NEXALA">
      <a:dk1>
        <a:srgbClr val="002C44"/>
      </a:dk1>
      <a:lt1>
        <a:srgbClr val="FFFFFE"/>
      </a:lt1>
      <a:dk2>
        <a:srgbClr val="002C44"/>
      </a:dk2>
      <a:lt2>
        <a:srgbClr val="DDDEDD"/>
      </a:lt2>
      <a:accent1>
        <a:srgbClr val="141313"/>
      </a:accent1>
      <a:accent2>
        <a:srgbClr val="313231"/>
      </a:accent2>
      <a:accent3>
        <a:srgbClr val="505150"/>
      </a:accent3>
      <a:accent4>
        <a:srgbClr val="6D6E6D"/>
      </a:accent4>
      <a:accent5>
        <a:srgbClr val="8D8E8D"/>
      </a:accent5>
      <a:accent6>
        <a:srgbClr val="B2B3B2"/>
      </a:accent6>
      <a:hlink>
        <a:srgbClr val="29ABE2"/>
      </a:hlink>
      <a:folHlink>
        <a:srgbClr val="002C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15317F7111E741A68076FCECAE70DE" ma:contentTypeVersion="9" ma:contentTypeDescription="Create a new document." ma:contentTypeScope="" ma:versionID="84fc8571f822977d6d1afdb6a227b9a5">
  <xsd:schema xmlns:xsd="http://www.w3.org/2001/XMLSchema" xmlns:xs="http://www.w3.org/2001/XMLSchema" xmlns:p="http://schemas.microsoft.com/office/2006/metadata/properties" xmlns:ns2="022d5921-7ea6-4407-bcd7-f36ec4d27c62" targetNamespace="http://schemas.microsoft.com/office/2006/metadata/properties" ma:root="true" ma:fieldsID="026ff5c9fcd5421d4d622b2cd23a034d" ns2:_="">
    <xsd:import namespace="022d5921-7ea6-4407-bcd7-f36ec4d27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d5921-7ea6-4407-bcd7-f36ec4d27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0DA1EB-56F0-4960-B6B6-959C78BDD0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8CBA9E-8014-4571-B3AB-288ABC466C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2d5921-7ea6-4407-bcd7-f36ec4d27c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F2E38D-40AF-4D4E-9BDB-A79C267DBB4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22d5921-7ea6-4407-bcd7-f36ec4d27c6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9445</TotalTime>
  <Words>497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Narrow</vt:lpstr>
      <vt:lpstr>Arial Narrow Bold</vt:lpstr>
      <vt:lpstr>Calibri</vt:lpstr>
      <vt:lpstr>Open Sans</vt:lpstr>
      <vt:lpstr>OpenSans-Bold</vt:lpstr>
      <vt:lpstr>Wingdings</vt:lpstr>
      <vt:lpstr>ti-presentation-template-2014</vt:lpstr>
      <vt:lpstr>Office Theme</vt:lpstr>
      <vt:lpstr>Using the eiti standard to combat corruption Lessons From Transparency International’s Mining Research In Five Countries </vt:lpstr>
      <vt:lpstr>Background</vt:lpstr>
      <vt:lpstr>ACTIONABLE RECOMMENDATIONS FOR EITI MSGS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Awards Corruption Risk Assessment (MACRA) Tool</dc:title>
  <dc:creator>Michael Erdiaw (TI AU)</dc:creator>
  <cp:lastModifiedBy>Leah Krogsund</cp:lastModifiedBy>
  <cp:revision>130</cp:revision>
  <dcterms:created xsi:type="dcterms:W3CDTF">2019-01-23T06:48:57Z</dcterms:created>
  <dcterms:modified xsi:type="dcterms:W3CDTF">2020-10-29T12:38:24Z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0x010100EF15317F7111E741A68076FCECAE70DE</vt:lpwstr>
  </property>
</Properties>
</file>