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CE3"/>
    <a:srgbClr val="8AB9E2"/>
    <a:srgbClr val="0076AF"/>
    <a:srgbClr val="A89B91"/>
    <a:srgbClr val="00919B"/>
    <a:srgbClr val="BCE9FF"/>
    <a:srgbClr val="E6E6E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0"/>
    <p:restoredTop sz="95686" autoAdjust="0"/>
  </p:normalViewPr>
  <p:slideViewPr>
    <p:cSldViewPr snapToObjects="1">
      <p:cViewPr>
        <p:scale>
          <a:sx n="150" d="100"/>
          <a:sy n="150" d="100"/>
        </p:scale>
        <p:origin x="896" y="-768"/>
      </p:cViewPr>
      <p:guideLst>
        <p:guide orient="horz" pos="528"/>
        <p:guide pos="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592263"/>
            <a:ext cx="7908926" cy="1845205"/>
          </a:xfrm>
        </p:spPr>
        <p:txBody>
          <a:bodyPr lIns="0" rIns="0" anchor="b" anchorCtr="0">
            <a:normAutofit/>
          </a:bodyPr>
          <a:lstStyle>
            <a:lvl1pPr>
              <a:defRPr sz="4000" b="0" i="0"/>
            </a:lvl1pPr>
          </a:lstStyle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74" y="4299858"/>
            <a:ext cx="7908926" cy="1338942"/>
          </a:xfrm>
        </p:spPr>
        <p:txBody>
          <a:bodyPr lIns="0" rIns="0" anchor="b" anchorCtr="0">
            <a:normAutofit/>
          </a:bodyPr>
          <a:lstStyle>
            <a:lvl1pPr marL="0" indent="0" algn="l">
              <a:buNone/>
              <a:defRPr sz="2600"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Click to edit Master subtitle style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 lIns="0" rIns="0"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 smtClean="0">
                <a:solidFill>
                  <a:srgbClr val="FFFFFF"/>
                </a:solidFill>
                <a:latin typeface="Frutiger LT 57 Cn" charset="0"/>
              </a:rPr>
              <a:t> </a:t>
            </a:r>
            <a:endParaRPr lang="en-GB" sz="3600" noProof="0">
              <a:solidFill>
                <a:srgbClr val="FFFFFF"/>
              </a:solidFill>
              <a:latin typeface="Frutiger LT 57 Cn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3" descr="big-twitter-bird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11" y="3931155"/>
            <a:ext cx="675622" cy="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234262" y="3345560"/>
            <a:ext cx="25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000" i="1" noProof="0" smtClean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</a:p>
          <a:p>
            <a:pPr algn="ctr">
              <a:lnSpc>
                <a:spcPct val="100000"/>
              </a:lnSpc>
            </a:pPr>
            <a:r>
              <a:rPr lang="en-GB" sz="3000" i="1" noProof="0" smtClean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@EITIorg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 smtClean="0">
                <a:solidFill>
                  <a:srgbClr val="FFFFFF"/>
                </a:solidFill>
                <a:latin typeface="Frutiger LT 57 Cn" charset="0"/>
              </a:rPr>
              <a:t> </a:t>
            </a:r>
            <a:endParaRPr lang="en-GB" sz="3600" noProof="0">
              <a:solidFill>
                <a:srgbClr val="FFFFFF"/>
              </a:solidFill>
              <a:latin typeface="Frutiger LT 57 Cn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549274" y="2045755"/>
            <a:ext cx="7908926" cy="147002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GB" sz="5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all"/>
            </a:lvl1pPr>
          </a:lstStyle>
          <a:p>
            <a:r>
              <a:rPr lang="en-GB" noProof="0" smtClean="0"/>
              <a:t>Section header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7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6732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37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337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3816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381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lef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29162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29162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Drag picture to placeholder or click icon to add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7875058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 smtClean="0"/>
              <a:t>Cliquez et modifiez le titre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7875058" cy="20621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75" y="6411615"/>
            <a:ext cx="848810" cy="268585"/>
          </a:xfrm>
          <a:prstGeom prst="rect">
            <a:avLst/>
          </a:prstGeom>
        </p:spPr>
      </p:pic>
      <p:grpSp>
        <p:nvGrpSpPr>
          <p:cNvPr id="11" name="Grouper 10"/>
          <p:cNvGrpSpPr/>
          <p:nvPr/>
        </p:nvGrpSpPr>
        <p:grpSpPr>
          <a:xfrm>
            <a:off x="-1" y="-9136"/>
            <a:ext cx="9144001" cy="166464"/>
            <a:chOff x="-1" y="-9136"/>
            <a:chExt cx="9144001" cy="166464"/>
          </a:xfrm>
        </p:grpSpPr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-1" y="-9136"/>
              <a:ext cx="9144001" cy="166464"/>
            </a:xfrm>
            <a:prstGeom prst="rect">
              <a:avLst/>
            </a:prstGeom>
            <a:solidFill>
              <a:srgbClr val="0076AF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/>
              <a:r>
                <a:rPr lang="en-GB" sz="3600" noProof="0" smtClean="0">
                  <a:solidFill>
                    <a:srgbClr val="FFFFFF"/>
                  </a:solidFill>
                  <a:latin typeface="Frutiger LT 57 Cn" charset="0"/>
                </a:rPr>
                <a:t> </a:t>
              </a:r>
              <a:endParaRPr lang="en-GB" sz="3600" noProof="0">
                <a:solidFill>
                  <a:srgbClr val="FFFFFF"/>
                </a:solidFill>
                <a:latin typeface="Frutiger LT 57 Cn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549275" y="-9136"/>
              <a:ext cx="612068" cy="166464"/>
            </a:xfrm>
            <a:prstGeom prst="rect">
              <a:avLst/>
            </a:prstGeom>
            <a:solidFill>
              <a:srgbClr val="60BC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latin typeface="Frutiger LT 57 Cn" pitchFamily="1" charset="0"/>
              </a:endParaRPr>
            </a:p>
          </p:txBody>
        </p:sp>
      </p:grp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218267" y="6411615"/>
            <a:ext cx="465666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 i="1">
                <a:solidFill>
                  <a:srgbClr val="666666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EITI Validation Procedure as of February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6A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buClr>
          <a:schemeClr val="accent1"/>
        </a:buClr>
        <a:buFont typeface="Arial"/>
        <a:buNone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600" b="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48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3pPr>
      <a:lvl4pPr marL="972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4pPr>
      <a:lvl5pPr marL="1296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>
            <a:stCxn id="12" idx="2"/>
            <a:endCxn id="41" idx="2"/>
          </p:cNvCxnSpPr>
          <p:nvPr/>
        </p:nvCxnSpPr>
        <p:spPr>
          <a:xfrm>
            <a:off x="8255368" y="1442393"/>
            <a:ext cx="52348" cy="2995898"/>
          </a:xfrm>
          <a:prstGeom prst="line">
            <a:avLst/>
          </a:prstGeom>
          <a:ln w="9525" cmpd="sng">
            <a:solidFill>
              <a:schemeClr val="accent5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69" idx="0"/>
            <a:endCxn id="76" idx="2"/>
          </p:cNvCxnSpPr>
          <p:nvPr/>
        </p:nvCxnSpPr>
        <p:spPr>
          <a:xfrm flipH="1" flipV="1">
            <a:off x="1295510" y="1441992"/>
            <a:ext cx="6624" cy="2057580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Validation procedure</a:t>
            </a:r>
          </a:p>
        </p:txBody>
      </p:sp>
      <p:cxnSp>
        <p:nvCxnSpPr>
          <p:cNvPr id="4" name="Straight Connector 3"/>
          <p:cNvCxnSpPr>
            <a:stCxn id="9" idx="0"/>
            <a:endCxn id="6" idx="2"/>
          </p:cNvCxnSpPr>
          <p:nvPr/>
        </p:nvCxnSpPr>
        <p:spPr>
          <a:xfrm flipV="1">
            <a:off x="4558418" y="1458411"/>
            <a:ext cx="5428" cy="4185033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09" idx="0"/>
          </p:cNvCxnSpPr>
          <p:nvPr/>
        </p:nvCxnSpPr>
        <p:spPr>
          <a:xfrm>
            <a:off x="6404100" y="1479641"/>
            <a:ext cx="4541" cy="4317484"/>
          </a:xfrm>
          <a:prstGeom prst="line">
            <a:avLst/>
          </a:prstGeom>
          <a:ln w="9525" cmpd="sng">
            <a:solidFill>
              <a:schemeClr val="accent4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60298" y="996746"/>
            <a:ext cx="14070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International Secretariat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0298" y="1764663"/>
            <a:ext cx="139624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Detailed review of </a:t>
            </a:r>
            <a:r>
              <a:rPr lang="en-GB" sz="1100" dirty="0"/>
              <a:t>relevant documents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72521" y="2879510"/>
            <a:ext cx="137262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Stakeholder consultation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4996" y="5643444"/>
            <a:ext cx="1386843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Initial </a:t>
            </a:r>
            <a:r>
              <a:rPr lang="en-GB" sz="1100" dirty="0" smtClean="0"/>
              <a:t>assessment about </a:t>
            </a:r>
            <a:r>
              <a:rPr lang="en-GB" sz="1100" dirty="0"/>
              <a:t>progress on each requirement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177" y="980664"/>
            <a:ext cx="1436732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Independent Validator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35702" y="980728"/>
            <a:ext cx="123933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GB" dirty="0"/>
              <a:t>EITI Board </a:t>
            </a:r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24346" y="1740136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en-GB" sz="1050" dirty="0"/>
              <a:t>Work plan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24346" y="2029917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en-GB" sz="1050" dirty="0"/>
              <a:t>Budget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5674" y="2319698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en-GB" sz="1050" dirty="0"/>
              <a:t>Communications plan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0990" y="2804901"/>
            <a:ext cx="1035976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en-GB" sz="1050" dirty="0"/>
              <a:t>MSG ToRs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2659" y="3119897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/>
              <a:t>MSG meeting minutes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32660" y="3596476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 smtClean="0"/>
              <a:t>EITI Reports</a:t>
            </a:r>
            <a:endParaRPr lang="en-GB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2436898" y="4479872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 smtClean="0"/>
              <a:t>Scoping studies</a:t>
            </a:r>
            <a:endParaRPr lang="en-GB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430334" y="3958123"/>
            <a:ext cx="1035976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 smtClean="0"/>
              <a:t>Summary data sheet</a:t>
            </a:r>
            <a:endParaRPr lang="en-GB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2426751" y="4815765"/>
            <a:ext cx="1028039" cy="557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 smtClean="0"/>
              <a:t>Communication tools and products</a:t>
            </a:r>
            <a:endParaRPr lang="en-GB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2438088" y="5494395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 smtClean="0"/>
              <a:t>Annual progress report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434303" y="6017625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050" dirty="0"/>
              <a:t>Other documents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74388" y="3499572"/>
            <a:ext cx="1110610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50" dirty="0"/>
              <a:t>MSG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3208" y="3898604"/>
            <a:ext cx="1110610" cy="395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en-GB" sz="1050" dirty="0" smtClean="0"/>
              <a:t>Independent administrator</a:t>
            </a:r>
            <a:endParaRPr lang="en-GB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967936" y="4431881"/>
            <a:ext cx="1110610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Other key stakeholders</a:t>
            </a:r>
            <a:endParaRPr lang="en-GB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690145" y="1794844"/>
            <a:ext cx="1471840" cy="938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Detailed review of initial assessment and assessment of compliance with Validation Guide</a:t>
            </a:r>
            <a:endParaRPr lang="en-GB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5694941" y="3499572"/>
            <a:ext cx="1465968" cy="600164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Additional stakeholder </a:t>
            </a:r>
            <a:r>
              <a:rPr lang="en-GB" sz="1100" dirty="0" smtClean="0"/>
              <a:t>consultation if deemed necessary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7712" y="1795463"/>
            <a:ext cx="1227321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Validation Committee (VC) reviews Final  Validation Report and supporting documentation</a:t>
            </a:r>
            <a:endParaRPr lang="en-GB" sz="11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79860" y="1726527"/>
            <a:ext cx="11632" cy="452538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87644" y="1740136"/>
            <a:ext cx="780" cy="45117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15467" y="3501008"/>
            <a:ext cx="11138" cy="1357424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 flipV="1">
            <a:off x="5223933" y="3799654"/>
            <a:ext cx="471008" cy="1879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88050" y="3499572"/>
            <a:ext cx="1239331" cy="938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EITI Board takes final </a:t>
            </a:r>
            <a:r>
              <a:rPr lang="en-GB" sz="1100" b="1" dirty="0"/>
              <a:t>decision on the country's </a:t>
            </a:r>
            <a:r>
              <a:rPr lang="en-GB" sz="1100" b="1" dirty="0" smtClean="0"/>
              <a:t>progress towards compliance</a:t>
            </a:r>
          </a:p>
        </p:txBody>
      </p:sp>
      <p:cxnSp>
        <p:nvCxnSpPr>
          <p:cNvPr id="42" name="Straight Arrow Connector 41"/>
          <p:cNvCxnSpPr>
            <a:stCxn id="6" idx="3"/>
            <a:endCxn id="10" idx="1"/>
          </p:cNvCxnSpPr>
          <p:nvPr/>
        </p:nvCxnSpPr>
        <p:spPr>
          <a:xfrm flipV="1">
            <a:off x="5267394" y="1211497"/>
            <a:ext cx="456783" cy="1608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2" idx="1"/>
          </p:cNvCxnSpPr>
          <p:nvPr/>
        </p:nvCxnSpPr>
        <p:spPr>
          <a:xfrm>
            <a:off x="7160909" y="1211496"/>
            <a:ext cx="474793" cy="6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79975" y="4899757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GB" sz="1100" dirty="0" smtClean="0"/>
              <a:t>Review of &amp; response to MSG comments </a:t>
            </a:r>
            <a:endParaRPr lang="en-GB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595166" y="980327"/>
            <a:ext cx="1400687" cy="461665"/>
          </a:xfrm>
          <a:prstGeom prst="rect">
            <a:avLst/>
          </a:prstGeom>
          <a:solidFill>
            <a:srgbClr val="6CBCE3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Nat. Secretariat and MSG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0991" y="1690823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MSG encouraged to undertake </a:t>
            </a:r>
            <a:br>
              <a:rPr lang="en-GB" sz="1100" dirty="0" smtClean="0"/>
            </a:br>
            <a:r>
              <a:rPr lang="en-GB" sz="1100" dirty="0" smtClean="0"/>
              <a:t>self-assessment</a:t>
            </a:r>
            <a:endParaRPr lang="en-GB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600991" y="2580824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National Secretariat collates all documentation</a:t>
            </a:r>
            <a:endParaRPr lang="en-GB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860298" y="980327"/>
            <a:ext cx="14070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International Secretariat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3587644" y="1974422"/>
            <a:ext cx="272654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703577" y="4194380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GB" sz="1100" dirty="0" smtClean="0"/>
              <a:t>Draft Validation Report</a:t>
            </a:r>
            <a:endParaRPr lang="en-GB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679975" y="5797125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GB" sz="1100" dirty="0" smtClean="0"/>
              <a:t>Final Validation Report</a:t>
            </a:r>
            <a:endParaRPr lang="en-GB" sz="1100" dirty="0"/>
          </a:p>
        </p:txBody>
      </p:sp>
      <p:cxnSp>
        <p:nvCxnSpPr>
          <p:cNvPr id="124" name="Straight Arrow Connector 123"/>
          <p:cNvCxnSpPr>
            <a:stCxn id="76" idx="3"/>
            <a:endCxn id="92" idx="1"/>
          </p:cNvCxnSpPr>
          <p:nvPr/>
        </p:nvCxnSpPr>
        <p:spPr>
          <a:xfrm>
            <a:off x="1995853" y="1211160"/>
            <a:ext cx="186444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80" idx="3"/>
          </p:cNvCxnSpPr>
          <p:nvPr/>
        </p:nvCxnSpPr>
        <p:spPr>
          <a:xfrm flipH="1">
            <a:off x="1989126" y="2880906"/>
            <a:ext cx="271693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08066" y="3499572"/>
            <a:ext cx="1388135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Invitation </a:t>
            </a:r>
            <a:r>
              <a:rPr lang="en-US" sz="1100" dirty="0"/>
              <a:t>to stakeholders to participate in Validation process, including submitting written comments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58850895"/>
      </p:ext>
    </p:extLst>
  </p:cSld>
  <p:clrMapOvr>
    <a:masterClrMapping/>
  </p:clrMapOvr>
</p:sld>
</file>

<file path=ppt/theme/theme1.xml><?xml version="1.0" encoding="utf-8"?>
<a:theme xmlns:a="http://schemas.openxmlformats.org/drawingml/2006/main" name="EITI_Presentation_template_with_examples_v2015_07_10">
  <a:themeElements>
    <a:clrScheme name="EITI palette 2015">
      <a:dk1>
        <a:srgbClr val="404040"/>
      </a:dk1>
      <a:lt1>
        <a:sysClr val="window" lastClr="FFFFFF"/>
      </a:lt1>
      <a:dk2>
        <a:srgbClr val="625648"/>
      </a:dk2>
      <a:lt2>
        <a:srgbClr val="E6E6E6"/>
      </a:lt2>
      <a:accent1>
        <a:srgbClr val="0076AF"/>
      </a:accent1>
      <a:accent2>
        <a:srgbClr val="8AB9E2"/>
      </a:accent2>
      <a:accent3>
        <a:srgbClr val="D54D35"/>
      </a:accent3>
      <a:accent4>
        <a:srgbClr val="FAA627"/>
      </a:accent4>
      <a:accent5>
        <a:srgbClr val="2D8B2A"/>
      </a:accent5>
      <a:accent6>
        <a:srgbClr val="84AD42"/>
      </a:accent6>
      <a:hlink>
        <a:srgbClr val="0084B4"/>
      </a:hlink>
      <a:folHlink>
        <a:srgbClr val="00919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20000"/>
            <a:lumOff val="80000"/>
          </a:schemeClr>
        </a:solidFill>
      </a:spPr>
      <a:bodyPr wrap="square" lIns="36000" tIns="36000" rIns="36000" bIns="36000" rtlCol="0">
        <a:spAutoFit/>
      </a:bodyPr>
      <a:lstStyle>
        <a:defPPr>
          <a:defRPr sz="7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EITI_Presentation_template_with_examples_v2015_07_10.potx</Template>
  <TotalTime>947</TotalTime>
  <Words>138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Frutiger LT 57 Cn</vt:lpstr>
      <vt:lpstr>Myriad Pro Light</vt:lpstr>
      <vt:lpstr>Arial</vt:lpstr>
      <vt:lpstr>EITI_Presentation_template_with_examples_v2015_07_10</vt:lpstr>
      <vt:lpstr>Validation procedure</vt:lpstr>
    </vt:vector>
  </TitlesOfParts>
  <Company>Eddy Hill Design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Christina Berger</cp:lastModifiedBy>
  <cp:revision>210</cp:revision>
  <cp:lastPrinted>2017-02-08T15:26:56Z</cp:lastPrinted>
  <dcterms:created xsi:type="dcterms:W3CDTF">2015-07-10T16:00:29Z</dcterms:created>
  <dcterms:modified xsi:type="dcterms:W3CDTF">2017-02-09T12:17:15Z</dcterms:modified>
</cp:coreProperties>
</file>