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BCE3"/>
    <a:srgbClr val="8AB9E2"/>
    <a:srgbClr val="0076AF"/>
    <a:srgbClr val="A89B91"/>
    <a:srgbClr val="00919B"/>
    <a:srgbClr val="BCE9FF"/>
    <a:srgbClr val="E6E6E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1"/>
    <p:restoredTop sz="95675" autoAdjust="0"/>
  </p:normalViewPr>
  <p:slideViewPr>
    <p:cSldViewPr snapToObjects="1">
      <p:cViewPr varScale="1">
        <p:scale>
          <a:sx n="121" d="100"/>
          <a:sy n="121" d="100"/>
        </p:scale>
        <p:origin x="1074" y="108"/>
      </p:cViewPr>
      <p:guideLst>
        <p:guide orient="horz" pos="528"/>
        <p:guide pos="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592263"/>
            <a:ext cx="7908926" cy="1845205"/>
          </a:xfrm>
        </p:spPr>
        <p:txBody>
          <a:bodyPr lIns="0" rIns="0" anchor="b" anchorCtr="0">
            <a:normAutofit/>
          </a:bodyPr>
          <a:lstStyle>
            <a:lvl1pPr>
              <a:defRPr sz="4000" b="0" i="0"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74" y="4299858"/>
            <a:ext cx="7908926" cy="1338942"/>
          </a:xfrm>
        </p:spPr>
        <p:txBody>
          <a:bodyPr lIns="0" rIns="0" anchor="b" anchorCtr="0">
            <a:normAutofit/>
          </a:bodyPr>
          <a:lstStyle>
            <a:lvl1pPr marL="0" indent="0" algn="l">
              <a:buNone/>
              <a:defRPr sz="2600"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Click to edit Master subtitle style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 lIns="0" rIns="0"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3" descr="big-twitter-bird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11" y="3931155"/>
            <a:ext cx="675622" cy="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234262" y="3345560"/>
            <a:ext cx="25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</a:p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@EITIorg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549274" y="2045755"/>
            <a:ext cx="7908926" cy="147002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all"/>
            </a:lvl1pPr>
          </a:lstStyle>
          <a:p>
            <a:r>
              <a:rPr lang="en-GB" noProof="0"/>
              <a:t>Section header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7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6732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37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337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3816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381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lef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29162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/>
              <a:t>Click to edit Master title style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29162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/>
              <a:t>Drag picture to placeholder or click icon to add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7875058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7875058" cy="20621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pic>
        <p:nvPicPr>
          <p:cNvPr id="7" name="Picture 6" descr="EITI_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75" y="6411615"/>
            <a:ext cx="848810" cy="268585"/>
          </a:xfrm>
          <a:prstGeom prst="rect">
            <a:avLst/>
          </a:prstGeom>
        </p:spPr>
      </p:pic>
      <p:grpSp>
        <p:nvGrpSpPr>
          <p:cNvPr id="11" name="Grouper 10"/>
          <p:cNvGrpSpPr/>
          <p:nvPr/>
        </p:nvGrpSpPr>
        <p:grpSpPr>
          <a:xfrm>
            <a:off x="-1" y="-9136"/>
            <a:ext cx="9144001" cy="166464"/>
            <a:chOff x="-1" y="-9136"/>
            <a:chExt cx="9144001" cy="166464"/>
          </a:xfrm>
        </p:grpSpPr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-1" y="-9136"/>
              <a:ext cx="9144001" cy="166464"/>
            </a:xfrm>
            <a:prstGeom prst="rect">
              <a:avLst/>
            </a:prstGeom>
            <a:solidFill>
              <a:srgbClr val="0076AF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/>
              <a:r>
                <a:rPr lang="en-GB" sz="3600" noProof="0">
                  <a:solidFill>
                    <a:srgbClr val="FFFFFF"/>
                  </a:solidFill>
                  <a:latin typeface="Frutiger LT 57 Cn" charset="0"/>
                </a:rPr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549275" y="-9136"/>
              <a:ext cx="612068" cy="166464"/>
            </a:xfrm>
            <a:prstGeom prst="rect">
              <a:avLst/>
            </a:prstGeom>
            <a:solidFill>
              <a:srgbClr val="60BC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latin typeface="Frutiger LT 57 Cn" pitchFamily="1" charset="0"/>
              </a:endParaRPr>
            </a:p>
          </p:txBody>
        </p:sp>
      </p:grp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218267" y="6411615"/>
            <a:ext cx="465666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 i="1">
                <a:solidFill>
                  <a:srgbClr val="666666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900" dirty="0" err="1"/>
              <a:t>Procedimiento</a:t>
            </a:r>
            <a:r>
              <a:rPr lang="nb-NO" sz="900" dirty="0"/>
              <a:t> de </a:t>
            </a:r>
            <a:r>
              <a:rPr lang="nb-NO" sz="900" dirty="0" err="1"/>
              <a:t>validacion</a:t>
            </a:r>
            <a:r>
              <a:rPr lang="nb-NO" sz="900" dirty="0"/>
              <a:t> </a:t>
            </a: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6A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buClr>
          <a:schemeClr val="accent1"/>
        </a:buClr>
        <a:buFont typeface="Arial"/>
        <a:buNone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600" b="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48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3pPr>
      <a:lvl4pPr marL="972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4pPr>
      <a:lvl5pPr marL="1296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>
            <a:stCxn id="12" idx="2"/>
            <a:endCxn id="41" idx="2"/>
          </p:cNvCxnSpPr>
          <p:nvPr/>
        </p:nvCxnSpPr>
        <p:spPr>
          <a:xfrm>
            <a:off x="8255368" y="1627059"/>
            <a:ext cx="52348" cy="2980509"/>
          </a:xfrm>
          <a:prstGeom prst="line">
            <a:avLst/>
          </a:prstGeom>
          <a:ln w="9525" cmpd="sng">
            <a:solidFill>
              <a:schemeClr val="accent5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69" idx="0"/>
            <a:endCxn id="76" idx="2"/>
          </p:cNvCxnSpPr>
          <p:nvPr/>
        </p:nvCxnSpPr>
        <p:spPr>
          <a:xfrm flipH="1" flipV="1">
            <a:off x="1295510" y="1811324"/>
            <a:ext cx="6624" cy="1688248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Procedimiento de validacion</a:t>
            </a:r>
            <a:endParaRPr lang="en-GB" dirty="0"/>
          </a:p>
        </p:txBody>
      </p:sp>
      <p:cxnSp>
        <p:nvCxnSpPr>
          <p:cNvPr id="4" name="Straight Connector 3"/>
          <p:cNvCxnSpPr>
            <a:stCxn id="9" idx="0"/>
            <a:endCxn id="6" idx="2"/>
          </p:cNvCxnSpPr>
          <p:nvPr/>
        </p:nvCxnSpPr>
        <p:spPr>
          <a:xfrm flipV="1">
            <a:off x="4483618" y="1472022"/>
            <a:ext cx="34618" cy="4179725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09" idx="0"/>
          </p:cNvCxnSpPr>
          <p:nvPr/>
        </p:nvCxnSpPr>
        <p:spPr>
          <a:xfrm>
            <a:off x="6404100" y="1479641"/>
            <a:ext cx="4541" cy="4317484"/>
          </a:xfrm>
          <a:prstGeom prst="line">
            <a:avLst/>
          </a:prstGeom>
          <a:ln w="9525" cmpd="sng">
            <a:solidFill>
              <a:schemeClr val="accent4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4688" y="1010357"/>
            <a:ext cx="14070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err="1">
                <a:solidFill>
                  <a:schemeClr val="bg1"/>
                </a:solidFill>
              </a:rPr>
              <a:t>Secretariado</a:t>
            </a:r>
            <a:r>
              <a:rPr lang="en-GB" sz="1200" b="1" dirty="0">
                <a:solidFill>
                  <a:schemeClr val="bg1"/>
                </a:solidFill>
              </a:rPr>
              <a:t> Internacional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3667" y="1794748"/>
            <a:ext cx="1396240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Revisión detallada de documentos relevantes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804415" y="2856006"/>
            <a:ext cx="137262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 err="1"/>
              <a:t>Consultas</a:t>
            </a:r>
            <a:r>
              <a:rPr lang="nb-NO" sz="1100" dirty="0"/>
              <a:t> a </a:t>
            </a:r>
            <a:r>
              <a:rPr lang="nb-NO" sz="1100" dirty="0" err="1"/>
              <a:t>partes</a:t>
            </a:r>
            <a:r>
              <a:rPr lang="nb-NO" sz="1100" dirty="0"/>
              <a:t> interesadas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790196" y="5651747"/>
            <a:ext cx="1386843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Evaluación inicial sobre progreso cada requisito</a:t>
            </a:r>
            <a:endParaRPr lang="en-GB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679975" y="1026862"/>
            <a:ext cx="1436732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200" b="1" dirty="0"/>
              <a:t>Validador Independiente</a:t>
            </a:r>
            <a:endParaRPr lang="en-GB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35702" y="980728"/>
            <a:ext cx="123933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nb-NO" dirty="0"/>
              <a:t>Revisión </a:t>
            </a:r>
            <a:r>
              <a:rPr lang="nb-NO" dirty="0" err="1"/>
              <a:t>Consejo</a:t>
            </a:r>
            <a:r>
              <a:rPr lang="nb-NO" dirty="0"/>
              <a:t> </a:t>
            </a:r>
            <a:r>
              <a:rPr lang="nb-NO" dirty="0" err="1"/>
              <a:t>Internacional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24346" y="1786425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nb-NO" sz="1050" dirty="0"/>
              <a:t>Plan de trabajo</a:t>
            </a:r>
            <a:endParaRPr lang="en-GB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24346" y="2076206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nb-NO" sz="1050" dirty="0"/>
              <a:t>Presupuesto</a:t>
            </a:r>
            <a:endParaRPr lang="en-GB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425674" y="2365987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nb-NO" sz="1050" dirty="0"/>
              <a:t>Plan Comunicaciones</a:t>
            </a:r>
            <a:endParaRPr lang="en-GB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2430990" y="2851190"/>
            <a:ext cx="1035976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nb-NO" sz="1050" dirty="0"/>
              <a:t>TdRs GMP</a:t>
            </a:r>
            <a:endParaRPr lang="en-GB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432659" y="3166186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Minutas reuniones GMP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2432660" y="3642765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Informes EITI</a:t>
            </a:r>
            <a:endParaRPr lang="en-GB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2436898" y="4526161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Estudios alcance</a:t>
            </a:r>
            <a:endParaRPr lang="en-GB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430334" y="4004412"/>
            <a:ext cx="1035976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Datos resumidos</a:t>
            </a:r>
            <a:endParaRPr lang="en-GB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2426751" y="4862054"/>
            <a:ext cx="1028039" cy="557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Herramientas y productos comunicación</a:t>
            </a:r>
            <a:endParaRPr lang="en-GB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2438088" y="5540684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Informe Anual de progreso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434303" y="6063914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nb-NO" sz="1050" dirty="0"/>
              <a:t>Otros documentos</a:t>
            </a:r>
            <a:endParaRPr lang="en-GB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3974388" y="3499572"/>
            <a:ext cx="1110610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050" dirty="0"/>
              <a:t>Grupo multi-participes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3973208" y="3898604"/>
            <a:ext cx="1110610" cy="395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nb-NO" sz="1050" dirty="0"/>
              <a:t>Administrador independiente</a:t>
            </a:r>
            <a:endParaRPr lang="en-GB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967936" y="4431881"/>
            <a:ext cx="1110610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050" dirty="0"/>
              <a:t>Otras partes interesadas</a:t>
            </a:r>
            <a:endParaRPr lang="en-GB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689069" y="1786935"/>
            <a:ext cx="1471840" cy="938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Revisa detalladamente la evaluación inicial y adherencia a la </a:t>
            </a:r>
            <a:r>
              <a:rPr lang="nb-NO" sz="1100" dirty="0" err="1"/>
              <a:t>Guía</a:t>
            </a:r>
            <a:r>
              <a:rPr lang="nb-NO" sz="1100" dirty="0"/>
              <a:t> de Validación</a:t>
            </a:r>
            <a:endParaRPr lang="en-GB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5694941" y="3499572"/>
            <a:ext cx="1465968" cy="600164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/>
          <a:p>
            <a:r>
              <a:rPr lang="nb-NO" sz="1100"/>
              <a:t>Consultas </a:t>
            </a:r>
            <a:r>
              <a:rPr lang="nb-NO" sz="1100" dirty="0"/>
              <a:t>partes interesadas de ser necesario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7712" y="1795463"/>
            <a:ext cx="1227321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Comité de Validacion revisa Informe final de Validación y documentos de soporte</a:t>
            </a:r>
            <a:endParaRPr lang="en-GB" sz="11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79860" y="1772816"/>
            <a:ext cx="11632" cy="452538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87644" y="1786425"/>
            <a:ext cx="780" cy="45117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15467" y="3501008"/>
            <a:ext cx="11138" cy="1357424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 flipV="1">
            <a:off x="5223933" y="3799654"/>
            <a:ext cx="471008" cy="1882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88050" y="3499572"/>
            <a:ext cx="1239331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b="1" dirty="0"/>
              <a:t>Consejo Int’l EITI toma decisión final sobre progreso en cumplimento Estándar EITI</a:t>
            </a:r>
            <a:endParaRPr lang="en-GB" sz="1100" b="1" dirty="0"/>
          </a:p>
        </p:txBody>
      </p:sp>
      <p:cxnSp>
        <p:nvCxnSpPr>
          <p:cNvPr id="42" name="Straight Arrow Connector 41"/>
          <p:cNvCxnSpPr>
            <a:endCxn id="10" idx="1"/>
          </p:cNvCxnSpPr>
          <p:nvPr/>
        </p:nvCxnSpPr>
        <p:spPr>
          <a:xfrm>
            <a:off x="4880610" y="1257300"/>
            <a:ext cx="799365" cy="3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960870" y="1253859"/>
            <a:ext cx="674832" cy="87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79975" y="4899757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en-GB" sz="1100" dirty="0"/>
              <a:t>Revisa y responde comentarios del GMP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5166" y="980327"/>
            <a:ext cx="1400687" cy="830997"/>
          </a:xfrm>
          <a:prstGeom prst="rect">
            <a:avLst/>
          </a:prstGeom>
          <a:solidFill>
            <a:srgbClr val="6CBCE3"/>
          </a:solidFill>
        </p:spPr>
        <p:txBody>
          <a:bodyPr wrap="square" rtlCol="0">
            <a:spAutoFit/>
          </a:bodyPr>
          <a:lstStyle/>
          <a:p>
            <a:r>
              <a:rPr lang="en-GB" sz="1200" b="1" dirty="0" err="1">
                <a:solidFill>
                  <a:schemeClr val="bg1"/>
                </a:solidFill>
              </a:rPr>
              <a:t>Secretariado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r>
              <a:rPr lang="en-GB" sz="1200" b="1" dirty="0" err="1">
                <a:solidFill>
                  <a:schemeClr val="bg1"/>
                </a:solidFill>
              </a:rPr>
              <a:t>nacional</a:t>
            </a:r>
            <a:r>
              <a:rPr lang="en-GB" sz="1200" b="1" dirty="0">
                <a:solidFill>
                  <a:schemeClr val="bg1"/>
                </a:solidFill>
              </a:rPr>
              <a:t> y </a:t>
            </a:r>
            <a:r>
              <a:rPr lang="en-GB" sz="1200" b="1" dirty="0" err="1">
                <a:solidFill>
                  <a:schemeClr val="bg1"/>
                </a:solidFill>
              </a:rPr>
              <a:t>Grupo</a:t>
            </a:r>
            <a:r>
              <a:rPr lang="en-GB" sz="1200" b="1" dirty="0">
                <a:solidFill>
                  <a:schemeClr val="bg1"/>
                </a:solidFill>
              </a:rPr>
              <a:t> de Multipartícipes (GMP)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5171" y="1887056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Se </a:t>
            </a:r>
            <a:r>
              <a:rPr lang="nb-NO" sz="1100" dirty="0" err="1"/>
              <a:t>alienta</a:t>
            </a:r>
            <a:r>
              <a:rPr lang="nb-NO" sz="1100" dirty="0"/>
              <a:t> al GMP a hacer auto-evaluación</a:t>
            </a:r>
            <a:endParaRPr lang="en-GB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600991" y="2580824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Secretariado Nacional recopila toda la infirmación</a:t>
            </a:r>
            <a:endParaRPr lang="en-GB" sz="1100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3587644" y="2020711"/>
            <a:ext cx="227272" cy="1862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703577" y="4194380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nb-NO" sz="1100" dirty="0"/>
              <a:t>Borrador informe de validación</a:t>
            </a:r>
            <a:endParaRPr lang="en-GB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679975" y="5797125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nb-NO" sz="1100" dirty="0"/>
              <a:t>Informe final de </a:t>
            </a:r>
            <a:r>
              <a:rPr lang="nb-NO" sz="1100" dirty="0" err="1"/>
              <a:t>Validación</a:t>
            </a:r>
            <a:endParaRPr lang="en-GB" sz="1100" dirty="0"/>
          </a:p>
        </p:txBody>
      </p:sp>
      <p:cxnSp>
        <p:nvCxnSpPr>
          <p:cNvPr id="124" name="Straight Arrow Connector 123"/>
          <p:cNvCxnSpPr>
            <a:endCxn id="6" idx="1"/>
          </p:cNvCxnSpPr>
          <p:nvPr/>
        </p:nvCxnSpPr>
        <p:spPr>
          <a:xfrm flipV="1">
            <a:off x="1748790" y="1241190"/>
            <a:ext cx="2065898" cy="468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80" idx="3"/>
          </p:cNvCxnSpPr>
          <p:nvPr/>
        </p:nvCxnSpPr>
        <p:spPr>
          <a:xfrm flipH="1" flipV="1">
            <a:off x="1989126" y="2880906"/>
            <a:ext cx="271694" cy="2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08066" y="3499572"/>
            <a:ext cx="1388135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C" sz="1100" dirty="0"/>
              <a:t>Invitación a partes interesadas a participar en Validación, incluso comentarios por escrito</a:t>
            </a:r>
          </a:p>
        </p:txBody>
      </p:sp>
    </p:spTree>
    <p:extLst>
      <p:ext uri="{BB962C8B-B14F-4D97-AF65-F5344CB8AC3E}">
        <p14:creationId xmlns:p14="http://schemas.microsoft.com/office/powerpoint/2010/main" val="1658850895"/>
      </p:ext>
    </p:extLst>
  </p:cSld>
  <p:clrMapOvr>
    <a:masterClrMapping/>
  </p:clrMapOvr>
</p:sld>
</file>

<file path=ppt/theme/theme1.xml><?xml version="1.0" encoding="utf-8"?>
<a:theme xmlns:a="http://schemas.openxmlformats.org/drawingml/2006/main" name="EITI_Presentation_template_with_examples_v2015_07_10">
  <a:themeElements>
    <a:clrScheme name="EITI palette 2015">
      <a:dk1>
        <a:srgbClr val="404040"/>
      </a:dk1>
      <a:lt1>
        <a:sysClr val="window" lastClr="FFFFFF"/>
      </a:lt1>
      <a:dk2>
        <a:srgbClr val="625648"/>
      </a:dk2>
      <a:lt2>
        <a:srgbClr val="E6E6E6"/>
      </a:lt2>
      <a:accent1>
        <a:srgbClr val="0076AF"/>
      </a:accent1>
      <a:accent2>
        <a:srgbClr val="8AB9E2"/>
      </a:accent2>
      <a:accent3>
        <a:srgbClr val="D54D35"/>
      </a:accent3>
      <a:accent4>
        <a:srgbClr val="FAA627"/>
      </a:accent4>
      <a:accent5>
        <a:srgbClr val="2D8B2A"/>
      </a:accent5>
      <a:accent6>
        <a:srgbClr val="84AD42"/>
      </a:accent6>
      <a:hlink>
        <a:srgbClr val="0084B4"/>
      </a:hlink>
      <a:folHlink>
        <a:srgbClr val="00919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20000"/>
            <a:lumOff val="80000"/>
          </a:schemeClr>
        </a:solidFill>
      </a:spPr>
      <a:bodyPr wrap="square" lIns="36000" tIns="36000" rIns="36000" bIns="36000" rtlCol="0">
        <a:spAutoFit/>
      </a:bodyPr>
      <a:lstStyle>
        <a:defPPr>
          <a:defRPr sz="7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EITI_Presentation_template_with_examples_v2015_07_10.potx</Template>
  <TotalTime>5272</TotalTime>
  <Words>150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Frutiger LT 57 Cn</vt:lpstr>
      <vt:lpstr>Myriad Pro Light</vt:lpstr>
      <vt:lpstr>EITI_Presentation_template_with_examples_v2015_07_10</vt:lpstr>
      <vt:lpstr>Procedimiento de validacion</vt:lpstr>
    </vt:vector>
  </TitlesOfParts>
  <Company>Eddy Hill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Aida P Aamot</cp:lastModifiedBy>
  <cp:revision>219</cp:revision>
  <cp:lastPrinted>2017-02-08T15:26:56Z</cp:lastPrinted>
  <dcterms:created xsi:type="dcterms:W3CDTF">2015-07-10T16:00:29Z</dcterms:created>
  <dcterms:modified xsi:type="dcterms:W3CDTF">2017-02-14T09:19:54Z</dcterms:modified>
</cp:coreProperties>
</file>