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3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CE3"/>
    <a:srgbClr val="8AB9E2"/>
    <a:srgbClr val="0076AF"/>
    <a:srgbClr val="A89B91"/>
    <a:srgbClr val="00919B"/>
    <a:srgbClr val="BCE9FF"/>
    <a:srgbClr val="E6E6E6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1"/>
    <p:restoredTop sz="95679" autoAdjust="0"/>
  </p:normalViewPr>
  <p:slideViewPr>
    <p:cSldViewPr snapToObjects="1">
      <p:cViewPr varScale="1">
        <p:scale>
          <a:sx n="193" d="100"/>
          <a:sy n="193" d="100"/>
        </p:scale>
        <p:origin x="424" y="200"/>
      </p:cViewPr>
      <p:guideLst>
        <p:guide orient="horz" pos="528"/>
        <p:guide pos="3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97335-1B32-4376-AF18-F85D82DD805A}" type="datetimeFigureOut">
              <a:rPr lang="nb-NO" smtClean="0"/>
              <a:t>09.02.2017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BA76B-18C7-49DB-9A6D-D9BCAF0D99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906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BA76B-18C7-49DB-9A6D-D9BCAF0D99F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863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9274" y="1592263"/>
            <a:ext cx="7908926" cy="1845205"/>
          </a:xfrm>
        </p:spPr>
        <p:txBody>
          <a:bodyPr lIns="0" rIns="0" anchor="b" anchorCtr="0">
            <a:normAutofit/>
          </a:bodyPr>
          <a:lstStyle>
            <a:lvl1pPr>
              <a:defRPr sz="4000" b="0" i="0"/>
            </a:lvl1pPr>
          </a:lstStyle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9274" y="4299858"/>
            <a:ext cx="7908926" cy="1338942"/>
          </a:xfrm>
        </p:spPr>
        <p:txBody>
          <a:bodyPr lIns="0" rIns="0" anchor="b" anchorCtr="0">
            <a:normAutofit/>
          </a:bodyPr>
          <a:lstStyle>
            <a:lvl1pPr marL="0" indent="0" algn="l">
              <a:buNone/>
              <a:defRPr sz="2600" i="1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Click to edit Master subtitle style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 lIns="0" rIns="0"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>
                <a:solidFill>
                  <a:srgbClr val="FFFFFF"/>
                </a:solidFill>
                <a:latin typeface="Frutiger LT 57 Cn" charset="0"/>
              </a:rPr>
              <a:t> 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3" descr="big-twitter-bird copy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411" y="3931155"/>
            <a:ext cx="675622" cy="54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234262" y="3345560"/>
            <a:ext cx="25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3000" i="1" noProof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www.eiti.org</a:t>
            </a:r>
          </a:p>
          <a:p>
            <a:pPr algn="ctr">
              <a:lnSpc>
                <a:spcPct val="100000"/>
              </a:lnSpc>
            </a:pPr>
            <a:r>
              <a:rPr lang="en-GB" sz="3000" i="1" noProof="0">
                <a:solidFill>
                  <a:srgbClr val="008BCA"/>
                </a:solidFill>
                <a:latin typeface="Calibri" panose="020F0502020204030204" pitchFamily="34" charset="0"/>
                <a:cs typeface="Myriad Pro Light"/>
              </a:rPr>
              <a:t>@EITIorg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-60967"/>
            <a:ext cx="9144000" cy="3471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7" name="Picture 6" descr="EITI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0" y="286216"/>
            <a:ext cx="1512168" cy="478488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 userDrawn="1"/>
        </p:nvSpPr>
        <p:spPr bwMode="auto">
          <a:xfrm>
            <a:off x="0" y="1052736"/>
            <a:ext cx="9144000" cy="166464"/>
          </a:xfrm>
          <a:prstGeom prst="rect">
            <a:avLst/>
          </a:prstGeom>
          <a:solidFill>
            <a:srgbClr val="0076AF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/>
            <a:r>
              <a:rPr lang="en-GB" sz="3600" noProof="0">
                <a:solidFill>
                  <a:srgbClr val="FFFFFF"/>
                </a:solidFill>
                <a:latin typeface="Frutiger LT 57 Cn" charset="0"/>
              </a:rPr>
              <a:t> 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299754" y="1052736"/>
            <a:ext cx="612068" cy="166464"/>
          </a:xfrm>
          <a:prstGeom prst="rect">
            <a:avLst/>
          </a:prstGeom>
          <a:solidFill>
            <a:srgbClr val="60B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noProof="0">
              <a:ln>
                <a:noFill/>
              </a:ln>
              <a:solidFill>
                <a:schemeClr val="bg1"/>
              </a:solidFill>
              <a:effectLst/>
              <a:latin typeface="Frutiger LT 57 Cn" pitchFamily="1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62333" y="6163733"/>
            <a:ext cx="1481667" cy="694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5" name="Titre 1"/>
          <p:cNvSpPr txBox="1">
            <a:spLocks/>
          </p:cNvSpPr>
          <p:nvPr userDrawn="1"/>
        </p:nvSpPr>
        <p:spPr>
          <a:xfrm>
            <a:off x="549274" y="2045755"/>
            <a:ext cx="7908926" cy="1470025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ctr">
              <a:defRPr sz="5000" b="0" i="1">
                <a:solidFill>
                  <a:schemeClr val="tx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218267" y="6180667"/>
            <a:ext cx="4656666" cy="677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all"/>
            </a:lvl1pPr>
          </a:lstStyle>
          <a:p>
            <a:r>
              <a:rPr lang="en-GB" noProof="0"/>
              <a:t>Section header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1337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6732" y="1600200"/>
            <a:ext cx="406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337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337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3816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3816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lef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73050"/>
            <a:ext cx="29162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/>
              <a:t>Click to edit Master title style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9275" y="1435100"/>
            <a:ext cx="29162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/>
              <a:t>Click to edit Master text styles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/>
              <a:t>Click to edit Master title style</a:t>
            </a:r>
            <a:endParaRPr lang="en-GB" noProof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noProof="0"/>
              <a:t>Drag picture to placeholder or click icon to add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/>
              <a:t>Click to edit Master text styles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9275" y="6356350"/>
            <a:ext cx="1100667" cy="365125"/>
          </a:xfrm>
          <a:prstGeom prst="rect">
            <a:avLst/>
          </a:prstGeom>
        </p:spPr>
        <p:txBody>
          <a:bodyPr/>
          <a:lstStyle/>
          <a:p>
            <a:fld id="{8B93C3CB-6E54-E14A-8D41-8D4E2C12606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7875058" cy="1143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GB" noProof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7875058" cy="20621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pic>
        <p:nvPicPr>
          <p:cNvPr id="7" name="Picture 6" descr="EITI_Logo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875" y="6411615"/>
            <a:ext cx="848810" cy="268585"/>
          </a:xfrm>
          <a:prstGeom prst="rect">
            <a:avLst/>
          </a:prstGeom>
        </p:spPr>
      </p:pic>
      <p:grpSp>
        <p:nvGrpSpPr>
          <p:cNvPr id="11" name="Grouper 10"/>
          <p:cNvGrpSpPr/>
          <p:nvPr/>
        </p:nvGrpSpPr>
        <p:grpSpPr>
          <a:xfrm>
            <a:off x="-1" y="-9136"/>
            <a:ext cx="9144001" cy="166464"/>
            <a:chOff x="-1" y="-9136"/>
            <a:chExt cx="9144001" cy="166464"/>
          </a:xfrm>
        </p:grpSpPr>
        <p:sp>
          <p:nvSpPr>
            <p:cNvPr id="8" name="Rectangle 45"/>
            <p:cNvSpPr>
              <a:spLocks noChangeArrowheads="1"/>
            </p:cNvSpPr>
            <p:nvPr userDrawn="1"/>
          </p:nvSpPr>
          <p:spPr bwMode="auto">
            <a:xfrm>
              <a:off x="-1" y="-9136"/>
              <a:ext cx="9144001" cy="166464"/>
            </a:xfrm>
            <a:prstGeom prst="rect">
              <a:avLst/>
            </a:prstGeom>
            <a:solidFill>
              <a:srgbClr val="0076AF"/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0" hangingPunct="0"/>
              <a:r>
                <a:rPr lang="en-GB" sz="3600" noProof="0">
                  <a:solidFill>
                    <a:srgbClr val="FFFFFF"/>
                  </a:solidFill>
                  <a:latin typeface="Frutiger LT 57 Cn" charset="0"/>
                </a:rPr>
                <a:t> </a:t>
              </a: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549275" y="-9136"/>
              <a:ext cx="612068" cy="166464"/>
            </a:xfrm>
            <a:prstGeom prst="rect">
              <a:avLst/>
            </a:prstGeom>
            <a:solidFill>
              <a:srgbClr val="60BCE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latin typeface="Frutiger LT 57 Cn" pitchFamily="1" charset="0"/>
              </a:endParaRPr>
            </a:p>
          </p:txBody>
        </p:sp>
      </p:grp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2218267" y="6411615"/>
            <a:ext cx="465666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 i="1">
                <a:solidFill>
                  <a:srgbClr val="666666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Procédures</a:t>
            </a:r>
            <a:r>
              <a:rPr kumimoji="0" lang="en-GB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Validation ITIE, </a:t>
            </a:r>
            <a:r>
              <a:rPr kumimoji="0" lang="en-GB" sz="9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février</a:t>
            </a:r>
            <a:r>
              <a:rPr kumimoji="0" lang="en-GB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</a:t>
            </a:r>
            <a:endParaRPr kumimoji="0" lang="en-GB" sz="900" b="0" i="1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76A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10000"/>
        </a:lnSpc>
        <a:spcBef>
          <a:spcPts val="300"/>
        </a:spcBef>
        <a:buClr>
          <a:schemeClr val="accent1"/>
        </a:buClr>
        <a:buFont typeface="Arial"/>
        <a:buNone/>
        <a:defRPr sz="2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600" b="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48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3pPr>
      <a:lvl4pPr marL="972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4pPr>
      <a:lvl5pPr marL="1296000" indent="-180000" algn="l" defTabSz="4572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Arial"/>
        <a:buChar char="•"/>
        <a:defRPr sz="2200" b="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>
            <a:stCxn id="12" idx="2"/>
            <a:endCxn id="41" idx="2"/>
          </p:cNvCxnSpPr>
          <p:nvPr/>
        </p:nvCxnSpPr>
        <p:spPr>
          <a:xfrm flipH="1">
            <a:off x="8251285" y="1811725"/>
            <a:ext cx="4083" cy="3361166"/>
          </a:xfrm>
          <a:prstGeom prst="line">
            <a:avLst/>
          </a:prstGeom>
          <a:ln w="9525" cmpd="sng">
            <a:solidFill>
              <a:schemeClr val="accent5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69" idx="0"/>
            <a:endCxn id="76" idx="2"/>
          </p:cNvCxnSpPr>
          <p:nvPr/>
        </p:nvCxnSpPr>
        <p:spPr>
          <a:xfrm flipH="1" flipV="1">
            <a:off x="1261525" y="1626658"/>
            <a:ext cx="16620" cy="2088875"/>
          </a:xfrm>
          <a:prstGeom prst="line">
            <a:avLst/>
          </a:prstGeom>
          <a:ln w="9525" cmpd="sng">
            <a:solidFill>
              <a:schemeClr val="accent1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Procedures de validation</a:t>
            </a:r>
            <a:endParaRPr lang="fr-FR" dirty="0"/>
          </a:p>
        </p:txBody>
      </p:sp>
      <p:cxnSp>
        <p:nvCxnSpPr>
          <p:cNvPr id="4" name="Straight Connector 3"/>
          <p:cNvCxnSpPr>
            <a:stCxn id="9" idx="0"/>
            <a:endCxn id="6" idx="2"/>
          </p:cNvCxnSpPr>
          <p:nvPr/>
        </p:nvCxnSpPr>
        <p:spPr>
          <a:xfrm flipH="1" flipV="1">
            <a:off x="4563846" y="1458411"/>
            <a:ext cx="4278" cy="4365842"/>
          </a:xfrm>
          <a:prstGeom prst="line">
            <a:avLst/>
          </a:prstGeom>
          <a:ln w="9525" cmpd="sng">
            <a:solidFill>
              <a:schemeClr val="accent1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" idx="0"/>
            <a:endCxn id="109" idx="0"/>
          </p:cNvCxnSpPr>
          <p:nvPr/>
        </p:nvCxnSpPr>
        <p:spPr>
          <a:xfrm flipH="1">
            <a:off x="6418637" y="980327"/>
            <a:ext cx="24472" cy="5009780"/>
          </a:xfrm>
          <a:prstGeom prst="line">
            <a:avLst/>
          </a:prstGeom>
          <a:ln w="9525" cmpd="sng">
            <a:solidFill>
              <a:schemeClr val="accent4">
                <a:lumMod val="7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60298" y="996746"/>
            <a:ext cx="140709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International </a:t>
            </a:r>
            <a:r>
              <a:rPr lang="fr-FR" sz="1200" b="1" dirty="0" err="1" smtClean="0">
                <a:solidFill>
                  <a:schemeClr val="bg1"/>
                </a:solidFill>
              </a:rPr>
              <a:t>Secretariat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7993" y="1901122"/>
            <a:ext cx="1396240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Examen détaillé des documents pertinents</a:t>
            </a:r>
            <a:endParaRPr lang="fr-FR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882517" y="3095471"/>
            <a:ext cx="1372624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Consultation des parties prenantes</a:t>
            </a:r>
            <a:endParaRPr lang="fr-FR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874702" y="5824253"/>
            <a:ext cx="1386843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Evaluation initiale des progrès sur chaque exigence</a:t>
            </a:r>
            <a:endParaRPr lang="fr-FR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724743" y="980327"/>
            <a:ext cx="1436732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b="1" dirty="0" smtClean="0"/>
              <a:t>Validateur </a:t>
            </a:r>
          </a:p>
          <a:p>
            <a:r>
              <a:rPr lang="fr-FR" sz="1200" b="1" dirty="0" smtClean="0"/>
              <a:t>indépendant</a:t>
            </a:r>
            <a:endParaRPr lang="fr-FR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35702" y="980728"/>
            <a:ext cx="1239331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fr-FR" dirty="0" smtClean="0"/>
              <a:t>Examen par le Conseil d’administration de l’ ITIE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2427524" y="1901122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fr-FR" sz="1050" dirty="0" smtClean="0"/>
              <a:t>Plan de travail</a:t>
            </a:r>
            <a:endParaRPr lang="fr-FR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27524" y="2190903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fr-FR" sz="1050" dirty="0" smtClean="0"/>
              <a:t>Budget</a:t>
            </a:r>
            <a:endParaRPr lang="fr-FR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2428852" y="2480684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fr-FR" sz="1050" dirty="0" smtClean="0"/>
              <a:t>Plan de communication</a:t>
            </a:r>
            <a:endParaRPr lang="fr-FR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2434168" y="2965887"/>
            <a:ext cx="1035976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fr-FR"/>
            </a:defPPr>
            <a:lvl1pPr>
              <a:defRPr sz="700"/>
            </a:lvl1pPr>
          </a:lstStyle>
          <a:p>
            <a:r>
              <a:rPr lang="fr-FR" sz="1050" dirty="0" smtClean="0"/>
              <a:t>TDR du GMP</a:t>
            </a:r>
            <a:endParaRPr lang="fr-FR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2435837" y="3280883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050" dirty="0" smtClean="0"/>
              <a:t>PV des réunions du GMP</a:t>
            </a:r>
            <a:endParaRPr lang="fr-FR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2435838" y="3757462"/>
            <a:ext cx="1028039" cy="234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050" dirty="0" smtClean="0"/>
              <a:t>Rapports ITIE</a:t>
            </a:r>
            <a:endParaRPr lang="fr-FR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2440076" y="4598098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050" dirty="0" smtClean="0"/>
              <a:t>Etudes de cadrage</a:t>
            </a:r>
            <a:endParaRPr lang="fr-FR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2433512" y="4119109"/>
            <a:ext cx="1035976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050" dirty="0" smtClean="0"/>
              <a:t>Données résumées ITIE</a:t>
            </a:r>
            <a:endParaRPr lang="fr-FR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2430001" y="5102154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050" dirty="0" smtClean="0"/>
              <a:t>Eléments de communication</a:t>
            </a:r>
            <a:endParaRPr lang="fr-FR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2441266" y="5570381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050" dirty="0" smtClean="0"/>
              <a:t>Rapport annuel d’avancement</a:t>
            </a:r>
            <a:endParaRPr lang="fr-FR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2437481" y="6038258"/>
            <a:ext cx="1028039" cy="3958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050" dirty="0" smtClean="0"/>
              <a:t>Autres documents</a:t>
            </a:r>
            <a:endParaRPr lang="fr-FR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3984384" y="3715533"/>
            <a:ext cx="1110610" cy="253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GMP</a:t>
            </a:r>
            <a:endParaRPr lang="fr-FR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3983204" y="4114565"/>
            <a:ext cx="1110610" cy="3958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36000" bIns="36000" rtlCol="0">
            <a:spAutoFit/>
          </a:bodyPr>
          <a:lstStyle/>
          <a:p>
            <a:r>
              <a:rPr lang="fr-FR" sz="1050" dirty="0" smtClean="0"/>
              <a:t>Administrateur indépendant</a:t>
            </a:r>
            <a:endParaRPr lang="fr-FR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3977932" y="4647842"/>
            <a:ext cx="1110610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Autres parties prenantes clés</a:t>
            </a:r>
            <a:endParaRPr lang="fr-FR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5699098" y="1893588"/>
            <a:ext cx="1471840" cy="938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Examen détaillé de l’évaluation initiale et évaluation de la conformité au Guide de Validation</a:t>
            </a:r>
            <a:endParaRPr lang="fr-FR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5704937" y="3715533"/>
            <a:ext cx="1465968" cy="769441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Consultations supplémentaires des parties prenantes </a:t>
            </a:r>
            <a:r>
              <a:rPr lang="en-GB" sz="1100" dirty="0" err="1"/>
              <a:t>si</a:t>
            </a:r>
            <a:r>
              <a:rPr lang="en-GB" sz="1100" dirty="0"/>
              <a:t> </a:t>
            </a:r>
            <a:r>
              <a:rPr lang="en-GB" sz="1100" dirty="0" err="1" smtClean="0"/>
              <a:t>nécessaire</a:t>
            </a:r>
            <a:endParaRPr lang="en-GB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7631292" y="1901698"/>
            <a:ext cx="1227321" cy="12772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Le Comité de Validation examine le rapport final de Validation et les documents y afférents</a:t>
            </a:r>
            <a:endParaRPr lang="fr-FR" sz="11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300208" y="1908743"/>
            <a:ext cx="11632" cy="4525384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90380" y="1893588"/>
            <a:ext cx="7161" cy="4540539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25463" y="3716969"/>
            <a:ext cx="11138" cy="1357424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8" idx="1"/>
          </p:cNvCxnSpPr>
          <p:nvPr/>
        </p:nvCxnSpPr>
        <p:spPr>
          <a:xfrm>
            <a:off x="5222199" y="4100253"/>
            <a:ext cx="482738" cy="1"/>
          </a:xfrm>
          <a:prstGeom prst="line">
            <a:avLst/>
          </a:prstGeom>
          <a:ln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639547" y="3726341"/>
            <a:ext cx="1223476" cy="1446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Le Conseil d’administration de l’ITIE prend une décision finale sur les progrès du pays vers la conformité</a:t>
            </a:r>
            <a:endParaRPr lang="fr-FR" sz="1100" b="1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267394" y="1214426"/>
            <a:ext cx="463765" cy="16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7160909" y="1211160"/>
            <a:ext cx="474793" cy="33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699098" y="5102154"/>
            <a:ext cx="1457332" cy="769441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fr-FR" sz="1100" dirty="0" smtClean="0"/>
              <a:t>Examen des et réponses aux commentaires du GMP</a:t>
            </a:r>
            <a:endParaRPr lang="fr-FR" sz="1100" dirty="0"/>
          </a:p>
        </p:txBody>
      </p:sp>
      <p:sp>
        <p:nvSpPr>
          <p:cNvPr id="76" name="TextBox 75"/>
          <p:cNvSpPr txBox="1"/>
          <p:nvPr/>
        </p:nvSpPr>
        <p:spPr>
          <a:xfrm>
            <a:off x="561181" y="980327"/>
            <a:ext cx="1400687" cy="646331"/>
          </a:xfrm>
          <a:prstGeom prst="rect">
            <a:avLst/>
          </a:prstGeom>
          <a:solidFill>
            <a:srgbClr val="6CBCE3"/>
          </a:solidFill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Secrétariat national et Groupe multipartite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7002" y="1906784"/>
            <a:ext cx="1388135" cy="600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Auto-évaluation encouragée pour le Groupe multipartite</a:t>
            </a:r>
            <a:endParaRPr lang="fr-FR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577002" y="2796785"/>
            <a:ext cx="1388135" cy="600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Le Secrétariat national compile l’information</a:t>
            </a:r>
            <a:endParaRPr lang="fr-FR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3860298" y="980327"/>
            <a:ext cx="140709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Secrétariat International</a:t>
            </a:r>
            <a:endParaRPr lang="fr-FR" sz="1200" b="1" dirty="0">
              <a:solidFill>
                <a:schemeClr val="bg1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3597640" y="2190383"/>
            <a:ext cx="272654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689971" y="4561919"/>
            <a:ext cx="1457332" cy="430887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fr-FR" sz="1100" dirty="0" smtClean="0"/>
              <a:t>Projet de rapport de Validation</a:t>
            </a:r>
            <a:endParaRPr lang="fr-FR" sz="11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689971" y="5990107"/>
            <a:ext cx="1457332" cy="430887"/>
          </a:xfrm>
          <a:prstGeom prst="rect">
            <a:avLst/>
          </a:prstGeom>
          <a:solidFill>
            <a:srgbClr val="FDDBA9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/>
            </a:lvl1pPr>
          </a:lstStyle>
          <a:p>
            <a:r>
              <a:rPr lang="fr-FR" sz="1100" dirty="0" smtClean="0"/>
              <a:t>Rapport de Validation final</a:t>
            </a:r>
            <a:endParaRPr lang="fr-FR" sz="1100" dirty="0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1961868" y="1203509"/>
            <a:ext cx="1887947" cy="78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80" idx="3"/>
          </p:cNvCxnSpPr>
          <p:nvPr/>
        </p:nvCxnSpPr>
        <p:spPr>
          <a:xfrm flipH="1">
            <a:off x="1965137" y="3095471"/>
            <a:ext cx="325270" cy="139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584077" y="3715533"/>
            <a:ext cx="1388135" cy="12772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Les parties prenantes sont invitées à participer au processus de Validation, y compris avec des commentaires écrits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658850895"/>
      </p:ext>
    </p:extLst>
  </p:cSld>
  <p:clrMapOvr>
    <a:masterClrMapping/>
  </p:clrMapOvr>
</p:sld>
</file>

<file path=ppt/theme/theme1.xml><?xml version="1.0" encoding="utf-8"?>
<a:theme xmlns:a="http://schemas.openxmlformats.org/drawingml/2006/main" name="EITI_Presentation_template_with_examples_v2015_07_10">
  <a:themeElements>
    <a:clrScheme name="EITI palette 2015">
      <a:dk1>
        <a:srgbClr val="404040"/>
      </a:dk1>
      <a:lt1>
        <a:sysClr val="window" lastClr="FFFFFF"/>
      </a:lt1>
      <a:dk2>
        <a:srgbClr val="625648"/>
      </a:dk2>
      <a:lt2>
        <a:srgbClr val="E6E6E6"/>
      </a:lt2>
      <a:accent1>
        <a:srgbClr val="0076AF"/>
      </a:accent1>
      <a:accent2>
        <a:srgbClr val="8AB9E2"/>
      </a:accent2>
      <a:accent3>
        <a:srgbClr val="D54D35"/>
      </a:accent3>
      <a:accent4>
        <a:srgbClr val="FAA627"/>
      </a:accent4>
      <a:accent5>
        <a:srgbClr val="2D8B2A"/>
      </a:accent5>
      <a:accent6>
        <a:srgbClr val="84AD42"/>
      </a:accent6>
      <a:hlink>
        <a:srgbClr val="0084B4"/>
      </a:hlink>
      <a:folHlink>
        <a:srgbClr val="00919B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20000"/>
            <a:lumOff val="80000"/>
          </a:schemeClr>
        </a:solidFill>
      </a:spPr>
      <a:bodyPr wrap="square" lIns="36000" tIns="36000" rIns="36000" bIns="36000" rtlCol="0">
        <a:spAutoFit/>
      </a:bodyPr>
      <a:lstStyle>
        <a:defPPr>
          <a:defRPr sz="7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EITI_Presentation_template_with_examples_v2015_07_10.potx</Template>
  <TotalTime>1026</TotalTime>
  <Words>177</Words>
  <Application>Microsoft Macintosh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Frutiger LT 57 Cn</vt:lpstr>
      <vt:lpstr>Myriad Pro Light</vt:lpstr>
      <vt:lpstr>Arial</vt:lpstr>
      <vt:lpstr>EITI_Presentation_template_with_examples_v2015_07_10</vt:lpstr>
      <vt:lpstr>Procedures de validation</vt:lpstr>
    </vt:vector>
  </TitlesOfParts>
  <Company>Eddy Hill Design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Christina Berger</cp:lastModifiedBy>
  <cp:revision>226</cp:revision>
  <cp:lastPrinted>2017-02-09T09:26:08Z</cp:lastPrinted>
  <dcterms:created xsi:type="dcterms:W3CDTF">2015-07-10T16:00:29Z</dcterms:created>
  <dcterms:modified xsi:type="dcterms:W3CDTF">2017-02-09T13:23:32Z</dcterms:modified>
</cp:coreProperties>
</file>