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93455" r:id="rId4"/>
    <p:sldMasterId id="2147493467" r:id="rId5"/>
  </p:sldMasterIdLst>
  <p:notesMasterIdLst>
    <p:notesMasterId r:id="rId29"/>
  </p:notesMasterIdLst>
  <p:sldIdLst>
    <p:sldId id="299" r:id="rId6"/>
    <p:sldId id="337" r:id="rId7"/>
    <p:sldId id="367" r:id="rId8"/>
    <p:sldId id="366" r:id="rId9"/>
    <p:sldId id="339" r:id="rId10"/>
    <p:sldId id="368" r:id="rId11"/>
    <p:sldId id="362" r:id="rId12"/>
    <p:sldId id="340" r:id="rId13"/>
    <p:sldId id="348" r:id="rId14"/>
    <p:sldId id="349" r:id="rId15"/>
    <p:sldId id="350" r:id="rId16"/>
    <p:sldId id="351" r:id="rId17"/>
    <p:sldId id="352" r:id="rId18"/>
    <p:sldId id="353" r:id="rId19"/>
    <p:sldId id="342" r:id="rId20"/>
    <p:sldId id="357" r:id="rId21"/>
    <p:sldId id="364" r:id="rId22"/>
    <p:sldId id="355" r:id="rId23"/>
    <p:sldId id="356" r:id="rId24"/>
    <p:sldId id="365" r:id="rId25"/>
    <p:sldId id="363" r:id="rId26"/>
    <p:sldId id="338" r:id="rId27"/>
    <p:sldId id="35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Angel Mejia Martinez Del Campo" initials="JAMMD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5A2"/>
    <a:srgbClr val="F47A41"/>
    <a:srgbClr val="82B4B4"/>
    <a:srgbClr val="D37E44"/>
    <a:srgbClr val="442C65"/>
    <a:srgbClr val="FB5C0D"/>
    <a:srgbClr val="FF9C55"/>
    <a:srgbClr val="B3D135"/>
    <a:srgbClr val="3333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5" autoAdjust="0"/>
    <p:restoredTop sz="93883" autoAdjust="0"/>
  </p:normalViewPr>
  <p:slideViewPr>
    <p:cSldViewPr snapToGrid="0" snapToObjects="1">
      <p:cViewPr>
        <p:scale>
          <a:sx n="80" d="100"/>
          <a:sy n="80" d="100"/>
        </p:scale>
        <p:origin x="6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98B91-737E-4D75-8BDF-1D29B98D5ED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EEE5D09D-77AD-42F7-B25D-5E0969804501}">
      <dgm:prSet phldrT="[Texto]" custT="1"/>
      <dgm:spPr>
        <a:solidFill>
          <a:srgbClr val="F4A25F"/>
        </a:solidFill>
      </dgm:spPr>
      <dgm:t>
        <a:bodyPr/>
        <a:lstStyle/>
        <a:p>
          <a:r>
            <a:rPr lang="es-MX" sz="2800" dirty="0">
              <a:latin typeface="Calibri" panose="020F0502020204030204" pitchFamily="34" charset="0"/>
            </a:rPr>
            <a:t>Gobierno</a:t>
          </a:r>
        </a:p>
      </dgm:t>
    </dgm:pt>
    <dgm:pt modelId="{F63BAE16-C89D-44A2-A8C9-93F397A9E4AF}" type="parTrans" cxnId="{038E8CB9-4120-435E-B8EE-ABE4A02D1DB0}">
      <dgm:prSet/>
      <dgm:spPr/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594BBA0E-932D-4CC6-A973-C7E6B763A74F}" type="sibTrans" cxnId="{038E8CB9-4120-435E-B8EE-ABE4A02D1DB0}">
      <dgm:prSet/>
      <dgm:spPr>
        <a:solidFill>
          <a:srgbClr val="1AA5A2"/>
        </a:solidFill>
        <a:ln>
          <a:solidFill>
            <a:srgbClr val="1AA5A2"/>
          </a:solidFill>
        </a:ln>
      </dgm:spPr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99A2223F-CA09-4030-A805-DE13E719D2CF}">
      <dgm:prSet phldrT="[Texto]" custT="1"/>
      <dgm:spPr>
        <a:solidFill>
          <a:srgbClr val="FF7E1D"/>
        </a:solidFill>
      </dgm:spPr>
      <dgm:t>
        <a:bodyPr/>
        <a:lstStyle/>
        <a:p>
          <a:r>
            <a:rPr lang="es-MX" sz="2800" dirty="0">
              <a:latin typeface="Calibri" panose="020F0502020204030204" pitchFamily="34" charset="0"/>
            </a:rPr>
            <a:t>Sociedad</a:t>
          </a:r>
        </a:p>
      </dgm:t>
    </dgm:pt>
    <dgm:pt modelId="{578B6588-C2E4-40F5-9F71-BB47A3D35B07}" type="parTrans" cxnId="{4B8B1B46-3A2A-4A27-82C0-0E286DC354FC}">
      <dgm:prSet/>
      <dgm:spPr/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66288DF7-0B62-4643-8679-CAF1E53AD7CC}" type="sibTrans" cxnId="{4B8B1B46-3A2A-4A27-82C0-0E286DC354FC}">
      <dgm:prSet/>
      <dgm:spPr>
        <a:solidFill>
          <a:srgbClr val="1AA5A2"/>
        </a:solidFill>
        <a:ln>
          <a:solidFill>
            <a:srgbClr val="1AA5A2"/>
          </a:solidFill>
        </a:ln>
      </dgm:spPr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26D9E9B4-A3E5-4E67-804F-7C45F5D96989}">
      <dgm:prSet phldrT="[Texto]" custT="1"/>
      <dgm:spPr>
        <a:solidFill>
          <a:srgbClr val="FB5C0D"/>
        </a:solidFill>
      </dgm:spPr>
      <dgm:t>
        <a:bodyPr/>
        <a:lstStyle/>
        <a:p>
          <a:r>
            <a:rPr lang="es-MX" sz="2800" dirty="0">
              <a:latin typeface="Calibri" panose="020F0502020204030204" pitchFamily="34" charset="0"/>
            </a:rPr>
            <a:t>Valor público</a:t>
          </a:r>
        </a:p>
      </dgm:t>
    </dgm:pt>
    <dgm:pt modelId="{009EDBE4-FA3B-4EA9-8C5D-3A6C765D0AC0}" type="parTrans" cxnId="{7C9F6823-86E6-4296-9AE0-67C70CABB33E}">
      <dgm:prSet/>
      <dgm:spPr/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50BDA26C-BC98-497D-B6AC-523A6AA1FEFD}" type="sibTrans" cxnId="{7C9F6823-86E6-4296-9AE0-67C70CABB33E}">
      <dgm:prSet/>
      <dgm:spPr/>
      <dgm:t>
        <a:bodyPr/>
        <a:lstStyle/>
        <a:p>
          <a:endParaRPr lang="es-MX">
            <a:latin typeface="Calibri" panose="020F0502020204030204" pitchFamily="34" charset="0"/>
          </a:endParaRPr>
        </a:p>
      </dgm:t>
    </dgm:pt>
    <dgm:pt modelId="{1D2635A6-E9D5-48A6-B5D7-AA07D4247BDD}" type="pres">
      <dgm:prSet presAssocID="{81F98B91-737E-4D75-8BDF-1D29B98D5ED3}" presName="linearFlow" presStyleCnt="0">
        <dgm:presLayoutVars>
          <dgm:dir/>
          <dgm:resizeHandles val="exact"/>
        </dgm:presLayoutVars>
      </dgm:prSet>
      <dgm:spPr/>
    </dgm:pt>
    <dgm:pt modelId="{962C5593-6DAC-41CF-B154-38AC8694E8A0}" type="pres">
      <dgm:prSet presAssocID="{EEE5D09D-77AD-42F7-B25D-5E0969804501}" presName="node" presStyleLbl="node1" presStyleIdx="0" presStyleCnt="3">
        <dgm:presLayoutVars>
          <dgm:bulletEnabled val="1"/>
        </dgm:presLayoutVars>
      </dgm:prSet>
      <dgm:spPr>
        <a:prstGeom prst="flowChartProcess">
          <a:avLst/>
        </a:prstGeom>
      </dgm:spPr>
    </dgm:pt>
    <dgm:pt modelId="{5F04C38A-D3C8-4186-9E21-680847C228C0}" type="pres">
      <dgm:prSet presAssocID="{594BBA0E-932D-4CC6-A973-C7E6B763A74F}" presName="spacerL" presStyleCnt="0"/>
      <dgm:spPr/>
    </dgm:pt>
    <dgm:pt modelId="{AB61B650-C753-435E-BBE2-7C9139A33A71}" type="pres">
      <dgm:prSet presAssocID="{594BBA0E-932D-4CC6-A973-C7E6B763A74F}" presName="sibTrans" presStyleLbl="sibTrans2D1" presStyleIdx="0" presStyleCnt="2"/>
      <dgm:spPr/>
    </dgm:pt>
    <dgm:pt modelId="{5BABDAE3-4DF8-4EFA-8362-3EC23ACDE13F}" type="pres">
      <dgm:prSet presAssocID="{594BBA0E-932D-4CC6-A973-C7E6B763A74F}" presName="spacerR" presStyleCnt="0"/>
      <dgm:spPr/>
    </dgm:pt>
    <dgm:pt modelId="{2F53E14E-B0C6-4BCB-AC96-70D83DE2312B}" type="pres">
      <dgm:prSet presAssocID="{99A2223F-CA09-4030-A805-DE13E719D2CF}" presName="node" presStyleLbl="node1" presStyleIdx="1" presStyleCnt="3">
        <dgm:presLayoutVars>
          <dgm:bulletEnabled val="1"/>
        </dgm:presLayoutVars>
      </dgm:prSet>
      <dgm:spPr>
        <a:prstGeom prst="flowChartProcess">
          <a:avLst/>
        </a:prstGeom>
      </dgm:spPr>
    </dgm:pt>
    <dgm:pt modelId="{5BC8098C-0D28-4628-B97D-39ADFFAA827C}" type="pres">
      <dgm:prSet presAssocID="{66288DF7-0B62-4643-8679-CAF1E53AD7CC}" presName="spacerL" presStyleCnt="0"/>
      <dgm:spPr/>
    </dgm:pt>
    <dgm:pt modelId="{36FFB1AE-4B56-47EE-94E0-3EDD6EC5C8A6}" type="pres">
      <dgm:prSet presAssocID="{66288DF7-0B62-4643-8679-CAF1E53AD7CC}" presName="sibTrans" presStyleLbl="sibTrans2D1" presStyleIdx="1" presStyleCnt="2"/>
      <dgm:spPr/>
    </dgm:pt>
    <dgm:pt modelId="{46566AC4-C5E5-420C-A92B-74D0A5EC5EE2}" type="pres">
      <dgm:prSet presAssocID="{66288DF7-0B62-4643-8679-CAF1E53AD7CC}" presName="spacerR" presStyleCnt="0"/>
      <dgm:spPr/>
    </dgm:pt>
    <dgm:pt modelId="{B21734E4-882B-4FFA-A975-31ACF436C702}" type="pres">
      <dgm:prSet presAssocID="{26D9E9B4-A3E5-4E67-804F-7C45F5D96989}" presName="node" presStyleLbl="node1" presStyleIdx="2" presStyleCnt="3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C682B712-8D13-4AA2-86FA-657A1AE05523}" type="presOf" srcId="{99A2223F-CA09-4030-A805-DE13E719D2CF}" destId="{2F53E14E-B0C6-4BCB-AC96-70D83DE2312B}" srcOrd="0" destOrd="0" presId="urn:microsoft.com/office/officeart/2005/8/layout/equation1"/>
    <dgm:cxn modelId="{E7C9C51F-017B-4C75-8E8D-E9EC98437DF6}" type="presOf" srcId="{81F98B91-737E-4D75-8BDF-1D29B98D5ED3}" destId="{1D2635A6-E9D5-48A6-B5D7-AA07D4247BDD}" srcOrd="0" destOrd="0" presId="urn:microsoft.com/office/officeart/2005/8/layout/equation1"/>
    <dgm:cxn modelId="{7C9F6823-86E6-4296-9AE0-67C70CABB33E}" srcId="{81F98B91-737E-4D75-8BDF-1D29B98D5ED3}" destId="{26D9E9B4-A3E5-4E67-804F-7C45F5D96989}" srcOrd="2" destOrd="0" parTransId="{009EDBE4-FA3B-4EA9-8C5D-3A6C765D0AC0}" sibTransId="{50BDA26C-BC98-497D-B6AC-523A6AA1FEFD}"/>
    <dgm:cxn modelId="{764CB228-DB60-4CFC-9605-EBCEE18E1C47}" type="presOf" srcId="{594BBA0E-932D-4CC6-A973-C7E6B763A74F}" destId="{AB61B650-C753-435E-BBE2-7C9139A33A71}" srcOrd="0" destOrd="0" presId="urn:microsoft.com/office/officeart/2005/8/layout/equation1"/>
    <dgm:cxn modelId="{6421E42B-A053-4B52-A5D4-CC36DD2E7954}" type="presOf" srcId="{EEE5D09D-77AD-42F7-B25D-5E0969804501}" destId="{962C5593-6DAC-41CF-B154-38AC8694E8A0}" srcOrd="0" destOrd="0" presId="urn:microsoft.com/office/officeart/2005/8/layout/equation1"/>
    <dgm:cxn modelId="{4B8B1B46-3A2A-4A27-82C0-0E286DC354FC}" srcId="{81F98B91-737E-4D75-8BDF-1D29B98D5ED3}" destId="{99A2223F-CA09-4030-A805-DE13E719D2CF}" srcOrd="1" destOrd="0" parTransId="{578B6588-C2E4-40F5-9F71-BB47A3D35B07}" sibTransId="{66288DF7-0B62-4643-8679-CAF1E53AD7CC}"/>
    <dgm:cxn modelId="{1266129F-B651-4C27-8FAF-F3F03D170219}" type="presOf" srcId="{66288DF7-0B62-4643-8679-CAF1E53AD7CC}" destId="{36FFB1AE-4B56-47EE-94E0-3EDD6EC5C8A6}" srcOrd="0" destOrd="0" presId="urn:microsoft.com/office/officeart/2005/8/layout/equation1"/>
    <dgm:cxn modelId="{038E8CB9-4120-435E-B8EE-ABE4A02D1DB0}" srcId="{81F98B91-737E-4D75-8BDF-1D29B98D5ED3}" destId="{EEE5D09D-77AD-42F7-B25D-5E0969804501}" srcOrd="0" destOrd="0" parTransId="{F63BAE16-C89D-44A2-A8C9-93F397A9E4AF}" sibTransId="{594BBA0E-932D-4CC6-A973-C7E6B763A74F}"/>
    <dgm:cxn modelId="{8749DCD0-7B7D-4CF0-A89C-5E2A385F817E}" type="presOf" srcId="{26D9E9B4-A3E5-4E67-804F-7C45F5D96989}" destId="{B21734E4-882B-4FFA-A975-31ACF436C702}" srcOrd="0" destOrd="0" presId="urn:microsoft.com/office/officeart/2005/8/layout/equation1"/>
    <dgm:cxn modelId="{0CD0AF46-E8D2-4FA8-A487-00DE2296C047}" type="presParOf" srcId="{1D2635A6-E9D5-48A6-B5D7-AA07D4247BDD}" destId="{962C5593-6DAC-41CF-B154-38AC8694E8A0}" srcOrd="0" destOrd="0" presId="urn:microsoft.com/office/officeart/2005/8/layout/equation1"/>
    <dgm:cxn modelId="{4081DA00-BA17-4A2A-AA59-D18355EEE337}" type="presParOf" srcId="{1D2635A6-E9D5-48A6-B5D7-AA07D4247BDD}" destId="{5F04C38A-D3C8-4186-9E21-680847C228C0}" srcOrd="1" destOrd="0" presId="urn:microsoft.com/office/officeart/2005/8/layout/equation1"/>
    <dgm:cxn modelId="{70805E9D-6BDA-40BE-862F-198C2B3D0761}" type="presParOf" srcId="{1D2635A6-E9D5-48A6-B5D7-AA07D4247BDD}" destId="{AB61B650-C753-435E-BBE2-7C9139A33A71}" srcOrd="2" destOrd="0" presId="urn:microsoft.com/office/officeart/2005/8/layout/equation1"/>
    <dgm:cxn modelId="{BA1655CE-D7AE-4B4E-9096-CCE306A84087}" type="presParOf" srcId="{1D2635A6-E9D5-48A6-B5D7-AA07D4247BDD}" destId="{5BABDAE3-4DF8-4EFA-8362-3EC23ACDE13F}" srcOrd="3" destOrd="0" presId="urn:microsoft.com/office/officeart/2005/8/layout/equation1"/>
    <dgm:cxn modelId="{91918199-189B-4397-A8D4-FE9D32883FCE}" type="presParOf" srcId="{1D2635A6-E9D5-48A6-B5D7-AA07D4247BDD}" destId="{2F53E14E-B0C6-4BCB-AC96-70D83DE2312B}" srcOrd="4" destOrd="0" presId="urn:microsoft.com/office/officeart/2005/8/layout/equation1"/>
    <dgm:cxn modelId="{6E7C62FB-B4FC-4EA1-B0FF-6D0D8E65AD63}" type="presParOf" srcId="{1D2635A6-E9D5-48A6-B5D7-AA07D4247BDD}" destId="{5BC8098C-0D28-4628-B97D-39ADFFAA827C}" srcOrd="5" destOrd="0" presId="urn:microsoft.com/office/officeart/2005/8/layout/equation1"/>
    <dgm:cxn modelId="{14721C2D-6F0B-4AE9-97D3-798933887D7D}" type="presParOf" srcId="{1D2635A6-E9D5-48A6-B5D7-AA07D4247BDD}" destId="{36FFB1AE-4B56-47EE-94E0-3EDD6EC5C8A6}" srcOrd="6" destOrd="0" presId="urn:microsoft.com/office/officeart/2005/8/layout/equation1"/>
    <dgm:cxn modelId="{A7040110-4959-473C-92C3-ECBCF0196C01}" type="presParOf" srcId="{1D2635A6-E9D5-48A6-B5D7-AA07D4247BDD}" destId="{46566AC4-C5E5-420C-A92B-74D0A5EC5EE2}" srcOrd="7" destOrd="0" presId="urn:microsoft.com/office/officeart/2005/8/layout/equation1"/>
    <dgm:cxn modelId="{6AFAA25E-744F-459A-A4D4-737E646E9EC5}" type="presParOf" srcId="{1D2635A6-E9D5-48A6-B5D7-AA07D4247BDD}" destId="{B21734E4-882B-4FFA-A975-31ACF436C70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C5593-6DAC-41CF-B154-38AC8694E8A0}">
      <dsp:nvSpPr>
        <dsp:cNvPr id="0" name=""/>
        <dsp:cNvSpPr/>
      </dsp:nvSpPr>
      <dsp:spPr>
        <a:xfrm>
          <a:off x="1099" y="913358"/>
          <a:ext cx="1457752" cy="1457752"/>
        </a:xfrm>
        <a:prstGeom prst="flowChartProcess">
          <a:avLst/>
        </a:prstGeom>
        <a:solidFill>
          <a:srgbClr val="F4A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Calibri" panose="020F0502020204030204" pitchFamily="34" charset="0"/>
            </a:rPr>
            <a:t>Gobierno</a:t>
          </a:r>
        </a:p>
      </dsp:txBody>
      <dsp:txXfrm>
        <a:off x="1099" y="913358"/>
        <a:ext cx="1457752" cy="1457752"/>
      </dsp:txXfrm>
    </dsp:sp>
    <dsp:sp modelId="{AB61B650-C753-435E-BBE2-7C9139A33A71}">
      <dsp:nvSpPr>
        <dsp:cNvPr id="0" name=""/>
        <dsp:cNvSpPr/>
      </dsp:nvSpPr>
      <dsp:spPr>
        <a:xfrm>
          <a:off x="1577222" y="1219486"/>
          <a:ext cx="845496" cy="845496"/>
        </a:xfrm>
        <a:prstGeom prst="mathPlus">
          <a:avLst/>
        </a:prstGeom>
        <a:solidFill>
          <a:srgbClr val="1AA5A2"/>
        </a:solidFill>
        <a:ln>
          <a:solidFill>
            <a:srgbClr val="1AA5A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latin typeface="Calibri" panose="020F0502020204030204" pitchFamily="34" charset="0"/>
          </a:endParaRPr>
        </a:p>
      </dsp:txBody>
      <dsp:txXfrm>
        <a:off x="1689292" y="1542804"/>
        <a:ext cx="621356" cy="198860"/>
      </dsp:txXfrm>
    </dsp:sp>
    <dsp:sp modelId="{2F53E14E-B0C6-4BCB-AC96-70D83DE2312B}">
      <dsp:nvSpPr>
        <dsp:cNvPr id="0" name=""/>
        <dsp:cNvSpPr/>
      </dsp:nvSpPr>
      <dsp:spPr>
        <a:xfrm>
          <a:off x="2541088" y="913358"/>
          <a:ext cx="1457752" cy="1457752"/>
        </a:xfrm>
        <a:prstGeom prst="flowChartProcess">
          <a:avLst/>
        </a:prstGeom>
        <a:solidFill>
          <a:srgbClr val="FF7E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Calibri" panose="020F0502020204030204" pitchFamily="34" charset="0"/>
            </a:rPr>
            <a:t>Sociedad</a:t>
          </a:r>
        </a:p>
      </dsp:txBody>
      <dsp:txXfrm>
        <a:off x="2541088" y="913358"/>
        <a:ext cx="1457752" cy="1457752"/>
      </dsp:txXfrm>
    </dsp:sp>
    <dsp:sp modelId="{36FFB1AE-4B56-47EE-94E0-3EDD6EC5C8A6}">
      <dsp:nvSpPr>
        <dsp:cNvPr id="0" name=""/>
        <dsp:cNvSpPr/>
      </dsp:nvSpPr>
      <dsp:spPr>
        <a:xfrm>
          <a:off x="4117211" y="1219486"/>
          <a:ext cx="845496" cy="845496"/>
        </a:xfrm>
        <a:prstGeom prst="mathEqual">
          <a:avLst/>
        </a:prstGeom>
        <a:solidFill>
          <a:srgbClr val="1AA5A2"/>
        </a:solidFill>
        <a:ln>
          <a:solidFill>
            <a:srgbClr val="1AA5A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500" kern="1200">
            <a:latin typeface="Calibri" panose="020F0502020204030204" pitchFamily="34" charset="0"/>
          </a:endParaRPr>
        </a:p>
      </dsp:txBody>
      <dsp:txXfrm>
        <a:off x="4229281" y="1393658"/>
        <a:ext cx="621356" cy="497152"/>
      </dsp:txXfrm>
    </dsp:sp>
    <dsp:sp modelId="{B21734E4-882B-4FFA-A975-31ACF436C702}">
      <dsp:nvSpPr>
        <dsp:cNvPr id="0" name=""/>
        <dsp:cNvSpPr/>
      </dsp:nvSpPr>
      <dsp:spPr>
        <a:xfrm>
          <a:off x="5081077" y="913358"/>
          <a:ext cx="1457752" cy="1457752"/>
        </a:xfrm>
        <a:prstGeom prst="flowChartProcess">
          <a:avLst/>
        </a:prstGeom>
        <a:solidFill>
          <a:srgbClr val="FB5C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Calibri" panose="020F0502020204030204" pitchFamily="34" charset="0"/>
            </a:rPr>
            <a:t>Valor público</a:t>
          </a:r>
        </a:p>
      </dsp:txBody>
      <dsp:txXfrm>
        <a:off x="5081077" y="913358"/>
        <a:ext cx="1457752" cy="1457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04EC-0E1D-40C4-A0EA-B61C609A0B3A}" type="datetimeFigureOut">
              <a:rPr lang="es-MX" smtClean="0"/>
              <a:t>04/12/2017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E669-417B-4074-9DFB-93E15B6FF65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7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iti.org/oversig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Porque genera valor</a:t>
            </a:r>
            <a:r>
              <a:rPr lang="es-MX" baseline="0" dirty="0"/>
              <a:t> público.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41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Visión del PTP.</a:t>
            </a:r>
            <a:r>
              <a:rPr lang="es-MX" baseline="0" dirty="0"/>
              <a:t> Plataforma que funciona como un observatorio del gasto público y promueve a que la sociedad uso los datos abiertos para conocer cómo se gasta, en qué y para qué.</a:t>
            </a:r>
          </a:p>
          <a:p>
            <a:r>
              <a:rPr lang="es-MX" baseline="0" dirty="0"/>
              <a:t>Esta visión está plasmada también en la plataforma de la Transparencia de las Industrias Extractivas -&gt; Que la gente sepa cuáles son los ingresos del gobierno por la exploración de hidrocarburos y minería.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8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 toma</a:t>
            </a:r>
            <a:r>
              <a:rPr lang="es-MX" baseline="0" dirty="0"/>
              <a:t> la información requerida en EITI para transformarla en un Estándar.</a:t>
            </a:r>
            <a:endParaRPr lang="es-MX" dirty="0"/>
          </a:p>
          <a:p>
            <a:r>
              <a:rPr lang="es-MX" dirty="0"/>
              <a:t>Para su libre</a:t>
            </a:r>
            <a:r>
              <a:rPr lang="es-MX" baseline="0" dirty="0"/>
              <a:t> descarga y reutilización.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60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implementación del EITI garantiza la transparencia y una mejor gestión de los pasos a lo largo de esta cadena de valor, y está </a:t>
            </a:r>
            <a:r>
              <a:rPr lang="es-MX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supervisada por un grupo de </a:t>
            </a:r>
            <a:r>
              <a:rPr lang="es-MX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multipartícipes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cada país.</a:t>
            </a:r>
          </a:p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información disponible está diseñada en</a:t>
            </a:r>
            <a:r>
              <a:rPr lang="es-MX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este contexto EITI ya que sigue los pasos de la cadena de valor: Contratos, Producción, Ingresos, Egresos y Proyectos sociales.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10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Secretarías de Estado</a:t>
            </a:r>
          </a:p>
          <a:p>
            <a:r>
              <a:rPr lang="es-MX" dirty="0"/>
              <a:t>Organismo Autónomos</a:t>
            </a:r>
          </a:p>
          <a:p>
            <a:r>
              <a:rPr lang="es-MX" dirty="0"/>
              <a:t>Organismos tributarios</a:t>
            </a:r>
          </a:p>
          <a:p>
            <a:r>
              <a:rPr lang="es-MX" dirty="0"/>
              <a:t>Empresas productivas del</a:t>
            </a:r>
            <a:r>
              <a:rPr lang="es-MX" baseline="0" dirty="0"/>
              <a:t> Estado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73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Variables de OCID y ID_CONTRATO se incorporan a EITI para conectarlo a todo el proceso de contratación</a:t>
            </a:r>
            <a:r>
              <a:rPr lang="es-MX" baseline="0" dirty="0"/>
              <a:t> (Estándar de OCDS).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>
                <a:solidFill>
                  <a:srgbClr val="666666"/>
                </a:solidFill>
                <a:latin typeface="Calibri" panose="020F0502020204030204" pitchFamily="34" charset="0"/>
              </a:rPr>
              <a:t>Esto se logrará al conectar estos estándares con 4 entradas clave: Ramo, Modalidad, Programa Presupuestario y Partida Específica.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43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E669-417B-4074-9DFB-93E15B6FF65C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5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4F4F-CA03-455C-9F25-1494323C2537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F37C-2016-47DD-AF11-A181A8BDAF41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77E7-3F94-49E3-8976-FD25B2AE2316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710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57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760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3652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332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5543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3291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82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3939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6004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23A-768F-43A1-A503-4C527C7CC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4702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latin typeface="Soberana Sans Light" panose="02000000000000000000" pitchFamily="50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Pentágono 5"/>
          <p:cNvSpPr/>
          <p:nvPr userDrawn="1"/>
        </p:nvSpPr>
        <p:spPr>
          <a:xfrm>
            <a:off x="4453464" y="6149970"/>
            <a:ext cx="3848628" cy="404256"/>
          </a:xfrm>
          <a:prstGeom prst="homePlate">
            <a:avLst>
              <a:gd name="adj" fmla="val 54471"/>
            </a:avLst>
          </a:prstGeom>
          <a:solidFill>
            <a:srgbClr val="F47A4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Ins="0" bIns="144000" rtlCol="0" anchor="ctr"/>
          <a:lstStyle/>
          <a:p>
            <a:pPr algn="ctr"/>
            <a:r>
              <a:rPr lang="es-ES" sz="1600" dirty="0">
                <a:solidFill>
                  <a:srgbClr val="FFFFFF"/>
                </a:solidFill>
                <a:latin typeface="Trajan Pro" pitchFamily="18" charset="0"/>
                <a:cs typeface="Arial" panose="020B0604020202020204" pitchFamily="34" charset="0"/>
              </a:rPr>
              <a:t>Transparencia Presupuestaria</a:t>
            </a:r>
            <a:endParaRPr lang="es-MX" sz="1600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r="72343"/>
          <a:stretch/>
        </p:blipFill>
        <p:spPr>
          <a:xfrm>
            <a:off x="8221134" y="5969111"/>
            <a:ext cx="547193" cy="7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8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885-2EFD-46A7-9D50-29B23B9D6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494-8216-42C0-98EF-D1E3E9B5DB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99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1B72-A127-4BAA-A275-A2D8F4DCC8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0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FDCB-3369-4C00-B3E2-6EE5A44AD4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BA00">
                  <a:shade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9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F37C-2016-47DD-AF11-A181A8BDA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9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9683-7901-4EFA-B507-8D666EA76B65}" type="datetime1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2885-2EFD-46A7-9D50-29B23B9D6B49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494-8216-42C0-98EF-D1E3E9B5DB9B}" type="datetime1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1B72-A127-4BAA-A275-A2D8F4DCC88C}" type="datetime1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5915-9F75-4661-9E0D-7BDE8E5D7A43}" type="datetime1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4FDCB-3369-4C00-B3E2-6EE5A44AD4D5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3D5E-F9B8-4D85-AE7D-8C12096058FB}" type="datetime1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n-US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scudo Nacional de los Estados Unidos Mexicanos"/>
          <p:cNvPicPr>
            <a:picLocks noChangeAspect="1"/>
          </p:cNvPicPr>
          <p:nvPr userDrawn="1"/>
        </p:nvPicPr>
        <p:blipFill>
          <a:blip r:embed="rId13">
            <a:lum bright="70000" contrast="-70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4" y="3008162"/>
            <a:ext cx="2857323" cy="2880000"/>
          </a:xfrm>
          <a:prstGeom prst="rect">
            <a:avLst/>
          </a:prstGeom>
          <a:blipFill rotWithShape="0">
            <a:blip r:embed="rId14">
              <a:lum bright="70000" contrast="-70000"/>
              <a:alphaModFix amt="28000"/>
            </a:blip>
            <a:stretch>
              <a:fillRect/>
            </a:stretch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CB30A23A-768F-43A1-A503-4C527C7CC8FA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Conector recto 20" descr="Barra de sepración roja"/>
          <p:cNvCxnSpPr/>
          <p:nvPr userDrawn="1"/>
        </p:nvCxnSpPr>
        <p:spPr>
          <a:xfrm>
            <a:off x="457200" y="1457364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 descr="Pleca en color gris inferior"/>
          <p:cNvSpPr/>
          <p:nvPr userDrawn="1"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807F83"/>
          </a:solidFill>
          <a:latin typeface="Trajan Pro"/>
          <a:ea typeface="+mj-ea"/>
          <a:cs typeface="Traja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807F83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457200" y="274638"/>
            <a:ext cx="6007999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Imagen 7" descr="Escudo Nacional de los Estados Unidos Mexicanos"/>
          <p:cNvPicPr>
            <a:picLocks noChangeAspect="1"/>
          </p:cNvPicPr>
          <p:nvPr userDrawn="1"/>
        </p:nvPicPr>
        <p:blipFill>
          <a:blip r:embed="rId20">
            <a:lum bright="70000" contrast="-70000"/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4" y="3008162"/>
            <a:ext cx="2857323" cy="2880000"/>
          </a:xfrm>
          <a:prstGeom prst="rect">
            <a:avLst/>
          </a:prstGeom>
          <a:blipFill rotWithShape="0">
            <a:blip r:embed="rId21">
              <a:lum bright="70000" contrast="-70000"/>
              <a:alphaModFix amt="28000"/>
            </a:blip>
            <a:stretch>
              <a:fillRect/>
            </a:stretch>
          </a:blipFill>
        </p:spPr>
      </p:pic>
      <p:cxnSp>
        <p:nvCxnSpPr>
          <p:cNvPr id="9" name="Conector recto 8" descr="Barra de sepración roja"/>
          <p:cNvCxnSpPr/>
          <p:nvPr userDrawn="1"/>
        </p:nvCxnSpPr>
        <p:spPr>
          <a:xfrm>
            <a:off x="457200" y="1457364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 descr="Pleca en color gris inferior"/>
          <p:cNvSpPr/>
          <p:nvPr userDrawn="1"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635983"/>
            <a:ext cx="6435518" cy="2981352"/>
          </a:xfrm>
          <a:prstGeom prst="rect">
            <a:avLst/>
          </a:prstGeom>
        </p:spPr>
      </p:pic>
      <p:pic>
        <p:nvPicPr>
          <p:cNvPr id="8" name="Imagen 7" descr="Logotipo de la Secretaría de Hacienda y Crédito Público (SHCP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6" y="61786"/>
            <a:ext cx="1394702" cy="16131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6"/>
            <a:ext cx="3525720" cy="72743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172" y="5523997"/>
            <a:ext cx="1265716" cy="13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Pasos: ¿Cómo se generan los datos?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72066" y="2040231"/>
            <a:ext cx="77982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Identificación de las variables en EITI y aquellas propias del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contexto mexicano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para cada paso de la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cadena de valor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Diseño de plantillas por cada paso con la incorporación de todas las variables identificadas (5 plantillas para cada sector = 10 plantillas).</a:t>
            </a: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37733" y="949697"/>
            <a:ext cx="1531967" cy="369332"/>
          </a:xfrm>
          <a:prstGeom prst="rect">
            <a:avLst/>
          </a:prstGeom>
          <a:solidFill>
            <a:srgbClr val="F89B5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895305" y="949697"/>
            <a:ext cx="1379312" cy="369332"/>
          </a:xfrm>
          <a:prstGeom prst="rect">
            <a:avLst/>
          </a:prstGeom>
          <a:solidFill>
            <a:srgbClr val="91BB8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300222" y="949697"/>
            <a:ext cx="1379312" cy="369332"/>
          </a:xfrm>
          <a:prstGeom prst="rect">
            <a:avLst/>
          </a:prstGeom>
          <a:solidFill>
            <a:srgbClr val="65497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Entrega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110056" y="949697"/>
            <a:ext cx="1379312" cy="369332"/>
          </a:xfrm>
          <a:prstGeom prst="rect">
            <a:avLst/>
          </a:prstGeom>
          <a:solidFill>
            <a:srgbClr val="AB9E9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Publicación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705139" y="949697"/>
            <a:ext cx="1379312" cy="369332"/>
          </a:xfrm>
          <a:prstGeom prst="rect">
            <a:avLst/>
          </a:prstGeom>
          <a:solidFill>
            <a:srgbClr val="1F9765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Compilación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6007877"/>
            <a:ext cx="1853345" cy="8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2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Pasos: ¿Cómo se generan los datos?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72066" y="1998437"/>
            <a:ext cx="77982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Los responsables llenan la información en las plantillas proporcionadas (formato </a:t>
            </a:r>
            <a:r>
              <a:rPr lang="es-MX" sz="2000" dirty="0" err="1">
                <a:solidFill>
                  <a:srgbClr val="666666"/>
                </a:solidFill>
                <a:latin typeface="Calibri" panose="020F0502020204030204" pitchFamily="34" charset="0"/>
              </a:rPr>
              <a:t>csv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).</a:t>
            </a: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Las dependencias serán responsables de cargar sus archivos CSV en una URL.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37733" y="949697"/>
            <a:ext cx="1531967" cy="369332"/>
          </a:xfrm>
          <a:prstGeom prst="rect">
            <a:avLst/>
          </a:prstGeom>
          <a:solidFill>
            <a:srgbClr val="F89B5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110056" y="949697"/>
            <a:ext cx="1379312" cy="369332"/>
          </a:xfrm>
          <a:prstGeom prst="rect">
            <a:avLst/>
          </a:prstGeom>
          <a:solidFill>
            <a:srgbClr val="AB9E9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Publicación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705139" y="949697"/>
            <a:ext cx="1379312" cy="369332"/>
          </a:xfrm>
          <a:prstGeom prst="rect">
            <a:avLst/>
          </a:prstGeom>
          <a:solidFill>
            <a:srgbClr val="1F9765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Compilación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00222" y="949697"/>
            <a:ext cx="1379312" cy="369332"/>
          </a:xfrm>
          <a:prstGeom prst="rect">
            <a:avLst/>
          </a:prstGeom>
          <a:solidFill>
            <a:srgbClr val="6549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Entrega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895305" y="948839"/>
            <a:ext cx="1379312" cy="369332"/>
          </a:xfrm>
          <a:prstGeom prst="rect">
            <a:avLst/>
          </a:prstGeom>
          <a:solidFill>
            <a:srgbClr val="58906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Diseño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2066" y="1956183"/>
            <a:ext cx="7798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Carga de las </a:t>
            </a:r>
            <a:r>
              <a:rPr lang="es-MX" sz="2000" dirty="0" err="1">
                <a:solidFill>
                  <a:srgbClr val="666666"/>
                </a:solidFill>
                <a:latin typeface="Calibri" panose="020F0502020204030204" pitchFamily="34" charset="0"/>
              </a:rPr>
              <a:t>URL’s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en el sistema que da soporte al portal.</a:t>
            </a: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Compilación de la información por cada paso de la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cadena de valor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en una sola base de datos.</a:t>
            </a:r>
          </a:p>
          <a:p>
            <a:pPr algn="just"/>
            <a:endParaRPr lang="es-MX" sz="2000" dirty="0">
              <a:solidFill>
                <a:srgbClr val="666666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Compilación de la información por sector extractivo: Hidrocarburos y Minería.</a:t>
            </a: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37733" y="949697"/>
            <a:ext cx="1531967" cy="369332"/>
          </a:xfrm>
          <a:prstGeom prst="rect">
            <a:avLst/>
          </a:prstGeom>
          <a:solidFill>
            <a:srgbClr val="F89B5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110056" y="949697"/>
            <a:ext cx="1379312" cy="369332"/>
          </a:xfrm>
          <a:prstGeom prst="rect">
            <a:avLst/>
          </a:prstGeom>
          <a:solidFill>
            <a:srgbClr val="AB9E9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Publicación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895305" y="948839"/>
            <a:ext cx="1379312" cy="369332"/>
          </a:xfrm>
          <a:prstGeom prst="rect">
            <a:avLst/>
          </a:prstGeom>
          <a:solidFill>
            <a:srgbClr val="58906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05139" y="948839"/>
            <a:ext cx="1379312" cy="369332"/>
          </a:xfrm>
          <a:prstGeom prst="rect">
            <a:avLst/>
          </a:prstGeom>
          <a:solidFill>
            <a:srgbClr val="1F97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Compilación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300222" y="949697"/>
            <a:ext cx="1379312" cy="369332"/>
          </a:xfrm>
          <a:prstGeom prst="rect">
            <a:avLst/>
          </a:prstGeom>
          <a:solidFill>
            <a:srgbClr val="65497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Entrega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Pasos: ¿Cómo se generan los datos?</a:t>
            </a:r>
          </a:p>
        </p:txBody>
      </p:sp>
    </p:spTree>
    <p:extLst>
      <p:ext uri="{BB962C8B-B14F-4D97-AF65-F5344CB8AC3E}">
        <p14:creationId xmlns:p14="http://schemas.microsoft.com/office/powerpoint/2010/main" val="164068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37733" y="949697"/>
            <a:ext cx="1531967" cy="369332"/>
          </a:xfrm>
          <a:prstGeom prst="rect">
            <a:avLst/>
          </a:prstGeom>
          <a:solidFill>
            <a:srgbClr val="F89B5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895305" y="948839"/>
            <a:ext cx="1379312" cy="369332"/>
          </a:xfrm>
          <a:prstGeom prst="rect">
            <a:avLst/>
          </a:prstGeom>
          <a:solidFill>
            <a:srgbClr val="58906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300222" y="949697"/>
            <a:ext cx="1379312" cy="369332"/>
          </a:xfrm>
          <a:prstGeom prst="rect">
            <a:avLst/>
          </a:prstGeom>
          <a:solidFill>
            <a:srgbClr val="65497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Entrega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118317" y="948839"/>
            <a:ext cx="1379312" cy="369332"/>
          </a:xfrm>
          <a:prstGeom prst="rect">
            <a:avLst/>
          </a:prstGeom>
          <a:solidFill>
            <a:srgbClr val="AB9E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Publicación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713400" y="948839"/>
            <a:ext cx="1379312" cy="369332"/>
          </a:xfrm>
          <a:prstGeom prst="rect">
            <a:avLst/>
          </a:prstGeom>
          <a:solidFill>
            <a:srgbClr val="1F9765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Compilación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92" y="2294990"/>
            <a:ext cx="6849153" cy="345662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313267" y="1573449"/>
            <a:ext cx="86952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El sistema publicará automáticamente la información en el portal en formato de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datos abiertos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para su libre descarga.</a:t>
            </a: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Pasos: ¿Cómo se generan los datos?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446289" y="2999538"/>
            <a:ext cx="1116000" cy="1116000"/>
            <a:chOff x="435592" y="2473109"/>
            <a:chExt cx="1116000" cy="1116000"/>
          </a:xfrm>
        </p:grpSpPr>
        <p:sp>
          <p:nvSpPr>
            <p:cNvPr id="21" name="Elipse 20"/>
            <p:cNvSpPr/>
            <p:nvPr/>
          </p:nvSpPr>
          <p:spPr>
            <a:xfrm>
              <a:off x="435592" y="2473109"/>
              <a:ext cx="1116000" cy="1116000"/>
            </a:xfrm>
            <a:prstGeom prst="ellipse">
              <a:avLst/>
            </a:prstGeom>
            <a:solidFill>
              <a:srgbClr val="E140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PDF</a:t>
              </a:r>
            </a:p>
            <a:p>
              <a:pPr algn="ctr"/>
              <a:endParaRPr lang="es-MX" dirty="0"/>
            </a:p>
          </p:txBody>
        </p:sp>
        <p:sp>
          <p:nvSpPr>
            <p:cNvPr id="22" name="Flecha abajo 21"/>
            <p:cNvSpPr/>
            <p:nvPr/>
          </p:nvSpPr>
          <p:spPr>
            <a:xfrm>
              <a:off x="773564" y="3031109"/>
              <a:ext cx="427777" cy="50728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423916" y="3656707"/>
            <a:ext cx="1116000" cy="1116000"/>
            <a:chOff x="435592" y="2473109"/>
            <a:chExt cx="1116000" cy="1116000"/>
          </a:xfrm>
          <a:solidFill>
            <a:srgbClr val="80AF63"/>
          </a:solidFill>
        </p:grpSpPr>
        <p:sp>
          <p:nvSpPr>
            <p:cNvPr id="24" name="Elipse 23"/>
            <p:cNvSpPr/>
            <p:nvPr/>
          </p:nvSpPr>
          <p:spPr>
            <a:xfrm>
              <a:off x="435592" y="2473109"/>
              <a:ext cx="1116000" cy="111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XLS</a:t>
              </a:r>
            </a:p>
            <a:p>
              <a:pPr algn="ctr"/>
              <a:endParaRPr lang="es-MX" dirty="0"/>
            </a:p>
          </p:txBody>
        </p:sp>
        <p:sp>
          <p:nvSpPr>
            <p:cNvPr id="25" name="Flecha abajo 24"/>
            <p:cNvSpPr/>
            <p:nvPr/>
          </p:nvSpPr>
          <p:spPr>
            <a:xfrm>
              <a:off x="773564" y="3031109"/>
              <a:ext cx="427777" cy="50728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01543" y="4383149"/>
            <a:ext cx="1116000" cy="1116000"/>
            <a:chOff x="435592" y="2473109"/>
            <a:chExt cx="1116000" cy="1116000"/>
          </a:xfrm>
        </p:grpSpPr>
        <p:sp>
          <p:nvSpPr>
            <p:cNvPr id="27" name="Elipse 26"/>
            <p:cNvSpPr/>
            <p:nvPr/>
          </p:nvSpPr>
          <p:spPr>
            <a:xfrm>
              <a:off x="435592" y="2473109"/>
              <a:ext cx="1116000" cy="1116000"/>
            </a:xfrm>
            <a:prstGeom prst="ellipse">
              <a:avLst/>
            </a:prstGeom>
            <a:solidFill>
              <a:srgbClr val="40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CSV</a:t>
              </a:r>
            </a:p>
            <a:p>
              <a:pPr algn="ctr"/>
              <a:endParaRPr lang="es-MX" dirty="0"/>
            </a:p>
          </p:txBody>
        </p:sp>
        <p:sp>
          <p:nvSpPr>
            <p:cNvPr id="28" name="Flecha abajo 27"/>
            <p:cNvSpPr/>
            <p:nvPr/>
          </p:nvSpPr>
          <p:spPr>
            <a:xfrm>
              <a:off x="773564" y="3031109"/>
              <a:ext cx="427777" cy="50728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393845" y="5109591"/>
            <a:ext cx="1116000" cy="1116000"/>
            <a:chOff x="435592" y="2473109"/>
            <a:chExt cx="1116000" cy="1116000"/>
          </a:xfrm>
        </p:grpSpPr>
        <p:sp>
          <p:nvSpPr>
            <p:cNvPr id="30" name="Elipse 29"/>
            <p:cNvSpPr/>
            <p:nvPr/>
          </p:nvSpPr>
          <p:spPr>
            <a:xfrm>
              <a:off x="435592" y="2473109"/>
              <a:ext cx="1116000" cy="1116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JSON</a:t>
              </a:r>
            </a:p>
            <a:p>
              <a:pPr algn="ctr"/>
              <a:endParaRPr lang="es-MX" dirty="0"/>
            </a:p>
          </p:txBody>
        </p:sp>
        <p:sp>
          <p:nvSpPr>
            <p:cNvPr id="31" name="Flecha abajo 30"/>
            <p:cNvSpPr/>
            <p:nvPr/>
          </p:nvSpPr>
          <p:spPr>
            <a:xfrm>
              <a:off x="773564" y="3031109"/>
              <a:ext cx="427777" cy="50728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2" name="Estrella de 5 puntas 31"/>
          <p:cNvSpPr/>
          <p:nvPr/>
        </p:nvSpPr>
        <p:spPr>
          <a:xfrm>
            <a:off x="1889521" y="5603042"/>
            <a:ext cx="377072" cy="38069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strella de 5 puntas 32"/>
          <p:cNvSpPr/>
          <p:nvPr/>
        </p:nvSpPr>
        <p:spPr>
          <a:xfrm>
            <a:off x="495225" y="5561263"/>
            <a:ext cx="377072" cy="38069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strella de 5 puntas 33"/>
          <p:cNvSpPr/>
          <p:nvPr/>
        </p:nvSpPr>
        <p:spPr>
          <a:xfrm>
            <a:off x="982438" y="5561264"/>
            <a:ext cx="377072" cy="38069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strella de 5 puntas 34"/>
          <p:cNvSpPr/>
          <p:nvPr/>
        </p:nvSpPr>
        <p:spPr>
          <a:xfrm>
            <a:off x="1443697" y="5588698"/>
            <a:ext cx="377072" cy="38069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7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3" y="0"/>
            <a:ext cx="9144000" cy="6857999"/>
          </a:xfrm>
          <a:prstGeom prst="rect">
            <a:avLst/>
          </a:prstGeom>
          <a:solidFill>
            <a:srgbClr val="D37E44">
              <a:alpha val="75686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7200" dirty="0">
              <a:solidFill>
                <a:srgbClr val="442C6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011193" y="6492875"/>
            <a:ext cx="2133600" cy="365125"/>
          </a:xfrm>
        </p:spPr>
        <p:txBody>
          <a:bodyPr/>
          <a:lstStyle/>
          <a:p>
            <a:r>
              <a:rPr lang="en-US" dirty="0">
                <a:latin typeface="Calibri" panose="020F0502020204030204"/>
              </a:rPr>
              <a:t>1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151467" y="2903492"/>
            <a:ext cx="7616016" cy="497318"/>
          </a:xfrm>
        </p:spPr>
        <p:txBody>
          <a:bodyPr/>
          <a:lstStyle/>
          <a:p>
            <a:pPr algn="r"/>
            <a:r>
              <a:rPr lang="es-MX" sz="40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¿Qué encontramos en el Portal TIE?</a:t>
            </a:r>
          </a:p>
        </p:txBody>
      </p:sp>
    </p:spTree>
    <p:extLst>
      <p:ext uri="{BB962C8B-B14F-4D97-AF65-F5344CB8AC3E}">
        <p14:creationId xmlns:p14="http://schemas.microsoft.com/office/powerpoint/2010/main" val="230662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endParaRPr lang="es-MX" dirty="0">
              <a:solidFill>
                <a:srgbClr val="666666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56" y="1024466"/>
            <a:ext cx="7883881" cy="420793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78933" y="23660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Recursos naturales en México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04800" y="5395347"/>
            <a:ext cx="869526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	Home interactivo con contadores + infografía</a:t>
            </a: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</p:txBody>
      </p:sp>
      <p:pic>
        <p:nvPicPr>
          <p:cNvPr id="10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5" y="1199560"/>
            <a:ext cx="1218192" cy="25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25" y="3514519"/>
            <a:ext cx="3433803" cy="150614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Contratos, Asignaciones y Concesiones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" y="730272"/>
            <a:ext cx="6239872" cy="278424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26257" y="4842467"/>
            <a:ext cx="86952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Información georreferenciada disponible: áreas contractuales, producción y proyectos.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Proceso -&gt; ¿cómo se hace una asignación y un contrato?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Diagrama de los ingresos.</a:t>
            </a:r>
          </a:p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68" y="2230489"/>
            <a:ext cx="4386665" cy="1864101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225241" y="1336989"/>
            <a:ext cx="226717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F47A41"/>
                </a:solidFill>
                <a:latin typeface="Calibri" panose="020F0502020204030204" pitchFamily="34" charset="0"/>
                <a:ea typeface="+mn-ea"/>
                <a:cs typeface="+mn-cs"/>
              </a:rPr>
              <a:t>Hidrocarburos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923828" y="3740497"/>
            <a:ext cx="2267172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F47A41"/>
                </a:solidFill>
                <a:latin typeface="Calibri" panose="020F0502020204030204" pitchFamily="34" charset="0"/>
                <a:ea typeface="+mn-ea"/>
                <a:cs typeface="+mn-cs"/>
              </a:rPr>
              <a:t>Minería</a:t>
            </a:r>
          </a:p>
        </p:txBody>
      </p:sp>
      <p:pic>
        <p:nvPicPr>
          <p:cNvPr id="11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4" y="756891"/>
            <a:ext cx="892315" cy="1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Participación ciudadana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6" y="1667749"/>
            <a:ext cx="8022396" cy="251353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43957" y="988575"/>
            <a:ext cx="8700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Es posible localizar los proyectos ejecutados con Fondos: Hidrocarburos y Minero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660340" y="4431042"/>
            <a:ext cx="7084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7E1D"/>
                </a:solidFill>
                <a:latin typeface="Calibri" panose="020F0502020204030204" pitchFamily="34" charset="0"/>
              </a:rPr>
              <a:t>La población tiene más interés en lo que sucede en su comunidad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17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Datos y Documentos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82164" y="4892301"/>
            <a:ext cx="778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Documentos del Marco Normativo y Reporte EITI libres de descarga.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La información de las industrias extractivas en Datos Abiertos.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64" y="1169589"/>
            <a:ext cx="7844215" cy="33177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84" y="1364581"/>
            <a:ext cx="892315" cy="1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Acerca de…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6" y="1095608"/>
            <a:ext cx="7594691" cy="4164547"/>
          </a:xfrm>
          <a:prstGeom prst="rect">
            <a:avLst/>
          </a:prstGeom>
        </p:spPr>
      </p:pic>
      <p:pic>
        <p:nvPicPr>
          <p:cNvPr id="10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84" y="1095608"/>
            <a:ext cx="892315" cy="1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0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533" y="207191"/>
            <a:ext cx="8798756" cy="639762"/>
          </a:xfrm>
        </p:spPr>
        <p:txBody>
          <a:bodyPr/>
          <a:lstStyle/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¿Qué es el Portal para la Transparencia de las Industrias Extractivas?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5667" y="1495108"/>
            <a:ext cx="822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Información estratégica en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lenguaje simple y datos abiertos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sobre las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industrias extractivas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en México: Hidrocarburos y Minería.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4" y="2527872"/>
            <a:ext cx="8699473" cy="25013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Participación ciudadana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7736965" y="1922168"/>
            <a:ext cx="1364701" cy="1297524"/>
            <a:chOff x="6427035" y="3413131"/>
            <a:chExt cx="1944000" cy="1944000"/>
          </a:xfrm>
        </p:grpSpPr>
        <p:sp>
          <p:nvSpPr>
            <p:cNvPr id="14" name="Elipse 13"/>
            <p:cNvSpPr/>
            <p:nvPr/>
          </p:nvSpPr>
          <p:spPr>
            <a:xfrm>
              <a:off x="6427035" y="3413131"/>
              <a:ext cx="1944000" cy="1944000"/>
            </a:xfrm>
            <a:prstGeom prst="ellipse">
              <a:avLst/>
            </a:prstGeom>
            <a:solidFill>
              <a:srgbClr val="E425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latin typeface="Soberana Sans Light" panose="02000000000000000000" pitchFamily="50" charset="0"/>
                </a:rPr>
                <a:t>15 estados</a:t>
              </a:r>
              <a:endParaRPr lang="es-MX" sz="1400" dirty="0">
                <a:latin typeface="Soberana Sans Light" panose="02000000000000000000" pitchFamily="50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6553035" y="3539131"/>
              <a:ext cx="1692000" cy="169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400">
                <a:noFill/>
                <a:latin typeface="Soberana Sans Light" panose="02000000000000000000" pitchFamily="50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575428" y="896455"/>
            <a:ext cx="1708699" cy="1681751"/>
            <a:chOff x="738975" y="4363195"/>
            <a:chExt cx="1944000" cy="1943999"/>
          </a:xfrm>
        </p:grpSpPr>
        <p:sp>
          <p:nvSpPr>
            <p:cNvPr id="17" name="Elipse 16"/>
            <p:cNvSpPr/>
            <p:nvPr/>
          </p:nvSpPr>
          <p:spPr>
            <a:xfrm>
              <a:off x="738975" y="4363195"/>
              <a:ext cx="1944000" cy="1943999"/>
            </a:xfrm>
            <a:prstGeom prst="ellipse">
              <a:avLst/>
            </a:prstGeom>
            <a:solidFill>
              <a:srgbClr val="442C6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MX" sz="1600" b="1" dirty="0">
                  <a:latin typeface="Soberana Sans Light" panose="02000000000000000000" pitchFamily="50" charset="0"/>
                </a:rPr>
                <a:t>190 proyectos visitados</a:t>
              </a:r>
              <a:endParaRPr lang="es-MX" sz="1600" dirty="0">
                <a:latin typeface="Soberana Sans Light" panose="02000000000000000000" pitchFamily="50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846975" y="4471197"/>
              <a:ext cx="1728000" cy="1728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400">
                <a:noFill/>
                <a:latin typeface="Soberana Sans Light" panose="02000000000000000000" pitchFamily="50" charset="0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7" y="762528"/>
            <a:ext cx="3627808" cy="280429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07039" y="603732"/>
            <a:ext cx="951627" cy="3459980"/>
            <a:chOff x="3476783" y="-759903"/>
            <a:chExt cx="1944000" cy="7491903"/>
          </a:xfrm>
        </p:grpSpPr>
        <p:sp>
          <p:nvSpPr>
            <p:cNvPr id="21" name="Elipse 20"/>
            <p:cNvSpPr/>
            <p:nvPr/>
          </p:nvSpPr>
          <p:spPr>
            <a:xfrm>
              <a:off x="3476783" y="-759903"/>
              <a:ext cx="1944000" cy="1944000"/>
            </a:xfrm>
            <a:prstGeom prst="ellipse">
              <a:avLst/>
            </a:prstGeom>
            <a:solidFill>
              <a:srgbClr val="148B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MX" b="1" dirty="0">
                  <a:latin typeface="Soberana Sans Light" panose="02000000000000000000" pitchFamily="50" charset="0"/>
                </a:rPr>
                <a:t>2017</a:t>
              </a:r>
              <a:endParaRPr lang="es-MX" dirty="0">
                <a:latin typeface="Soberana Sans Light" panose="02000000000000000000" pitchFamily="50" charset="0"/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>
              <a:off x="3728783" y="5040000"/>
              <a:ext cx="1692000" cy="16920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MX" sz="1400">
                <a:noFill/>
                <a:latin typeface="Soberana Sans Light" panose="02000000000000000000" pitchFamily="50" charset="0"/>
              </a:endParaRP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00" y="820553"/>
            <a:ext cx="1878060" cy="263687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70" y="960912"/>
            <a:ext cx="1376621" cy="1639369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494794" y="3696073"/>
            <a:ext cx="7789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Fomentar uso de los datos mostrando su utilidad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852" y="4196284"/>
            <a:ext cx="1647904" cy="21367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224" y="4274033"/>
            <a:ext cx="1744401" cy="202804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379" y="4274033"/>
            <a:ext cx="1573684" cy="19245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959" y="4287971"/>
            <a:ext cx="1708857" cy="16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666666"/>
                </a:solidFill>
                <a:latin typeface="Calibri" panose="020F0502020204030204" pitchFamily="34" charset="0"/>
                <a:ea typeface="+mn-ea"/>
                <a:cs typeface="+mn-cs"/>
              </a:rPr>
              <a:t>Vinculación entre Estándares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2" y="1422477"/>
            <a:ext cx="3542270" cy="1049052"/>
          </a:xfrm>
          <a:prstGeom prst="rect">
            <a:avLst/>
          </a:prstGeom>
        </p:spPr>
      </p:pic>
      <p:pic>
        <p:nvPicPr>
          <p:cNvPr id="30" name="Picture 8" descr="Resultado de imagen para EITI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9" y="1599790"/>
            <a:ext cx="3423074" cy="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3916188" y="1422477"/>
            <a:ext cx="7799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ctr"/>
            <a:r>
              <a:rPr lang="es-MX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  <a:t>+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705696" y="2636328"/>
            <a:ext cx="8104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Los ingresos en EITI estarán vinculados a sus contratos; los usuarios podrán navegar entre estándares a través de variables específicas. </a:t>
            </a:r>
          </a:p>
        </p:txBody>
      </p:sp>
      <p:pic>
        <p:nvPicPr>
          <p:cNvPr id="33" name="Picture 2" descr="Resultado de imagen para GIFT TRANSPAR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41" y="3925213"/>
            <a:ext cx="1611671" cy="107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Resultado de imagen para EITI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90" y="4072579"/>
            <a:ext cx="2843111" cy="58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3931589" y="3793677"/>
            <a:ext cx="779929" cy="113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ctr"/>
            <a:r>
              <a:rPr lang="es-MX" sz="75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  <a:t>+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725864" y="5068540"/>
            <a:ext cx="8104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México será el primer país en dar seguimiento de los ingresos en EITI y estará relacionado con los gastos federales. </a:t>
            </a:r>
          </a:p>
        </p:txBody>
      </p:sp>
    </p:spTree>
    <p:extLst>
      <p:ext uri="{BB962C8B-B14F-4D97-AF65-F5344CB8AC3E}">
        <p14:creationId xmlns:p14="http://schemas.microsoft.com/office/powerpoint/2010/main" val="2288060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Antes y después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3" y="988047"/>
            <a:ext cx="2122118" cy="19981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135545" y="1528061"/>
            <a:ext cx="238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Información</a:t>
            </a:r>
            <a:r>
              <a:rPr lang="en-US" sz="2000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 </a:t>
            </a:r>
            <a:r>
              <a:rPr lang="en-US" sz="2000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heterógenea</a:t>
            </a:r>
            <a:endParaRPr lang="en-US" dirty="0">
              <a:solidFill>
                <a:srgbClr val="BCCF02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54" y="990827"/>
            <a:ext cx="1989487" cy="21765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Rectángulo 16"/>
          <p:cNvSpPr/>
          <p:nvPr/>
        </p:nvSpPr>
        <p:spPr>
          <a:xfrm>
            <a:off x="2581279" y="1616938"/>
            <a:ext cx="1943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Dificultad</a:t>
            </a:r>
            <a:r>
              <a:rPr lang="en-US" sz="2000" b="1" dirty="0">
                <a:solidFill>
                  <a:srgbClr val="FFA361"/>
                </a:solidFill>
                <a:latin typeface="Calibri" pitchFamily="34" charset="0"/>
                <a:cs typeface="Adobe Caslon Pro"/>
              </a:rPr>
              <a:t> de </a:t>
            </a:r>
          </a:p>
          <a:p>
            <a:pPr algn="ctr"/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comparabilidad</a:t>
            </a:r>
            <a:r>
              <a:rPr lang="en-US" sz="2000" b="1" dirty="0">
                <a:solidFill>
                  <a:srgbClr val="FFA361"/>
                </a:solidFill>
                <a:latin typeface="Calibri" pitchFamily="34" charset="0"/>
                <a:cs typeface="Adobe Caslon Pro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A361"/>
                </a:solidFill>
                <a:latin typeface="Calibri" pitchFamily="34" charset="0"/>
                <a:cs typeface="Adobe Caslon Pro"/>
              </a:rPr>
              <a:t>de </a:t>
            </a:r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datos</a:t>
            </a:r>
            <a:endParaRPr lang="en-US" dirty="0">
              <a:solidFill>
                <a:srgbClr val="FFA361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59834" y="1038135"/>
            <a:ext cx="1830741" cy="1970798"/>
          </a:xfrm>
          <a:prstGeom prst="rect">
            <a:avLst/>
          </a:prstGeom>
          <a:ln>
            <a:solidFill>
              <a:srgbClr val="0779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1" name="Rectángulo 20"/>
          <p:cNvSpPr/>
          <p:nvPr/>
        </p:nvSpPr>
        <p:spPr>
          <a:xfrm>
            <a:off x="3869717" y="1543450"/>
            <a:ext cx="34109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err="1">
                <a:solidFill>
                  <a:srgbClr val="4F447C"/>
                </a:solidFill>
                <a:latin typeface="Calibri" pitchFamily="34" charset="0"/>
                <a:cs typeface="Adobe Caslon Pro"/>
              </a:rPr>
              <a:t>Bajo</a:t>
            </a:r>
            <a:r>
              <a:rPr lang="en-US" sz="1900" b="1" dirty="0">
                <a:solidFill>
                  <a:srgbClr val="4F447C"/>
                </a:solidFill>
                <a:latin typeface="Calibri" pitchFamily="34" charset="0"/>
                <a:cs typeface="Adobe Caslon Pro"/>
              </a:rPr>
              <a:t> </a:t>
            </a:r>
            <a:r>
              <a:rPr lang="en-US" sz="1900" b="1" dirty="0" err="1">
                <a:solidFill>
                  <a:srgbClr val="4F447C"/>
                </a:solidFill>
                <a:latin typeface="Calibri" pitchFamily="34" charset="0"/>
                <a:cs typeface="Adobe Caslon Pro"/>
              </a:rPr>
              <a:t>nivel</a:t>
            </a:r>
            <a:r>
              <a:rPr lang="en-US" sz="1900" b="1" dirty="0">
                <a:solidFill>
                  <a:srgbClr val="4F447C"/>
                </a:solidFill>
                <a:latin typeface="Calibri" pitchFamily="34" charset="0"/>
                <a:cs typeface="Adobe Caslon Pro"/>
              </a:rPr>
              <a:t> de </a:t>
            </a:r>
          </a:p>
          <a:p>
            <a:pPr algn="ctr"/>
            <a:r>
              <a:rPr lang="en-US" sz="1900" b="1" dirty="0" err="1">
                <a:solidFill>
                  <a:srgbClr val="4F447C"/>
                </a:solidFill>
                <a:latin typeface="Calibri" pitchFamily="34" charset="0"/>
                <a:cs typeface="Adobe Caslon Pro"/>
              </a:rPr>
              <a:t>adaptabilidad</a:t>
            </a:r>
            <a:endParaRPr lang="en-US" sz="1900" dirty="0">
              <a:solidFill>
                <a:srgbClr val="4F447C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6007877"/>
            <a:ext cx="1853345" cy="85859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68" y="1038135"/>
            <a:ext cx="2122118" cy="19981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Rectángulo 24"/>
          <p:cNvSpPr/>
          <p:nvPr/>
        </p:nvSpPr>
        <p:spPr>
          <a:xfrm>
            <a:off x="6556295" y="1554632"/>
            <a:ext cx="2380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Sin </a:t>
            </a:r>
            <a:r>
              <a:rPr lang="en-US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vinculación</a:t>
            </a:r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 </a:t>
            </a:r>
          </a:p>
          <a:p>
            <a:pPr algn="ctr"/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entre </a:t>
            </a:r>
            <a:r>
              <a:rPr lang="en-US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ingresos</a:t>
            </a:r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,  </a:t>
            </a:r>
            <a:r>
              <a:rPr lang="en-US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egresos</a:t>
            </a:r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 y </a:t>
            </a:r>
            <a:r>
              <a:rPr lang="en-US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contratos</a:t>
            </a:r>
            <a:r>
              <a:rPr lang="en-US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.</a:t>
            </a:r>
            <a:endParaRPr lang="en-US" dirty="0">
              <a:solidFill>
                <a:srgbClr val="BCCF02"/>
              </a:solidFill>
              <a:latin typeface="Calibri" pitchFamily="34" charset="0"/>
              <a:cs typeface="Adobe Caslon Pro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071020" y="3075759"/>
            <a:ext cx="864051" cy="1020111"/>
          </a:xfrm>
          <a:prstGeom prst="downArrow">
            <a:avLst/>
          </a:prstGeom>
          <a:solidFill>
            <a:srgbClr val="1AA5A2"/>
          </a:solidFill>
          <a:ln>
            <a:solidFill>
              <a:srgbClr val="1AA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" y="4049963"/>
            <a:ext cx="2122118" cy="19981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00" y="4209000"/>
            <a:ext cx="2008132" cy="18171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9" name="Rectángulo 28"/>
          <p:cNvSpPr/>
          <p:nvPr/>
        </p:nvSpPr>
        <p:spPr>
          <a:xfrm>
            <a:off x="2569142" y="4846558"/>
            <a:ext cx="1943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Comparabilidad</a:t>
            </a:r>
            <a:endParaRPr lang="en-US" sz="2000" b="1" dirty="0">
              <a:solidFill>
                <a:srgbClr val="FFA361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92505" y="4239804"/>
            <a:ext cx="1992039" cy="1851095"/>
          </a:xfrm>
          <a:prstGeom prst="rect">
            <a:avLst/>
          </a:prstGeom>
          <a:ln>
            <a:solidFill>
              <a:srgbClr val="07797A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91" y="4266982"/>
            <a:ext cx="2008132" cy="181715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8" name="Rectángulo 37"/>
          <p:cNvSpPr/>
          <p:nvPr/>
        </p:nvSpPr>
        <p:spPr>
          <a:xfrm>
            <a:off x="6769634" y="4593088"/>
            <a:ext cx="19436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Vinculación</a:t>
            </a:r>
            <a:r>
              <a:rPr lang="en-US" sz="2000" b="1" dirty="0">
                <a:solidFill>
                  <a:srgbClr val="FFA361"/>
                </a:solidFill>
                <a:latin typeface="Calibri" pitchFamily="34" charset="0"/>
                <a:cs typeface="Adobe Caslon Pro"/>
              </a:rPr>
              <a:t> a </a:t>
            </a:r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través</a:t>
            </a:r>
            <a:r>
              <a:rPr lang="en-US" sz="2000" b="1" dirty="0">
                <a:solidFill>
                  <a:srgbClr val="FFA361"/>
                </a:solidFill>
                <a:latin typeface="Calibri" pitchFamily="34" charset="0"/>
                <a:cs typeface="Adobe Caslon Pro"/>
              </a:rPr>
              <a:t> de </a:t>
            </a:r>
            <a:r>
              <a:rPr lang="en-US" sz="2000" b="1" dirty="0" err="1">
                <a:solidFill>
                  <a:srgbClr val="FFA361"/>
                </a:solidFill>
                <a:latin typeface="Calibri" pitchFamily="34" charset="0"/>
                <a:cs typeface="Adobe Caslon Pro"/>
              </a:rPr>
              <a:t>estándares</a:t>
            </a:r>
            <a:endParaRPr lang="en-US" dirty="0">
              <a:solidFill>
                <a:srgbClr val="FFA361"/>
              </a:solidFill>
              <a:latin typeface="Calibri" pitchFamily="34" charset="0"/>
              <a:cs typeface="Adobe Caslon Pro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75573" y="4545063"/>
            <a:ext cx="2369273" cy="72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Información</a:t>
            </a:r>
            <a:r>
              <a:rPr lang="en-US" sz="2000" b="1" dirty="0">
                <a:solidFill>
                  <a:srgbClr val="BCCF02"/>
                </a:solidFill>
                <a:latin typeface="Calibri" pitchFamily="34" charset="0"/>
                <a:cs typeface="Adobe Caslon Pro"/>
              </a:rPr>
              <a:t> </a:t>
            </a:r>
            <a:r>
              <a:rPr lang="en-US" sz="2000" b="1" dirty="0" err="1">
                <a:solidFill>
                  <a:srgbClr val="BCCF02"/>
                </a:solidFill>
                <a:latin typeface="Calibri" pitchFamily="34" charset="0"/>
                <a:cs typeface="Adobe Caslon Pro"/>
              </a:rPr>
              <a:t>homógenea</a:t>
            </a:r>
            <a:endParaRPr lang="en-US" dirty="0">
              <a:solidFill>
                <a:srgbClr val="BCCF02"/>
              </a:solidFill>
              <a:latin typeface="Calibri" pitchFamily="34" charset="0"/>
              <a:cs typeface="Adobe Caslon Pro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883037" y="4774336"/>
            <a:ext cx="34109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err="1">
                <a:solidFill>
                  <a:srgbClr val="4F447C"/>
                </a:solidFill>
                <a:latin typeface="Calibri" pitchFamily="34" charset="0"/>
                <a:cs typeface="Adobe Caslon Pro"/>
              </a:rPr>
              <a:t>Sostenibilidad</a:t>
            </a:r>
            <a:r>
              <a:rPr lang="en-US" sz="1900" b="1" dirty="0">
                <a:solidFill>
                  <a:srgbClr val="4F447C"/>
                </a:solidFill>
                <a:latin typeface="Calibri" pitchFamily="34" charset="0"/>
                <a:cs typeface="Adobe Caslon Pro"/>
              </a:rPr>
              <a:t> y</a:t>
            </a:r>
          </a:p>
          <a:p>
            <a:pPr algn="ctr"/>
            <a:r>
              <a:rPr lang="en-US" sz="1900" b="1" dirty="0" err="1">
                <a:solidFill>
                  <a:srgbClr val="4F447C"/>
                </a:solidFill>
                <a:latin typeface="Calibri" pitchFamily="34" charset="0"/>
                <a:cs typeface="Adobe Caslon Pro"/>
              </a:rPr>
              <a:t>Adaptabilidad</a:t>
            </a:r>
            <a:endParaRPr lang="en-US" sz="1900" dirty="0">
              <a:solidFill>
                <a:srgbClr val="4F447C"/>
              </a:solidFill>
              <a:latin typeface="Calibri" pitchFamily="34" charset="0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5879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3" y="0"/>
            <a:ext cx="9144000" cy="68580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011193" y="6492875"/>
            <a:ext cx="2133600" cy="365125"/>
          </a:xfrm>
        </p:spPr>
        <p:txBody>
          <a:bodyPr/>
          <a:lstStyle/>
          <a:p>
            <a:r>
              <a:rPr lang="en-US" dirty="0">
                <a:latin typeface="Calibri" panose="020F0502020204030204"/>
              </a:rPr>
              <a:t>1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47" y="4898190"/>
            <a:ext cx="4595460" cy="21289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66640" y="2633550"/>
            <a:ext cx="813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2800" dirty="0"/>
              <a:t>www.transparenciapresupuestaria.gob.mx</a:t>
            </a:r>
            <a:endParaRPr lang="es-MX" sz="2800" dirty="0"/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46" y="1594901"/>
            <a:ext cx="524504" cy="5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271662" y="1614164"/>
            <a:ext cx="37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2400" dirty="0" err="1"/>
              <a:t>TransparenciaPresupuestaria</a:t>
            </a:r>
            <a:endParaRPr lang="es-MX" sz="2400" dirty="0"/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52" y="2067992"/>
            <a:ext cx="346052" cy="3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578464" y="2021158"/>
            <a:ext cx="37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2400" dirty="0"/>
              <a:t>@</a:t>
            </a:r>
            <a:r>
              <a:rPr lang="es-MX" sz="2400" dirty="0" err="1"/>
              <a:t>TPresupuestaria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566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1867" y="1292855"/>
            <a:ext cx="822113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900" b="1" dirty="0">
              <a:solidFill>
                <a:srgbClr val="432C66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Permite la participación con información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verídica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,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accesible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y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oportuna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en el en el seguimiento y control de las finanzas públicas, específicamente en los ingresos al Estado.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¿Por qué es importante?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080007322"/>
              </p:ext>
            </p:extLst>
          </p:nvPr>
        </p:nvGraphicFramePr>
        <p:xfrm>
          <a:off x="1448971" y="1863563"/>
          <a:ext cx="6539930" cy="328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Elipse 10"/>
          <p:cNvSpPr/>
          <p:nvPr/>
        </p:nvSpPr>
        <p:spPr>
          <a:xfrm>
            <a:off x="631970" y="820553"/>
            <a:ext cx="729346" cy="684202"/>
          </a:xfrm>
          <a:prstGeom prst="ellipse">
            <a:avLst/>
          </a:prstGeom>
          <a:noFill/>
          <a:ln w="38100">
            <a:solidFill>
              <a:srgbClr val="1AA5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400" b="1" dirty="0">
                <a:solidFill>
                  <a:srgbClr val="1AA5A2"/>
                </a:solidFill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6002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¿Por qué es importante?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60" y="1516254"/>
            <a:ext cx="8047054" cy="33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1867" y="1292855"/>
            <a:ext cx="822113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900" b="1" dirty="0">
              <a:solidFill>
                <a:srgbClr val="432C66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México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propone información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homologada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y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estandarizada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para la Iniciativa de Transparencia de las Industrias Extractivas en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Datos Abiertos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¿Por qué es importante?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31970" y="820553"/>
            <a:ext cx="729346" cy="684202"/>
          </a:xfrm>
          <a:prstGeom prst="ellipse">
            <a:avLst/>
          </a:prstGeom>
          <a:noFill/>
          <a:ln w="38100">
            <a:solidFill>
              <a:srgbClr val="1AA5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400" b="1" dirty="0">
                <a:solidFill>
                  <a:srgbClr val="1AA5A2"/>
                </a:solidFill>
                <a:latin typeface="Calibri" panose="020F0502020204030204" pitchFamily="34" charset="0"/>
              </a:rPr>
              <a:t>2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6" r="-1"/>
          <a:stretch/>
        </p:blipFill>
        <p:spPr>
          <a:xfrm>
            <a:off x="1237783" y="2458606"/>
            <a:ext cx="6443098" cy="315471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575" y="3337549"/>
            <a:ext cx="56483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1867" y="1292855"/>
            <a:ext cx="822113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900" b="1" dirty="0">
              <a:solidFill>
                <a:srgbClr val="432C66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Vinculación de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estándares internacionales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: ingresos al Estado por industrias extractivas, cómo se gasta y los contratos tanto del sector extractivo como de los proyectos implementados en la Administración Pública Federal.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¿Por qué es importante?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5999410"/>
            <a:ext cx="1853345" cy="85859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631970" y="820553"/>
            <a:ext cx="729346" cy="684202"/>
          </a:xfrm>
          <a:prstGeom prst="ellipse">
            <a:avLst/>
          </a:prstGeom>
          <a:noFill/>
          <a:ln w="38100">
            <a:solidFill>
              <a:srgbClr val="1AA5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400" b="1" dirty="0">
                <a:solidFill>
                  <a:srgbClr val="1AA5A2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" name="Forma libre 15"/>
          <p:cNvSpPr/>
          <p:nvPr/>
        </p:nvSpPr>
        <p:spPr>
          <a:xfrm>
            <a:off x="3244224" y="4344419"/>
            <a:ext cx="1750357" cy="1509113"/>
          </a:xfrm>
          <a:custGeom>
            <a:avLst/>
            <a:gdLst>
              <a:gd name="connsiteX0" fmla="*/ 0 w 1750357"/>
              <a:gd name="connsiteY0" fmla="*/ 754557 h 1509113"/>
              <a:gd name="connsiteX1" fmla="*/ 377278 w 1750357"/>
              <a:gd name="connsiteY1" fmla="*/ 0 h 1509113"/>
              <a:gd name="connsiteX2" fmla="*/ 1373079 w 1750357"/>
              <a:gd name="connsiteY2" fmla="*/ 0 h 1509113"/>
              <a:gd name="connsiteX3" fmla="*/ 1750357 w 1750357"/>
              <a:gd name="connsiteY3" fmla="*/ 754557 h 1509113"/>
              <a:gd name="connsiteX4" fmla="*/ 1373079 w 1750357"/>
              <a:gd name="connsiteY4" fmla="*/ 1509113 h 1509113"/>
              <a:gd name="connsiteX5" fmla="*/ 377278 w 1750357"/>
              <a:gd name="connsiteY5" fmla="*/ 1509113 h 1509113"/>
              <a:gd name="connsiteX6" fmla="*/ 0 w 1750357"/>
              <a:gd name="connsiteY6" fmla="*/ 754557 h 15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357" h="1509113">
                <a:moveTo>
                  <a:pt x="0" y="754557"/>
                </a:moveTo>
                <a:lnTo>
                  <a:pt x="377278" y="0"/>
                </a:lnTo>
                <a:lnTo>
                  <a:pt x="1373079" y="0"/>
                </a:lnTo>
                <a:lnTo>
                  <a:pt x="1750357" y="754557"/>
                </a:lnTo>
                <a:lnTo>
                  <a:pt x="1373079" y="1509113"/>
                </a:lnTo>
                <a:lnTo>
                  <a:pt x="377278" y="1509113"/>
                </a:lnTo>
                <a:lnTo>
                  <a:pt x="0" y="754557"/>
                </a:lnTo>
                <a:close/>
              </a:path>
            </a:pathLst>
          </a:custGeom>
          <a:solidFill>
            <a:srgbClr val="F3F6BC">
              <a:alpha val="72157"/>
            </a:srgbClr>
          </a:solidFill>
          <a:ln w="19050">
            <a:solidFill>
              <a:srgbClr val="D9E021"/>
            </a:solidFill>
            <a:prstDash val="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623" tIns="314196" rIns="271622" bIns="314196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6300" kern="1200" dirty="0"/>
          </a:p>
        </p:txBody>
      </p:sp>
      <p:sp>
        <p:nvSpPr>
          <p:cNvPr id="17" name="Forma libre 16"/>
          <p:cNvSpPr/>
          <p:nvPr/>
        </p:nvSpPr>
        <p:spPr>
          <a:xfrm>
            <a:off x="4735454" y="3515902"/>
            <a:ext cx="1750357" cy="1509113"/>
          </a:xfrm>
          <a:custGeom>
            <a:avLst/>
            <a:gdLst>
              <a:gd name="connsiteX0" fmla="*/ 0 w 1750357"/>
              <a:gd name="connsiteY0" fmla="*/ 754557 h 1509113"/>
              <a:gd name="connsiteX1" fmla="*/ 377278 w 1750357"/>
              <a:gd name="connsiteY1" fmla="*/ 0 h 1509113"/>
              <a:gd name="connsiteX2" fmla="*/ 1373079 w 1750357"/>
              <a:gd name="connsiteY2" fmla="*/ 0 h 1509113"/>
              <a:gd name="connsiteX3" fmla="*/ 1750357 w 1750357"/>
              <a:gd name="connsiteY3" fmla="*/ 754557 h 1509113"/>
              <a:gd name="connsiteX4" fmla="*/ 1373079 w 1750357"/>
              <a:gd name="connsiteY4" fmla="*/ 1509113 h 1509113"/>
              <a:gd name="connsiteX5" fmla="*/ 377278 w 1750357"/>
              <a:gd name="connsiteY5" fmla="*/ 1509113 h 1509113"/>
              <a:gd name="connsiteX6" fmla="*/ 0 w 1750357"/>
              <a:gd name="connsiteY6" fmla="*/ 754557 h 15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357" h="1509113">
                <a:moveTo>
                  <a:pt x="0" y="754557"/>
                </a:moveTo>
                <a:lnTo>
                  <a:pt x="377278" y="0"/>
                </a:lnTo>
                <a:lnTo>
                  <a:pt x="1373079" y="0"/>
                </a:lnTo>
                <a:lnTo>
                  <a:pt x="1750357" y="754557"/>
                </a:lnTo>
                <a:lnTo>
                  <a:pt x="1373079" y="1509113"/>
                </a:lnTo>
                <a:lnTo>
                  <a:pt x="377278" y="1509113"/>
                </a:lnTo>
                <a:lnTo>
                  <a:pt x="0" y="754557"/>
                </a:lnTo>
                <a:close/>
              </a:path>
            </a:pathLst>
          </a:custGeom>
          <a:solidFill>
            <a:srgbClr val="8FDFFF">
              <a:alpha val="61176"/>
            </a:srgbClr>
          </a:solidFill>
          <a:ln w="19050">
            <a:solidFill>
              <a:srgbClr val="0093D0"/>
            </a:solidFill>
            <a:prstDash val="lgDash"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623" tIns="314196" rIns="271622" bIns="314196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63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3244224" y="2690972"/>
            <a:ext cx="1750357" cy="1509113"/>
          </a:xfrm>
          <a:custGeom>
            <a:avLst/>
            <a:gdLst>
              <a:gd name="connsiteX0" fmla="*/ 0 w 1750357"/>
              <a:gd name="connsiteY0" fmla="*/ 754557 h 1509113"/>
              <a:gd name="connsiteX1" fmla="*/ 377278 w 1750357"/>
              <a:gd name="connsiteY1" fmla="*/ 0 h 1509113"/>
              <a:gd name="connsiteX2" fmla="*/ 1373079 w 1750357"/>
              <a:gd name="connsiteY2" fmla="*/ 0 h 1509113"/>
              <a:gd name="connsiteX3" fmla="*/ 1750357 w 1750357"/>
              <a:gd name="connsiteY3" fmla="*/ 754557 h 1509113"/>
              <a:gd name="connsiteX4" fmla="*/ 1373079 w 1750357"/>
              <a:gd name="connsiteY4" fmla="*/ 1509113 h 1509113"/>
              <a:gd name="connsiteX5" fmla="*/ 377278 w 1750357"/>
              <a:gd name="connsiteY5" fmla="*/ 1509113 h 1509113"/>
              <a:gd name="connsiteX6" fmla="*/ 0 w 1750357"/>
              <a:gd name="connsiteY6" fmla="*/ 754557 h 150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0357" h="1509113">
                <a:moveTo>
                  <a:pt x="0" y="754557"/>
                </a:moveTo>
                <a:lnTo>
                  <a:pt x="377278" y="0"/>
                </a:lnTo>
                <a:lnTo>
                  <a:pt x="1373079" y="0"/>
                </a:lnTo>
                <a:lnTo>
                  <a:pt x="1750357" y="754557"/>
                </a:lnTo>
                <a:lnTo>
                  <a:pt x="1373079" y="1509113"/>
                </a:lnTo>
                <a:lnTo>
                  <a:pt x="377278" y="1509113"/>
                </a:lnTo>
                <a:lnTo>
                  <a:pt x="0" y="754557"/>
                </a:lnTo>
                <a:close/>
              </a:path>
            </a:pathLst>
          </a:custGeom>
          <a:solidFill>
            <a:srgbClr val="FFE2CA"/>
          </a:solidFill>
          <a:ln>
            <a:solidFill>
              <a:srgbClr val="FD9B0B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623" tIns="314196" rIns="271622" bIns="314196" numCol="1" spcCol="1270" anchor="ctr" anchorCtr="0">
            <a:noAutofit/>
          </a:bodyPr>
          <a:lstStyle/>
          <a:p>
            <a:pPr lvl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6300" kern="1200" dirty="0"/>
          </a:p>
        </p:txBody>
      </p:sp>
      <p:pic>
        <p:nvPicPr>
          <p:cNvPr id="19" name="Picture 6" descr="Global Initiative for Fiscal Transparen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3045674"/>
            <a:ext cx="1158081" cy="7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27" y="4872638"/>
            <a:ext cx="1639351" cy="485498"/>
          </a:xfrm>
          <a:prstGeom prst="rect">
            <a:avLst/>
          </a:prstGeom>
        </p:spPr>
      </p:pic>
      <p:pic>
        <p:nvPicPr>
          <p:cNvPr id="21" name="Picture 8" descr="Resultado de imagen para EITI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39" y="4099128"/>
            <a:ext cx="1361626" cy="2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2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7400" y="1292855"/>
            <a:ext cx="82211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900" b="1" dirty="0">
              <a:solidFill>
                <a:srgbClr val="432C66"/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Garantizar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transparencia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y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gobernanza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 a lo largo de la cadena de valor EITI.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Contexto EITI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58" y="2606309"/>
            <a:ext cx="8743291" cy="16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/>
          <a:stretch/>
        </p:blipFill>
        <p:spPr>
          <a:xfrm>
            <a:off x="793" y="0"/>
            <a:ext cx="9143207" cy="685799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3" y="0"/>
            <a:ext cx="9144000" cy="6857999"/>
          </a:xfrm>
          <a:prstGeom prst="rect">
            <a:avLst/>
          </a:prstGeom>
          <a:solidFill>
            <a:srgbClr val="442C65">
              <a:alpha val="76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7200" dirty="0">
              <a:solidFill>
                <a:srgbClr val="442C6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011193" y="6492875"/>
            <a:ext cx="2133600" cy="365125"/>
          </a:xfrm>
        </p:spPr>
        <p:txBody>
          <a:bodyPr/>
          <a:lstStyle/>
          <a:p>
            <a:r>
              <a:rPr lang="en-US" dirty="0">
                <a:latin typeface="Calibri" panose="020F0502020204030204"/>
              </a:rPr>
              <a:t>1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623685" y="2903492"/>
            <a:ext cx="7143798" cy="497318"/>
          </a:xfrm>
        </p:spPr>
        <p:txBody>
          <a:bodyPr/>
          <a:lstStyle/>
          <a:p>
            <a:pPr algn="r"/>
            <a:r>
              <a:rPr lang="es-MX" sz="40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¿Cómo se generan los datos?</a:t>
            </a:r>
          </a:p>
        </p:txBody>
      </p:sp>
    </p:spTree>
    <p:extLst>
      <p:ext uri="{BB962C8B-B14F-4D97-AF65-F5344CB8AC3E}">
        <p14:creationId xmlns:p14="http://schemas.microsoft.com/office/powerpoint/2010/main" val="7131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191000" y="5943600"/>
            <a:ext cx="4817533" cy="77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890" y="323872"/>
            <a:ext cx="9144000" cy="406400"/>
          </a:xfrm>
          <a:prstGeom prst="rect">
            <a:avLst/>
          </a:prstGeom>
          <a:solidFill>
            <a:srgbClr val="1AA5A2">
              <a:alpha val="44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72066" y="1807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Soberana Sans Ligh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ea typeface="+mn-ea"/>
                <a:cs typeface="+mn-cs"/>
              </a:rPr>
              <a:t>Pasos: ¿Cómo se generan los datos?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72066" y="1565658"/>
            <a:ext cx="77982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rgbClr val="807F83"/>
              </a:solidFill>
              <a:cs typeface="Adobe Caslon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Se identificaron </a:t>
            </a:r>
            <a:r>
              <a:rPr lang="es-MX" sz="2000" b="1" dirty="0">
                <a:solidFill>
                  <a:srgbClr val="1AA5A2"/>
                </a:solidFill>
                <a:latin typeface="Calibri" panose="020F0502020204030204" pitchFamily="34" charset="0"/>
              </a:rPr>
              <a:t>responsables de información </a:t>
            </a:r>
            <a:r>
              <a:rPr lang="es-MX" sz="2000" dirty="0">
                <a:solidFill>
                  <a:srgbClr val="666666"/>
                </a:solidFill>
              </a:rPr>
              <a:t>para </a:t>
            </a:r>
            <a:r>
              <a:rPr lang="es-MX" sz="2000" dirty="0">
                <a:solidFill>
                  <a:srgbClr val="666666"/>
                </a:solidFill>
                <a:latin typeface="Calibri" panose="020F0502020204030204" pitchFamily="34" charset="0"/>
              </a:rPr>
              <a:t>cada campo (requisitos de información).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286933" y="948839"/>
            <a:ext cx="1467355" cy="369332"/>
          </a:xfrm>
          <a:prstGeom prst="rect">
            <a:avLst/>
          </a:prstGeom>
          <a:solidFill>
            <a:srgbClr val="F89B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779893" y="948839"/>
            <a:ext cx="1379312" cy="369332"/>
          </a:xfrm>
          <a:prstGeom prst="rect">
            <a:avLst/>
          </a:prstGeom>
          <a:solidFill>
            <a:srgbClr val="589062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Diseño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184810" y="948839"/>
            <a:ext cx="1379312" cy="369332"/>
          </a:xfrm>
          <a:prstGeom prst="rect">
            <a:avLst/>
          </a:prstGeom>
          <a:solidFill>
            <a:srgbClr val="654976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Entrega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994644" y="948839"/>
            <a:ext cx="1379312" cy="369332"/>
          </a:xfrm>
          <a:prstGeom prst="rect">
            <a:avLst/>
          </a:prstGeom>
          <a:solidFill>
            <a:srgbClr val="AB9E9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Publicación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589727" y="948839"/>
            <a:ext cx="1379312" cy="369332"/>
          </a:xfrm>
          <a:prstGeom prst="rect">
            <a:avLst/>
          </a:prstGeom>
          <a:solidFill>
            <a:srgbClr val="1F9765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Compilación</a:t>
            </a:r>
          </a:p>
        </p:txBody>
      </p:sp>
      <p:pic>
        <p:nvPicPr>
          <p:cNvPr id="27" name="Picture 16" descr="Resultado de imagen para logo secretaría de economí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11799" r="7138" b="15335"/>
          <a:stretch/>
        </p:blipFill>
        <p:spPr bwMode="auto">
          <a:xfrm>
            <a:off x="3505487" y="3589082"/>
            <a:ext cx="2285861" cy="6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95" y="5003708"/>
            <a:ext cx="1312215" cy="1075780"/>
          </a:xfrm>
          <a:prstGeom prst="rect">
            <a:avLst/>
          </a:prstGeom>
        </p:spPr>
      </p:pic>
      <p:pic>
        <p:nvPicPr>
          <p:cNvPr id="29" name="Picture 18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3" b="10870"/>
          <a:stretch/>
        </p:blipFill>
        <p:spPr bwMode="auto">
          <a:xfrm>
            <a:off x="1132550" y="3561588"/>
            <a:ext cx="2247394" cy="6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62" y="5032110"/>
            <a:ext cx="1754605" cy="1158155"/>
          </a:xfrm>
          <a:prstGeom prst="rect">
            <a:avLst/>
          </a:prstGeom>
        </p:spPr>
      </p:pic>
      <p:pic>
        <p:nvPicPr>
          <p:cNvPr id="31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5" y="5037663"/>
            <a:ext cx="1203297" cy="773548"/>
          </a:xfrm>
          <a:prstGeom prst="rect">
            <a:avLst/>
          </a:prstGeom>
        </p:spPr>
      </p:pic>
      <p:pic>
        <p:nvPicPr>
          <p:cNvPr id="32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47" y="5248680"/>
            <a:ext cx="1655149" cy="525251"/>
          </a:xfrm>
          <a:prstGeom prst="rect">
            <a:avLst/>
          </a:prstGeom>
        </p:spPr>
      </p:pic>
      <p:pic>
        <p:nvPicPr>
          <p:cNvPr id="1026" name="Picture 2" descr="Image result for secretaría de energí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72" y="3538554"/>
            <a:ext cx="2227337" cy="82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25" y="5176195"/>
            <a:ext cx="723392" cy="6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6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9829FADFC09C4BB15110270EE0E979" ma:contentTypeVersion="0" ma:contentTypeDescription="Crear nuevo documento." ma:contentTypeScope="" ma:versionID="11a542faf8c18a9cd7f0c77316ff03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A2539-6E6F-4C1A-BED0-911690810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12271</TotalTime>
  <Words>782</Words>
  <Application>Microsoft Office PowerPoint</Application>
  <PresentationFormat>On-screen Show (4:3)</PresentationFormat>
  <Paragraphs>140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Adobe Caslon Pro</vt:lpstr>
      <vt:lpstr>Arial</vt:lpstr>
      <vt:lpstr>Calibri</vt:lpstr>
      <vt:lpstr>Calibri Light</vt:lpstr>
      <vt:lpstr>Calisto MT</vt:lpstr>
      <vt:lpstr>Soberana Sans Light</vt:lpstr>
      <vt:lpstr>Trajan Pro</vt:lpstr>
      <vt:lpstr>Office Theme</vt:lpstr>
      <vt:lpstr>1_Office Theme</vt:lpstr>
      <vt:lpstr>PowerPoint Presentation</vt:lpstr>
      <vt:lpstr>¿Qué es el Portal para la Transparencia de las Industrias Extractivas?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se generan los datos?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encontramos en el Portal TIE?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Liliana Vanessa Granciano Hernandez</dc:creator>
  <cp:lastModifiedBy>Jaqueline Terrel Taquiri</cp:lastModifiedBy>
  <cp:revision>532</cp:revision>
  <dcterms:created xsi:type="dcterms:W3CDTF">2010-04-12T23:12:02Z</dcterms:created>
  <dcterms:modified xsi:type="dcterms:W3CDTF">2017-12-04T12:32:52Z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0x0101007F9829FADFC09C4BB15110270EE0E979</vt:lpwstr>
  </property>
</Properties>
</file>