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308" r:id="rId5"/>
    <p:sldId id="275" r:id="rId6"/>
    <p:sldId id="300" r:id="rId7"/>
    <p:sldId id="274" r:id="rId8"/>
    <p:sldId id="318" r:id="rId9"/>
    <p:sldId id="285" r:id="rId10"/>
    <p:sldId id="309" r:id="rId11"/>
    <p:sldId id="298" r:id="rId12"/>
    <p:sldId id="316" r:id="rId13"/>
    <p:sldId id="315" r:id="rId14"/>
    <p:sldId id="311" r:id="rId15"/>
    <p:sldId id="302" r:id="rId16"/>
    <p:sldId id="317" r:id="rId17"/>
    <p:sldId id="276" r:id="rId18"/>
    <p:sldId id="288" r:id="rId19"/>
    <p:sldId id="290" r:id="rId20"/>
    <p:sldId id="292" r:id="rId21"/>
    <p:sldId id="294" r:id="rId22"/>
    <p:sldId id="296" r:id="rId23"/>
    <p:sldId id="312" r:id="rId24"/>
    <p:sldId id="313" r:id="rId25"/>
    <p:sldId id="301" r:id="rId26"/>
    <p:sldId id="314" r:id="rId27"/>
    <p:sldId id="267" r:id="rId28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P" initials="IS" lastIdx="1" clrIdx="0">
    <p:extLst>
      <p:ext uri="{19B8F6BF-5375-455C-9EA6-DF929625EA0E}">
        <p15:presenceInfo xmlns:p15="http://schemas.microsoft.com/office/powerpoint/2012/main" userId="F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00C3F0"/>
    <a:srgbClr val="002157"/>
    <a:srgbClr val="EBCB9F"/>
    <a:srgbClr val="6D5339"/>
    <a:srgbClr val="0090BF"/>
    <a:srgbClr val="0090BD"/>
    <a:srgbClr val="005B8C"/>
    <a:srgbClr val="02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8" autoAdjust="0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D2B1E-3B77-4DF1-967C-96A0812D3A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0D32D32-D725-44DB-B78F-C37BE4817E13}">
      <dgm:prSet/>
      <dgm:spPr/>
      <dgm:t>
        <a:bodyPr/>
        <a:lstStyle/>
        <a:p>
          <a:r>
            <a:rPr lang="es-AR" b="1" baseline="0" dirty="0"/>
            <a:t>2018-October : </a:t>
          </a:r>
        </a:p>
        <a:p>
          <a:r>
            <a:rPr lang="es-AR" b="0" baseline="0" dirty="0" err="1"/>
            <a:t>Board</a:t>
          </a:r>
          <a:r>
            <a:rPr lang="es-AR" b="0" baseline="0" dirty="0"/>
            <a:t> </a:t>
          </a:r>
          <a:r>
            <a:rPr lang="es-AR" b="0" baseline="0" dirty="0" err="1"/>
            <a:t>decision</a:t>
          </a:r>
          <a:r>
            <a:rPr lang="es-AR" b="0" baseline="0" dirty="0"/>
            <a:t> </a:t>
          </a:r>
          <a:r>
            <a:rPr lang="es-AR" b="0" baseline="0" dirty="0" err="1"/>
            <a:t>to</a:t>
          </a:r>
          <a:r>
            <a:rPr lang="es-AR" b="0" baseline="0" dirty="0"/>
            <a:t> </a:t>
          </a:r>
          <a:r>
            <a:rPr lang="es-AR" b="0" baseline="0" dirty="0" err="1"/>
            <a:t>clarify</a:t>
          </a:r>
          <a:r>
            <a:rPr lang="es-AR" b="0" baseline="0" dirty="0"/>
            <a:t> EITI </a:t>
          </a:r>
          <a:r>
            <a:rPr lang="es-AR" b="0" baseline="0" dirty="0" err="1"/>
            <a:t>requirements</a:t>
          </a:r>
          <a:endParaRPr lang="nb-NO" b="0" dirty="0"/>
        </a:p>
      </dgm:t>
    </dgm:pt>
    <dgm:pt modelId="{D6F80E2C-0DF7-405B-A685-16F5BCE93D27}" type="parTrans" cxnId="{A23A4559-06EA-4259-B451-69F6ECCD1195}">
      <dgm:prSet/>
      <dgm:spPr/>
      <dgm:t>
        <a:bodyPr/>
        <a:lstStyle/>
        <a:p>
          <a:endParaRPr lang="nb-NO"/>
        </a:p>
      </dgm:t>
    </dgm:pt>
    <dgm:pt modelId="{14E65961-8728-4FE6-BC0A-AEB6B73EC3FB}" type="sibTrans" cxnId="{A23A4559-06EA-4259-B451-69F6ECCD1195}">
      <dgm:prSet/>
      <dgm:spPr/>
      <dgm:t>
        <a:bodyPr/>
        <a:lstStyle/>
        <a:p>
          <a:endParaRPr lang="nb-NO"/>
        </a:p>
      </dgm:t>
    </dgm:pt>
    <dgm:pt modelId="{F2AFBC04-2B51-4E35-A4D9-53E6E9CB3255}">
      <dgm:prSet/>
      <dgm:spPr/>
      <dgm:t>
        <a:bodyPr/>
        <a:lstStyle/>
        <a:p>
          <a:r>
            <a:rPr lang="es-AR" b="1" baseline="0" dirty="0"/>
            <a:t>2018-January 2019: </a:t>
          </a:r>
        </a:p>
        <a:p>
          <a:r>
            <a:rPr lang="es-AR" b="0" baseline="0" dirty="0" err="1"/>
            <a:t>Multi-stakeholder</a:t>
          </a:r>
          <a:r>
            <a:rPr lang="es-AR" b="0" baseline="0" dirty="0"/>
            <a:t> </a:t>
          </a:r>
          <a:r>
            <a:rPr lang="es-AR" b="0" baseline="0" dirty="0" err="1"/>
            <a:t>working</a:t>
          </a:r>
          <a:r>
            <a:rPr lang="es-AR" b="0" baseline="0" dirty="0"/>
            <a:t> </a:t>
          </a:r>
          <a:r>
            <a:rPr lang="es-AR" b="0" baseline="0" dirty="0" err="1"/>
            <a:t>group</a:t>
          </a:r>
          <a:r>
            <a:rPr lang="es-AR" b="0" baseline="0" dirty="0"/>
            <a:t> </a:t>
          </a:r>
          <a:r>
            <a:rPr lang="es-AR" b="0" baseline="0" dirty="0" err="1"/>
            <a:t>formation</a:t>
          </a:r>
          <a:r>
            <a:rPr lang="es-AR" b="0" baseline="0" dirty="0"/>
            <a:t> and </a:t>
          </a:r>
          <a:r>
            <a:rPr lang="es-AR" b="0" baseline="0" dirty="0" err="1"/>
            <a:t>work</a:t>
          </a:r>
          <a:r>
            <a:rPr lang="es-AR" b="0" baseline="0" dirty="0"/>
            <a:t> </a:t>
          </a:r>
          <a:r>
            <a:rPr lang="es-AR" b="0" baseline="0" dirty="0" err="1"/>
            <a:t>on</a:t>
          </a:r>
          <a:r>
            <a:rPr lang="es-AR" b="0" baseline="0" dirty="0"/>
            <a:t> drafts. (</a:t>
          </a:r>
          <a:r>
            <a:rPr lang="es-AR" b="0" baseline="0" dirty="0" err="1"/>
            <a:t>Four</a:t>
          </a:r>
          <a:r>
            <a:rPr lang="es-AR" b="0" baseline="0" dirty="0"/>
            <a:t> meetings).</a:t>
          </a:r>
          <a:endParaRPr lang="nb-NO" b="0" dirty="0"/>
        </a:p>
      </dgm:t>
    </dgm:pt>
    <dgm:pt modelId="{3FA65216-F07B-4DE3-BAB1-98750D138D39}" type="parTrans" cxnId="{86EBD817-BFEB-47E6-9792-6376E19DBE38}">
      <dgm:prSet/>
      <dgm:spPr/>
      <dgm:t>
        <a:bodyPr/>
        <a:lstStyle/>
        <a:p>
          <a:endParaRPr lang="nb-NO"/>
        </a:p>
      </dgm:t>
    </dgm:pt>
    <dgm:pt modelId="{4DF93A1B-45A4-4FD1-8C90-CCAD0C6EB30C}" type="sibTrans" cxnId="{86EBD817-BFEB-47E6-9792-6376E19DBE38}">
      <dgm:prSet/>
      <dgm:spPr/>
      <dgm:t>
        <a:bodyPr/>
        <a:lstStyle/>
        <a:p>
          <a:endParaRPr lang="nb-NO"/>
        </a:p>
      </dgm:t>
    </dgm:pt>
    <dgm:pt modelId="{134BDF8D-96A5-4F2D-B89C-46204A0053A4}">
      <dgm:prSet/>
      <dgm:spPr/>
      <dgm:t>
        <a:bodyPr/>
        <a:lstStyle/>
        <a:p>
          <a:r>
            <a:rPr lang="es-AR" b="1" baseline="0" dirty="0"/>
            <a:t>2019-February: </a:t>
          </a:r>
        </a:p>
        <a:p>
          <a:r>
            <a:rPr lang="es-AR" b="0" baseline="0" dirty="0" err="1"/>
            <a:t>Implementation</a:t>
          </a:r>
          <a:r>
            <a:rPr lang="es-AR" b="0" baseline="0" dirty="0"/>
            <a:t> </a:t>
          </a:r>
          <a:r>
            <a:rPr lang="es-AR" b="0" baseline="0" dirty="0" err="1"/>
            <a:t>Committee</a:t>
          </a:r>
          <a:r>
            <a:rPr lang="es-AR" b="0" baseline="0" dirty="0"/>
            <a:t> consideres </a:t>
          </a:r>
          <a:r>
            <a:rPr lang="es-AR" b="0" baseline="0" dirty="0" err="1"/>
            <a:t>the</a:t>
          </a:r>
          <a:r>
            <a:rPr lang="es-AR" b="0" baseline="0" dirty="0"/>
            <a:t> drafts and </a:t>
          </a:r>
          <a:r>
            <a:rPr lang="es-AR" b="0" baseline="0" dirty="0" err="1"/>
            <a:t>porposes</a:t>
          </a:r>
          <a:r>
            <a:rPr lang="es-AR" b="0" baseline="0" dirty="0"/>
            <a:t> </a:t>
          </a:r>
          <a:r>
            <a:rPr lang="es-AR" b="0" baseline="0" dirty="0" err="1"/>
            <a:t>consultations</a:t>
          </a:r>
          <a:r>
            <a:rPr lang="es-AR" b="0" baseline="0" dirty="0"/>
            <a:t>.</a:t>
          </a:r>
          <a:endParaRPr lang="nb-NO" b="0" dirty="0"/>
        </a:p>
      </dgm:t>
    </dgm:pt>
    <dgm:pt modelId="{D4C40C66-9A9D-4C69-AF71-4B47F680E048}" type="parTrans" cxnId="{C72A72C3-FCC0-4CEE-B1A1-99A98AE03B7E}">
      <dgm:prSet/>
      <dgm:spPr/>
      <dgm:t>
        <a:bodyPr/>
        <a:lstStyle/>
        <a:p>
          <a:endParaRPr lang="nb-NO"/>
        </a:p>
      </dgm:t>
    </dgm:pt>
    <dgm:pt modelId="{B4CAEDE1-FB5F-4D48-ADB9-D50182B675AE}" type="sibTrans" cxnId="{C72A72C3-FCC0-4CEE-B1A1-99A98AE03B7E}">
      <dgm:prSet/>
      <dgm:spPr/>
      <dgm:t>
        <a:bodyPr/>
        <a:lstStyle/>
        <a:p>
          <a:endParaRPr lang="nb-NO"/>
        </a:p>
      </dgm:t>
    </dgm:pt>
    <dgm:pt modelId="{B8EE805E-BBAD-4FE6-9957-C85DA0D7A4CB}">
      <dgm:prSet/>
      <dgm:spPr/>
      <dgm:t>
        <a:bodyPr/>
        <a:lstStyle/>
        <a:p>
          <a:r>
            <a:rPr lang="es-AR" b="1" baseline="0" dirty="0"/>
            <a:t>2019-February: </a:t>
          </a:r>
        </a:p>
        <a:p>
          <a:r>
            <a:rPr lang="es-AR" b="0" baseline="0" dirty="0" err="1"/>
            <a:t>Consultations</a:t>
          </a:r>
          <a:r>
            <a:rPr lang="es-AR" b="0" baseline="0" dirty="0"/>
            <a:t> </a:t>
          </a:r>
          <a:r>
            <a:rPr lang="es-AR" b="0" baseline="0" dirty="0" err="1"/>
            <a:t>with</a:t>
          </a:r>
          <a:r>
            <a:rPr lang="es-AR" b="0" baseline="0" dirty="0"/>
            <a:t> </a:t>
          </a:r>
          <a:r>
            <a:rPr lang="es-AR" b="0" baseline="0" dirty="0" err="1"/>
            <a:t>implementing</a:t>
          </a:r>
          <a:r>
            <a:rPr lang="es-AR" b="0" baseline="0" dirty="0"/>
            <a:t> </a:t>
          </a:r>
          <a:r>
            <a:rPr lang="es-AR" b="0" baseline="0" dirty="0" err="1"/>
            <a:t>countires</a:t>
          </a:r>
          <a:r>
            <a:rPr lang="es-AR" b="0" baseline="0" dirty="0"/>
            <a:t> (</a:t>
          </a:r>
          <a:r>
            <a:rPr lang="es-AR" b="0" baseline="0" dirty="0" err="1"/>
            <a:t>seven</a:t>
          </a:r>
          <a:r>
            <a:rPr lang="es-AR" b="0" baseline="0" dirty="0"/>
            <a:t> regional meetings).</a:t>
          </a:r>
          <a:endParaRPr lang="nb-NO" b="0" dirty="0"/>
        </a:p>
      </dgm:t>
    </dgm:pt>
    <dgm:pt modelId="{3BA3C553-9761-4E14-B4FF-956251FC087D}" type="parTrans" cxnId="{0CE2ACD1-C24C-4E3B-B385-81CE1F3AF33E}">
      <dgm:prSet/>
      <dgm:spPr/>
      <dgm:t>
        <a:bodyPr/>
        <a:lstStyle/>
        <a:p>
          <a:endParaRPr lang="nb-NO"/>
        </a:p>
      </dgm:t>
    </dgm:pt>
    <dgm:pt modelId="{97EEA99B-8AC1-42E7-8052-A2CDAC4CB82F}" type="sibTrans" cxnId="{0CE2ACD1-C24C-4E3B-B385-81CE1F3AF33E}">
      <dgm:prSet/>
      <dgm:spPr/>
      <dgm:t>
        <a:bodyPr/>
        <a:lstStyle/>
        <a:p>
          <a:endParaRPr lang="nb-NO"/>
        </a:p>
      </dgm:t>
    </dgm:pt>
    <dgm:pt modelId="{33682F16-1A9F-478D-87A1-8018917F7BC8}">
      <dgm:prSet/>
      <dgm:spPr/>
      <dgm:t>
        <a:bodyPr/>
        <a:lstStyle/>
        <a:p>
          <a:r>
            <a:rPr lang="es-AR" b="1" baseline="0" dirty="0"/>
            <a:t>2019-March: </a:t>
          </a:r>
        </a:p>
        <a:p>
          <a:r>
            <a:rPr lang="es-AR" b="0" baseline="0" dirty="0" err="1"/>
            <a:t>Implementation</a:t>
          </a:r>
          <a:r>
            <a:rPr lang="es-AR" b="0" baseline="0" dirty="0"/>
            <a:t> </a:t>
          </a:r>
          <a:r>
            <a:rPr lang="es-AR" b="0" baseline="0" dirty="0" err="1"/>
            <a:t>Committee</a:t>
          </a:r>
          <a:r>
            <a:rPr lang="es-AR" b="0" baseline="0" dirty="0"/>
            <a:t> </a:t>
          </a:r>
          <a:r>
            <a:rPr lang="es-AR" b="0" baseline="0" dirty="0" err="1"/>
            <a:t>proposes</a:t>
          </a:r>
          <a:r>
            <a:rPr lang="es-AR" b="0" baseline="0" dirty="0"/>
            <a:t> final draft </a:t>
          </a:r>
          <a:r>
            <a:rPr lang="es-AR" b="0" baseline="0" dirty="0" err="1"/>
            <a:t>to</a:t>
          </a:r>
          <a:r>
            <a:rPr lang="es-AR" b="0" baseline="0" dirty="0"/>
            <a:t> </a:t>
          </a:r>
          <a:r>
            <a:rPr lang="es-AR" b="0" baseline="0" dirty="0" err="1"/>
            <a:t>the</a:t>
          </a:r>
          <a:r>
            <a:rPr lang="es-AR" b="0" baseline="0" dirty="0"/>
            <a:t> </a:t>
          </a:r>
          <a:r>
            <a:rPr lang="es-AR" b="0" baseline="0" dirty="0" err="1"/>
            <a:t>Board</a:t>
          </a:r>
          <a:r>
            <a:rPr lang="es-AR" b="0" baseline="0" dirty="0"/>
            <a:t>.</a:t>
          </a:r>
          <a:endParaRPr lang="nb-NO" b="0" dirty="0"/>
        </a:p>
      </dgm:t>
    </dgm:pt>
    <dgm:pt modelId="{F94FB86F-5425-49FD-A11F-C959CE2E65C1}" type="parTrans" cxnId="{388AB3C5-09C4-403B-AC94-FAAB781F804F}">
      <dgm:prSet/>
      <dgm:spPr/>
      <dgm:t>
        <a:bodyPr/>
        <a:lstStyle/>
        <a:p>
          <a:endParaRPr lang="nb-NO"/>
        </a:p>
      </dgm:t>
    </dgm:pt>
    <dgm:pt modelId="{B907BE43-6D9C-4C9E-983B-CE2E77E2C83E}" type="sibTrans" cxnId="{388AB3C5-09C4-403B-AC94-FAAB781F804F}">
      <dgm:prSet/>
      <dgm:spPr/>
      <dgm:t>
        <a:bodyPr/>
        <a:lstStyle/>
        <a:p>
          <a:endParaRPr lang="nb-NO"/>
        </a:p>
      </dgm:t>
    </dgm:pt>
    <dgm:pt modelId="{B2C776D4-D645-418B-A0AC-0B346CD5B36E}">
      <dgm:prSet/>
      <dgm:spPr/>
      <dgm:t>
        <a:bodyPr/>
        <a:lstStyle/>
        <a:p>
          <a:r>
            <a:rPr lang="es-AR" b="1" baseline="0" dirty="0"/>
            <a:t>2019-May: </a:t>
          </a:r>
        </a:p>
        <a:p>
          <a:r>
            <a:rPr lang="es-AR" b="0" baseline="0" dirty="0" err="1"/>
            <a:t>Board</a:t>
          </a:r>
          <a:r>
            <a:rPr lang="es-AR" b="0" baseline="0" dirty="0"/>
            <a:t> </a:t>
          </a:r>
          <a:r>
            <a:rPr lang="es-AR" b="0" baseline="0" dirty="0" err="1"/>
            <a:t>approves</a:t>
          </a:r>
          <a:r>
            <a:rPr lang="es-AR" b="0" baseline="0" dirty="0"/>
            <a:t> </a:t>
          </a:r>
          <a:r>
            <a:rPr lang="es-AR" b="0" baseline="0" dirty="0" err="1"/>
            <a:t>the</a:t>
          </a:r>
          <a:r>
            <a:rPr lang="es-AR" b="0" baseline="0" dirty="0"/>
            <a:t> 2019 Standard.</a:t>
          </a:r>
          <a:endParaRPr lang="nb-NO" b="0" dirty="0"/>
        </a:p>
      </dgm:t>
    </dgm:pt>
    <dgm:pt modelId="{E227D6B6-13B4-494F-B6B4-A4B99BD36507}" type="parTrans" cxnId="{116A20FE-2C78-448B-8463-120D7515F049}">
      <dgm:prSet/>
      <dgm:spPr/>
      <dgm:t>
        <a:bodyPr/>
        <a:lstStyle/>
        <a:p>
          <a:endParaRPr lang="nb-NO"/>
        </a:p>
      </dgm:t>
    </dgm:pt>
    <dgm:pt modelId="{A10134A8-80EE-4E4A-8C3F-E17A0962F2ED}" type="sibTrans" cxnId="{116A20FE-2C78-448B-8463-120D7515F049}">
      <dgm:prSet/>
      <dgm:spPr/>
      <dgm:t>
        <a:bodyPr/>
        <a:lstStyle/>
        <a:p>
          <a:endParaRPr lang="nb-NO"/>
        </a:p>
      </dgm:t>
    </dgm:pt>
    <dgm:pt modelId="{21083F40-AB73-4B02-A59E-1A5BBA346A30}">
      <dgm:prSet/>
      <dgm:spPr/>
      <dgm:t>
        <a:bodyPr/>
        <a:lstStyle/>
        <a:p>
          <a:r>
            <a:rPr lang="es-AR" b="1" baseline="0" dirty="0"/>
            <a:t>2019-June: </a:t>
          </a:r>
        </a:p>
        <a:p>
          <a:r>
            <a:rPr lang="es-AR" b="0" baseline="0" dirty="0" err="1"/>
            <a:t>Launch</a:t>
          </a:r>
          <a:r>
            <a:rPr lang="es-AR" b="0" baseline="0" dirty="0"/>
            <a:t> </a:t>
          </a:r>
          <a:r>
            <a:rPr lang="es-AR" b="0" baseline="0" dirty="0" err="1"/>
            <a:t>of</a:t>
          </a:r>
          <a:r>
            <a:rPr lang="es-AR" b="0" baseline="0" dirty="0"/>
            <a:t> </a:t>
          </a:r>
          <a:r>
            <a:rPr lang="es-AR" b="0" baseline="0" dirty="0" err="1"/>
            <a:t>the</a:t>
          </a:r>
          <a:r>
            <a:rPr lang="es-AR" b="0" baseline="0" dirty="0"/>
            <a:t> 2019 Standard at </a:t>
          </a:r>
          <a:r>
            <a:rPr lang="es-AR" b="0" baseline="0" dirty="0" err="1"/>
            <a:t>the</a:t>
          </a:r>
          <a:r>
            <a:rPr lang="es-AR" b="0" baseline="0" dirty="0"/>
            <a:t> Global Conference in Paris. </a:t>
          </a:r>
          <a:endParaRPr lang="nb-NO" b="0" dirty="0"/>
        </a:p>
      </dgm:t>
    </dgm:pt>
    <dgm:pt modelId="{E7DF1D4F-D259-44E6-B744-92DCBE3415A8}" type="parTrans" cxnId="{A947D5DC-E728-42D2-B257-E10D2898B912}">
      <dgm:prSet/>
      <dgm:spPr/>
      <dgm:t>
        <a:bodyPr/>
        <a:lstStyle/>
        <a:p>
          <a:endParaRPr lang="nb-NO"/>
        </a:p>
      </dgm:t>
    </dgm:pt>
    <dgm:pt modelId="{83120235-993B-4679-B4E0-B860F229726A}" type="sibTrans" cxnId="{A947D5DC-E728-42D2-B257-E10D2898B912}">
      <dgm:prSet/>
      <dgm:spPr/>
      <dgm:t>
        <a:bodyPr/>
        <a:lstStyle/>
        <a:p>
          <a:endParaRPr lang="nb-NO"/>
        </a:p>
      </dgm:t>
    </dgm:pt>
    <dgm:pt modelId="{E841BB2C-9127-498D-B507-46941812C48D}" type="pres">
      <dgm:prSet presAssocID="{B85D2B1E-3B77-4DF1-967C-96A0812D3A35}" presName="Name0" presStyleCnt="0">
        <dgm:presLayoutVars>
          <dgm:dir/>
          <dgm:resizeHandles val="exact"/>
        </dgm:presLayoutVars>
      </dgm:prSet>
      <dgm:spPr/>
    </dgm:pt>
    <dgm:pt modelId="{E86B072C-83C3-498E-B6C3-D795ACC7E57A}" type="pres">
      <dgm:prSet presAssocID="{B85D2B1E-3B77-4DF1-967C-96A0812D3A35}" presName="arrow" presStyleLbl="bgShp" presStyleIdx="0" presStyleCnt="1"/>
      <dgm:spPr/>
    </dgm:pt>
    <dgm:pt modelId="{977EF050-ED3F-4C2E-A872-90E159DB223F}" type="pres">
      <dgm:prSet presAssocID="{B85D2B1E-3B77-4DF1-967C-96A0812D3A35}" presName="points" presStyleCnt="0"/>
      <dgm:spPr/>
    </dgm:pt>
    <dgm:pt modelId="{046698F0-7265-4F06-B632-A183692A12B9}" type="pres">
      <dgm:prSet presAssocID="{F0D32D32-D725-44DB-B78F-C37BE4817E13}" presName="compositeA" presStyleCnt="0"/>
      <dgm:spPr/>
    </dgm:pt>
    <dgm:pt modelId="{8AC06650-751D-4B07-9955-1F1B4B7DB124}" type="pres">
      <dgm:prSet presAssocID="{F0D32D32-D725-44DB-B78F-C37BE4817E13}" presName="textA" presStyleLbl="revTx" presStyleIdx="0" presStyleCnt="7">
        <dgm:presLayoutVars>
          <dgm:bulletEnabled val="1"/>
        </dgm:presLayoutVars>
      </dgm:prSet>
      <dgm:spPr/>
    </dgm:pt>
    <dgm:pt modelId="{C1410C94-A3E1-4B68-A6D9-ED5152616824}" type="pres">
      <dgm:prSet presAssocID="{F0D32D32-D725-44DB-B78F-C37BE4817E13}" presName="circleA" presStyleLbl="node1" presStyleIdx="0" presStyleCnt="7"/>
      <dgm:spPr/>
    </dgm:pt>
    <dgm:pt modelId="{CBC53BA1-FDD0-42E2-AA84-0AC58C352FF8}" type="pres">
      <dgm:prSet presAssocID="{F0D32D32-D725-44DB-B78F-C37BE4817E13}" presName="spaceA" presStyleCnt="0"/>
      <dgm:spPr/>
    </dgm:pt>
    <dgm:pt modelId="{0FFAA2D9-EF33-4AE7-9C87-6BD98D6F2A4A}" type="pres">
      <dgm:prSet presAssocID="{14E65961-8728-4FE6-BC0A-AEB6B73EC3FB}" presName="space" presStyleCnt="0"/>
      <dgm:spPr/>
    </dgm:pt>
    <dgm:pt modelId="{A9F5BE5C-F830-433B-AB63-5BC89345073C}" type="pres">
      <dgm:prSet presAssocID="{F2AFBC04-2B51-4E35-A4D9-53E6E9CB3255}" presName="compositeB" presStyleCnt="0"/>
      <dgm:spPr/>
    </dgm:pt>
    <dgm:pt modelId="{6CE03934-8524-4F87-B022-0B5D7188CEEB}" type="pres">
      <dgm:prSet presAssocID="{F2AFBC04-2B51-4E35-A4D9-53E6E9CB3255}" presName="textB" presStyleLbl="revTx" presStyleIdx="1" presStyleCnt="7">
        <dgm:presLayoutVars>
          <dgm:bulletEnabled val="1"/>
        </dgm:presLayoutVars>
      </dgm:prSet>
      <dgm:spPr/>
    </dgm:pt>
    <dgm:pt modelId="{5C02DC71-A45B-46B6-AB6F-A694947BB1FD}" type="pres">
      <dgm:prSet presAssocID="{F2AFBC04-2B51-4E35-A4D9-53E6E9CB3255}" presName="circleB" presStyleLbl="node1" presStyleIdx="1" presStyleCnt="7"/>
      <dgm:spPr/>
    </dgm:pt>
    <dgm:pt modelId="{AD7C0E21-4AF5-4F7C-92E2-AC69E69B6514}" type="pres">
      <dgm:prSet presAssocID="{F2AFBC04-2B51-4E35-A4D9-53E6E9CB3255}" presName="spaceB" presStyleCnt="0"/>
      <dgm:spPr/>
    </dgm:pt>
    <dgm:pt modelId="{53B93047-60A0-49FD-81AB-692D6ECC81B5}" type="pres">
      <dgm:prSet presAssocID="{4DF93A1B-45A4-4FD1-8C90-CCAD0C6EB30C}" presName="space" presStyleCnt="0"/>
      <dgm:spPr/>
    </dgm:pt>
    <dgm:pt modelId="{FB31F744-402F-4F2D-922A-84E40E3E7B26}" type="pres">
      <dgm:prSet presAssocID="{134BDF8D-96A5-4F2D-B89C-46204A0053A4}" presName="compositeA" presStyleCnt="0"/>
      <dgm:spPr/>
    </dgm:pt>
    <dgm:pt modelId="{E4BC97DB-BBFE-4FF5-BF73-FFADA9409DCC}" type="pres">
      <dgm:prSet presAssocID="{134BDF8D-96A5-4F2D-B89C-46204A0053A4}" presName="textA" presStyleLbl="revTx" presStyleIdx="2" presStyleCnt="7" custScaleX="118409">
        <dgm:presLayoutVars>
          <dgm:bulletEnabled val="1"/>
        </dgm:presLayoutVars>
      </dgm:prSet>
      <dgm:spPr/>
    </dgm:pt>
    <dgm:pt modelId="{BE7C12DB-1318-4D8B-AE29-C98C5C40C0E8}" type="pres">
      <dgm:prSet presAssocID="{134BDF8D-96A5-4F2D-B89C-46204A0053A4}" presName="circleA" presStyleLbl="node1" presStyleIdx="2" presStyleCnt="7"/>
      <dgm:spPr/>
    </dgm:pt>
    <dgm:pt modelId="{F7E9CD78-067E-49CD-A270-2CC0D172FB74}" type="pres">
      <dgm:prSet presAssocID="{134BDF8D-96A5-4F2D-B89C-46204A0053A4}" presName="spaceA" presStyleCnt="0"/>
      <dgm:spPr/>
    </dgm:pt>
    <dgm:pt modelId="{32FBC6A7-B964-432A-ADB7-79B76C7217BE}" type="pres">
      <dgm:prSet presAssocID="{B4CAEDE1-FB5F-4D48-ADB9-D50182B675AE}" presName="space" presStyleCnt="0"/>
      <dgm:spPr/>
    </dgm:pt>
    <dgm:pt modelId="{A8E527DD-DBF3-4926-90D6-C95AAB00DC5F}" type="pres">
      <dgm:prSet presAssocID="{B8EE805E-BBAD-4FE6-9957-C85DA0D7A4CB}" presName="compositeB" presStyleCnt="0"/>
      <dgm:spPr/>
    </dgm:pt>
    <dgm:pt modelId="{BA4DBD00-3AFB-426F-A5A0-B424C95783B7}" type="pres">
      <dgm:prSet presAssocID="{B8EE805E-BBAD-4FE6-9957-C85DA0D7A4CB}" presName="textB" presStyleLbl="revTx" presStyleIdx="3" presStyleCnt="7" custScaleX="129441">
        <dgm:presLayoutVars>
          <dgm:bulletEnabled val="1"/>
        </dgm:presLayoutVars>
      </dgm:prSet>
      <dgm:spPr/>
    </dgm:pt>
    <dgm:pt modelId="{1DA21ED1-3D54-4037-8E53-2B113DE59814}" type="pres">
      <dgm:prSet presAssocID="{B8EE805E-BBAD-4FE6-9957-C85DA0D7A4CB}" presName="circleB" presStyleLbl="node1" presStyleIdx="3" presStyleCnt="7"/>
      <dgm:spPr/>
    </dgm:pt>
    <dgm:pt modelId="{F1373289-3987-4940-AA71-193B92A7BD58}" type="pres">
      <dgm:prSet presAssocID="{B8EE805E-BBAD-4FE6-9957-C85DA0D7A4CB}" presName="spaceB" presStyleCnt="0"/>
      <dgm:spPr/>
    </dgm:pt>
    <dgm:pt modelId="{CBA337EC-128F-47DB-97DB-4B4FAB25F678}" type="pres">
      <dgm:prSet presAssocID="{97EEA99B-8AC1-42E7-8052-A2CDAC4CB82F}" presName="space" presStyleCnt="0"/>
      <dgm:spPr/>
    </dgm:pt>
    <dgm:pt modelId="{AEEDF60F-377D-42ED-BCA1-226A5BEEC6AB}" type="pres">
      <dgm:prSet presAssocID="{33682F16-1A9F-478D-87A1-8018917F7BC8}" presName="compositeA" presStyleCnt="0"/>
      <dgm:spPr/>
    </dgm:pt>
    <dgm:pt modelId="{D3398769-2D2A-4F03-80CC-2810CBDA66D4}" type="pres">
      <dgm:prSet presAssocID="{33682F16-1A9F-478D-87A1-8018917F7BC8}" presName="textA" presStyleLbl="revTx" presStyleIdx="4" presStyleCnt="7">
        <dgm:presLayoutVars>
          <dgm:bulletEnabled val="1"/>
        </dgm:presLayoutVars>
      </dgm:prSet>
      <dgm:spPr/>
    </dgm:pt>
    <dgm:pt modelId="{9FA52802-D3EE-48B8-AE89-B1F4E346BE57}" type="pres">
      <dgm:prSet presAssocID="{33682F16-1A9F-478D-87A1-8018917F7BC8}" presName="circleA" presStyleLbl="node1" presStyleIdx="4" presStyleCnt="7"/>
      <dgm:spPr/>
    </dgm:pt>
    <dgm:pt modelId="{D13E2849-4B7D-4CA2-A26B-70EB4E3B03E8}" type="pres">
      <dgm:prSet presAssocID="{33682F16-1A9F-478D-87A1-8018917F7BC8}" presName="spaceA" presStyleCnt="0"/>
      <dgm:spPr/>
    </dgm:pt>
    <dgm:pt modelId="{E8410F25-517B-479A-85FD-BFB27AAFE199}" type="pres">
      <dgm:prSet presAssocID="{B907BE43-6D9C-4C9E-983B-CE2E77E2C83E}" presName="space" presStyleCnt="0"/>
      <dgm:spPr/>
    </dgm:pt>
    <dgm:pt modelId="{AD555106-EA66-41F7-96DE-662FCD97572F}" type="pres">
      <dgm:prSet presAssocID="{B2C776D4-D645-418B-A0AC-0B346CD5B36E}" presName="compositeB" presStyleCnt="0"/>
      <dgm:spPr/>
    </dgm:pt>
    <dgm:pt modelId="{863AF33C-6A49-44F7-9FF9-5017A205F018}" type="pres">
      <dgm:prSet presAssocID="{B2C776D4-D645-418B-A0AC-0B346CD5B36E}" presName="textB" presStyleLbl="revTx" presStyleIdx="5" presStyleCnt="7">
        <dgm:presLayoutVars>
          <dgm:bulletEnabled val="1"/>
        </dgm:presLayoutVars>
      </dgm:prSet>
      <dgm:spPr/>
    </dgm:pt>
    <dgm:pt modelId="{D6A797E9-56EB-44D9-9B8D-350E2C9997AB}" type="pres">
      <dgm:prSet presAssocID="{B2C776D4-D645-418B-A0AC-0B346CD5B36E}" presName="circleB" presStyleLbl="node1" presStyleIdx="5" presStyleCnt="7"/>
      <dgm:spPr/>
    </dgm:pt>
    <dgm:pt modelId="{5E469272-996C-4F79-B1C3-065831317738}" type="pres">
      <dgm:prSet presAssocID="{B2C776D4-D645-418B-A0AC-0B346CD5B36E}" presName="spaceB" presStyleCnt="0"/>
      <dgm:spPr/>
    </dgm:pt>
    <dgm:pt modelId="{DCF3DA55-76BB-4A9F-8263-894691A6775D}" type="pres">
      <dgm:prSet presAssocID="{A10134A8-80EE-4E4A-8C3F-E17A0962F2ED}" presName="space" presStyleCnt="0"/>
      <dgm:spPr/>
    </dgm:pt>
    <dgm:pt modelId="{5ADF827F-E1B7-4FF3-ADC1-A6A7DD1DF7E2}" type="pres">
      <dgm:prSet presAssocID="{21083F40-AB73-4B02-A59E-1A5BBA346A30}" presName="compositeA" presStyleCnt="0"/>
      <dgm:spPr/>
    </dgm:pt>
    <dgm:pt modelId="{FA294328-5F3E-43C9-A33E-EC58E517F35D}" type="pres">
      <dgm:prSet presAssocID="{21083F40-AB73-4B02-A59E-1A5BBA346A30}" presName="textA" presStyleLbl="revTx" presStyleIdx="6" presStyleCnt="7">
        <dgm:presLayoutVars>
          <dgm:bulletEnabled val="1"/>
        </dgm:presLayoutVars>
      </dgm:prSet>
      <dgm:spPr/>
    </dgm:pt>
    <dgm:pt modelId="{962C016A-1F85-4F6C-9D0C-42E7CDCFA6C8}" type="pres">
      <dgm:prSet presAssocID="{21083F40-AB73-4B02-A59E-1A5BBA346A30}" presName="circleA" presStyleLbl="node1" presStyleIdx="6" presStyleCnt="7"/>
      <dgm:spPr/>
    </dgm:pt>
    <dgm:pt modelId="{640DE6FC-0E73-4D45-9FF0-C5300720DFD3}" type="pres">
      <dgm:prSet presAssocID="{21083F40-AB73-4B02-A59E-1A5BBA346A30}" presName="spaceA" presStyleCnt="0"/>
      <dgm:spPr/>
    </dgm:pt>
  </dgm:ptLst>
  <dgm:cxnLst>
    <dgm:cxn modelId="{CCDD2B0C-9203-475B-8680-8BF629179837}" type="presOf" srcId="{B85D2B1E-3B77-4DF1-967C-96A0812D3A35}" destId="{E841BB2C-9127-498D-B507-46941812C48D}" srcOrd="0" destOrd="0" presId="urn:microsoft.com/office/officeart/2005/8/layout/hProcess11"/>
    <dgm:cxn modelId="{CCACDE12-1EC9-466A-97CE-AA8E526E141C}" type="presOf" srcId="{134BDF8D-96A5-4F2D-B89C-46204A0053A4}" destId="{E4BC97DB-BBFE-4FF5-BF73-FFADA9409DCC}" srcOrd="0" destOrd="0" presId="urn:microsoft.com/office/officeart/2005/8/layout/hProcess11"/>
    <dgm:cxn modelId="{86EBD817-BFEB-47E6-9792-6376E19DBE38}" srcId="{B85D2B1E-3B77-4DF1-967C-96A0812D3A35}" destId="{F2AFBC04-2B51-4E35-A4D9-53E6E9CB3255}" srcOrd="1" destOrd="0" parTransId="{3FA65216-F07B-4DE3-BAB1-98750D138D39}" sibTransId="{4DF93A1B-45A4-4FD1-8C90-CCAD0C6EB30C}"/>
    <dgm:cxn modelId="{A462C01E-87B8-42E1-817E-B87BAE9F51D9}" type="presOf" srcId="{B8EE805E-BBAD-4FE6-9957-C85DA0D7A4CB}" destId="{BA4DBD00-3AFB-426F-A5A0-B424C95783B7}" srcOrd="0" destOrd="0" presId="urn:microsoft.com/office/officeart/2005/8/layout/hProcess11"/>
    <dgm:cxn modelId="{3E80DA40-20B9-4F71-B53A-24D9EB0A4EFE}" type="presOf" srcId="{F2AFBC04-2B51-4E35-A4D9-53E6E9CB3255}" destId="{6CE03934-8524-4F87-B022-0B5D7188CEEB}" srcOrd="0" destOrd="0" presId="urn:microsoft.com/office/officeart/2005/8/layout/hProcess11"/>
    <dgm:cxn modelId="{3013F867-CAFE-4409-9773-ED3B41C8CDFB}" type="presOf" srcId="{21083F40-AB73-4B02-A59E-1A5BBA346A30}" destId="{FA294328-5F3E-43C9-A33E-EC58E517F35D}" srcOrd="0" destOrd="0" presId="urn:microsoft.com/office/officeart/2005/8/layout/hProcess11"/>
    <dgm:cxn modelId="{7FAE5A69-1E0A-4B05-A158-B1F430507886}" type="presOf" srcId="{B2C776D4-D645-418B-A0AC-0B346CD5B36E}" destId="{863AF33C-6A49-44F7-9FF9-5017A205F018}" srcOrd="0" destOrd="0" presId="urn:microsoft.com/office/officeart/2005/8/layout/hProcess11"/>
    <dgm:cxn modelId="{A23A4559-06EA-4259-B451-69F6ECCD1195}" srcId="{B85D2B1E-3B77-4DF1-967C-96A0812D3A35}" destId="{F0D32D32-D725-44DB-B78F-C37BE4817E13}" srcOrd="0" destOrd="0" parTransId="{D6F80E2C-0DF7-405B-A685-16F5BCE93D27}" sibTransId="{14E65961-8728-4FE6-BC0A-AEB6B73EC3FB}"/>
    <dgm:cxn modelId="{3B464982-9F17-4FBE-A70B-EE642376F597}" type="presOf" srcId="{33682F16-1A9F-478D-87A1-8018917F7BC8}" destId="{D3398769-2D2A-4F03-80CC-2810CBDA66D4}" srcOrd="0" destOrd="0" presId="urn:microsoft.com/office/officeart/2005/8/layout/hProcess11"/>
    <dgm:cxn modelId="{C72A72C3-FCC0-4CEE-B1A1-99A98AE03B7E}" srcId="{B85D2B1E-3B77-4DF1-967C-96A0812D3A35}" destId="{134BDF8D-96A5-4F2D-B89C-46204A0053A4}" srcOrd="2" destOrd="0" parTransId="{D4C40C66-9A9D-4C69-AF71-4B47F680E048}" sibTransId="{B4CAEDE1-FB5F-4D48-ADB9-D50182B675AE}"/>
    <dgm:cxn modelId="{388AB3C5-09C4-403B-AC94-FAAB781F804F}" srcId="{B85D2B1E-3B77-4DF1-967C-96A0812D3A35}" destId="{33682F16-1A9F-478D-87A1-8018917F7BC8}" srcOrd="4" destOrd="0" parTransId="{F94FB86F-5425-49FD-A11F-C959CE2E65C1}" sibTransId="{B907BE43-6D9C-4C9E-983B-CE2E77E2C83E}"/>
    <dgm:cxn modelId="{0CE2ACD1-C24C-4E3B-B385-81CE1F3AF33E}" srcId="{B85D2B1E-3B77-4DF1-967C-96A0812D3A35}" destId="{B8EE805E-BBAD-4FE6-9957-C85DA0D7A4CB}" srcOrd="3" destOrd="0" parTransId="{3BA3C553-9761-4E14-B4FF-956251FC087D}" sibTransId="{97EEA99B-8AC1-42E7-8052-A2CDAC4CB82F}"/>
    <dgm:cxn modelId="{A947D5DC-E728-42D2-B257-E10D2898B912}" srcId="{B85D2B1E-3B77-4DF1-967C-96A0812D3A35}" destId="{21083F40-AB73-4B02-A59E-1A5BBA346A30}" srcOrd="6" destOrd="0" parTransId="{E7DF1D4F-D259-44E6-B744-92DCBE3415A8}" sibTransId="{83120235-993B-4679-B4E0-B860F229726A}"/>
    <dgm:cxn modelId="{116A20FE-2C78-448B-8463-120D7515F049}" srcId="{B85D2B1E-3B77-4DF1-967C-96A0812D3A35}" destId="{B2C776D4-D645-418B-A0AC-0B346CD5B36E}" srcOrd="5" destOrd="0" parTransId="{E227D6B6-13B4-494F-B6B4-A4B99BD36507}" sibTransId="{A10134A8-80EE-4E4A-8C3F-E17A0962F2ED}"/>
    <dgm:cxn modelId="{C450C3FE-1339-4DCD-B96A-7F095B65123A}" type="presOf" srcId="{F0D32D32-D725-44DB-B78F-C37BE4817E13}" destId="{8AC06650-751D-4B07-9955-1F1B4B7DB124}" srcOrd="0" destOrd="0" presId="urn:microsoft.com/office/officeart/2005/8/layout/hProcess11"/>
    <dgm:cxn modelId="{DF83AA28-08EE-47D7-9F99-9965999E2B85}" type="presParOf" srcId="{E841BB2C-9127-498D-B507-46941812C48D}" destId="{E86B072C-83C3-498E-B6C3-D795ACC7E57A}" srcOrd="0" destOrd="0" presId="urn:microsoft.com/office/officeart/2005/8/layout/hProcess11"/>
    <dgm:cxn modelId="{045DB5F3-F42E-4D87-8487-65AFCA866DDE}" type="presParOf" srcId="{E841BB2C-9127-498D-B507-46941812C48D}" destId="{977EF050-ED3F-4C2E-A872-90E159DB223F}" srcOrd="1" destOrd="0" presId="urn:microsoft.com/office/officeart/2005/8/layout/hProcess11"/>
    <dgm:cxn modelId="{B5862237-CA86-41F6-A580-709B629E17E0}" type="presParOf" srcId="{977EF050-ED3F-4C2E-A872-90E159DB223F}" destId="{046698F0-7265-4F06-B632-A183692A12B9}" srcOrd="0" destOrd="0" presId="urn:microsoft.com/office/officeart/2005/8/layout/hProcess11"/>
    <dgm:cxn modelId="{3FCC1BA5-CD12-4D2B-9E77-F7C97D288C89}" type="presParOf" srcId="{046698F0-7265-4F06-B632-A183692A12B9}" destId="{8AC06650-751D-4B07-9955-1F1B4B7DB124}" srcOrd="0" destOrd="0" presId="urn:microsoft.com/office/officeart/2005/8/layout/hProcess11"/>
    <dgm:cxn modelId="{6263542E-6409-4EF1-A566-9EA01F49CD5E}" type="presParOf" srcId="{046698F0-7265-4F06-B632-A183692A12B9}" destId="{C1410C94-A3E1-4B68-A6D9-ED5152616824}" srcOrd="1" destOrd="0" presId="urn:microsoft.com/office/officeart/2005/8/layout/hProcess11"/>
    <dgm:cxn modelId="{5061E82F-2F3C-492B-ABEF-27F898688BD5}" type="presParOf" srcId="{046698F0-7265-4F06-B632-A183692A12B9}" destId="{CBC53BA1-FDD0-42E2-AA84-0AC58C352FF8}" srcOrd="2" destOrd="0" presId="urn:microsoft.com/office/officeart/2005/8/layout/hProcess11"/>
    <dgm:cxn modelId="{CEBB9C1C-F895-499D-8F0F-9F00A543325E}" type="presParOf" srcId="{977EF050-ED3F-4C2E-A872-90E159DB223F}" destId="{0FFAA2D9-EF33-4AE7-9C87-6BD98D6F2A4A}" srcOrd="1" destOrd="0" presId="urn:microsoft.com/office/officeart/2005/8/layout/hProcess11"/>
    <dgm:cxn modelId="{6CBF39FC-C941-4531-8E31-EFFD6D7539C8}" type="presParOf" srcId="{977EF050-ED3F-4C2E-A872-90E159DB223F}" destId="{A9F5BE5C-F830-433B-AB63-5BC89345073C}" srcOrd="2" destOrd="0" presId="urn:microsoft.com/office/officeart/2005/8/layout/hProcess11"/>
    <dgm:cxn modelId="{AE5A0663-B261-465E-9B0D-D11C58531E76}" type="presParOf" srcId="{A9F5BE5C-F830-433B-AB63-5BC89345073C}" destId="{6CE03934-8524-4F87-B022-0B5D7188CEEB}" srcOrd="0" destOrd="0" presId="urn:microsoft.com/office/officeart/2005/8/layout/hProcess11"/>
    <dgm:cxn modelId="{2D1E8792-2099-469A-878A-4E908837382B}" type="presParOf" srcId="{A9F5BE5C-F830-433B-AB63-5BC89345073C}" destId="{5C02DC71-A45B-46B6-AB6F-A694947BB1FD}" srcOrd="1" destOrd="0" presId="urn:microsoft.com/office/officeart/2005/8/layout/hProcess11"/>
    <dgm:cxn modelId="{8BB7426D-219C-449B-9980-89780CD99F77}" type="presParOf" srcId="{A9F5BE5C-F830-433B-AB63-5BC89345073C}" destId="{AD7C0E21-4AF5-4F7C-92E2-AC69E69B6514}" srcOrd="2" destOrd="0" presId="urn:microsoft.com/office/officeart/2005/8/layout/hProcess11"/>
    <dgm:cxn modelId="{2D4BA707-168A-4843-A91B-9EAA5828710B}" type="presParOf" srcId="{977EF050-ED3F-4C2E-A872-90E159DB223F}" destId="{53B93047-60A0-49FD-81AB-692D6ECC81B5}" srcOrd="3" destOrd="0" presId="urn:microsoft.com/office/officeart/2005/8/layout/hProcess11"/>
    <dgm:cxn modelId="{29BE8B38-F13A-4C8D-BCD4-D798752B18B3}" type="presParOf" srcId="{977EF050-ED3F-4C2E-A872-90E159DB223F}" destId="{FB31F744-402F-4F2D-922A-84E40E3E7B26}" srcOrd="4" destOrd="0" presId="urn:microsoft.com/office/officeart/2005/8/layout/hProcess11"/>
    <dgm:cxn modelId="{DBDB220B-6B8A-4570-A8E1-8A78AD9E5BB2}" type="presParOf" srcId="{FB31F744-402F-4F2D-922A-84E40E3E7B26}" destId="{E4BC97DB-BBFE-4FF5-BF73-FFADA9409DCC}" srcOrd="0" destOrd="0" presId="urn:microsoft.com/office/officeart/2005/8/layout/hProcess11"/>
    <dgm:cxn modelId="{C047A119-9ECB-41E8-9675-7DD67DAB618A}" type="presParOf" srcId="{FB31F744-402F-4F2D-922A-84E40E3E7B26}" destId="{BE7C12DB-1318-4D8B-AE29-C98C5C40C0E8}" srcOrd="1" destOrd="0" presId="urn:microsoft.com/office/officeart/2005/8/layout/hProcess11"/>
    <dgm:cxn modelId="{60CE3D60-D419-46A8-A028-B254F45C1073}" type="presParOf" srcId="{FB31F744-402F-4F2D-922A-84E40E3E7B26}" destId="{F7E9CD78-067E-49CD-A270-2CC0D172FB74}" srcOrd="2" destOrd="0" presId="urn:microsoft.com/office/officeart/2005/8/layout/hProcess11"/>
    <dgm:cxn modelId="{98DC3451-9B14-4F4B-9184-35C299EBE556}" type="presParOf" srcId="{977EF050-ED3F-4C2E-A872-90E159DB223F}" destId="{32FBC6A7-B964-432A-ADB7-79B76C7217BE}" srcOrd="5" destOrd="0" presId="urn:microsoft.com/office/officeart/2005/8/layout/hProcess11"/>
    <dgm:cxn modelId="{3DA8B4A8-6553-46E8-BDEA-CBC125C382C8}" type="presParOf" srcId="{977EF050-ED3F-4C2E-A872-90E159DB223F}" destId="{A8E527DD-DBF3-4926-90D6-C95AAB00DC5F}" srcOrd="6" destOrd="0" presId="urn:microsoft.com/office/officeart/2005/8/layout/hProcess11"/>
    <dgm:cxn modelId="{99BA4F99-B480-4157-8E09-383213779456}" type="presParOf" srcId="{A8E527DD-DBF3-4926-90D6-C95AAB00DC5F}" destId="{BA4DBD00-3AFB-426F-A5A0-B424C95783B7}" srcOrd="0" destOrd="0" presId="urn:microsoft.com/office/officeart/2005/8/layout/hProcess11"/>
    <dgm:cxn modelId="{C2491B39-B847-499D-9E98-3A792891A5D2}" type="presParOf" srcId="{A8E527DD-DBF3-4926-90D6-C95AAB00DC5F}" destId="{1DA21ED1-3D54-4037-8E53-2B113DE59814}" srcOrd="1" destOrd="0" presId="urn:microsoft.com/office/officeart/2005/8/layout/hProcess11"/>
    <dgm:cxn modelId="{A7DC37BA-407A-47AD-9B27-BD32962300AD}" type="presParOf" srcId="{A8E527DD-DBF3-4926-90D6-C95AAB00DC5F}" destId="{F1373289-3987-4940-AA71-193B92A7BD58}" srcOrd="2" destOrd="0" presId="urn:microsoft.com/office/officeart/2005/8/layout/hProcess11"/>
    <dgm:cxn modelId="{96A7B8CE-6B69-45D7-AD36-CF984F0C8B91}" type="presParOf" srcId="{977EF050-ED3F-4C2E-A872-90E159DB223F}" destId="{CBA337EC-128F-47DB-97DB-4B4FAB25F678}" srcOrd="7" destOrd="0" presId="urn:microsoft.com/office/officeart/2005/8/layout/hProcess11"/>
    <dgm:cxn modelId="{CB746A73-4E00-46DD-8A4A-9679FCAC0645}" type="presParOf" srcId="{977EF050-ED3F-4C2E-A872-90E159DB223F}" destId="{AEEDF60F-377D-42ED-BCA1-226A5BEEC6AB}" srcOrd="8" destOrd="0" presId="urn:microsoft.com/office/officeart/2005/8/layout/hProcess11"/>
    <dgm:cxn modelId="{84DAEED2-1BA4-4AFF-BF97-74D93EE84E07}" type="presParOf" srcId="{AEEDF60F-377D-42ED-BCA1-226A5BEEC6AB}" destId="{D3398769-2D2A-4F03-80CC-2810CBDA66D4}" srcOrd="0" destOrd="0" presId="urn:microsoft.com/office/officeart/2005/8/layout/hProcess11"/>
    <dgm:cxn modelId="{AEC24EC8-8C39-4481-BF19-6880F9DF4DC0}" type="presParOf" srcId="{AEEDF60F-377D-42ED-BCA1-226A5BEEC6AB}" destId="{9FA52802-D3EE-48B8-AE89-B1F4E346BE57}" srcOrd="1" destOrd="0" presId="urn:microsoft.com/office/officeart/2005/8/layout/hProcess11"/>
    <dgm:cxn modelId="{6DF882EC-20FE-4241-8412-968393988B61}" type="presParOf" srcId="{AEEDF60F-377D-42ED-BCA1-226A5BEEC6AB}" destId="{D13E2849-4B7D-4CA2-A26B-70EB4E3B03E8}" srcOrd="2" destOrd="0" presId="urn:microsoft.com/office/officeart/2005/8/layout/hProcess11"/>
    <dgm:cxn modelId="{91795475-DDEB-4DF4-A440-CDCAE3CC259C}" type="presParOf" srcId="{977EF050-ED3F-4C2E-A872-90E159DB223F}" destId="{E8410F25-517B-479A-85FD-BFB27AAFE199}" srcOrd="9" destOrd="0" presId="urn:microsoft.com/office/officeart/2005/8/layout/hProcess11"/>
    <dgm:cxn modelId="{89D44A33-FD9A-4DE0-848A-B217BAE49D9E}" type="presParOf" srcId="{977EF050-ED3F-4C2E-A872-90E159DB223F}" destId="{AD555106-EA66-41F7-96DE-662FCD97572F}" srcOrd="10" destOrd="0" presId="urn:microsoft.com/office/officeart/2005/8/layout/hProcess11"/>
    <dgm:cxn modelId="{98E5DBA0-2BA7-4C2C-9DF5-DD2AC8C47B1F}" type="presParOf" srcId="{AD555106-EA66-41F7-96DE-662FCD97572F}" destId="{863AF33C-6A49-44F7-9FF9-5017A205F018}" srcOrd="0" destOrd="0" presId="urn:microsoft.com/office/officeart/2005/8/layout/hProcess11"/>
    <dgm:cxn modelId="{4719A97B-8629-453E-B73D-A3F7521B7194}" type="presParOf" srcId="{AD555106-EA66-41F7-96DE-662FCD97572F}" destId="{D6A797E9-56EB-44D9-9B8D-350E2C9997AB}" srcOrd="1" destOrd="0" presId="urn:microsoft.com/office/officeart/2005/8/layout/hProcess11"/>
    <dgm:cxn modelId="{5167DB4F-9C89-41D5-A2D6-0035AFA6FB27}" type="presParOf" srcId="{AD555106-EA66-41F7-96DE-662FCD97572F}" destId="{5E469272-996C-4F79-B1C3-065831317738}" srcOrd="2" destOrd="0" presId="urn:microsoft.com/office/officeart/2005/8/layout/hProcess11"/>
    <dgm:cxn modelId="{671F3721-9A68-425A-823C-060ABA57D987}" type="presParOf" srcId="{977EF050-ED3F-4C2E-A872-90E159DB223F}" destId="{DCF3DA55-76BB-4A9F-8263-894691A6775D}" srcOrd="11" destOrd="0" presId="urn:microsoft.com/office/officeart/2005/8/layout/hProcess11"/>
    <dgm:cxn modelId="{ECC0DF0C-1C27-4210-A758-D34B9271CFC6}" type="presParOf" srcId="{977EF050-ED3F-4C2E-A872-90E159DB223F}" destId="{5ADF827F-E1B7-4FF3-ADC1-A6A7DD1DF7E2}" srcOrd="12" destOrd="0" presId="urn:microsoft.com/office/officeart/2005/8/layout/hProcess11"/>
    <dgm:cxn modelId="{90E743B7-FAD7-4F4B-A250-1B8AD7FA4AB7}" type="presParOf" srcId="{5ADF827F-E1B7-4FF3-ADC1-A6A7DD1DF7E2}" destId="{FA294328-5F3E-43C9-A33E-EC58E517F35D}" srcOrd="0" destOrd="0" presId="urn:microsoft.com/office/officeart/2005/8/layout/hProcess11"/>
    <dgm:cxn modelId="{55A7CC48-B9D4-4F04-A591-D34A35266B41}" type="presParOf" srcId="{5ADF827F-E1B7-4FF3-ADC1-A6A7DD1DF7E2}" destId="{962C016A-1F85-4F6C-9D0C-42E7CDCFA6C8}" srcOrd="1" destOrd="0" presId="urn:microsoft.com/office/officeart/2005/8/layout/hProcess11"/>
    <dgm:cxn modelId="{E491601C-243C-4391-9BF5-CB0A56C59617}" type="presParOf" srcId="{5ADF827F-E1B7-4FF3-ADC1-A6A7DD1DF7E2}" destId="{640DE6FC-0E73-4D45-9FF0-C5300720DFD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B072C-83C3-498E-B6C3-D795ACC7E57A}">
      <dsp:nvSpPr>
        <dsp:cNvPr id="0" name=""/>
        <dsp:cNvSpPr/>
      </dsp:nvSpPr>
      <dsp:spPr>
        <a:xfrm>
          <a:off x="0" y="1074420"/>
          <a:ext cx="11244262" cy="14325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06650-751D-4B07-9955-1F1B4B7DB124}">
      <dsp:nvSpPr>
        <dsp:cNvPr id="0" name=""/>
        <dsp:cNvSpPr/>
      </dsp:nvSpPr>
      <dsp:spPr>
        <a:xfrm>
          <a:off x="5570" y="0"/>
          <a:ext cx="1299568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2018-October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Board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decision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to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clarify</a:t>
          </a:r>
          <a:r>
            <a:rPr lang="es-AR" sz="1200" b="0" kern="1200" baseline="0" dirty="0"/>
            <a:t> EITI </a:t>
          </a:r>
          <a:r>
            <a:rPr lang="es-AR" sz="1200" b="0" kern="1200" baseline="0" dirty="0" err="1"/>
            <a:t>requirements</a:t>
          </a:r>
          <a:endParaRPr lang="nb-NO" sz="1200" b="0" kern="1200" dirty="0"/>
        </a:p>
      </dsp:txBody>
      <dsp:txXfrm>
        <a:off x="5570" y="0"/>
        <a:ext cx="1299568" cy="1432560"/>
      </dsp:txXfrm>
    </dsp:sp>
    <dsp:sp modelId="{C1410C94-A3E1-4B68-A6D9-ED5152616824}">
      <dsp:nvSpPr>
        <dsp:cNvPr id="0" name=""/>
        <dsp:cNvSpPr/>
      </dsp:nvSpPr>
      <dsp:spPr>
        <a:xfrm>
          <a:off x="476284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03934-8524-4F87-B022-0B5D7188CEEB}">
      <dsp:nvSpPr>
        <dsp:cNvPr id="0" name=""/>
        <dsp:cNvSpPr/>
      </dsp:nvSpPr>
      <dsp:spPr>
        <a:xfrm>
          <a:off x="1370117" y="2148840"/>
          <a:ext cx="1299568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2018-January 2019: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Multi-stakeholder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working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group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formation</a:t>
          </a:r>
          <a:r>
            <a:rPr lang="es-AR" sz="1200" b="0" kern="1200" baseline="0" dirty="0"/>
            <a:t> and </a:t>
          </a:r>
          <a:r>
            <a:rPr lang="es-AR" sz="1200" b="0" kern="1200" baseline="0" dirty="0" err="1"/>
            <a:t>work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on</a:t>
          </a:r>
          <a:r>
            <a:rPr lang="es-AR" sz="1200" b="0" kern="1200" baseline="0" dirty="0"/>
            <a:t> drafts. (</a:t>
          </a:r>
          <a:r>
            <a:rPr lang="es-AR" sz="1200" b="0" kern="1200" baseline="0" dirty="0" err="1"/>
            <a:t>Four</a:t>
          </a:r>
          <a:r>
            <a:rPr lang="es-AR" sz="1200" b="0" kern="1200" baseline="0" dirty="0"/>
            <a:t> meetings).</a:t>
          </a:r>
          <a:endParaRPr lang="nb-NO" sz="1200" b="0" kern="1200" dirty="0"/>
        </a:p>
      </dsp:txBody>
      <dsp:txXfrm>
        <a:off x="1370117" y="2148840"/>
        <a:ext cx="1299568" cy="1432560"/>
      </dsp:txXfrm>
    </dsp:sp>
    <dsp:sp modelId="{5C02DC71-A45B-46B6-AB6F-A694947BB1FD}">
      <dsp:nvSpPr>
        <dsp:cNvPr id="0" name=""/>
        <dsp:cNvSpPr/>
      </dsp:nvSpPr>
      <dsp:spPr>
        <a:xfrm>
          <a:off x="1840831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97DB-BBFE-4FF5-BF73-FFADA9409DCC}">
      <dsp:nvSpPr>
        <dsp:cNvPr id="0" name=""/>
        <dsp:cNvSpPr/>
      </dsp:nvSpPr>
      <dsp:spPr>
        <a:xfrm>
          <a:off x="2734664" y="0"/>
          <a:ext cx="1538806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2019-February: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Implementation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Committee</a:t>
          </a:r>
          <a:r>
            <a:rPr lang="es-AR" sz="1200" b="0" kern="1200" baseline="0" dirty="0"/>
            <a:t> consideres </a:t>
          </a:r>
          <a:r>
            <a:rPr lang="es-AR" sz="1200" b="0" kern="1200" baseline="0" dirty="0" err="1"/>
            <a:t>the</a:t>
          </a:r>
          <a:r>
            <a:rPr lang="es-AR" sz="1200" b="0" kern="1200" baseline="0" dirty="0"/>
            <a:t> drafts and </a:t>
          </a:r>
          <a:r>
            <a:rPr lang="es-AR" sz="1200" b="0" kern="1200" baseline="0" dirty="0" err="1"/>
            <a:t>porposes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consultations</a:t>
          </a:r>
          <a:r>
            <a:rPr lang="es-AR" sz="1200" b="0" kern="1200" baseline="0" dirty="0"/>
            <a:t>.</a:t>
          </a:r>
          <a:endParaRPr lang="nb-NO" sz="1200" b="0" kern="1200" dirty="0"/>
        </a:p>
      </dsp:txBody>
      <dsp:txXfrm>
        <a:off x="2734664" y="0"/>
        <a:ext cx="1538806" cy="1432560"/>
      </dsp:txXfrm>
    </dsp:sp>
    <dsp:sp modelId="{BE7C12DB-1318-4D8B-AE29-C98C5C40C0E8}">
      <dsp:nvSpPr>
        <dsp:cNvPr id="0" name=""/>
        <dsp:cNvSpPr/>
      </dsp:nvSpPr>
      <dsp:spPr>
        <a:xfrm>
          <a:off x="3324997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DBD00-3AFB-426F-A5A0-B424C95783B7}">
      <dsp:nvSpPr>
        <dsp:cNvPr id="0" name=""/>
        <dsp:cNvSpPr/>
      </dsp:nvSpPr>
      <dsp:spPr>
        <a:xfrm>
          <a:off x="4338449" y="2148840"/>
          <a:ext cx="1682174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2019-February: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Consultations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with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implementing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countires</a:t>
          </a:r>
          <a:r>
            <a:rPr lang="es-AR" sz="1200" b="0" kern="1200" baseline="0" dirty="0"/>
            <a:t> (</a:t>
          </a:r>
          <a:r>
            <a:rPr lang="es-AR" sz="1200" b="0" kern="1200" baseline="0" dirty="0" err="1"/>
            <a:t>seven</a:t>
          </a:r>
          <a:r>
            <a:rPr lang="es-AR" sz="1200" b="0" kern="1200" baseline="0" dirty="0"/>
            <a:t> regional meetings).</a:t>
          </a:r>
          <a:endParaRPr lang="nb-NO" sz="1200" b="0" kern="1200" dirty="0"/>
        </a:p>
      </dsp:txBody>
      <dsp:txXfrm>
        <a:off x="4338449" y="2148840"/>
        <a:ext cx="1682174" cy="1432560"/>
      </dsp:txXfrm>
    </dsp:sp>
    <dsp:sp modelId="{1DA21ED1-3D54-4037-8E53-2B113DE59814}">
      <dsp:nvSpPr>
        <dsp:cNvPr id="0" name=""/>
        <dsp:cNvSpPr/>
      </dsp:nvSpPr>
      <dsp:spPr>
        <a:xfrm>
          <a:off x="5000466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98769-2D2A-4F03-80CC-2810CBDA66D4}">
      <dsp:nvSpPr>
        <dsp:cNvPr id="0" name=""/>
        <dsp:cNvSpPr/>
      </dsp:nvSpPr>
      <dsp:spPr>
        <a:xfrm>
          <a:off x="6085602" y="0"/>
          <a:ext cx="1299568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2019-March: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Implementation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Committee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proposes</a:t>
          </a:r>
          <a:r>
            <a:rPr lang="es-AR" sz="1200" b="0" kern="1200" baseline="0" dirty="0"/>
            <a:t> final draft </a:t>
          </a:r>
          <a:r>
            <a:rPr lang="es-AR" sz="1200" b="0" kern="1200" baseline="0" dirty="0" err="1"/>
            <a:t>to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the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Board</a:t>
          </a:r>
          <a:r>
            <a:rPr lang="es-AR" sz="1200" b="0" kern="1200" baseline="0" dirty="0"/>
            <a:t>.</a:t>
          </a:r>
          <a:endParaRPr lang="nb-NO" sz="1200" b="0" kern="1200" dirty="0"/>
        </a:p>
      </dsp:txBody>
      <dsp:txXfrm>
        <a:off x="6085602" y="0"/>
        <a:ext cx="1299568" cy="1432560"/>
      </dsp:txXfrm>
    </dsp:sp>
    <dsp:sp modelId="{9FA52802-D3EE-48B8-AE89-B1F4E346BE57}">
      <dsp:nvSpPr>
        <dsp:cNvPr id="0" name=""/>
        <dsp:cNvSpPr/>
      </dsp:nvSpPr>
      <dsp:spPr>
        <a:xfrm>
          <a:off x="6556316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AF33C-6A49-44F7-9FF9-5017A205F018}">
      <dsp:nvSpPr>
        <dsp:cNvPr id="0" name=""/>
        <dsp:cNvSpPr/>
      </dsp:nvSpPr>
      <dsp:spPr>
        <a:xfrm>
          <a:off x="7450149" y="2148840"/>
          <a:ext cx="1299568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2019-May: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Board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approves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the</a:t>
          </a:r>
          <a:r>
            <a:rPr lang="es-AR" sz="1200" b="0" kern="1200" baseline="0" dirty="0"/>
            <a:t> 2019 Standard.</a:t>
          </a:r>
          <a:endParaRPr lang="nb-NO" sz="1200" b="0" kern="1200" dirty="0"/>
        </a:p>
      </dsp:txBody>
      <dsp:txXfrm>
        <a:off x="7450149" y="2148840"/>
        <a:ext cx="1299568" cy="1432560"/>
      </dsp:txXfrm>
    </dsp:sp>
    <dsp:sp modelId="{D6A797E9-56EB-44D9-9B8D-350E2C9997AB}">
      <dsp:nvSpPr>
        <dsp:cNvPr id="0" name=""/>
        <dsp:cNvSpPr/>
      </dsp:nvSpPr>
      <dsp:spPr>
        <a:xfrm>
          <a:off x="7920864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94328-5F3E-43C9-A33E-EC58E517F35D}">
      <dsp:nvSpPr>
        <dsp:cNvPr id="0" name=""/>
        <dsp:cNvSpPr/>
      </dsp:nvSpPr>
      <dsp:spPr>
        <a:xfrm>
          <a:off x="8814696" y="0"/>
          <a:ext cx="1299568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baseline="0" dirty="0"/>
            <a:t>2019-June: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baseline="0" dirty="0" err="1"/>
            <a:t>Launch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of</a:t>
          </a:r>
          <a:r>
            <a:rPr lang="es-AR" sz="1200" b="0" kern="1200" baseline="0" dirty="0"/>
            <a:t> </a:t>
          </a:r>
          <a:r>
            <a:rPr lang="es-AR" sz="1200" b="0" kern="1200" baseline="0" dirty="0" err="1"/>
            <a:t>the</a:t>
          </a:r>
          <a:r>
            <a:rPr lang="es-AR" sz="1200" b="0" kern="1200" baseline="0" dirty="0"/>
            <a:t> 2019 Standard at </a:t>
          </a:r>
          <a:r>
            <a:rPr lang="es-AR" sz="1200" b="0" kern="1200" baseline="0" dirty="0" err="1"/>
            <a:t>the</a:t>
          </a:r>
          <a:r>
            <a:rPr lang="es-AR" sz="1200" b="0" kern="1200" baseline="0" dirty="0"/>
            <a:t> Global Conference in Paris. </a:t>
          </a:r>
          <a:endParaRPr lang="nb-NO" sz="1200" b="0" kern="1200" dirty="0"/>
        </a:p>
      </dsp:txBody>
      <dsp:txXfrm>
        <a:off x="8814696" y="0"/>
        <a:ext cx="1299568" cy="1432560"/>
      </dsp:txXfrm>
    </dsp:sp>
    <dsp:sp modelId="{962C016A-1F85-4F6C-9D0C-42E7CDCFA6C8}">
      <dsp:nvSpPr>
        <dsp:cNvPr id="0" name=""/>
        <dsp:cNvSpPr/>
      </dsp:nvSpPr>
      <dsp:spPr>
        <a:xfrm>
          <a:off x="9285411" y="1611630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3" r:id="rId12"/>
    <p:sldLayoutId id="2147483684" r:id="rId13"/>
    <p:sldLayoutId id="2147483685" r:id="rId14"/>
    <p:sldLayoutId id="2147483687" r:id="rId15"/>
    <p:sldLayoutId id="2147483654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es/node/9448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8ED7-2944-4F9B-AD00-6303090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1005237" cy="2096842"/>
          </a:xfrm>
        </p:spPr>
        <p:txBody>
          <a:bodyPr/>
          <a:lstStyle/>
          <a:p>
            <a:r>
              <a:rPr lang="es-ES" dirty="0"/>
              <a:t>2019 Standard– </a:t>
            </a:r>
            <a:r>
              <a:rPr lang="en-US" dirty="0"/>
              <a:t>changes</a:t>
            </a:r>
            <a:r>
              <a:rPr lang="es-ES" dirty="0"/>
              <a:t> and </a:t>
            </a:r>
            <a:r>
              <a:rPr lang="en-US" dirty="0"/>
              <a:t>explanations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3200" dirty="0" err="1"/>
              <a:t>Tuesday</a:t>
            </a:r>
            <a:r>
              <a:rPr lang="es-ES" sz="3200" dirty="0"/>
              <a:t>, 10 Sept. 2019</a:t>
            </a:r>
            <a:br>
              <a:rPr lang="es-ES" sz="3200" dirty="0"/>
            </a:br>
            <a:r>
              <a:rPr lang="es-ES" sz="3200" dirty="0" err="1"/>
              <a:t>Webinar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4D3BD-4E78-405B-BA90-A100BA9A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993669"/>
            <a:ext cx="3136683" cy="43386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17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6248-42ED-465B-B56F-5727A8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859168"/>
            <a:ext cx="10905753" cy="671660"/>
          </a:xfrm>
        </p:spPr>
        <p:txBody>
          <a:bodyPr/>
          <a:lstStyle/>
          <a:p>
            <a:r>
              <a:rPr lang="en-US" dirty="0" err="1"/>
              <a:t>Terminolog</a:t>
            </a:r>
            <a:r>
              <a:rPr lang="es-AR" dirty="0"/>
              <a:t>y</a:t>
            </a:r>
            <a:r>
              <a:rPr lang="en-US" dirty="0"/>
              <a:t> (3 of 3) – “</a:t>
            </a:r>
            <a:r>
              <a:rPr lang="en-US" i="1" dirty="0"/>
              <a:t>Mainstreaming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94C7-2A87-47CD-BB42-72C1B2BF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638300"/>
            <a:ext cx="10905753" cy="3581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terms ‘</a:t>
            </a:r>
            <a:r>
              <a:rPr lang="en-US" b="1" dirty="0"/>
              <a:t>systematic disclosure</a:t>
            </a:r>
            <a:r>
              <a:rPr lang="en-US" dirty="0"/>
              <a:t>’ and ‘</a:t>
            </a:r>
            <a:r>
              <a:rPr lang="en-US" b="1" dirty="0"/>
              <a:t>mainstreaming</a:t>
            </a:r>
            <a:r>
              <a:rPr lang="en-US" dirty="0"/>
              <a:t>’ are used interchangeably. They refer to the desired end-state, where the EITI’s disclosure requirements are met through </a:t>
            </a:r>
            <a:r>
              <a:rPr lang="en-US" b="1" dirty="0">
                <a:highlight>
                  <a:srgbClr val="FFFF00"/>
                </a:highlight>
              </a:rPr>
              <a:t>routine and publicly available company and government reporting</a:t>
            </a:r>
            <a:r>
              <a:rPr lang="en-US" dirty="0"/>
              <a:t>. This </a:t>
            </a:r>
            <a:r>
              <a:rPr lang="en-US" dirty="0">
                <a:highlight>
                  <a:srgbClr val="FFFF00"/>
                </a:highlight>
              </a:rPr>
              <a:t>could include </a:t>
            </a:r>
            <a:r>
              <a:rPr lang="en-US" dirty="0"/>
              <a:t>public financial reporting, annual reports, information portals and other open data initiatives. Systematic disclosure is the expectation, with </a:t>
            </a:r>
            <a:r>
              <a:rPr lang="en-US" dirty="0">
                <a:highlight>
                  <a:srgbClr val="FFFF00"/>
                </a:highlight>
              </a:rPr>
              <a:t>EITI Reports </a:t>
            </a:r>
            <a:r>
              <a:rPr lang="en-US" dirty="0"/>
              <a:t>used to provide </a:t>
            </a:r>
            <a:r>
              <a:rPr lang="en-US" dirty="0">
                <a:highlight>
                  <a:srgbClr val="FFFF00"/>
                </a:highlight>
              </a:rPr>
              <a:t>additional context, collate the sources </a:t>
            </a:r>
            <a:r>
              <a:rPr lang="en-US" dirty="0"/>
              <a:t>where systematic disclosures can be found, and address any </a:t>
            </a:r>
            <a:r>
              <a:rPr lang="en-US" dirty="0">
                <a:highlight>
                  <a:srgbClr val="FFFF00"/>
                </a:highlight>
              </a:rPr>
              <a:t>gaps and concerns </a:t>
            </a:r>
            <a:r>
              <a:rPr lang="en-US" dirty="0"/>
              <a:t>about data quality. EITI disclosure requirements can be met by referencing publicly available information and/or data collected as part of EITI implementation</a:t>
            </a:r>
            <a:r>
              <a:rPr lang="es-ES" dirty="0"/>
              <a:t>.</a:t>
            </a:r>
            <a:endParaRPr lang="es-AR" sz="2800" u="sng" dirty="0"/>
          </a:p>
        </p:txBody>
      </p:sp>
    </p:spTree>
    <p:extLst>
      <p:ext uri="{BB962C8B-B14F-4D97-AF65-F5344CB8AC3E}">
        <p14:creationId xmlns:p14="http://schemas.microsoft.com/office/powerpoint/2010/main" val="391674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817565-0A39-4D91-A4AD-9AC4B02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859168"/>
            <a:ext cx="10905753" cy="671660"/>
          </a:xfrm>
        </p:spPr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does</a:t>
            </a:r>
            <a:r>
              <a:rPr lang="nb-NO" dirty="0"/>
              <a:t> it </a:t>
            </a:r>
            <a:r>
              <a:rPr lang="nb-NO" dirty="0" err="1"/>
              <a:t>affect</a:t>
            </a:r>
            <a:r>
              <a:rPr lang="nb-NO" dirty="0"/>
              <a:t> </a:t>
            </a:r>
            <a:r>
              <a:rPr lang="nb-NO" dirty="0" err="1"/>
              <a:t>Validation</a:t>
            </a:r>
            <a:r>
              <a:rPr lang="es-x-int-SDL" dirty="0"/>
              <a:t>?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C405C-3B28-4C0D-8019-F2C074773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691640"/>
            <a:ext cx="10905753" cy="4307192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 err="1"/>
              <a:t>The</a:t>
            </a:r>
            <a:r>
              <a:rPr lang="es-AR" sz="2800" dirty="0"/>
              <a:t> 2019 Standard </a:t>
            </a:r>
            <a:r>
              <a:rPr lang="es-AR" sz="2800" dirty="0" err="1"/>
              <a:t>came</a:t>
            </a:r>
            <a:r>
              <a:rPr lang="es-AR" sz="2800" dirty="0"/>
              <a:t> </a:t>
            </a:r>
            <a:r>
              <a:rPr lang="es-AR" sz="2800" dirty="0" err="1"/>
              <a:t>into</a:t>
            </a:r>
            <a:r>
              <a:rPr lang="es-AR" sz="2800" dirty="0"/>
              <a:t> </a:t>
            </a:r>
            <a:r>
              <a:rPr lang="es-AR" sz="2800" dirty="0" err="1"/>
              <a:t>effect</a:t>
            </a:r>
            <a:r>
              <a:rPr lang="es-AR" sz="2800" dirty="0"/>
              <a:t> </a:t>
            </a:r>
            <a:r>
              <a:rPr lang="es-AR" sz="2800" dirty="0" err="1"/>
              <a:t>on</a:t>
            </a:r>
            <a:r>
              <a:rPr lang="es-AR" sz="2800" dirty="0"/>
              <a:t> 17 June.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800" b="1" u="sng" dirty="0" err="1"/>
              <a:t>Countries</a:t>
            </a:r>
            <a:r>
              <a:rPr lang="es-AR" sz="2800" b="1" u="sng" dirty="0"/>
              <a:t> </a:t>
            </a:r>
            <a:r>
              <a:rPr lang="es-AR" sz="2800" b="1" u="sng" dirty="0" err="1"/>
              <a:t>that</a:t>
            </a:r>
            <a:r>
              <a:rPr lang="es-AR" sz="2800" b="1" u="sng" dirty="0"/>
              <a:t> are </a:t>
            </a:r>
            <a:r>
              <a:rPr lang="es-AR" sz="2800" b="1" u="sng" dirty="0" err="1"/>
              <a:t>currently</a:t>
            </a:r>
            <a:r>
              <a:rPr lang="es-AR" sz="2800" b="1" u="sng" dirty="0"/>
              <a:t> </a:t>
            </a:r>
            <a:r>
              <a:rPr lang="es-AR" sz="2800" dirty="0" err="1"/>
              <a:t>working</a:t>
            </a:r>
            <a:r>
              <a:rPr lang="es-AR" sz="2800" dirty="0"/>
              <a:t> </a:t>
            </a:r>
            <a:r>
              <a:rPr lang="es-AR" sz="2800" dirty="0" err="1"/>
              <a:t>on</a:t>
            </a:r>
            <a:r>
              <a:rPr lang="es-AR" sz="2800" dirty="0"/>
              <a:t> EITI </a:t>
            </a:r>
            <a:r>
              <a:rPr lang="es-AR" sz="2800" dirty="0" err="1"/>
              <a:t>Reports</a:t>
            </a:r>
            <a:r>
              <a:rPr lang="es-AR" sz="2800" dirty="0"/>
              <a:t> and </a:t>
            </a:r>
            <a:r>
              <a:rPr lang="es-AR" sz="2800" dirty="0" err="1"/>
              <a:t>corrective</a:t>
            </a:r>
            <a:r>
              <a:rPr lang="es-AR" sz="2800" dirty="0"/>
              <a:t> </a:t>
            </a:r>
            <a:r>
              <a:rPr lang="es-AR" sz="2800" dirty="0" err="1"/>
              <a:t>actions</a:t>
            </a:r>
            <a:r>
              <a:rPr lang="es-AR" sz="2800" dirty="0"/>
              <a:t> </a:t>
            </a:r>
            <a:r>
              <a:rPr lang="es-AR" sz="2800" dirty="0" err="1"/>
              <a:t>from</a:t>
            </a:r>
            <a:r>
              <a:rPr lang="es-AR" sz="2800" dirty="0"/>
              <a:t> </a:t>
            </a:r>
            <a:r>
              <a:rPr lang="es-AR" sz="2800" dirty="0" err="1"/>
              <a:t>Validation</a:t>
            </a:r>
            <a:r>
              <a:rPr lang="es-AR" sz="2800" dirty="0"/>
              <a:t> can </a:t>
            </a:r>
            <a:r>
              <a:rPr lang="es-AR" sz="2800" dirty="0" err="1"/>
              <a:t>continue</a:t>
            </a:r>
            <a:r>
              <a:rPr lang="es-AR" sz="2800" dirty="0"/>
              <a:t> </a:t>
            </a:r>
            <a:r>
              <a:rPr lang="es-AR" sz="2800" dirty="0" err="1"/>
              <a:t>their</a:t>
            </a:r>
            <a:r>
              <a:rPr lang="es-AR" sz="2800" dirty="0"/>
              <a:t> </a:t>
            </a:r>
            <a:r>
              <a:rPr lang="es-AR" sz="2800" dirty="0" err="1"/>
              <a:t>work</a:t>
            </a:r>
            <a:r>
              <a:rPr lang="es-AR" sz="2800" dirty="0"/>
              <a:t> in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framework</a:t>
            </a:r>
            <a:r>
              <a:rPr lang="es-AR" sz="2800" dirty="0"/>
              <a:t> </a:t>
            </a:r>
            <a:r>
              <a:rPr lang="es-AR" sz="2800" dirty="0" err="1"/>
              <a:t>of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2016 Standard.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/>
              <a:t>"No </a:t>
            </a:r>
            <a:r>
              <a:rPr lang="es-AR" sz="2800" b="1" dirty="0" err="1"/>
              <a:t>disadvantage</a:t>
            </a:r>
            <a:r>
              <a:rPr lang="es-AR" sz="2800" b="1" dirty="0"/>
              <a:t> test</a:t>
            </a:r>
            <a:r>
              <a:rPr lang="es-AR" sz="2800" dirty="0"/>
              <a:t>“ </a:t>
            </a:r>
            <a:r>
              <a:rPr lang="es-AR" sz="2800" dirty="0" err="1"/>
              <a:t>on</a:t>
            </a:r>
            <a:r>
              <a:rPr lang="es-AR" sz="2800" dirty="0"/>
              <a:t> </a:t>
            </a:r>
            <a:r>
              <a:rPr lang="es-AR" sz="2800" dirty="0" err="1"/>
              <a:t>Validationts</a:t>
            </a:r>
            <a:r>
              <a:rPr lang="es-AR" sz="2800" dirty="0"/>
              <a:t> </a:t>
            </a:r>
            <a:r>
              <a:rPr lang="es-AR" sz="2800" dirty="0" err="1"/>
              <a:t>that</a:t>
            </a:r>
            <a:r>
              <a:rPr lang="es-AR" sz="2800" dirty="0"/>
              <a:t> </a:t>
            </a:r>
            <a:r>
              <a:rPr lang="es-AR" sz="2800" dirty="0" err="1"/>
              <a:t>cover</a:t>
            </a:r>
            <a:r>
              <a:rPr lang="es-AR" sz="2800" dirty="0"/>
              <a:t> </a:t>
            </a:r>
            <a:r>
              <a:rPr lang="es-AR" sz="2800" dirty="0" err="1"/>
              <a:t>reports</a:t>
            </a:r>
            <a:r>
              <a:rPr lang="es-AR" sz="2800" dirty="0"/>
              <a:t> </a:t>
            </a:r>
            <a:r>
              <a:rPr lang="es-AR" sz="2800" dirty="0" err="1"/>
              <a:t>published</a:t>
            </a:r>
            <a:r>
              <a:rPr lang="es-AR" sz="2800" dirty="0"/>
              <a:t> </a:t>
            </a:r>
            <a:r>
              <a:rPr lang="es-AR" sz="2800" dirty="0" err="1"/>
              <a:t>before</a:t>
            </a:r>
            <a:r>
              <a:rPr lang="es-AR" sz="2800" dirty="0"/>
              <a:t> </a:t>
            </a:r>
            <a:r>
              <a:rPr lang="es-AR" sz="2800" b="1" u="sng" dirty="0"/>
              <a:t>31 </a:t>
            </a:r>
            <a:r>
              <a:rPr lang="es-AR" sz="2800" b="1" u="sng" dirty="0" err="1"/>
              <a:t>Decemeber</a:t>
            </a:r>
            <a:r>
              <a:rPr lang="es-AR" sz="2800" b="1" u="sng" dirty="0"/>
              <a:t> 2019</a:t>
            </a:r>
            <a:r>
              <a:rPr lang="es-AR" sz="2800" dirty="0"/>
              <a:t> (and </a:t>
            </a:r>
            <a:r>
              <a:rPr lang="es-AR" sz="2800" dirty="0" err="1"/>
              <a:t>any</a:t>
            </a:r>
            <a:r>
              <a:rPr lang="es-AR" sz="2800" dirty="0"/>
              <a:t> fiscal </a:t>
            </a:r>
            <a:r>
              <a:rPr lang="es-AR" sz="2800" dirty="0" err="1"/>
              <a:t>year</a:t>
            </a:r>
            <a:r>
              <a:rPr lang="es-AR" sz="2800" dirty="0"/>
              <a:t> </a:t>
            </a:r>
            <a:r>
              <a:rPr lang="es-AR" sz="2800" dirty="0" err="1"/>
              <a:t>previous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2018).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 err="1"/>
              <a:t>Until</a:t>
            </a:r>
            <a:r>
              <a:rPr lang="es-AR" sz="2800" dirty="0"/>
              <a:t> </a:t>
            </a:r>
            <a:r>
              <a:rPr lang="es-AR" sz="2800" b="1" u="sng" dirty="0"/>
              <a:t>31 </a:t>
            </a:r>
            <a:r>
              <a:rPr lang="es-AR" sz="2800" b="1" u="sng" dirty="0" err="1"/>
              <a:t>December</a:t>
            </a:r>
            <a:r>
              <a:rPr lang="es-AR" sz="2800" b="1" u="sng" dirty="0"/>
              <a:t> 2019</a:t>
            </a:r>
            <a:r>
              <a:rPr lang="es-AR" sz="2800" dirty="0"/>
              <a:t> </a:t>
            </a:r>
            <a:r>
              <a:rPr lang="es-AR" sz="2800" dirty="0" err="1"/>
              <a:t>implementing</a:t>
            </a:r>
            <a:r>
              <a:rPr lang="es-AR" sz="2800" dirty="0"/>
              <a:t> </a:t>
            </a:r>
            <a:r>
              <a:rPr lang="es-AR" sz="2800" dirty="0" err="1"/>
              <a:t>countries</a:t>
            </a:r>
            <a:r>
              <a:rPr lang="es-AR" sz="2800" dirty="0"/>
              <a:t> can </a:t>
            </a:r>
            <a:r>
              <a:rPr lang="es-AR" sz="2800" dirty="0" err="1"/>
              <a:t>adhere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2016 EITI Standard </a:t>
            </a:r>
            <a:r>
              <a:rPr lang="es-AR" sz="2800" dirty="0" err="1"/>
              <a:t>or</a:t>
            </a:r>
            <a:r>
              <a:rPr lang="es-AR" sz="2800" dirty="0"/>
              <a:t> </a:t>
            </a:r>
            <a:r>
              <a:rPr lang="es-AR" sz="2800" dirty="0" err="1"/>
              <a:t>if</a:t>
            </a:r>
            <a:r>
              <a:rPr lang="es-AR" sz="2800" dirty="0"/>
              <a:t> </a:t>
            </a:r>
            <a:r>
              <a:rPr lang="es-AR" sz="2800" dirty="0" err="1"/>
              <a:t>they</a:t>
            </a:r>
            <a:r>
              <a:rPr lang="es-AR" sz="2800" dirty="0"/>
              <a:t> </a:t>
            </a:r>
            <a:r>
              <a:rPr lang="es-AR" sz="2800" dirty="0" err="1"/>
              <a:t>prefer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2019 EITI Standard</a:t>
            </a:r>
            <a:r>
              <a:rPr lang="es-x-int-SDL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83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6248-42ED-465B-B56F-5727A8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52" y="845100"/>
            <a:ext cx="11783960" cy="671660"/>
          </a:xfrm>
        </p:spPr>
        <p:txBody>
          <a:bodyPr/>
          <a:lstStyle/>
          <a:p>
            <a:r>
              <a:rPr lang="en-US" dirty="0"/>
              <a:t>Today we wont cover </a:t>
            </a:r>
            <a:r>
              <a:rPr lang="en-US" dirty="0">
                <a:highlight>
                  <a:srgbClr val="FFFF00"/>
                </a:highlight>
              </a:rPr>
              <a:t>chapter 4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EITI Board oversight of EITI implementation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96AEDB-8DE2-455A-A6A4-82EAFEAB614E}"/>
              </a:ext>
            </a:extLst>
          </p:cNvPr>
          <p:cNvSpPr txBox="1">
            <a:spLocks/>
          </p:cNvSpPr>
          <p:nvPr/>
        </p:nvSpPr>
        <p:spPr>
          <a:xfrm>
            <a:off x="506335" y="2937566"/>
            <a:ext cx="5974556" cy="326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Article 1 – Adapted implementation</a:t>
            </a:r>
          </a:p>
          <a:p>
            <a:r>
              <a:rPr lang="en-US" sz="2200" dirty="0"/>
              <a:t>Article 2 – Disclosure deadlines</a:t>
            </a:r>
          </a:p>
          <a:p>
            <a:r>
              <a:rPr lang="en-US" sz="2200" dirty="0"/>
              <a:t>Article 3 – Initial Validation deadline</a:t>
            </a:r>
          </a:p>
          <a:p>
            <a:r>
              <a:rPr lang="fr-FR" sz="2200" dirty="0"/>
              <a:t>Article 4 – EITI Validation process</a:t>
            </a:r>
          </a:p>
          <a:p>
            <a:r>
              <a:rPr lang="en-US" sz="2200" dirty="0"/>
              <a:t>Article 5 – Safeguards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D66FE6-25EC-4F2E-91F5-E98343453882}"/>
              </a:ext>
            </a:extLst>
          </p:cNvPr>
          <p:cNvSpPr txBox="1">
            <a:spLocks/>
          </p:cNvSpPr>
          <p:nvPr/>
        </p:nvSpPr>
        <p:spPr>
          <a:xfrm>
            <a:off x="5956760" y="2937566"/>
            <a:ext cx="5974556" cy="326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Article 6 – Outcome of Validations.</a:t>
            </a:r>
          </a:p>
          <a:p>
            <a:r>
              <a:rPr lang="en-US" sz="2200" dirty="0"/>
              <a:t>Article 7 – Extensions</a:t>
            </a:r>
          </a:p>
          <a:p>
            <a:r>
              <a:rPr lang="en-US" sz="2200" dirty="0"/>
              <a:t>Article 8 – Suspension</a:t>
            </a:r>
          </a:p>
          <a:p>
            <a:r>
              <a:rPr lang="en-US" sz="2200" dirty="0"/>
              <a:t>Article 9 – Delisting</a:t>
            </a:r>
          </a:p>
          <a:p>
            <a:r>
              <a:rPr lang="en-US" sz="2200" dirty="0"/>
              <a:t>Article 10 – Appeals</a:t>
            </a:r>
          </a:p>
        </p:txBody>
      </p:sp>
    </p:spTree>
    <p:extLst>
      <p:ext uri="{BB962C8B-B14F-4D97-AF65-F5344CB8AC3E}">
        <p14:creationId xmlns:p14="http://schemas.microsoft.com/office/powerpoint/2010/main" val="147349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6248-42ED-465B-B56F-5727A8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67"/>
            <a:ext cx="11833859" cy="67166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s-AR" i="1" dirty="0"/>
              <a:t>Mainstreaming</a:t>
            </a:r>
            <a:r>
              <a:rPr lang="es-AR" dirty="0"/>
              <a:t>” </a:t>
            </a:r>
            <a:r>
              <a:rPr lang="es-AR" sz="2000" dirty="0"/>
              <a:t>( “</a:t>
            </a:r>
            <a:r>
              <a:rPr lang="es-AR" sz="2000" dirty="0" err="1"/>
              <a:t>sistematic</a:t>
            </a:r>
            <a:r>
              <a:rPr lang="es-AR" sz="2000" dirty="0"/>
              <a:t> </a:t>
            </a:r>
            <a:r>
              <a:rPr lang="es-AR" sz="2000" dirty="0" err="1"/>
              <a:t>disclosure</a:t>
            </a:r>
            <a:r>
              <a:rPr lang="es-AR" sz="2000" dirty="0"/>
              <a:t>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7F24C-EB84-4A1C-BE92-5679E7CBF264}"/>
              </a:ext>
            </a:extLst>
          </p:cNvPr>
          <p:cNvSpPr txBox="1"/>
          <p:nvPr/>
        </p:nvSpPr>
        <p:spPr>
          <a:xfrm>
            <a:off x="166191" y="1697911"/>
            <a:ext cx="29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Mainstreaming </a:t>
            </a:r>
            <a:r>
              <a:rPr lang="nb-NO" sz="2400" b="1" dirty="0">
                <a:highlight>
                  <a:srgbClr val="FFFF00"/>
                </a:highlight>
              </a:rPr>
              <a:t>100%</a:t>
            </a:r>
            <a:endParaRPr lang="nb-NO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2A70D-DA0A-42D0-A8F9-12495E66C63C}"/>
              </a:ext>
            </a:extLst>
          </p:cNvPr>
          <p:cNvSpPr txBox="1"/>
          <p:nvPr/>
        </p:nvSpPr>
        <p:spPr>
          <a:xfrm>
            <a:off x="3922336" y="1432335"/>
            <a:ext cx="3641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r>
              <a:rPr lang="es-AR" sz="2400" dirty="0" err="1"/>
              <a:t>Mainstreaming</a:t>
            </a:r>
            <a:r>
              <a:rPr lang="es-AR" sz="2400" dirty="0"/>
              <a:t> </a:t>
            </a:r>
            <a:r>
              <a:rPr lang="es-AR" sz="2400" dirty="0" err="1">
                <a:highlight>
                  <a:srgbClr val="FFFF00"/>
                </a:highlight>
              </a:rPr>
              <a:t>is</a:t>
            </a:r>
            <a:r>
              <a:rPr lang="es-AR" sz="2400" dirty="0">
                <a:highlight>
                  <a:srgbClr val="FFFF00"/>
                </a:highlight>
              </a:rPr>
              <a:t> </a:t>
            </a:r>
            <a:r>
              <a:rPr lang="es-AR" sz="2400" b="1" dirty="0" err="1">
                <a:highlight>
                  <a:srgbClr val="FFFF00"/>
                </a:highlight>
              </a:rPr>
              <a:t>partial</a:t>
            </a:r>
            <a:r>
              <a:rPr lang="es-AR" sz="24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BA77C-82A1-4F28-8EC0-B89D1B0080FF}"/>
              </a:ext>
            </a:extLst>
          </p:cNvPr>
          <p:cNvSpPr txBox="1"/>
          <p:nvPr/>
        </p:nvSpPr>
        <p:spPr>
          <a:xfrm>
            <a:off x="8232277" y="1170190"/>
            <a:ext cx="3044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2400" b="1" dirty="0">
                <a:highlight>
                  <a:srgbClr val="FFFF00"/>
                </a:highlight>
              </a:rPr>
              <a:t>Is NOT </a:t>
            </a:r>
            <a:r>
              <a:rPr lang="nb-NO" sz="2400" dirty="0"/>
              <a:t>mainstreaming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4609BE-C0B2-4ED9-BC48-EE5EF909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06" t="47273" r="48740" b="31680"/>
          <a:stretch/>
        </p:blipFill>
        <p:spPr>
          <a:xfrm>
            <a:off x="8158883" y="1239715"/>
            <a:ext cx="594354" cy="43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0EDB0D-BB27-4276-9BC1-4FABB0C9A575}"/>
              </a:ext>
            </a:extLst>
          </p:cNvPr>
          <p:cNvSpPr txBox="1"/>
          <p:nvPr/>
        </p:nvSpPr>
        <p:spPr>
          <a:xfrm>
            <a:off x="8649117" y="1274202"/>
            <a:ext cx="559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= </a:t>
            </a:r>
            <a:r>
              <a:rPr lang="es-AR" dirty="0"/>
              <a:t>data </a:t>
            </a:r>
            <a:r>
              <a:rPr lang="es-AR" dirty="0" err="1"/>
              <a:t>disclosure</a:t>
            </a:r>
            <a:endParaRPr lang="es-AR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CFCF2B-1320-4DE7-8E40-7197ED1CFE4F}"/>
              </a:ext>
            </a:extLst>
          </p:cNvPr>
          <p:cNvGrpSpPr/>
          <p:nvPr/>
        </p:nvGrpSpPr>
        <p:grpSpPr>
          <a:xfrm>
            <a:off x="297798" y="2192122"/>
            <a:ext cx="2459327" cy="1575188"/>
            <a:chOff x="2527359" y="2435253"/>
            <a:chExt cx="2168476" cy="10634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5B7737-D7F5-49D7-8217-1B70D552EC1C}"/>
                </a:ext>
              </a:extLst>
            </p:cNvPr>
            <p:cNvGrpSpPr/>
            <p:nvPr/>
          </p:nvGrpSpPr>
          <p:grpSpPr>
            <a:xfrm>
              <a:off x="2527359" y="2435253"/>
              <a:ext cx="941315" cy="1063419"/>
              <a:chOff x="2527359" y="2435253"/>
              <a:chExt cx="941315" cy="106341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0C71FA8-1BFC-4084-8811-0B36B09A69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579" t="42755" r="50000" b="32341"/>
              <a:stretch/>
            </p:blipFill>
            <p:spPr>
              <a:xfrm>
                <a:off x="2568771" y="2435253"/>
                <a:ext cx="511531" cy="49687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A36E26D-10B4-4C48-AB77-8813C1778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1713" y="2464536"/>
                <a:ext cx="346961" cy="438307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88CC7A7-7D77-4631-9547-28B17AD4A620}"/>
                  </a:ext>
                </a:extLst>
              </p:cNvPr>
              <p:cNvGrpSpPr/>
              <p:nvPr/>
            </p:nvGrpSpPr>
            <p:grpSpPr>
              <a:xfrm>
                <a:off x="2527359" y="3019653"/>
                <a:ext cx="594354" cy="438307"/>
                <a:chOff x="2370430" y="3052872"/>
                <a:chExt cx="867056" cy="455146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89D0A98C-9FEB-48E2-B17D-6DF31D70A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566" t="33334" r="45702" b="19999"/>
                <a:stretch/>
              </p:blipFill>
              <p:spPr>
                <a:xfrm>
                  <a:off x="2824536" y="3052872"/>
                  <a:ext cx="412950" cy="438307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497F43A2-635B-48C3-B071-034276FAF4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8203" t="29201" r="42975" b="21667"/>
                <a:stretch/>
              </p:blipFill>
              <p:spPr>
                <a:xfrm>
                  <a:off x="2370430" y="3069711"/>
                  <a:ext cx="457108" cy="43830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D93626-6B36-4E99-B3F8-91250311B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0983" y="3060365"/>
                <a:ext cx="347691" cy="438307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BD70BF-5443-4119-9194-D6D15B13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988" t="30369" r="40806" b="18677"/>
            <a:stretch/>
          </p:blipFill>
          <p:spPr>
            <a:xfrm>
              <a:off x="3548514" y="2482554"/>
              <a:ext cx="1147321" cy="93404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24C01C-B569-4A99-A078-692D94EB198E}"/>
              </a:ext>
            </a:extLst>
          </p:cNvPr>
          <p:cNvGrpSpPr/>
          <p:nvPr/>
        </p:nvGrpSpPr>
        <p:grpSpPr>
          <a:xfrm>
            <a:off x="4393800" y="2269832"/>
            <a:ext cx="2453574" cy="1148142"/>
            <a:chOff x="4731955" y="2492186"/>
            <a:chExt cx="2453574" cy="114814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D7F27B-D73C-494F-AEE6-74E87612986D}"/>
                </a:ext>
              </a:extLst>
            </p:cNvPr>
            <p:cNvGrpSpPr/>
            <p:nvPr/>
          </p:nvGrpSpPr>
          <p:grpSpPr>
            <a:xfrm>
              <a:off x="4731955" y="2576909"/>
              <a:ext cx="1100310" cy="1063419"/>
              <a:chOff x="3461507" y="2663203"/>
              <a:chExt cx="941315" cy="106341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F92FCC0-707D-4F25-B992-118B2D998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579" t="42755" r="50000" b="32341"/>
              <a:stretch/>
            </p:blipFill>
            <p:spPr>
              <a:xfrm>
                <a:off x="3502919" y="2663203"/>
                <a:ext cx="511531" cy="49687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1A34BFA-7811-4498-9730-E6A972B42C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4055861" y="2692486"/>
                <a:ext cx="346961" cy="438307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7EB8064-7C65-4B1D-9115-E08E943586C9}"/>
                  </a:ext>
                </a:extLst>
              </p:cNvPr>
              <p:cNvGrpSpPr/>
              <p:nvPr/>
            </p:nvGrpSpPr>
            <p:grpSpPr>
              <a:xfrm>
                <a:off x="3461507" y="3247603"/>
                <a:ext cx="594354" cy="438307"/>
                <a:chOff x="2370430" y="3052872"/>
                <a:chExt cx="867056" cy="455146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00F22C1F-D0FC-4F70-9ADC-A54217BC2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566" t="33334" r="45702" b="19999"/>
                <a:stretch/>
              </p:blipFill>
              <p:spPr>
                <a:xfrm>
                  <a:off x="2824536" y="3052872"/>
                  <a:ext cx="412950" cy="438307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AA39F7B6-689B-4AD1-AE63-9D4293057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8203" t="29201" r="42975" b="21667"/>
                <a:stretch/>
              </p:blipFill>
              <p:spPr>
                <a:xfrm>
                  <a:off x="2370430" y="3069711"/>
                  <a:ext cx="457108" cy="43830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846C880-451B-4E99-B406-1F4C37FEA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4055131" y="3288315"/>
                <a:ext cx="347691" cy="438307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40F971F-60F1-4A36-BC91-5E94114D5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988" t="30369" r="40806" b="18677"/>
            <a:stretch/>
          </p:blipFill>
          <p:spPr>
            <a:xfrm>
              <a:off x="6038208" y="2492186"/>
              <a:ext cx="1147321" cy="934041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B948F5C-5F30-4959-BB4F-3CA015F0E1FE}"/>
              </a:ext>
            </a:extLst>
          </p:cNvPr>
          <p:cNvSpPr txBox="1"/>
          <p:nvPr/>
        </p:nvSpPr>
        <p:spPr>
          <a:xfrm>
            <a:off x="5106715" y="4937262"/>
            <a:ext cx="256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Administrador</a:t>
            </a:r>
          </a:p>
          <a:p>
            <a:r>
              <a:rPr lang="es-AR" sz="1200" dirty="0"/>
              <a:t>independiente</a:t>
            </a: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DC7A2CD1-FE05-47DF-A135-4F771D695E4F}"/>
              </a:ext>
            </a:extLst>
          </p:cNvPr>
          <p:cNvSpPr/>
          <p:nvPr/>
        </p:nvSpPr>
        <p:spPr>
          <a:xfrm>
            <a:off x="5571074" y="3458163"/>
            <a:ext cx="397894" cy="44964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07A39D-EEF1-49A6-89AD-1FD7DF1C0DE2}"/>
              </a:ext>
            </a:extLst>
          </p:cNvPr>
          <p:cNvGrpSpPr/>
          <p:nvPr/>
        </p:nvGrpSpPr>
        <p:grpSpPr>
          <a:xfrm>
            <a:off x="8254631" y="2822145"/>
            <a:ext cx="3512891" cy="1440536"/>
            <a:chOff x="3672638" y="3388288"/>
            <a:chExt cx="3512891" cy="144053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8736CE2-DD63-43BA-8AC0-39EFD4927AF0}"/>
                </a:ext>
              </a:extLst>
            </p:cNvPr>
            <p:cNvGrpSpPr/>
            <p:nvPr/>
          </p:nvGrpSpPr>
          <p:grpSpPr>
            <a:xfrm>
              <a:off x="3672638" y="3655894"/>
              <a:ext cx="941315" cy="1063419"/>
              <a:chOff x="2527359" y="2435253"/>
              <a:chExt cx="941315" cy="1063419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164FAA0-C46D-44BD-8D2C-D92829AC22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579" t="42755" r="50000" b="32341"/>
              <a:stretch/>
            </p:blipFill>
            <p:spPr>
              <a:xfrm>
                <a:off x="2568771" y="2435253"/>
                <a:ext cx="511531" cy="49687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F4E859D-F937-4921-9B32-6340BF6E65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1713" y="2464536"/>
                <a:ext cx="346961" cy="438307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C5B23B0-E70C-4E79-B590-690ECE7925E0}"/>
                  </a:ext>
                </a:extLst>
              </p:cNvPr>
              <p:cNvGrpSpPr/>
              <p:nvPr/>
            </p:nvGrpSpPr>
            <p:grpSpPr>
              <a:xfrm>
                <a:off x="2527359" y="3019653"/>
                <a:ext cx="594354" cy="438307"/>
                <a:chOff x="2370430" y="3052872"/>
                <a:chExt cx="867056" cy="455146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62A3447A-EA81-4022-A5AD-575FE166C9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566" t="33334" r="45702" b="19999"/>
                <a:stretch/>
              </p:blipFill>
              <p:spPr>
                <a:xfrm>
                  <a:off x="2824536" y="3052872"/>
                  <a:ext cx="412950" cy="438307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EBA39DDB-896F-4C7E-BDC9-76911C198C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8203" t="29201" r="42975" b="21667"/>
                <a:stretch/>
              </p:blipFill>
              <p:spPr>
                <a:xfrm>
                  <a:off x="2370430" y="3069711"/>
                  <a:ext cx="457108" cy="438307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5E54718-6855-4293-9F5E-FA39D3936A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0983" y="3060365"/>
                <a:ext cx="347691" cy="438307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CF6DE5-5AA9-4993-8D48-850766C7DC37}"/>
                </a:ext>
              </a:extLst>
            </p:cNvPr>
            <p:cNvGrpSpPr/>
            <p:nvPr/>
          </p:nvGrpSpPr>
          <p:grpSpPr>
            <a:xfrm>
              <a:off x="6179226" y="3388288"/>
              <a:ext cx="1006303" cy="1362409"/>
              <a:chOff x="5787165" y="3429000"/>
              <a:chExt cx="976372" cy="176763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3A15B04C-C449-49BE-9C02-EA337BEA39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0723" t="60082" r="55721" b="32673"/>
              <a:stretch/>
            </p:blipFill>
            <p:spPr>
              <a:xfrm>
                <a:off x="5787165" y="4079436"/>
                <a:ext cx="974857" cy="111719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C261890-7826-45D8-B7A1-589471CF7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0019" t="33333" r="38698" b="22975"/>
              <a:stretch/>
            </p:blipFill>
            <p:spPr>
              <a:xfrm>
                <a:off x="5787165" y="3429000"/>
                <a:ext cx="976372" cy="801044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13C4392-CC5F-408C-B493-83FA434FA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041" t="43194" r="38078" b="28816"/>
            <a:stretch/>
          </p:blipFill>
          <p:spPr>
            <a:xfrm rot="10800000" flipH="1" flipV="1">
              <a:off x="4713245" y="3741403"/>
              <a:ext cx="866947" cy="671661"/>
            </a:xfrm>
            <a:prstGeom prst="rect">
              <a:avLst/>
            </a:prstGeom>
          </p:spPr>
        </p:pic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416A9DF7-794B-4484-A0C6-CCEF20B567A9}"/>
                </a:ext>
              </a:extLst>
            </p:cNvPr>
            <p:cNvSpPr/>
            <p:nvPr/>
          </p:nvSpPr>
          <p:spPr>
            <a:xfrm>
              <a:off x="5621603" y="3950689"/>
              <a:ext cx="556062" cy="489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BE6E3F-7C48-4415-82D5-5E4A3749AE60}"/>
                </a:ext>
              </a:extLst>
            </p:cNvPr>
            <p:cNvSpPr txBox="1"/>
            <p:nvPr/>
          </p:nvSpPr>
          <p:spPr>
            <a:xfrm>
              <a:off x="4614488" y="4367159"/>
              <a:ext cx="1669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/>
                <a:t>Administrador</a:t>
              </a:r>
            </a:p>
            <a:p>
              <a:r>
                <a:rPr lang="es-AR" sz="1200" dirty="0"/>
                <a:t>independiente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7AFC66-C42E-4C06-A0D9-3AC6E57A668B}"/>
              </a:ext>
            </a:extLst>
          </p:cNvPr>
          <p:cNvGrpSpPr/>
          <p:nvPr/>
        </p:nvGrpSpPr>
        <p:grpSpPr>
          <a:xfrm>
            <a:off x="4115080" y="4097463"/>
            <a:ext cx="3581417" cy="1362409"/>
            <a:chOff x="4106009" y="4767392"/>
            <a:chExt cx="3581417" cy="13624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E75314-FE87-4309-B530-088FCBF3C1BC}"/>
                </a:ext>
              </a:extLst>
            </p:cNvPr>
            <p:cNvGrpSpPr/>
            <p:nvPr/>
          </p:nvGrpSpPr>
          <p:grpSpPr>
            <a:xfrm>
              <a:off x="4106009" y="5006575"/>
              <a:ext cx="941315" cy="1063419"/>
              <a:chOff x="2527359" y="2435253"/>
              <a:chExt cx="941315" cy="106341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4FB39CB-0C69-4472-B9A4-1E88AD704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579" t="42755" r="50000" b="32341"/>
              <a:stretch/>
            </p:blipFill>
            <p:spPr>
              <a:xfrm>
                <a:off x="2568771" y="2435253"/>
                <a:ext cx="511531" cy="49687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EA19D5B-8DF0-4E05-B186-934B3ACC49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1713" y="2464536"/>
                <a:ext cx="346961" cy="438307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01537F7-5CA2-42E1-8B50-3299C9D5E357}"/>
                  </a:ext>
                </a:extLst>
              </p:cNvPr>
              <p:cNvGrpSpPr/>
              <p:nvPr/>
            </p:nvGrpSpPr>
            <p:grpSpPr>
              <a:xfrm>
                <a:off x="2527359" y="3019653"/>
                <a:ext cx="594354" cy="438307"/>
                <a:chOff x="2370430" y="3052872"/>
                <a:chExt cx="867056" cy="455146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5F52E0E-CC54-4D1E-9398-56CF8EB43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566" t="33334" r="45702" b="19999"/>
                <a:stretch/>
              </p:blipFill>
              <p:spPr>
                <a:xfrm>
                  <a:off x="2824536" y="3052872"/>
                  <a:ext cx="412950" cy="438307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01E5331-9E72-4E1F-870B-DACD02D73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8203" t="29201" r="42975" b="21667"/>
                <a:stretch/>
              </p:blipFill>
              <p:spPr>
                <a:xfrm>
                  <a:off x="2370430" y="3069711"/>
                  <a:ext cx="457108" cy="438307"/>
                </a:xfrm>
                <a:prstGeom prst="rect">
                  <a:avLst/>
                </a:prstGeom>
              </p:spPr>
            </p:pic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A0C5FB2-81A1-44F7-972B-90DCC1DDFE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206" t="47273" r="48740" b="31680"/>
              <a:stretch/>
            </p:blipFill>
            <p:spPr>
              <a:xfrm>
                <a:off x="3120983" y="3060365"/>
                <a:ext cx="347691" cy="438307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E0B026-1844-4D42-9A3A-6776E90E3DFD}"/>
                </a:ext>
              </a:extLst>
            </p:cNvPr>
            <p:cNvGrpSpPr/>
            <p:nvPr/>
          </p:nvGrpSpPr>
          <p:grpSpPr>
            <a:xfrm>
              <a:off x="6681123" y="4767392"/>
              <a:ext cx="1006303" cy="1362409"/>
              <a:chOff x="5787165" y="3429000"/>
              <a:chExt cx="976372" cy="176763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E05D496-986B-4B45-ABBB-618EA6F81C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0723" t="60082" r="55721" b="32673"/>
              <a:stretch/>
            </p:blipFill>
            <p:spPr>
              <a:xfrm>
                <a:off x="5787165" y="4079436"/>
                <a:ext cx="974857" cy="111719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C5D066B-15FF-44F9-B73F-0D9CE288FC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0019" t="33333" r="38698" b="22975"/>
              <a:stretch/>
            </p:blipFill>
            <p:spPr>
              <a:xfrm>
                <a:off x="5787165" y="3429000"/>
                <a:ext cx="976372" cy="801044"/>
              </a:xfrm>
              <a:prstGeom prst="rect">
                <a:avLst/>
              </a:prstGeom>
            </p:spPr>
          </p:pic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DF786C6-480C-4417-AB61-083158FB3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041" t="43194" r="38078" b="28816"/>
            <a:stretch/>
          </p:blipFill>
          <p:spPr>
            <a:xfrm rot="10800000" flipH="1" flipV="1">
              <a:off x="5187114" y="5012491"/>
              <a:ext cx="866947" cy="671661"/>
            </a:xfrm>
            <a:prstGeom prst="rect">
              <a:avLst/>
            </a:prstGeom>
          </p:spPr>
        </p:pic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BAE05BCA-2BD8-4718-AA32-DD428E02FA15}"/>
                </a:ext>
              </a:extLst>
            </p:cNvPr>
            <p:cNvSpPr/>
            <p:nvPr/>
          </p:nvSpPr>
          <p:spPr>
            <a:xfrm>
              <a:off x="6100010" y="5156276"/>
              <a:ext cx="556062" cy="489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73D43CB3-1E66-44C5-AD7A-340155D46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9880" y="4851610"/>
              <a:ext cx="1952084" cy="109395"/>
            </a:xfrm>
            <a:prstGeom prst="bentConnector3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534A7B69-8945-410D-8594-F0CAD5A7712D}"/>
                </a:ext>
              </a:extLst>
            </p:cNvPr>
            <p:cNvCxnSpPr>
              <a:cxnSpLocks/>
            </p:cNvCxnSpPr>
            <p:nvPr/>
          </p:nvCxnSpPr>
          <p:spPr>
            <a:xfrm>
              <a:off x="4647189" y="6037087"/>
              <a:ext cx="1983614" cy="89835"/>
            </a:xfrm>
            <a:prstGeom prst="bentConnector3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rrow: Down 68">
            <a:extLst>
              <a:ext uri="{FF2B5EF4-FFF2-40B4-BE49-F238E27FC236}">
                <a16:creationId xmlns:a16="http://schemas.microsoft.com/office/drawing/2014/main" id="{026FF25B-7054-4B4B-908A-9589DACC74F6}"/>
              </a:ext>
            </a:extLst>
          </p:cNvPr>
          <p:cNvSpPr/>
          <p:nvPr/>
        </p:nvSpPr>
        <p:spPr>
          <a:xfrm>
            <a:off x="1248589" y="3714386"/>
            <a:ext cx="1910744" cy="59070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ENLACES</a:t>
            </a:r>
            <a:endParaRPr lang="en-GB" sz="1400" b="1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9FC9D1E-FF1C-4E9F-ADF5-847165C9F2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490" t="33333" r="38240" b="23056"/>
          <a:stretch/>
        </p:blipFill>
        <p:spPr>
          <a:xfrm>
            <a:off x="1433142" y="4337810"/>
            <a:ext cx="1639544" cy="12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B7D5B1-5783-4542-B82F-236ACABF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92" y="637146"/>
            <a:ext cx="10905753" cy="671660"/>
          </a:xfrm>
        </p:spPr>
        <p:txBody>
          <a:bodyPr/>
          <a:lstStyle/>
          <a:p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disclosures</a:t>
            </a:r>
            <a:r>
              <a:rPr lang="es-x-int-SDL" dirty="0"/>
              <a:t>: </a:t>
            </a:r>
            <a:r>
              <a:rPr lang="en-US" dirty="0"/>
              <a:t>    </a:t>
            </a:r>
            <a:br>
              <a:rPr lang="en-US" dirty="0"/>
            </a:br>
            <a:r>
              <a:rPr lang="en-US" dirty="0"/>
              <a:t>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br>
              <a:rPr lang="es-x-int-SDL" dirty="0">
                <a:latin typeface="Calibri"/>
              </a:rPr>
            </a:b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8CE4D-6187-41E6-BAF8-D8888CAD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4000008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Requirements </a:t>
            </a:r>
            <a:r>
              <a:rPr lang="en-US" sz="2800" dirty="0" err="1">
                <a:solidFill>
                  <a:srgbClr val="002060"/>
                </a:solidFill>
              </a:rPr>
              <a:t>emphasise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</a:rPr>
              <a:t>comprehensive and reliable disclosures by reporting entities </a:t>
            </a:r>
            <a:r>
              <a:rPr lang="en-US" sz="2800" dirty="0">
                <a:solidFill>
                  <a:srgbClr val="002060"/>
                </a:solidFill>
              </a:rPr>
              <a:t>rather than only focusing on EITI Reports (#4.1).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Companies </a:t>
            </a:r>
            <a:r>
              <a:rPr lang="en-US" sz="2800" u="sng" dirty="0">
                <a:solidFill>
                  <a:srgbClr val="002060"/>
                </a:solidFill>
              </a:rPr>
              <a:t>expected to disclose annual financial statements</a:t>
            </a:r>
            <a:r>
              <a:rPr lang="en-US" sz="2800" dirty="0">
                <a:solidFill>
                  <a:srgbClr val="002060"/>
                </a:solidFill>
              </a:rPr>
              <a:t> (#4.1.e).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Opens up for MSGs to consider </a:t>
            </a:r>
            <a:r>
              <a:rPr lang="en-US" sz="2800" u="sng" dirty="0">
                <a:solidFill>
                  <a:srgbClr val="002060"/>
                </a:solidFill>
              </a:rPr>
              <a:t>other data assurance procedures than reconciliation</a:t>
            </a:r>
            <a:r>
              <a:rPr lang="en-US" sz="2800" dirty="0">
                <a:solidFill>
                  <a:srgbClr val="002060"/>
                </a:solidFill>
              </a:rPr>
              <a:t>, pending Board approval (#4.9). </a:t>
            </a:r>
          </a:p>
          <a:p>
            <a:pPr marL="0" indent="0">
              <a:spcAft>
                <a:spcPts val="1200"/>
              </a:spcAft>
              <a:buClr>
                <a:srgbClr val="0076AF"/>
              </a:buClr>
              <a:buNone/>
              <a:defRPr/>
            </a:pPr>
            <a:endParaRPr lang="es-x-int-SDL" sz="26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nb-NO" sz="1500" b="1" dirty="0" err="1"/>
              <a:t>Further</a:t>
            </a:r>
            <a:r>
              <a:rPr lang="nb-NO" sz="1500" b="1" dirty="0"/>
              <a:t> </a:t>
            </a:r>
            <a:r>
              <a:rPr lang="nb-NO" sz="1500" b="1" dirty="0" err="1"/>
              <a:t>details</a:t>
            </a:r>
            <a:r>
              <a:rPr lang="nb-NO" sz="1500" b="1" dirty="0"/>
              <a:t>:</a:t>
            </a:r>
            <a:r>
              <a:rPr lang="es-x-int-SDL" sz="1500" b="1" dirty="0"/>
              <a:t> requi</a:t>
            </a:r>
            <a:r>
              <a:rPr lang="nb-NO" sz="1500" b="1" dirty="0" err="1"/>
              <a:t>rement</a:t>
            </a:r>
            <a:r>
              <a:rPr lang="nb-NO" sz="1500" b="1" dirty="0"/>
              <a:t> </a:t>
            </a:r>
            <a:r>
              <a:rPr lang="es-x-int-SDL" sz="1500" b="1" dirty="0"/>
              <a:t>4.1 </a:t>
            </a:r>
            <a:r>
              <a:rPr lang="nb-NO" sz="1500" b="1" dirty="0" err="1"/>
              <a:t>on</a:t>
            </a:r>
            <a:r>
              <a:rPr lang="nb-NO" sz="1500" b="1" dirty="0"/>
              <a:t>  </a:t>
            </a:r>
            <a:r>
              <a:rPr lang="nb-NO" sz="1500" b="1" dirty="0" err="1"/>
              <a:t>comprehensive</a:t>
            </a:r>
            <a:r>
              <a:rPr lang="nb-NO" sz="1500" b="1" dirty="0"/>
              <a:t> </a:t>
            </a:r>
            <a:r>
              <a:rPr lang="nb-NO" sz="1500" b="1" dirty="0" err="1"/>
              <a:t>disclosures</a:t>
            </a:r>
            <a:r>
              <a:rPr lang="nb-NO" sz="1500" b="1" dirty="0"/>
              <a:t> and</a:t>
            </a:r>
            <a:r>
              <a:rPr lang="es-x-int-SDL" sz="1500" b="1" dirty="0"/>
              <a:t> 4.9 </a:t>
            </a:r>
            <a:r>
              <a:rPr lang="nb-NO" sz="1500" b="1" dirty="0" err="1"/>
              <a:t>on</a:t>
            </a:r>
            <a:r>
              <a:rPr lang="nb-NO" sz="1500" b="1" dirty="0"/>
              <a:t> data </a:t>
            </a:r>
            <a:r>
              <a:rPr lang="nb-NO" sz="1500" b="1" dirty="0" err="1"/>
              <a:t>quality</a:t>
            </a:r>
            <a:r>
              <a:rPr lang="nb-NO" sz="1500" b="1" dirty="0"/>
              <a:t> and </a:t>
            </a:r>
            <a:r>
              <a:rPr lang="nb-NO" sz="1500" b="1" dirty="0" err="1"/>
              <a:t>assurance</a:t>
            </a:r>
            <a:r>
              <a:rPr lang="es-x-int-SDL" sz="1500" b="1" dirty="0"/>
              <a:t>.</a:t>
            </a:r>
            <a:r>
              <a:rPr lang="nb-NO" sz="1500" b="1" dirty="0"/>
              <a:t> </a:t>
            </a:r>
            <a:r>
              <a:rPr lang="nb-NO" sz="1500" b="1" dirty="0" err="1"/>
              <a:t>Blog</a:t>
            </a:r>
            <a:r>
              <a:rPr lang="nb-NO" sz="1500" b="1" dirty="0"/>
              <a:t>: </a:t>
            </a:r>
            <a:r>
              <a:rPr lang="nb-NO" sz="1500" b="1" dirty="0">
                <a:hlinkClick r:id="rId2"/>
              </a:rPr>
              <a:t>https://eiti.org/es/node/9448</a:t>
            </a:r>
            <a:r>
              <a:rPr lang="nb-NO" sz="1500" b="1" dirty="0"/>
              <a:t> </a:t>
            </a:r>
            <a:endParaRPr lang="es-x-int-SDL" sz="15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064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E1CB-0623-42D9-A4DD-BC4AAED3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606666"/>
            <a:ext cx="10905753" cy="671660"/>
          </a:xfrm>
        </p:spPr>
        <p:txBody>
          <a:bodyPr/>
          <a:lstStyle/>
          <a:p>
            <a:r>
              <a:rPr lang="nb-NO" dirty="0"/>
              <a:t>Project-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es-x-int-SDL" dirty="0"/>
              <a:t>: </a:t>
            </a:r>
            <a:r>
              <a:rPr lang="en-US" dirty="0"/>
              <a:t>                  </a:t>
            </a:r>
            <a:br>
              <a:rPr lang="en-US" dirty="0"/>
            </a:b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br>
              <a:rPr lang="es-x-int-SDL" dirty="0">
                <a:latin typeface="Calibri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CD1C-B012-4591-BF20-1E62C4E19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AR" sz="2800" dirty="0" err="1">
                <a:solidFill>
                  <a:srgbClr val="002060"/>
                </a:solidFill>
              </a:rPr>
              <a:t>Includes</a:t>
            </a:r>
            <a:r>
              <a:rPr lang="es-AR" sz="2800" dirty="0">
                <a:solidFill>
                  <a:srgbClr val="002060"/>
                </a:solidFill>
              </a:rPr>
              <a:t> </a:t>
            </a:r>
            <a:r>
              <a:rPr lang="es-AR" sz="2800" dirty="0" err="1">
                <a:solidFill>
                  <a:srgbClr val="002060"/>
                </a:solidFill>
              </a:rPr>
              <a:t>the</a:t>
            </a:r>
            <a:r>
              <a:rPr lang="es-AR" sz="2800" dirty="0">
                <a:solidFill>
                  <a:srgbClr val="002060"/>
                </a:solidFill>
              </a:rPr>
              <a:t> </a:t>
            </a:r>
            <a:r>
              <a:rPr lang="es-AR" sz="2800" u="sng" dirty="0" err="1">
                <a:solidFill>
                  <a:srgbClr val="002060"/>
                </a:solidFill>
              </a:rPr>
              <a:t>definition</a:t>
            </a:r>
            <a:r>
              <a:rPr lang="es-AR" sz="2800" u="sng" dirty="0">
                <a:solidFill>
                  <a:srgbClr val="002060"/>
                </a:solidFill>
              </a:rPr>
              <a:t> </a:t>
            </a:r>
            <a:r>
              <a:rPr lang="es-AR" sz="2800" u="sng" dirty="0" err="1">
                <a:solidFill>
                  <a:srgbClr val="002060"/>
                </a:solidFill>
              </a:rPr>
              <a:t>of</a:t>
            </a:r>
            <a:r>
              <a:rPr lang="es-AR" sz="2800" u="sng" dirty="0">
                <a:solidFill>
                  <a:srgbClr val="002060"/>
                </a:solidFill>
              </a:rPr>
              <a:t> </a:t>
            </a:r>
            <a:r>
              <a:rPr lang="es-AR" sz="2800" u="sng" dirty="0" err="1">
                <a:solidFill>
                  <a:srgbClr val="002060"/>
                </a:solidFill>
              </a:rPr>
              <a:t>project</a:t>
            </a:r>
            <a:r>
              <a:rPr lang="es-AR" sz="2800" u="sng" dirty="0">
                <a:solidFill>
                  <a:srgbClr val="002060"/>
                </a:solidFill>
              </a:rPr>
              <a:t>, </a:t>
            </a:r>
            <a:r>
              <a:rPr lang="es-AR" sz="2800" dirty="0">
                <a:solidFill>
                  <a:srgbClr val="002060"/>
                </a:solidFill>
              </a:rPr>
              <a:t>in line </a:t>
            </a:r>
            <a:r>
              <a:rPr lang="es-AR" sz="2800" dirty="0" err="1">
                <a:solidFill>
                  <a:srgbClr val="002060"/>
                </a:solidFill>
              </a:rPr>
              <a:t>with</a:t>
            </a:r>
            <a:r>
              <a:rPr lang="es-AR" sz="2800" dirty="0">
                <a:solidFill>
                  <a:srgbClr val="002060"/>
                </a:solidFill>
              </a:rPr>
              <a:t> new </a:t>
            </a:r>
            <a:r>
              <a:rPr lang="es-AR" sz="2800" dirty="0" err="1">
                <a:solidFill>
                  <a:srgbClr val="002060"/>
                </a:solidFill>
              </a:rPr>
              <a:t>practices</a:t>
            </a:r>
            <a:r>
              <a:rPr lang="es-AR" sz="28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800" dirty="0"/>
              <a:t>A project is defined as operational activities that are governed by a single contract, license, lease, concession or similar legal agreement, and form the basis for payment liabilities with a government (#4.7).</a:t>
            </a:r>
          </a:p>
          <a:p>
            <a:pPr marL="0" indent="0">
              <a:buNone/>
            </a:pPr>
            <a:r>
              <a:rPr lang="en-US" sz="2800" dirty="0"/>
              <a:t>Where a payment covered by the scope of EITI disclosures is </a:t>
            </a:r>
            <a:r>
              <a:rPr lang="en-US" sz="2800" u="sng" dirty="0"/>
              <a:t>levied</a:t>
            </a:r>
            <a:r>
              <a:rPr lang="en-US" sz="2800" dirty="0"/>
              <a:t> at entity level rather than at project level, the company may disclose the payment at the entity level.</a:t>
            </a:r>
          </a:p>
          <a:p>
            <a:pPr marL="0" indent="0">
              <a:buNone/>
            </a:pPr>
            <a:endParaRPr lang="es-AR" sz="2800" i="1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nb-NO" sz="1400" b="1" dirty="0" err="1"/>
              <a:t>Further</a:t>
            </a:r>
            <a:r>
              <a:rPr lang="nb-NO" sz="1400" b="1" dirty="0"/>
              <a:t> </a:t>
            </a:r>
            <a:r>
              <a:rPr lang="nb-NO" sz="1400" b="1" dirty="0" err="1"/>
              <a:t>details</a:t>
            </a:r>
            <a:r>
              <a:rPr lang="nb-NO" sz="1400" b="1" dirty="0"/>
              <a:t>: </a:t>
            </a:r>
            <a:r>
              <a:rPr lang="nb-NO" sz="1400" b="1" dirty="0" err="1"/>
              <a:t>see</a:t>
            </a:r>
            <a:r>
              <a:rPr lang="nb-NO" sz="1400" b="1" dirty="0"/>
              <a:t> </a:t>
            </a:r>
            <a:r>
              <a:rPr lang="nb-NO" sz="1400" b="1" dirty="0" err="1"/>
              <a:t>requirement</a:t>
            </a:r>
            <a:r>
              <a:rPr lang="es-x-int-SDL" sz="1400" b="1" dirty="0"/>
              <a:t> 4.7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level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disaggregation</a:t>
            </a:r>
            <a:r>
              <a:rPr lang="es-x-int-SDL" sz="1400" b="1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32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5705-A944-4F25-A517-3CE2BA79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625114"/>
            <a:ext cx="10905753" cy="671660"/>
          </a:xfrm>
        </p:spPr>
        <p:txBody>
          <a:bodyPr/>
          <a:lstStyle/>
          <a:p>
            <a:r>
              <a:rPr lang="nb-NO" dirty="0" err="1"/>
              <a:t>Contract</a:t>
            </a:r>
            <a:r>
              <a:rPr lang="nb-NO" dirty="0"/>
              <a:t> </a:t>
            </a:r>
            <a:r>
              <a:rPr lang="nb-NO" dirty="0" err="1"/>
              <a:t>transparency</a:t>
            </a:r>
            <a:r>
              <a:rPr lang="es-x-int-SDL" dirty="0"/>
              <a:t>: </a:t>
            </a:r>
            <a:r>
              <a:rPr lang="en-US" dirty="0"/>
              <a:t>                 </a:t>
            </a:r>
            <a:br>
              <a:rPr lang="en-US" dirty="0"/>
            </a:b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br>
              <a:rPr lang="es-x-int-SDL" b="0" dirty="0">
                <a:solidFill>
                  <a:srgbClr val="0076AF"/>
                </a:solidFill>
                <a:latin typeface="Calibri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140C-8EBA-496A-BAEE-4C731276C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844842"/>
            <a:ext cx="10905753" cy="407469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Implementing countries are required to disclose </a:t>
            </a:r>
            <a:r>
              <a:rPr lang="en-US" sz="2800" u="sng" dirty="0"/>
              <a:t>any contracts and licenses that are granted, entered into or amended from 1 January 2021 </a:t>
            </a:r>
            <a:r>
              <a:rPr lang="es-x-int-SDL" sz="2800" dirty="0">
                <a:solidFill>
                  <a:srgbClr val="002060"/>
                </a:solidFill>
              </a:rPr>
              <a:t>(#2.4.a)</a:t>
            </a:r>
            <a:r>
              <a:rPr lang="en-US" sz="2800" dirty="0"/>
              <a:t>. </a:t>
            </a:r>
            <a:endParaRPr lang="es-x-int-SDL" sz="2800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u="sng" dirty="0"/>
              <a:t>The multi-stakeholder group is expected</a:t>
            </a:r>
            <a:r>
              <a:rPr lang="en-US" sz="2800" dirty="0"/>
              <a:t> to agree and publish a plan for disclosing contracts with a clear time frame for implementation and addressing any barriers to comprehensive disclosure. This plan will be integrated into work plans covering 2020 onwards.</a:t>
            </a:r>
            <a:r>
              <a:rPr lang="es-x-int-SDL" sz="2800" dirty="0"/>
              <a:t> (#2.4.b). </a:t>
            </a:r>
          </a:p>
          <a:p>
            <a:pPr marL="457200" indent="-457200">
              <a:buFont typeface="Arial"/>
              <a:buChar char="•"/>
            </a:pPr>
            <a:r>
              <a:rPr lang="nb-NO" sz="2800" dirty="0"/>
              <a:t>The </a:t>
            </a:r>
            <a:r>
              <a:rPr lang="es-x-int-SDL" sz="2800" dirty="0"/>
              <a:t>EITI</a:t>
            </a:r>
            <a:r>
              <a:rPr lang="nb-NO" sz="2800" dirty="0"/>
              <a:t> Reports</a:t>
            </a:r>
            <a:r>
              <a:rPr lang="es-x-int-SDL" sz="2800" dirty="0"/>
              <a:t> </a:t>
            </a:r>
            <a:r>
              <a:rPr lang="nb-NO" sz="2800" dirty="0" err="1"/>
              <a:t>should</a:t>
            </a:r>
            <a:r>
              <a:rPr lang="es-x-int-SDL" sz="2800" dirty="0"/>
              <a:t> </a:t>
            </a:r>
            <a:r>
              <a:rPr lang="es-x-int-SDL" sz="2800" u="sng" dirty="0"/>
              <a:t>d</a:t>
            </a:r>
            <a:r>
              <a:rPr lang="nb-NO" sz="2800" u="sng" dirty="0" err="1"/>
              <a:t>escribe</a:t>
            </a:r>
            <a:r>
              <a:rPr lang="nb-NO" sz="2800" u="sng" dirty="0"/>
              <a:t> </a:t>
            </a:r>
            <a:r>
              <a:rPr lang="nb-NO" sz="2800" u="sng" dirty="0" err="1"/>
              <a:t>existing</a:t>
            </a:r>
            <a:r>
              <a:rPr lang="nb-NO" sz="2800" u="sng" dirty="0"/>
              <a:t> </a:t>
            </a:r>
            <a:r>
              <a:rPr lang="nb-NO" sz="2800" u="sng" dirty="0" err="1"/>
              <a:t>contracts</a:t>
            </a:r>
            <a:r>
              <a:rPr lang="es-x-int-SDL" sz="2800" dirty="0"/>
              <a:t> (#2.1), a</a:t>
            </a:r>
            <a:r>
              <a:rPr lang="nb-NO" sz="2800" dirty="0"/>
              <a:t>s </a:t>
            </a:r>
            <a:r>
              <a:rPr lang="nb-NO" sz="2800" dirty="0" err="1"/>
              <a:t>well</a:t>
            </a:r>
            <a:r>
              <a:rPr lang="nb-NO" sz="2800" dirty="0"/>
              <a:t> as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government’s</a:t>
            </a:r>
            <a:r>
              <a:rPr lang="nb-NO" sz="2800" dirty="0"/>
              <a:t> policy and real </a:t>
            </a:r>
            <a:r>
              <a:rPr lang="nb-NO" sz="2800" dirty="0" err="1"/>
              <a:t>practices</a:t>
            </a:r>
            <a:r>
              <a:rPr lang="es-x-int-SDL" sz="2800" dirty="0"/>
              <a:t>(#2.4.c).</a:t>
            </a:r>
            <a:endParaRPr lang="nb-NO" sz="2800" dirty="0"/>
          </a:p>
          <a:p>
            <a:pPr marL="0" indent="0">
              <a:buNone/>
            </a:pPr>
            <a:r>
              <a:rPr lang="nb-NO" sz="1400" b="1" dirty="0"/>
              <a:t>          </a:t>
            </a:r>
            <a:r>
              <a:rPr lang="nb-NO" sz="1400" b="1" dirty="0" err="1"/>
              <a:t>Further</a:t>
            </a:r>
            <a:r>
              <a:rPr lang="nb-NO" sz="1400" b="1" dirty="0"/>
              <a:t> </a:t>
            </a:r>
            <a:r>
              <a:rPr lang="nb-NO" sz="1400" b="1" dirty="0" err="1"/>
              <a:t>details</a:t>
            </a:r>
            <a:r>
              <a:rPr lang="nb-NO" sz="1400" b="1" dirty="0"/>
              <a:t>: </a:t>
            </a:r>
            <a:r>
              <a:rPr lang="nb-NO" sz="1400" b="1" dirty="0" err="1"/>
              <a:t>see</a:t>
            </a:r>
            <a:r>
              <a:rPr lang="nb-NO" sz="1400" b="1" dirty="0"/>
              <a:t> </a:t>
            </a:r>
            <a:r>
              <a:rPr lang="nb-NO" sz="1400" b="1" dirty="0" err="1"/>
              <a:t>requirement</a:t>
            </a:r>
            <a:r>
              <a:rPr lang="es-x-int-SDL" sz="1400" b="1" dirty="0"/>
              <a:t> 2.4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contracts</a:t>
            </a:r>
            <a:r>
              <a:rPr lang="nb-NO" sz="1400" b="1" dirty="0"/>
              <a:t> and</a:t>
            </a:r>
            <a:r>
              <a:rPr lang="es-x-int-SDL" sz="1400" b="1" dirty="0"/>
              <a:t> 2.1 </a:t>
            </a:r>
            <a:r>
              <a:rPr lang="nb-NO" sz="1400" b="1" dirty="0" err="1"/>
              <a:t>about</a:t>
            </a:r>
            <a:r>
              <a:rPr lang="nb-NO" sz="1400" b="1" dirty="0"/>
              <a:t> legal </a:t>
            </a:r>
            <a:r>
              <a:rPr lang="nb-NO" sz="1400" b="1" dirty="0" err="1"/>
              <a:t>framework</a:t>
            </a:r>
            <a:r>
              <a:rPr lang="nb-NO" sz="1400" b="1" dirty="0"/>
              <a:t> and </a:t>
            </a:r>
            <a:r>
              <a:rPr lang="nb-NO" sz="1400" b="1" dirty="0" err="1"/>
              <a:t>fiscal</a:t>
            </a:r>
            <a:r>
              <a:rPr lang="nb-NO" sz="1400" b="1" dirty="0"/>
              <a:t> regime. </a:t>
            </a:r>
            <a:endParaRPr lang="es-x-int-SDL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6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436E-D2AA-4D2D-9C48-2D33B6AB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627473"/>
            <a:ext cx="10905753" cy="671660"/>
          </a:xfrm>
        </p:spPr>
        <p:txBody>
          <a:bodyPr/>
          <a:lstStyle/>
          <a:p>
            <a:r>
              <a:rPr lang="nb-NO" dirty="0"/>
              <a:t>State-</a:t>
            </a:r>
            <a:r>
              <a:rPr lang="nb-NO" dirty="0" err="1"/>
              <a:t>owned</a:t>
            </a:r>
            <a:r>
              <a:rPr lang="nb-NO" dirty="0"/>
              <a:t> </a:t>
            </a:r>
            <a:r>
              <a:rPr lang="nb-NO" dirty="0" err="1"/>
              <a:t>enterprise</a:t>
            </a:r>
            <a:r>
              <a:rPr lang="es-x-int-SDL" dirty="0"/>
              <a:t>: </a:t>
            </a:r>
            <a:r>
              <a:rPr lang="en-US" dirty="0"/>
              <a:t>                    </a:t>
            </a:r>
            <a:br>
              <a:rPr lang="en-US" dirty="0"/>
            </a:b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br>
              <a:rPr lang="es-x-int-SDL" b="0" dirty="0">
                <a:solidFill>
                  <a:srgbClr val="0076AF"/>
                </a:solidFill>
                <a:latin typeface="Calibri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EF05-E5A1-4428-B074-E4D67AC8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828800"/>
            <a:ext cx="10905753" cy="3772392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description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relationship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government</a:t>
            </a:r>
            <a:r>
              <a:rPr lang="nb-NO" sz="2400" dirty="0"/>
              <a:t> and </a:t>
            </a:r>
            <a:r>
              <a:rPr lang="nb-NO" sz="2400" dirty="0" err="1"/>
              <a:t>SOEs</a:t>
            </a:r>
            <a:r>
              <a:rPr lang="nb-NO" sz="2400" dirty="0"/>
              <a:t> </a:t>
            </a:r>
            <a:r>
              <a:rPr lang="nb-NO" sz="2400" dirty="0" err="1"/>
              <a:t>should</a:t>
            </a:r>
            <a:r>
              <a:rPr lang="nb-NO" sz="2400" dirty="0"/>
              <a:t> </a:t>
            </a:r>
            <a:r>
              <a:rPr lang="nb-NO" sz="2400" dirty="0" err="1"/>
              <a:t>also</a:t>
            </a:r>
            <a:r>
              <a:rPr lang="nb-NO" sz="2400" dirty="0"/>
              <a:t> </a:t>
            </a:r>
            <a:r>
              <a:rPr lang="nb-NO" sz="2400" dirty="0" err="1"/>
              <a:t>include</a:t>
            </a:r>
            <a:r>
              <a:rPr lang="nb-NO" sz="2400" dirty="0"/>
              <a:t> </a:t>
            </a:r>
            <a:r>
              <a:rPr lang="nb-NO" sz="2400" u="sng" dirty="0"/>
              <a:t>joint </a:t>
            </a:r>
            <a:r>
              <a:rPr lang="nb-NO" sz="2400" u="sng" dirty="0" err="1"/>
              <a:t>ventures</a:t>
            </a:r>
            <a:r>
              <a:rPr lang="nb-NO" sz="2400" u="sng" dirty="0"/>
              <a:t> and </a:t>
            </a:r>
            <a:r>
              <a:rPr lang="nb-NO" sz="2400" u="sng" dirty="0" err="1"/>
              <a:t>subsidiaries</a:t>
            </a:r>
            <a:r>
              <a:rPr lang="nb-NO" sz="2400" dirty="0"/>
              <a:t>. (#2.6.a.i)</a:t>
            </a:r>
            <a:endParaRPr lang="es-x-int-SDL" sz="2400" dirty="0">
              <a:solidFill>
                <a:srgbClr val="404040"/>
              </a:solidFill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information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loans</a:t>
            </a:r>
            <a:r>
              <a:rPr lang="nb-NO" sz="2400" dirty="0"/>
              <a:t> must </a:t>
            </a:r>
            <a:r>
              <a:rPr lang="nb-NO" sz="2400" dirty="0" err="1"/>
              <a:t>disclose</a:t>
            </a:r>
            <a:r>
              <a:rPr lang="nb-NO" sz="2400" dirty="0"/>
              <a:t> </a:t>
            </a:r>
            <a:r>
              <a:rPr lang="nb-NO" sz="2400" u="sng" dirty="0" err="1"/>
              <a:t>repayment</a:t>
            </a:r>
            <a:r>
              <a:rPr lang="nb-NO" sz="2400" u="sng" dirty="0"/>
              <a:t> </a:t>
            </a:r>
            <a:r>
              <a:rPr lang="nb-NO" sz="2400" u="sng" dirty="0" err="1"/>
              <a:t>schedule</a:t>
            </a:r>
            <a:r>
              <a:rPr lang="nb-NO" sz="2400" u="sng" dirty="0"/>
              <a:t> and </a:t>
            </a:r>
            <a:r>
              <a:rPr lang="nb-NO" sz="2400" u="sng" dirty="0" err="1"/>
              <a:t>interest</a:t>
            </a:r>
            <a:r>
              <a:rPr lang="nb-NO" sz="2400" u="sng" dirty="0"/>
              <a:t> rate </a:t>
            </a:r>
            <a:r>
              <a:rPr lang="es-x-int-SDL" sz="2400" dirty="0"/>
              <a:t>(#2.6.a.ii).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nb-NO" sz="2400" dirty="0" err="1"/>
              <a:t>SOEs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expected</a:t>
            </a:r>
            <a:r>
              <a:rPr lang="nb-NO" sz="2400" dirty="0"/>
              <a:t> to </a:t>
            </a:r>
            <a:r>
              <a:rPr lang="nb-NO" sz="2400" dirty="0" err="1"/>
              <a:t>publicly</a:t>
            </a:r>
            <a:r>
              <a:rPr lang="nb-NO" sz="2400" dirty="0"/>
              <a:t> </a:t>
            </a:r>
            <a:r>
              <a:rPr lang="nb-NO" sz="2400" dirty="0" err="1"/>
              <a:t>disclose</a:t>
            </a:r>
            <a:r>
              <a:rPr lang="nb-NO" sz="2400" dirty="0"/>
              <a:t> </a:t>
            </a:r>
            <a:r>
              <a:rPr lang="nb-NO" sz="2400" dirty="0" err="1"/>
              <a:t>their</a:t>
            </a:r>
            <a:r>
              <a:rPr lang="nb-NO" sz="2400" dirty="0"/>
              <a:t> </a:t>
            </a:r>
            <a:r>
              <a:rPr lang="nb-NO" sz="2400" dirty="0" err="1"/>
              <a:t>audited</a:t>
            </a:r>
            <a:r>
              <a:rPr lang="nb-NO" sz="2400" dirty="0"/>
              <a:t> </a:t>
            </a:r>
            <a:r>
              <a:rPr lang="nb-NO" sz="2400" dirty="0" err="1"/>
              <a:t>financial</a:t>
            </a:r>
            <a:r>
              <a:rPr lang="nb-NO" sz="2400" dirty="0"/>
              <a:t> statements</a:t>
            </a:r>
            <a:r>
              <a:rPr lang="es-x-int-SDL" sz="2400" dirty="0"/>
              <a:t>(#2.6.b)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nb-NO" sz="2400" dirty="0" err="1"/>
              <a:t>Multi</a:t>
            </a:r>
            <a:r>
              <a:rPr lang="nb-NO" sz="2400" dirty="0"/>
              <a:t>-stakeholder </a:t>
            </a:r>
            <a:r>
              <a:rPr lang="nb-NO" sz="2400" dirty="0" err="1"/>
              <a:t>groups</a:t>
            </a:r>
            <a:r>
              <a:rPr lang="nb-NO" sz="2400" dirty="0"/>
              <a:t> </a:t>
            </a:r>
            <a:r>
              <a:rPr lang="nb-NO" sz="2400" dirty="0" err="1"/>
              <a:t>maay</a:t>
            </a:r>
            <a:r>
              <a:rPr lang="nb-NO" sz="2400" dirty="0"/>
              <a:t> </a:t>
            </a:r>
            <a:r>
              <a:rPr lang="nb-NO" sz="2400" dirty="0" err="1"/>
              <a:t>wish</a:t>
            </a:r>
            <a:r>
              <a:rPr lang="nb-NO" sz="2400" dirty="0"/>
              <a:t> to </a:t>
            </a:r>
            <a:r>
              <a:rPr lang="nb-NO" sz="2400" dirty="0" err="1"/>
              <a:t>take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u="sng" dirty="0" err="1"/>
              <a:t>IMF’s</a:t>
            </a:r>
            <a:r>
              <a:rPr lang="nb-NO" sz="2400" u="sng" dirty="0"/>
              <a:t> </a:t>
            </a:r>
            <a:r>
              <a:rPr lang="nb-NO" sz="2400" u="sng" dirty="0" err="1"/>
              <a:t>definition</a:t>
            </a:r>
            <a:r>
              <a:rPr lang="nb-NO" sz="2400" u="sng" dirty="0"/>
              <a:t> </a:t>
            </a:r>
            <a:r>
              <a:rPr lang="nb-NO" sz="2400" u="sng" dirty="0" err="1"/>
              <a:t>on</a:t>
            </a:r>
            <a:r>
              <a:rPr lang="nb-NO" sz="2400" u="sng" dirty="0"/>
              <a:t> </a:t>
            </a:r>
            <a:r>
              <a:rPr lang="nb-NO" sz="2400" u="sng" dirty="0" err="1"/>
              <a:t>quasi-fiscal</a:t>
            </a:r>
            <a:r>
              <a:rPr lang="nb-NO" sz="2400" u="sng" dirty="0"/>
              <a:t> </a:t>
            </a:r>
            <a:r>
              <a:rPr lang="nb-NO" sz="2400" u="sng" dirty="0" err="1"/>
              <a:t>expenditures</a:t>
            </a:r>
            <a:r>
              <a:rPr lang="es-x-int-SDL" sz="2400" dirty="0"/>
              <a:t>(#6.2).</a:t>
            </a:r>
            <a:endParaRPr lang="nb-NO" sz="2400" dirty="0"/>
          </a:p>
          <a:p>
            <a:pPr marL="0" indent="0">
              <a:buNone/>
            </a:pPr>
            <a:r>
              <a:rPr lang="nb-NO" sz="1500" b="1" dirty="0"/>
              <a:t>          </a:t>
            </a:r>
            <a:r>
              <a:rPr lang="nb-NO" sz="1500" b="1" dirty="0" err="1"/>
              <a:t>Further</a:t>
            </a:r>
            <a:r>
              <a:rPr lang="nb-NO" sz="1500" b="1" dirty="0"/>
              <a:t> </a:t>
            </a:r>
            <a:r>
              <a:rPr lang="nb-NO" sz="1500" b="1" dirty="0" err="1"/>
              <a:t>detailes</a:t>
            </a:r>
            <a:r>
              <a:rPr lang="nb-NO" sz="1500" b="1" dirty="0"/>
              <a:t>: </a:t>
            </a:r>
            <a:r>
              <a:rPr lang="nb-NO" sz="1500" b="1" dirty="0" err="1"/>
              <a:t>see</a:t>
            </a:r>
            <a:r>
              <a:rPr lang="nb-NO" sz="1500" b="1" dirty="0"/>
              <a:t> </a:t>
            </a:r>
            <a:r>
              <a:rPr lang="nb-NO" sz="1500" b="1" dirty="0" err="1"/>
              <a:t>requirements</a:t>
            </a:r>
            <a:r>
              <a:rPr lang="nb-NO" sz="1500" b="1" dirty="0"/>
              <a:t> </a:t>
            </a:r>
            <a:r>
              <a:rPr lang="es-x-int-SDL" sz="1500" b="1" dirty="0"/>
              <a:t>2.6, 4.5 </a:t>
            </a:r>
            <a:r>
              <a:rPr lang="nb-NO" sz="1500" b="1" dirty="0"/>
              <a:t>and</a:t>
            </a:r>
            <a:r>
              <a:rPr lang="es-x-int-SDL" sz="1500" b="1" dirty="0"/>
              <a:t> 6.2.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7523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54CF-BB06-4526-9A41-F1BB66DA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585148"/>
            <a:ext cx="10905753" cy="671660"/>
          </a:xfrm>
        </p:spPr>
        <p:txBody>
          <a:bodyPr/>
          <a:lstStyle/>
          <a:p>
            <a:r>
              <a:rPr lang="nb-NO" dirty="0"/>
              <a:t>Sale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state’s</a:t>
            </a:r>
            <a:r>
              <a:rPr lang="nb-NO" dirty="0"/>
              <a:t> </a:t>
            </a: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revenues</a:t>
            </a:r>
            <a:r>
              <a:rPr lang="nb-NO" dirty="0"/>
              <a:t> </a:t>
            </a:r>
            <a:r>
              <a:rPr lang="nb-NO" dirty="0" err="1"/>
              <a:t>collected</a:t>
            </a:r>
            <a:r>
              <a:rPr lang="nb-NO" dirty="0"/>
              <a:t> in </a:t>
            </a:r>
            <a:r>
              <a:rPr lang="nb-NO" dirty="0" err="1"/>
              <a:t>kind</a:t>
            </a:r>
            <a:r>
              <a:rPr lang="es-x-int-SDL" dirty="0"/>
              <a:t>: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61B01-BB17-47F4-ABBD-E652EF61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2019792"/>
            <a:ext cx="11935326" cy="35814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 err="1">
                <a:solidFill>
                  <a:srgbClr val="002060"/>
                </a:solidFill>
              </a:rPr>
              <a:t>Implementing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countries</a:t>
            </a:r>
            <a:r>
              <a:rPr lang="nb-NO" sz="2400" dirty="0">
                <a:solidFill>
                  <a:srgbClr val="002060"/>
                </a:solidFill>
              </a:rPr>
              <a:t>, state-</a:t>
            </a:r>
            <a:r>
              <a:rPr lang="nb-NO" sz="2400" dirty="0" err="1">
                <a:solidFill>
                  <a:srgbClr val="002060"/>
                </a:solidFill>
              </a:rPr>
              <a:t>owned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enterprises</a:t>
            </a:r>
            <a:r>
              <a:rPr lang="nb-NO" sz="2400" dirty="0">
                <a:solidFill>
                  <a:srgbClr val="002060"/>
                </a:solidFill>
              </a:rPr>
              <a:t> and </a:t>
            </a:r>
            <a:r>
              <a:rPr lang="nb-NO" sz="2400" dirty="0" err="1">
                <a:solidFill>
                  <a:srgbClr val="002060"/>
                </a:solidFill>
              </a:rPr>
              <a:t>third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parties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that</a:t>
            </a:r>
            <a:r>
              <a:rPr lang="nb-NO" sz="2400" dirty="0">
                <a:solidFill>
                  <a:srgbClr val="002060"/>
                </a:solidFill>
              </a:rPr>
              <a:t> sale </a:t>
            </a:r>
            <a:r>
              <a:rPr lang="nb-NO" sz="2400" dirty="0" err="1">
                <a:solidFill>
                  <a:srgbClr val="002060"/>
                </a:solidFill>
              </a:rPr>
              <a:t>on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behalf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of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the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state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are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covered</a:t>
            </a:r>
            <a:r>
              <a:rPr lang="es-x-int-SDL" sz="2400" dirty="0">
                <a:solidFill>
                  <a:srgbClr val="404040"/>
                </a:solidFill>
              </a:rPr>
              <a:t> </a:t>
            </a:r>
            <a:r>
              <a:rPr lang="es-x-int-SDL" sz="2400" dirty="0">
                <a:solidFill>
                  <a:srgbClr val="002060"/>
                </a:solidFill>
              </a:rPr>
              <a:t>(#4.2.a). 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rgbClr val="002060"/>
                </a:solidFill>
              </a:rPr>
              <a:t>Volumes and </a:t>
            </a:r>
            <a:r>
              <a:rPr lang="nb-NO" sz="2400" dirty="0" err="1">
                <a:solidFill>
                  <a:srgbClr val="002060"/>
                </a:solidFill>
              </a:rPr>
              <a:t>values</a:t>
            </a:r>
            <a:r>
              <a:rPr lang="nb-NO" sz="2400" dirty="0">
                <a:solidFill>
                  <a:srgbClr val="002060"/>
                </a:solidFill>
              </a:rPr>
              <a:t> sold </a:t>
            </a:r>
            <a:r>
              <a:rPr lang="nb-NO" sz="2400" dirty="0" err="1">
                <a:solidFill>
                  <a:srgbClr val="002060"/>
                </a:solidFill>
              </a:rPr>
              <a:t>should</a:t>
            </a:r>
            <a:r>
              <a:rPr lang="nb-NO" sz="2400" dirty="0">
                <a:solidFill>
                  <a:srgbClr val="002060"/>
                </a:solidFill>
              </a:rPr>
              <a:t> be </a:t>
            </a:r>
            <a:r>
              <a:rPr lang="nb-NO" sz="2400" u="sng" dirty="0" err="1">
                <a:solidFill>
                  <a:srgbClr val="002060"/>
                </a:solidFill>
              </a:rPr>
              <a:t>disaggregated</a:t>
            </a:r>
            <a:r>
              <a:rPr lang="nb-NO" sz="2400" u="sng" dirty="0">
                <a:solidFill>
                  <a:srgbClr val="002060"/>
                </a:solidFill>
              </a:rPr>
              <a:t> by </a:t>
            </a:r>
            <a:r>
              <a:rPr lang="nb-NO" sz="2400" u="sng" dirty="0" err="1">
                <a:solidFill>
                  <a:srgbClr val="002060"/>
                </a:solidFill>
              </a:rPr>
              <a:t>contract</a:t>
            </a:r>
            <a:r>
              <a:rPr lang="nb-NO" sz="2400" u="sng" dirty="0">
                <a:solidFill>
                  <a:srgbClr val="002060"/>
                </a:solidFill>
              </a:rPr>
              <a:t> </a:t>
            </a:r>
            <a:r>
              <a:rPr lang="nb-NO" sz="2400" dirty="0">
                <a:solidFill>
                  <a:srgbClr val="002060"/>
                </a:solidFill>
              </a:rPr>
              <a:t>(</a:t>
            </a:r>
            <a:r>
              <a:rPr lang="nb-NO" sz="2400" dirty="0" err="1">
                <a:solidFill>
                  <a:srgbClr val="002060"/>
                </a:solidFill>
              </a:rPr>
              <a:t>instead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of</a:t>
            </a:r>
            <a:r>
              <a:rPr lang="nb-NO" sz="2400" dirty="0">
                <a:solidFill>
                  <a:srgbClr val="002060"/>
                </a:solidFill>
              </a:rPr>
              <a:t> by </a:t>
            </a:r>
            <a:r>
              <a:rPr lang="nb-NO" sz="2400" dirty="0" err="1">
                <a:solidFill>
                  <a:srgbClr val="002060"/>
                </a:solidFill>
              </a:rPr>
              <a:t>buyer</a:t>
            </a:r>
            <a:r>
              <a:rPr lang="nb-NO" sz="2400" dirty="0">
                <a:solidFill>
                  <a:srgbClr val="002060"/>
                </a:solidFill>
              </a:rPr>
              <a:t>)</a:t>
            </a:r>
            <a:endParaRPr lang="es-x-int-SDL" sz="2400" dirty="0">
              <a:solidFill>
                <a:srgbClr val="404040"/>
              </a:solidFill>
            </a:endParaRP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rgbClr val="002060"/>
                </a:solidFill>
              </a:rPr>
              <a:t>It is </a:t>
            </a:r>
            <a:r>
              <a:rPr lang="nb-NO" sz="2400" dirty="0" err="1">
                <a:solidFill>
                  <a:srgbClr val="002060"/>
                </a:solidFill>
              </a:rPr>
              <a:t>encouraged</a:t>
            </a:r>
            <a:r>
              <a:rPr lang="nb-NO" sz="2400" dirty="0">
                <a:solidFill>
                  <a:srgbClr val="002060"/>
                </a:solidFill>
              </a:rPr>
              <a:t> to </a:t>
            </a:r>
            <a:r>
              <a:rPr lang="nb-NO" sz="2400" dirty="0" err="1">
                <a:solidFill>
                  <a:srgbClr val="002060"/>
                </a:solidFill>
              </a:rPr>
              <a:t>disclose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the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u="sng" dirty="0" err="1">
                <a:solidFill>
                  <a:srgbClr val="002060"/>
                </a:solidFill>
              </a:rPr>
              <a:t>process</a:t>
            </a:r>
            <a:r>
              <a:rPr lang="nb-NO" sz="2400" u="sng" dirty="0">
                <a:solidFill>
                  <a:srgbClr val="002060"/>
                </a:solidFill>
              </a:rPr>
              <a:t> for </a:t>
            </a:r>
            <a:r>
              <a:rPr lang="nb-NO" sz="2400" u="sng" dirty="0" err="1">
                <a:solidFill>
                  <a:srgbClr val="002060"/>
                </a:solidFill>
              </a:rPr>
              <a:t>selecting</a:t>
            </a:r>
            <a:r>
              <a:rPr lang="nb-NO" sz="2400" u="sng" dirty="0">
                <a:solidFill>
                  <a:srgbClr val="002060"/>
                </a:solidFill>
              </a:rPr>
              <a:t> </a:t>
            </a:r>
            <a:r>
              <a:rPr lang="nb-NO" sz="2400" u="sng" dirty="0" err="1">
                <a:solidFill>
                  <a:srgbClr val="002060"/>
                </a:solidFill>
              </a:rPr>
              <a:t>the</a:t>
            </a:r>
            <a:r>
              <a:rPr lang="nb-NO" sz="2400" u="sng" dirty="0">
                <a:solidFill>
                  <a:srgbClr val="002060"/>
                </a:solidFill>
              </a:rPr>
              <a:t> </a:t>
            </a:r>
            <a:r>
              <a:rPr lang="nb-NO" sz="2400" u="sng" dirty="0" err="1">
                <a:solidFill>
                  <a:srgbClr val="002060"/>
                </a:solidFill>
              </a:rPr>
              <a:t>buying</a:t>
            </a:r>
            <a:r>
              <a:rPr lang="nb-NO" sz="2400" u="sng" dirty="0">
                <a:solidFill>
                  <a:srgbClr val="002060"/>
                </a:solidFill>
              </a:rPr>
              <a:t> </a:t>
            </a:r>
            <a:r>
              <a:rPr lang="nb-NO" sz="2400" u="sng" dirty="0" err="1">
                <a:solidFill>
                  <a:srgbClr val="002060"/>
                </a:solidFill>
              </a:rPr>
              <a:t>companies</a:t>
            </a:r>
            <a:r>
              <a:rPr lang="nb-NO" sz="2400" dirty="0">
                <a:solidFill>
                  <a:srgbClr val="002060"/>
                </a:solidFill>
              </a:rPr>
              <a:t> and </a:t>
            </a:r>
            <a:r>
              <a:rPr lang="nb-NO" sz="2400" dirty="0" err="1">
                <a:solidFill>
                  <a:srgbClr val="002060"/>
                </a:solidFill>
              </a:rPr>
              <a:t>of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the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u="sng" dirty="0">
                <a:solidFill>
                  <a:srgbClr val="002060"/>
                </a:solidFill>
              </a:rPr>
              <a:t>sales </a:t>
            </a:r>
            <a:r>
              <a:rPr lang="nb-NO" sz="2400" u="sng" dirty="0" err="1">
                <a:solidFill>
                  <a:srgbClr val="002060"/>
                </a:solidFill>
              </a:rPr>
              <a:t>agreements</a:t>
            </a:r>
            <a:r>
              <a:rPr lang="es-x-int-SDL" sz="2400" dirty="0">
                <a:solidFill>
                  <a:srgbClr val="002060"/>
                </a:solidFill>
              </a:rPr>
              <a:t>(#4.2.b).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rgbClr val="002060"/>
                </a:solidFill>
              </a:rPr>
              <a:t>Companies </a:t>
            </a:r>
            <a:r>
              <a:rPr lang="nb-NO" sz="2400" dirty="0" err="1">
                <a:solidFill>
                  <a:srgbClr val="002060"/>
                </a:solidFill>
              </a:rPr>
              <a:t>buying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are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encouraged</a:t>
            </a:r>
            <a:r>
              <a:rPr lang="nb-NO" sz="2400" dirty="0">
                <a:solidFill>
                  <a:srgbClr val="002060"/>
                </a:solidFill>
              </a:rPr>
              <a:t> to </a:t>
            </a:r>
            <a:r>
              <a:rPr lang="nb-NO" sz="2400" dirty="0" err="1">
                <a:solidFill>
                  <a:srgbClr val="002060"/>
                </a:solidFill>
              </a:rPr>
              <a:t>disclose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payments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made</a:t>
            </a:r>
            <a:r>
              <a:rPr lang="nb-NO" sz="2400" dirty="0">
                <a:solidFill>
                  <a:srgbClr val="002060"/>
                </a:solidFill>
              </a:rPr>
              <a:t> for </a:t>
            </a:r>
            <a:r>
              <a:rPr lang="nb-NO" sz="2400" dirty="0" err="1">
                <a:solidFill>
                  <a:srgbClr val="002060"/>
                </a:solidFill>
              </a:rPr>
              <a:t>the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purchase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if</a:t>
            </a:r>
            <a:r>
              <a:rPr lang="nb-NO" sz="2400" dirty="0">
                <a:solidFill>
                  <a:srgbClr val="002060"/>
                </a:solidFill>
              </a:rPr>
              <a:t> </a:t>
            </a:r>
            <a:r>
              <a:rPr lang="nb-NO" sz="2400" dirty="0" err="1">
                <a:solidFill>
                  <a:srgbClr val="002060"/>
                </a:solidFill>
              </a:rPr>
              <a:t>oil</a:t>
            </a:r>
            <a:r>
              <a:rPr lang="nb-NO" sz="2400" dirty="0">
                <a:solidFill>
                  <a:srgbClr val="002060"/>
                </a:solidFill>
              </a:rPr>
              <a:t>, gas and/or mineral </a:t>
            </a:r>
            <a:r>
              <a:rPr lang="nb-NO" sz="2400" dirty="0" err="1">
                <a:solidFill>
                  <a:srgbClr val="002060"/>
                </a:solidFill>
              </a:rPr>
              <a:t>resources</a:t>
            </a:r>
            <a:r>
              <a:rPr lang="nb-NO" sz="2400" dirty="0">
                <a:solidFill>
                  <a:srgbClr val="002060"/>
                </a:solidFill>
              </a:rPr>
              <a:t>. </a:t>
            </a:r>
            <a:r>
              <a:rPr lang="es-x-int-SDL" sz="2400" dirty="0">
                <a:solidFill>
                  <a:srgbClr val="002060"/>
                </a:solidFill>
              </a:rPr>
              <a:t>(#4.2.c).</a:t>
            </a:r>
          </a:p>
          <a:p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0E476-6EAA-40C5-B32C-3DFFC93A70C5}"/>
              </a:ext>
            </a:extLst>
          </p:cNvPr>
          <p:cNvSpPr/>
          <p:nvPr/>
        </p:nvSpPr>
        <p:spPr>
          <a:xfrm>
            <a:off x="2666835" y="5498068"/>
            <a:ext cx="8646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>
                <a:solidFill>
                  <a:schemeClr val="tx2"/>
                </a:solidFill>
              </a:rPr>
              <a:t>Further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details</a:t>
            </a:r>
            <a:r>
              <a:rPr lang="nb-NO" sz="1400" b="1" dirty="0">
                <a:solidFill>
                  <a:schemeClr val="tx2"/>
                </a:solidFill>
              </a:rPr>
              <a:t>: </a:t>
            </a:r>
            <a:r>
              <a:rPr lang="nb-NO" sz="1400" b="1" dirty="0" err="1">
                <a:solidFill>
                  <a:schemeClr val="tx2"/>
                </a:solidFill>
              </a:rPr>
              <a:t>see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requirement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es-x-int-SDL" sz="1400" b="1" dirty="0">
                <a:solidFill>
                  <a:schemeClr val="tx2"/>
                </a:solidFill>
              </a:rPr>
              <a:t>4.2 </a:t>
            </a:r>
            <a:r>
              <a:rPr lang="nb-NO" sz="1400" b="1" dirty="0" err="1">
                <a:solidFill>
                  <a:schemeClr val="tx2"/>
                </a:solidFill>
              </a:rPr>
              <a:t>about</a:t>
            </a:r>
            <a:r>
              <a:rPr lang="nb-NO" sz="1400" b="1" dirty="0">
                <a:solidFill>
                  <a:schemeClr val="tx2"/>
                </a:solidFill>
              </a:rPr>
              <a:t> sales </a:t>
            </a:r>
            <a:r>
              <a:rPr lang="nb-NO" sz="1400" b="1" dirty="0" err="1">
                <a:solidFill>
                  <a:schemeClr val="tx2"/>
                </a:solidFill>
              </a:rPr>
              <a:t>of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the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state’s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share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of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production</a:t>
            </a:r>
            <a:r>
              <a:rPr lang="nb-NO" sz="1400" b="1" dirty="0">
                <a:solidFill>
                  <a:schemeClr val="tx2"/>
                </a:solidFill>
              </a:rPr>
              <a:t>.</a:t>
            </a:r>
            <a:endParaRPr lang="es-x-int-SDL" sz="24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835D-5CB6-4260-B13C-21DB0348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585148"/>
            <a:ext cx="10905753" cy="671660"/>
          </a:xfrm>
        </p:spPr>
        <p:txBody>
          <a:bodyPr/>
          <a:lstStyle/>
          <a:p>
            <a:r>
              <a:rPr lang="es-x-int-SDL" dirty="0"/>
              <a:t>G</a:t>
            </a:r>
            <a:r>
              <a:rPr lang="nb-NO" dirty="0"/>
              <a:t>ender</a:t>
            </a:r>
            <a:r>
              <a:rPr lang="es-x-int-SDL" dirty="0"/>
              <a:t>: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7B95-53C8-4BD7-8E68-B34A612E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443789"/>
            <a:ext cx="10905753" cy="463616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002060"/>
                </a:solidFill>
              </a:rPr>
              <a:t>The </a:t>
            </a:r>
            <a:r>
              <a:rPr lang="nb-NO" sz="2800" dirty="0" err="1">
                <a:solidFill>
                  <a:srgbClr val="002060"/>
                </a:solidFill>
              </a:rPr>
              <a:t>multi</a:t>
            </a:r>
            <a:r>
              <a:rPr lang="nb-NO" sz="2800" dirty="0">
                <a:solidFill>
                  <a:srgbClr val="002060"/>
                </a:solidFill>
              </a:rPr>
              <a:t>-stakeholder </a:t>
            </a:r>
            <a:r>
              <a:rPr lang="nb-NO" sz="2800" dirty="0" err="1">
                <a:solidFill>
                  <a:srgbClr val="002060"/>
                </a:solidFill>
              </a:rPr>
              <a:t>groups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are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required</a:t>
            </a:r>
            <a:r>
              <a:rPr lang="nb-NO" sz="2800" dirty="0">
                <a:solidFill>
                  <a:srgbClr val="002060"/>
                </a:solidFill>
              </a:rPr>
              <a:t> to </a:t>
            </a:r>
            <a:r>
              <a:rPr lang="nb-NO" sz="2800" dirty="0" err="1">
                <a:solidFill>
                  <a:srgbClr val="002060"/>
                </a:solidFill>
              </a:rPr>
              <a:t>consider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u="sng" dirty="0" err="1">
                <a:solidFill>
                  <a:srgbClr val="002060"/>
                </a:solidFill>
              </a:rPr>
              <a:t>gender</a:t>
            </a:r>
            <a:r>
              <a:rPr lang="nb-NO" sz="2800" u="sng" dirty="0">
                <a:solidFill>
                  <a:srgbClr val="002060"/>
                </a:solidFill>
              </a:rPr>
              <a:t> </a:t>
            </a:r>
            <a:r>
              <a:rPr lang="nb-NO" sz="2800" u="sng" dirty="0" err="1">
                <a:solidFill>
                  <a:srgbClr val="002060"/>
                </a:solidFill>
              </a:rPr>
              <a:t>balance</a:t>
            </a:r>
            <a:r>
              <a:rPr lang="nb-NO" sz="2800" u="sng" dirty="0">
                <a:solidFill>
                  <a:srgbClr val="002060"/>
                </a:solidFill>
              </a:rPr>
              <a:t>.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es-x-int-SDL" sz="2800" dirty="0">
                <a:solidFill>
                  <a:srgbClr val="002060"/>
                </a:solidFill>
              </a:rPr>
              <a:t>(#1.4).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002060"/>
                </a:solidFill>
              </a:rPr>
              <a:t>EITI Reports must </a:t>
            </a:r>
            <a:r>
              <a:rPr lang="nb-NO" sz="2800" dirty="0" err="1">
                <a:solidFill>
                  <a:srgbClr val="002060"/>
                </a:solidFill>
              </a:rPr>
              <a:t>include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employment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figures</a:t>
            </a:r>
            <a:r>
              <a:rPr lang="nb-NO" sz="2800" dirty="0">
                <a:solidFill>
                  <a:srgbClr val="002060"/>
                </a:solidFill>
              </a:rPr>
              <a:t> by </a:t>
            </a:r>
            <a:r>
              <a:rPr lang="nb-NO" sz="2800" dirty="0" err="1">
                <a:solidFill>
                  <a:srgbClr val="002060"/>
                </a:solidFill>
              </a:rPr>
              <a:t>project</a:t>
            </a:r>
            <a:r>
              <a:rPr lang="nb-NO" sz="2800" dirty="0">
                <a:solidFill>
                  <a:srgbClr val="002060"/>
                </a:solidFill>
              </a:rPr>
              <a:t>, </a:t>
            </a:r>
            <a:r>
              <a:rPr lang="nb-NO" sz="2800" dirty="0" err="1">
                <a:solidFill>
                  <a:srgbClr val="002060"/>
                </a:solidFill>
              </a:rPr>
              <a:t>role</a:t>
            </a:r>
            <a:r>
              <a:rPr lang="nb-NO" sz="2800" dirty="0">
                <a:solidFill>
                  <a:srgbClr val="002060"/>
                </a:solidFill>
              </a:rPr>
              <a:t> and </a:t>
            </a:r>
            <a:r>
              <a:rPr lang="nb-NO" sz="2800" dirty="0" err="1">
                <a:solidFill>
                  <a:srgbClr val="002060"/>
                </a:solidFill>
              </a:rPr>
              <a:t>gender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when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nb-NO" sz="2800" dirty="0" err="1">
                <a:solidFill>
                  <a:srgbClr val="002060"/>
                </a:solidFill>
              </a:rPr>
              <a:t>available</a:t>
            </a:r>
            <a:r>
              <a:rPr lang="nb-NO" sz="2800" dirty="0">
                <a:solidFill>
                  <a:srgbClr val="002060"/>
                </a:solidFill>
              </a:rPr>
              <a:t> </a:t>
            </a:r>
            <a:r>
              <a:rPr lang="es-x-int-SDL" sz="2800" dirty="0">
                <a:solidFill>
                  <a:srgbClr val="002060"/>
                </a:solidFill>
              </a:rPr>
              <a:t>(# 6.3).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MSGs </a:t>
            </a:r>
            <a:r>
              <a:rPr lang="en-US" sz="2800" u="sng" dirty="0">
                <a:solidFill>
                  <a:srgbClr val="002060"/>
                </a:solidFill>
              </a:rPr>
              <a:t>should consider information access challenges </a:t>
            </a:r>
            <a:r>
              <a:rPr lang="en-US" sz="2800" dirty="0">
                <a:solidFill>
                  <a:srgbClr val="002060"/>
                </a:solidFill>
              </a:rPr>
              <a:t>by gender and sub-groups (# 7.1).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MSGs are </a:t>
            </a:r>
            <a:r>
              <a:rPr lang="en-US" sz="2800" u="sng" dirty="0">
                <a:solidFill>
                  <a:srgbClr val="002060"/>
                </a:solidFill>
              </a:rPr>
              <a:t>encouraged to document efforts to improve gender equality</a:t>
            </a:r>
            <a:r>
              <a:rPr lang="en-US" sz="2800" dirty="0">
                <a:solidFill>
                  <a:srgbClr val="002060"/>
                </a:solidFill>
              </a:rPr>
              <a:t> and social inclusion (# 7.4).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56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66398"/>
            <a:ext cx="10905753" cy="671660"/>
          </a:xfrm>
        </p:spPr>
        <p:txBody>
          <a:bodyPr/>
          <a:lstStyle/>
          <a:p>
            <a:r>
              <a:rPr lang="es-419" dirty="0" err="1"/>
              <a:t>Evolution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EITI Standard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6B909-BD53-436E-9C1B-286950EB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24" y="3818087"/>
            <a:ext cx="1826664" cy="2590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F66B9-D8DB-4647-A177-AA02F318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44" y="4069428"/>
            <a:ext cx="1647659" cy="2338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8105E-937C-44CB-B9A8-CDCCF2812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330" y="3429001"/>
            <a:ext cx="2086207" cy="2973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B13175-A5C7-4DE5-A965-FF3F7D7FB045}"/>
              </a:ext>
            </a:extLst>
          </p:cNvPr>
          <p:cNvSpPr/>
          <p:nvPr/>
        </p:nvSpPr>
        <p:spPr>
          <a:xfrm>
            <a:off x="548938" y="178676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2003	EITI Principles </a:t>
            </a:r>
          </a:p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2005	EITI Criteria and Sourcebook (non-binding)</a:t>
            </a:r>
          </a:p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2008	EITI Validation Guide (binding requirements) </a:t>
            </a:r>
          </a:p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2011	EITI Rules and Validation Guide </a:t>
            </a:r>
          </a:p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2013	EITI Standard (global standard) </a:t>
            </a:r>
          </a:p>
          <a:p>
            <a:pPr marL="1077913" indent="-1077913"/>
            <a:r>
              <a:rPr lang="en-GB" dirty="0">
                <a:solidFill>
                  <a:srgbClr val="1E252D"/>
                </a:solidFill>
                <a:cs typeface="Arial"/>
              </a:rPr>
              <a:t>2016	EITI Standard (</a:t>
            </a:r>
            <a:r>
              <a:rPr lang="nb-NO" dirty="0" err="1">
                <a:solidFill>
                  <a:srgbClr val="1E252D"/>
                </a:solidFill>
                <a:cs typeface="Arial"/>
              </a:rPr>
              <a:t>revisions</a:t>
            </a:r>
            <a:r>
              <a:rPr lang="nb-NO" dirty="0">
                <a:solidFill>
                  <a:srgbClr val="1E252D"/>
                </a:solidFill>
                <a:cs typeface="Arial"/>
              </a:rPr>
              <a:t>)</a:t>
            </a:r>
            <a:endParaRPr lang="en-AU" dirty="0">
              <a:solidFill>
                <a:srgbClr val="1E252D"/>
              </a:solidFill>
              <a:cs typeface="Arial"/>
            </a:endParaRPr>
          </a:p>
          <a:p>
            <a:pPr marL="1077913" indent="-1077913">
              <a:spcAft>
                <a:spcPts val="1200"/>
              </a:spcAft>
              <a:defRPr/>
            </a:pPr>
            <a:r>
              <a:rPr lang="en-AU" dirty="0">
                <a:solidFill>
                  <a:srgbClr val="1E252D"/>
                </a:solidFill>
                <a:cs typeface="Arial"/>
              </a:rPr>
              <a:t>2019 	EITI Standard </a:t>
            </a:r>
            <a:r>
              <a:rPr lang="en-GB" dirty="0">
                <a:solidFill>
                  <a:srgbClr val="1E252D"/>
                </a:solidFill>
                <a:cs typeface="Arial"/>
              </a:rPr>
              <a:t>(</a:t>
            </a:r>
            <a:r>
              <a:rPr lang="nb-NO" dirty="0" err="1">
                <a:solidFill>
                  <a:srgbClr val="1E252D"/>
                </a:solidFill>
                <a:cs typeface="Arial"/>
              </a:rPr>
              <a:t>revisions</a:t>
            </a:r>
            <a:r>
              <a:rPr lang="nb-NO" dirty="0">
                <a:solidFill>
                  <a:srgbClr val="1E252D"/>
                </a:solidFill>
                <a:cs typeface="Arial"/>
              </a:rPr>
              <a:t>)</a:t>
            </a:r>
            <a:endParaRPr lang="en-AU" dirty="0">
              <a:solidFill>
                <a:srgbClr val="1E252D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63ED7-BF32-4657-BEA0-55440F1C6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8" y="3004014"/>
            <a:ext cx="2456722" cy="3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8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4FD-EFBD-48DD-BE27-86DA049C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523338"/>
            <a:ext cx="10905753" cy="671660"/>
          </a:xfrm>
        </p:spPr>
        <p:txBody>
          <a:bodyPr/>
          <a:lstStyle/>
          <a:p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es-x-int-SDL" dirty="0"/>
              <a:t>: </a:t>
            </a:r>
            <a:r>
              <a:rPr lang="en-US" dirty="0"/>
              <a:t>  </a:t>
            </a:r>
            <a:br>
              <a:rPr lang="en-US" dirty="0"/>
            </a:b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023E-7EF2-4670-8765-9E5CDFB6C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Material environmental payments to governments should be disclosed (#6.1)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Disclosure of information related to environmental impact and monitoring in encouraged (#6.4)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1400" b="1" dirty="0" err="1"/>
              <a:t>Further</a:t>
            </a:r>
            <a:r>
              <a:rPr lang="nb-NO" sz="1400" b="1" dirty="0"/>
              <a:t> </a:t>
            </a:r>
            <a:r>
              <a:rPr lang="nb-NO" sz="1400" b="1" dirty="0" err="1"/>
              <a:t>details</a:t>
            </a:r>
            <a:r>
              <a:rPr lang="nb-NO" sz="1400" b="1" dirty="0"/>
              <a:t>: </a:t>
            </a:r>
            <a:r>
              <a:rPr lang="nb-NO" sz="1400" b="1" dirty="0" err="1"/>
              <a:t>see</a:t>
            </a:r>
            <a:r>
              <a:rPr lang="nb-NO" sz="1400" b="1" dirty="0"/>
              <a:t> </a:t>
            </a:r>
            <a:r>
              <a:rPr lang="nb-NO" sz="1400" b="1" dirty="0" err="1"/>
              <a:t>requierement</a:t>
            </a:r>
            <a:r>
              <a:rPr lang="es-x-int-SDL" sz="1400" b="1" dirty="0"/>
              <a:t> 6.1 </a:t>
            </a:r>
            <a:r>
              <a:rPr lang="nb-NO" sz="1400" b="1" dirty="0" err="1"/>
              <a:t>on</a:t>
            </a:r>
            <a:r>
              <a:rPr lang="nb-NO" sz="1400" b="1" dirty="0"/>
              <a:t> </a:t>
            </a:r>
            <a:r>
              <a:rPr lang="nb-NO" sz="1400" b="1" dirty="0" err="1"/>
              <a:t>social</a:t>
            </a:r>
            <a:r>
              <a:rPr lang="nb-NO" sz="1400" b="1" dirty="0"/>
              <a:t> and </a:t>
            </a:r>
            <a:r>
              <a:rPr lang="nb-NO" sz="1400" b="1" dirty="0" err="1"/>
              <a:t>environment</a:t>
            </a:r>
            <a:r>
              <a:rPr lang="nb-NO" sz="1400" b="1" dirty="0"/>
              <a:t> </a:t>
            </a:r>
            <a:r>
              <a:rPr lang="nb-NO" sz="1400" b="1" dirty="0" err="1"/>
              <a:t>expenditures</a:t>
            </a:r>
            <a:r>
              <a:rPr lang="nb-NO" sz="1400" b="1" dirty="0"/>
              <a:t> and </a:t>
            </a:r>
            <a:r>
              <a:rPr lang="es-x-int-SDL" sz="1400" b="1" dirty="0"/>
              <a:t>6.4 </a:t>
            </a:r>
            <a:r>
              <a:rPr lang="nb-NO" sz="1400" b="1" dirty="0" err="1"/>
              <a:t>envionment</a:t>
            </a:r>
            <a:r>
              <a:rPr lang="nb-NO" sz="1400" b="1" dirty="0"/>
              <a:t> </a:t>
            </a:r>
            <a:r>
              <a:rPr lang="nb-NO" sz="1400" b="1" dirty="0" err="1"/>
              <a:t>impact</a:t>
            </a:r>
            <a:r>
              <a:rPr lang="es-x-int-SDL" sz="1400" b="1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198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ED40-E218-490B-86C3-6FD3443F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673241"/>
            <a:ext cx="10905753" cy="671660"/>
          </a:xfrm>
        </p:spPr>
        <p:txBody>
          <a:bodyPr/>
          <a:lstStyle/>
          <a:p>
            <a:r>
              <a:rPr lang="nb-NO" dirty="0" err="1"/>
              <a:t>Annual</a:t>
            </a:r>
            <a:r>
              <a:rPr lang="nb-NO" dirty="0"/>
              <a:t> progress </a:t>
            </a:r>
            <a:r>
              <a:rPr lang="nb-NO" dirty="0" err="1"/>
              <a:t>reporting</a:t>
            </a:r>
            <a:r>
              <a:rPr lang="es-x-int-SDL" dirty="0"/>
              <a:t>: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es-x-int-SDL" dirty="0"/>
              <a:t>?</a:t>
            </a:r>
            <a:br>
              <a:rPr lang="es-x-int-SDL" dirty="0">
                <a:latin typeface="Calibri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BF0A-EC16-4EE2-AAA4-B3E3C6568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MSGs can choose how to undertake their annual review the outcomes and impact of EITI implementation (#7.4).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Countries are no longer required to publish such reviews by 1 July.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36AB5-D1FB-47A8-8795-8960A9FDF162}"/>
              </a:ext>
            </a:extLst>
          </p:cNvPr>
          <p:cNvSpPr/>
          <p:nvPr/>
        </p:nvSpPr>
        <p:spPr>
          <a:xfrm>
            <a:off x="1250973" y="4713231"/>
            <a:ext cx="9689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>
                <a:solidFill>
                  <a:schemeClr val="tx2"/>
                </a:solidFill>
              </a:rPr>
              <a:t>Further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details</a:t>
            </a:r>
            <a:r>
              <a:rPr lang="nb-NO" sz="1400" b="1" dirty="0">
                <a:solidFill>
                  <a:schemeClr val="tx2"/>
                </a:solidFill>
              </a:rPr>
              <a:t>: </a:t>
            </a:r>
            <a:r>
              <a:rPr lang="nb-NO" sz="1400" b="1" dirty="0" err="1">
                <a:solidFill>
                  <a:schemeClr val="tx2"/>
                </a:solidFill>
              </a:rPr>
              <a:t>see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requirement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es-x-int-SDL" sz="1400" b="1" dirty="0">
                <a:solidFill>
                  <a:schemeClr val="tx2"/>
                </a:solidFill>
              </a:rPr>
              <a:t>7.4 </a:t>
            </a:r>
            <a:r>
              <a:rPr lang="nb-NO" sz="1400" b="1" dirty="0" err="1">
                <a:solidFill>
                  <a:schemeClr val="tx2"/>
                </a:solidFill>
              </a:rPr>
              <a:t>on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reviewing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impact</a:t>
            </a:r>
            <a:r>
              <a:rPr lang="nb-NO" sz="1400" b="1" dirty="0">
                <a:solidFill>
                  <a:schemeClr val="tx2"/>
                </a:solidFill>
              </a:rPr>
              <a:t> and </a:t>
            </a:r>
            <a:r>
              <a:rPr lang="nb-NO" sz="1400" b="1" dirty="0" err="1">
                <a:solidFill>
                  <a:schemeClr val="tx2"/>
                </a:solidFill>
              </a:rPr>
              <a:t>outcomes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of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es-x-int-SDL" sz="1400" b="1" dirty="0">
                <a:solidFill>
                  <a:schemeClr val="tx2"/>
                </a:solidFill>
              </a:rPr>
              <a:t>EITI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implementation</a:t>
            </a:r>
            <a:r>
              <a:rPr lang="es-x-int-SDL" sz="1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344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8B59-09A6-4E01-9CFF-0D791821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729777"/>
            <a:ext cx="10905753" cy="671660"/>
          </a:xfrm>
        </p:spPr>
        <p:txBody>
          <a:bodyPr/>
          <a:lstStyle/>
          <a:p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encouraged</a:t>
            </a:r>
            <a:r>
              <a:rPr lang="nb-NO" dirty="0"/>
              <a:t> </a:t>
            </a:r>
            <a:r>
              <a:rPr lang="nb-NO" dirty="0" err="1"/>
              <a:t>provisions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8D790-2156-4AE7-9E6F-07DF00F5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0" y="1990067"/>
            <a:ext cx="10905753" cy="3581400"/>
          </a:xfrm>
        </p:spPr>
        <p:txBody>
          <a:bodyPr>
            <a:normAutofit lnSpcReduction="10000"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x-int-SDL" sz="2400" b="1" dirty="0"/>
              <a:t>L</a:t>
            </a:r>
            <a:r>
              <a:rPr lang="en-US" sz="2400" b="1" dirty="0" err="1"/>
              <a:t>icensing</a:t>
            </a:r>
            <a:r>
              <a:rPr lang="en-US" sz="2400" b="1" dirty="0"/>
              <a:t> </a:t>
            </a:r>
            <a:r>
              <a:rPr lang="en-US" sz="2400" dirty="0"/>
              <a:t>(#2.2) - Selection of license procedures and requirements for revoking or cancelling licenses</a:t>
            </a:r>
            <a:r>
              <a:rPr lang="en-US" sz="2400" b="1" dirty="0"/>
              <a:t>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Production and exports </a:t>
            </a:r>
            <a:r>
              <a:rPr lang="en-US" sz="2400" dirty="0"/>
              <a:t>(#3.2, #3.3) - Disclosure by company or project</a:t>
            </a:r>
            <a:r>
              <a:rPr lang="en-US" sz="2400" b="1" dirty="0"/>
              <a:t>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Data timeliness </a:t>
            </a:r>
            <a:r>
              <a:rPr lang="en-US" sz="2400" dirty="0"/>
              <a:t>(#4.8) - More timely disclosures</a:t>
            </a:r>
            <a:r>
              <a:rPr lang="en-US" sz="2400" b="1" dirty="0"/>
              <a:t>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Subnational transfers </a:t>
            </a:r>
            <a:r>
              <a:rPr lang="en-US" sz="2400" dirty="0"/>
              <a:t>(#5.2) - Allocation and expenditure</a:t>
            </a:r>
            <a:r>
              <a:rPr lang="en-US" sz="2400" b="1" dirty="0"/>
              <a:t>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Follow-up on EITI findings </a:t>
            </a:r>
            <a:r>
              <a:rPr lang="en-US" sz="2400" dirty="0"/>
              <a:t>(#7.3) - Recommendations for reform</a:t>
            </a:r>
            <a:r>
              <a:rPr lang="en-US" sz="2400" b="1" dirty="0"/>
              <a:t>.</a:t>
            </a:r>
            <a:endParaRPr lang="es-x-int-SDL" sz="2400" dirty="0"/>
          </a:p>
          <a:p>
            <a:pPr marL="0" indent="0">
              <a:buNone/>
            </a:pPr>
            <a:r>
              <a:rPr lang="nb-NO" sz="1300" dirty="0"/>
              <a:t>               For </a:t>
            </a:r>
            <a:r>
              <a:rPr lang="nb-NO" sz="1300" dirty="0" err="1"/>
              <a:t>further</a:t>
            </a:r>
            <a:r>
              <a:rPr lang="nb-NO" sz="1300" dirty="0"/>
              <a:t> </a:t>
            </a:r>
            <a:r>
              <a:rPr lang="nb-NO" sz="1300" dirty="0" err="1"/>
              <a:t>detail</a:t>
            </a:r>
            <a:r>
              <a:rPr lang="nb-NO" sz="1300" dirty="0"/>
              <a:t> </a:t>
            </a:r>
            <a:r>
              <a:rPr lang="nb-NO" sz="1300" dirty="0" err="1"/>
              <a:t>see</a:t>
            </a:r>
            <a:r>
              <a:rPr lang="nb-NO" sz="1300" dirty="0"/>
              <a:t> </a:t>
            </a:r>
            <a:r>
              <a:rPr lang="nb-NO" sz="1300" dirty="0" err="1"/>
              <a:t>each</a:t>
            </a:r>
            <a:r>
              <a:rPr lang="nb-NO" sz="1300" dirty="0"/>
              <a:t> </a:t>
            </a:r>
            <a:r>
              <a:rPr lang="nb-NO" sz="1300" dirty="0" err="1"/>
              <a:t>requirement</a:t>
            </a:r>
            <a:r>
              <a:rPr lang="nb-NO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361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358B-0E6B-43D9-B35E-2862F53E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65" y="609072"/>
            <a:ext cx="10905753" cy="671660"/>
          </a:xfrm>
        </p:spPr>
        <p:txBody>
          <a:bodyPr/>
          <a:lstStyle/>
          <a:p>
            <a:r>
              <a:rPr lang="en-US" dirty="0"/>
              <a:t>Minor refinements and clarifications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EE72-BFFA-4DC5-BC53-42D4B0EA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475874"/>
            <a:ext cx="10905753" cy="412531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Clearer distinction between public debate and data accessibility/open data (#7.1 and #7.2).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Section on ‘Terminology’ also explains systematic disclosures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Countries are not suspended for achieving less than satisfactory progress on Requirements 1.1-1.3.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Separate section on EITI Board oversight of implementation (previous Requirement 8 on ‘Compliance and deadlines’).</a:t>
            </a:r>
          </a:p>
          <a:p>
            <a:pPr marL="0" indent="0">
              <a:buNone/>
            </a:pPr>
            <a:r>
              <a:rPr lang="nb-NO" sz="1500" dirty="0">
                <a:latin typeface="+mn-lt"/>
              </a:rPr>
              <a:t>For </a:t>
            </a:r>
            <a:r>
              <a:rPr lang="nb-NO" sz="1500" dirty="0" err="1">
                <a:latin typeface="+mn-lt"/>
              </a:rPr>
              <a:t>further</a:t>
            </a:r>
            <a:r>
              <a:rPr lang="nb-NO" sz="1500" dirty="0">
                <a:latin typeface="+mn-lt"/>
              </a:rPr>
              <a:t> </a:t>
            </a:r>
            <a:r>
              <a:rPr lang="nb-NO" sz="1500" dirty="0" err="1">
                <a:latin typeface="+mn-lt"/>
              </a:rPr>
              <a:t>detail</a:t>
            </a:r>
            <a:r>
              <a:rPr lang="nb-NO" sz="1500" dirty="0">
                <a:latin typeface="+mn-lt"/>
              </a:rPr>
              <a:t> </a:t>
            </a:r>
            <a:r>
              <a:rPr lang="nb-NO" sz="1500" dirty="0" err="1">
                <a:latin typeface="+mn-lt"/>
              </a:rPr>
              <a:t>see</a:t>
            </a:r>
            <a:r>
              <a:rPr lang="nb-NO" sz="1500" dirty="0">
                <a:latin typeface="+mn-lt"/>
              </a:rPr>
              <a:t> </a:t>
            </a:r>
            <a:r>
              <a:rPr lang="nb-NO" sz="1500" dirty="0" err="1">
                <a:latin typeface="+mn-lt"/>
              </a:rPr>
              <a:t>each</a:t>
            </a:r>
            <a:r>
              <a:rPr lang="nb-NO" sz="1500" dirty="0">
                <a:latin typeface="+mn-lt"/>
              </a:rPr>
              <a:t> </a:t>
            </a:r>
            <a:r>
              <a:rPr lang="nb-NO" sz="1500" dirty="0" err="1">
                <a:latin typeface="+mn-lt"/>
              </a:rPr>
              <a:t>requirement</a:t>
            </a:r>
            <a:r>
              <a:rPr lang="nb-NO" sz="15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94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401F9-08CF-B548-8AC6-07431EF22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513" y="1672457"/>
            <a:ext cx="4711991" cy="744996"/>
          </a:xfrm>
        </p:spPr>
        <p:txBody>
          <a:bodyPr>
            <a:noAutofit/>
          </a:bodyPr>
          <a:lstStyle/>
          <a:p>
            <a:r>
              <a:rPr lang="es-419" sz="4800" dirty="0" err="1"/>
              <a:t>Thank</a:t>
            </a:r>
            <a:r>
              <a:rPr lang="es-419" sz="4800" dirty="0"/>
              <a:t> </a:t>
            </a:r>
            <a:r>
              <a:rPr lang="es-419" sz="4800" dirty="0" err="1"/>
              <a:t>you</a:t>
            </a:r>
            <a:r>
              <a:rPr lang="es-419" sz="4800" dirty="0"/>
              <a:t>!</a:t>
            </a:r>
          </a:p>
          <a:p>
            <a:endParaRPr lang="es-419" sz="4800" dirty="0"/>
          </a:p>
          <a:p>
            <a:endParaRPr lang="es-419" sz="4800" dirty="0"/>
          </a:p>
          <a:p>
            <a:r>
              <a:rPr lang="es-419" sz="4800" dirty="0" err="1"/>
              <a:t>Questions</a:t>
            </a:r>
            <a:r>
              <a:rPr lang="es-419" sz="4800" dirty="0"/>
              <a:t>?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79216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44" y="874799"/>
            <a:ext cx="10905753" cy="671660"/>
          </a:xfrm>
        </p:spPr>
        <p:txBody>
          <a:bodyPr/>
          <a:lstStyle/>
          <a:p>
            <a:r>
              <a:rPr lang="es-AR" dirty="0"/>
              <a:t>2019 EITI Standard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B84EF-6473-4535-97B4-CF49AD99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00" y="1796232"/>
            <a:ext cx="69627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err="1"/>
              <a:t>Address</a:t>
            </a:r>
            <a:r>
              <a:rPr lang="nb-NO" sz="2800" dirty="0"/>
              <a:t> feedback from stakeholders and </a:t>
            </a:r>
            <a:r>
              <a:rPr lang="nb-NO" sz="2800" dirty="0" err="1"/>
              <a:t>clarify</a:t>
            </a:r>
            <a:r>
              <a:rPr lang="nb-NO" sz="2800" dirty="0"/>
              <a:t> </a:t>
            </a:r>
            <a:r>
              <a:rPr lang="nb-NO" sz="2800" dirty="0" err="1"/>
              <a:t>language</a:t>
            </a:r>
            <a:endParaRPr lang="nb-NO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err="1"/>
              <a:t>Reflect</a:t>
            </a:r>
            <a:r>
              <a:rPr lang="nb-NO" sz="2800" dirty="0"/>
              <a:t> </a:t>
            </a:r>
            <a:r>
              <a:rPr lang="nb-NO" sz="2800" dirty="0" err="1"/>
              <a:t>previous</a:t>
            </a:r>
            <a:r>
              <a:rPr lang="nb-NO" sz="2800" dirty="0"/>
              <a:t> </a:t>
            </a:r>
            <a:r>
              <a:rPr lang="nb-NO" sz="2800" dirty="0" err="1"/>
              <a:t>decisions</a:t>
            </a:r>
            <a:r>
              <a:rPr lang="nb-NO" sz="2800" dirty="0"/>
              <a:t> by </a:t>
            </a:r>
            <a:r>
              <a:rPr lang="nb-NO" sz="2800" dirty="0" err="1"/>
              <a:t>the</a:t>
            </a:r>
            <a:r>
              <a:rPr lang="nb-NO" sz="2800" dirty="0"/>
              <a:t>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Reflect good practices in implementing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Reduce burden and introduce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Encourage disclosures where it counts and reflect national priorities 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2912-66C2-446A-87C0-16A79D07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Process</a:t>
            </a:r>
            <a:r>
              <a:rPr lang="es-419" dirty="0"/>
              <a:t> </a:t>
            </a:r>
            <a:endParaRPr lang="nb-N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944E91-E524-4E76-AD13-C1F0DE7AB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091847"/>
              </p:ext>
            </p:extLst>
          </p:nvPr>
        </p:nvGraphicFramePr>
        <p:xfrm>
          <a:off x="642938" y="2019300"/>
          <a:ext cx="1124426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7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585148"/>
            <a:ext cx="10905753" cy="671660"/>
          </a:xfrm>
        </p:spPr>
        <p:txBody>
          <a:bodyPr/>
          <a:lstStyle/>
          <a:p>
            <a:r>
              <a:rPr lang="nb-NO" dirty="0" err="1"/>
              <a:t>Overview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es-x-int-SDL" dirty="0"/>
              <a:t>2019</a:t>
            </a:r>
            <a:r>
              <a:rPr lang="nb-NO" dirty="0"/>
              <a:t> EITI Standard</a:t>
            </a:r>
            <a:r>
              <a:rPr lang="es-x-int-SDL" dirty="0"/>
              <a:t>: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782513-B4B0-4D6C-BDA6-1F60D2157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4787"/>
              </p:ext>
            </p:extLst>
          </p:nvPr>
        </p:nvGraphicFramePr>
        <p:xfrm>
          <a:off x="642812" y="1256808"/>
          <a:ext cx="10341291" cy="441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68">
                  <a:extLst>
                    <a:ext uri="{9D8B030D-6E8A-4147-A177-3AD203B41FA5}">
                      <a16:colId xmlns:a16="http://schemas.microsoft.com/office/drawing/2014/main" val="3626926532"/>
                    </a:ext>
                  </a:extLst>
                </a:gridCol>
                <a:gridCol w="7178040">
                  <a:extLst>
                    <a:ext uri="{9D8B030D-6E8A-4147-A177-3AD203B41FA5}">
                      <a16:colId xmlns:a16="http://schemas.microsoft.com/office/drawing/2014/main" val="2067323258"/>
                    </a:ext>
                  </a:extLst>
                </a:gridCol>
                <a:gridCol w="1222883">
                  <a:extLst>
                    <a:ext uri="{9D8B030D-6E8A-4147-A177-3AD203B41FA5}">
                      <a16:colId xmlns:a16="http://schemas.microsoft.com/office/drawing/2014/main" val="2025349838"/>
                    </a:ext>
                  </a:extLst>
                </a:gridCol>
              </a:tblGrid>
              <a:tr h="458194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FFFF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>
                          <a:solidFill>
                            <a:srgbClr val="FFFFFF"/>
                          </a:solidFill>
                        </a:rPr>
                        <a:t>Requirement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78415"/>
                  </a:ext>
                </a:extLst>
              </a:tr>
              <a:tr h="790856">
                <a:tc>
                  <a:txBody>
                    <a:bodyPr/>
                    <a:lstStyle/>
                    <a:p>
                      <a:r>
                        <a:rPr lang="nb-NO" dirty="0" err="1"/>
                        <a:t>Requirements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Gender (#1.4, #6.3), Contracts (#2.4), Commodity sales (# 4.2) and Environmental reporting (#6.1)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87654"/>
                  </a:ext>
                </a:extLst>
              </a:tr>
              <a:tr h="451917">
                <a:tc>
                  <a:txBody>
                    <a:bodyPr/>
                    <a:lstStyle/>
                    <a:p>
                      <a:r>
                        <a:rPr lang="nb-NO" dirty="0" err="1"/>
                        <a:t>Expectations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Company and SOE disclosures (#4.9, #2.6) and Contracts (#2.4)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47775"/>
                  </a:ext>
                </a:extLst>
              </a:tr>
              <a:tr h="1129794">
                <a:tc>
                  <a:txBody>
                    <a:bodyPr/>
                    <a:lstStyle/>
                    <a:p>
                      <a:r>
                        <a:rPr lang="nb-NO" dirty="0" err="1"/>
                        <a:t>Encouragements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Licensing (#2.2), SOEs (#2.6), Production and exports (#3.2, #3.3), Commodity sales (# 4.2), Subnational transfers (#5.2), Environmental reporting (#6.4), Gender (#7.1, #7.4) and Recommendations (#7.3)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38841"/>
                  </a:ext>
                </a:extLst>
              </a:tr>
              <a:tr h="790856">
                <a:tc>
                  <a:txBody>
                    <a:bodyPr/>
                    <a:lstStyle/>
                    <a:p>
                      <a:r>
                        <a:rPr lang="nb-NO" dirty="0" err="1"/>
                        <a:t>Introduced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flexibility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Reconciliation (#4.9) and Annual progress reporting (#7.4)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59457"/>
                  </a:ext>
                </a:extLst>
              </a:tr>
              <a:tr h="790856">
                <a:tc>
                  <a:txBody>
                    <a:bodyPr/>
                    <a:lstStyle/>
                    <a:p>
                      <a:r>
                        <a:rPr lang="nb-NO" dirty="0" err="1"/>
                        <a:t>Clarifications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Contracts (#2.4), Beneficial ownership (#2.5), SOEs (#2.6, #6.2), Project-level reporting (#4.7), Public debate and open data (#7.1, 7.2)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6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90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FFC5F1-C7AC-4BBC-81C3-840C4F99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66398"/>
            <a:ext cx="10905753" cy="671660"/>
          </a:xfrm>
        </p:spPr>
        <p:txBody>
          <a:bodyPr/>
          <a:lstStyle/>
          <a:p>
            <a:r>
              <a:rPr lang="es-AR" dirty="0" err="1"/>
              <a:t>Where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find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2019 Standard and </a:t>
            </a:r>
            <a:r>
              <a:rPr lang="es-AR" dirty="0" err="1"/>
              <a:t>guides</a:t>
            </a:r>
            <a:r>
              <a:rPr lang="es-AR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AEBF0-2B18-4F89-9FA0-A3DFFB528B17}"/>
              </a:ext>
            </a:extLst>
          </p:cNvPr>
          <p:cNvSpPr txBox="1"/>
          <p:nvPr/>
        </p:nvSpPr>
        <p:spPr>
          <a:xfrm>
            <a:off x="8433639" y="2622323"/>
            <a:ext cx="394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highlight>
                  <a:srgbClr val="FFFF00"/>
                </a:highlight>
              </a:rPr>
              <a:t>Guidance</a:t>
            </a:r>
            <a:r>
              <a:rPr lang="es-AR" b="1" dirty="0">
                <a:highlight>
                  <a:srgbClr val="FFFF00"/>
                </a:highlight>
              </a:rPr>
              <a:t> notes Will be </a:t>
            </a:r>
            <a:r>
              <a:rPr lang="es-AR" b="1" dirty="0" err="1">
                <a:highlight>
                  <a:srgbClr val="FFFF00"/>
                </a:highlight>
              </a:rPr>
              <a:t>updated</a:t>
            </a:r>
            <a:endParaRPr lang="es-AR" b="1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86006-A767-4491-9559-A677F2C92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4" t="47052" r="51591" b="34877"/>
          <a:stretch/>
        </p:blipFill>
        <p:spPr>
          <a:xfrm>
            <a:off x="9299654" y="3059668"/>
            <a:ext cx="1352707" cy="1239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4E666-24F5-4960-8EEB-A7B155A3D12C}"/>
              </a:ext>
            </a:extLst>
          </p:cNvPr>
          <p:cNvSpPr txBox="1"/>
          <p:nvPr/>
        </p:nvSpPr>
        <p:spPr>
          <a:xfrm>
            <a:off x="8102169" y="4367033"/>
            <a:ext cx="394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highlight>
                  <a:srgbClr val="FFFF00"/>
                </a:highlight>
              </a:rPr>
              <a:t>These</a:t>
            </a:r>
            <a:r>
              <a:rPr lang="es-AR" b="1" dirty="0">
                <a:highlight>
                  <a:srgbClr val="FFFF00"/>
                </a:highlight>
              </a:rPr>
              <a:t> Will be </a:t>
            </a:r>
            <a:r>
              <a:rPr lang="es-AR" b="1" dirty="0" err="1">
                <a:highlight>
                  <a:srgbClr val="FFFF00"/>
                </a:highlight>
              </a:rPr>
              <a:t>available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progresively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on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our</a:t>
            </a:r>
            <a:r>
              <a:rPr lang="es-AR" b="1" dirty="0">
                <a:highlight>
                  <a:srgbClr val="FFFF00"/>
                </a:highlight>
              </a:rPr>
              <a:t> web page in </a:t>
            </a:r>
            <a:r>
              <a:rPr lang="es-AR" b="1" dirty="0" err="1">
                <a:highlight>
                  <a:srgbClr val="FFFF00"/>
                </a:highlight>
              </a:rPr>
              <a:t>the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upcoming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months</a:t>
            </a:r>
            <a:r>
              <a:rPr lang="es-AR" b="1" dirty="0">
                <a:highlight>
                  <a:srgbClr val="FFFF00"/>
                </a:highlight>
              </a:rPr>
              <a:t>. </a:t>
            </a:r>
          </a:p>
          <a:p>
            <a:endParaRPr lang="es-AR" b="1" dirty="0">
              <a:highlight>
                <a:srgbClr val="FFFF00"/>
              </a:highlight>
            </a:endParaRPr>
          </a:p>
          <a:p>
            <a:r>
              <a:rPr lang="es-AR" b="1" dirty="0">
                <a:highlight>
                  <a:srgbClr val="FFFF00"/>
                </a:highlight>
              </a:rPr>
              <a:t>Dates </a:t>
            </a:r>
            <a:r>
              <a:rPr lang="es-AR" b="1" dirty="0" err="1">
                <a:highlight>
                  <a:srgbClr val="FFFF00"/>
                </a:highlight>
              </a:rPr>
              <a:t>will</a:t>
            </a:r>
            <a:r>
              <a:rPr lang="es-AR" b="1" dirty="0">
                <a:highlight>
                  <a:srgbClr val="FFFF00"/>
                </a:highlight>
              </a:rPr>
              <a:t> be </a:t>
            </a:r>
            <a:r>
              <a:rPr lang="es-AR" b="1" dirty="0" err="1">
                <a:highlight>
                  <a:srgbClr val="FFFF00"/>
                </a:highlight>
              </a:rPr>
              <a:t>announced</a:t>
            </a:r>
            <a:r>
              <a:rPr lang="es-AR" b="1" dirty="0">
                <a:highlight>
                  <a:srgbClr val="FFFF00"/>
                </a:highlight>
              </a:rPr>
              <a:t> </a:t>
            </a:r>
            <a:r>
              <a:rPr lang="es-AR" b="1" dirty="0" err="1">
                <a:highlight>
                  <a:srgbClr val="FFFF00"/>
                </a:highlight>
              </a:rPr>
              <a:t>accordingly</a:t>
            </a:r>
            <a:r>
              <a:rPr lang="es-AR" b="1" dirty="0">
                <a:highlight>
                  <a:srgbClr val="FFFF00"/>
                </a:highlight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5F54F-41EE-4CE7-B567-85E539966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48" t="5443" r="8032" b="38101"/>
          <a:stretch/>
        </p:blipFill>
        <p:spPr>
          <a:xfrm>
            <a:off x="669269" y="2313458"/>
            <a:ext cx="3257550" cy="28300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BAF84-8D29-435B-B026-C79F502A2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346" y="1884487"/>
            <a:ext cx="3136683" cy="43386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6248-42ED-465B-B56F-5727A8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859168"/>
            <a:ext cx="10905753" cy="671660"/>
          </a:xfrm>
        </p:spPr>
        <p:txBody>
          <a:bodyPr/>
          <a:lstStyle/>
          <a:p>
            <a:r>
              <a:rPr lang="en-US" dirty="0"/>
              <a:t>Terminology (1 of 3) - overview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68DA9C-A436-414F-8762-CD8AE35A9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99046"/>
              </p:ext>
            </p:extLst>
          </p:nvPr>
        </p:nvGraphicFramePr>
        <p:xfrm>
          <a:off x="883333" y="1595120"/>
          <a:ext cx="10089467" cy="350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917">
                  <a:extLst>
                    <a:ext uri="{9D8B030D-6E8A-4147-A177-3AD203B41FA5}">
                      <a16:colId xmlns:a16="http://schemas.microsoft.com/office/drawing/2014/main" val="183579168"/>
                    </a:ext>
                  </a:extLst>
                </a:gridCol>
                <a:gridCol w="3783330">
                  <a:extLst>
                    <a:ext uri="{9D8B030D-6E8A-4147-A177-3AD203B41FA5}">
                      <a16:colId xmlns:a16="http://schemas.microsoft.com/office/drawing/2014/main" val="629601875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089773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FFFFFF"/>
                          </a:solidFill>
                        </a:rPr>
                        <a:t>Level of obligation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FFFFFF"/>
                          </a:solidFill>
                        </a:rPr>
                        <a:t>Terms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FFFFFF"/>
                          </a:solidFill>
                        </a:rPr>
                        <a:t>Consequence (Validation)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07106"/>
                  </a:ext>
                </a:extLst>
              </a:tr>
              <a:tr h="973723">
                <a:tc>
                  <a:txBody>
                    <a:bodyPr/>
                    <a:lstStyle/>
                    <a:p>
                      <a:r>
                        <a:rPr lang="en-US" sz="3200" b="1" noProof="0">
                          <a:highlight>
                            <a:srgbClr val="00FFFF"/>
                          </a:highlight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Must, should, required</a:t>
                      </a:r>
                    </a:p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Will be taken into account in the assesment of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1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Expected</a:t>
                      </a:r>
                    </a:p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The MSG should consider and document discussions on the issue (including barriers to disclosures). Will be verified during Validation.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28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noProof="0">
                          <a:highlight>
                            <a:srgbClr val="00FF00"/>
                          </a:highlight>
                        </a:rPr>
                        <a:t>Encouraged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Recommended, encouraged, may wish, could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MSG efforts in Validation Will be documented, but will </a:t>
                      </a:r>
                      <a:r>
                        <a:rPr lang="en-US" b="1" noProof="0" dirty="0"/>
                        <a:t>not</a:t>
                      </a:r>
                      <a:r>
                        <a:rPr lang="en-US" noProof="0" dirty="0"/>
                        <a:t> be taken into account in the assessment of progress.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0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6248-42ED-465B-B56F-5727A8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859168"/>
            <a:ext cx="10905753" cy="671660"/>
          </a:xfrm>
        </p:spPr>
        <p:txBody>
          <a:bodyPr/>
          <a:lstStyle/>
          <a:p>
            <a:r>
              <a:rPr lang="es-AR" dirty="0" err="1"/>
              <a:t>Terminology</a:t>
            </a:r>
            <a:r>
              <a:rPr lang="es-AR" dirty="0"/>
              <a:t> (2 </a:t>
            </a:r>
            <a:r>
              <a:rPr lang="es-AR" dirty="0" err="1"/>
              <a:t>of</a:t>
            </a:r>
            <a:r>
              <a:rPr lang="es-AR" dirty="0"/>
              <a:t> 3) – </a:t>
            </a:r>
            <a:r>
              <a:rPr lang="es-AR" dirty="0" err="1"/>
              <a:t>text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94C7-2A87-47CD-BB42-72C1B2BF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1638300"/>
            <a:ext cx="10905753" cy="3581400"/>
          </a:xfrm>
        </p:spPr>
        <p:txBody>
          <a:bodyPr>
            <a:noAutofit/>
          </a:bodyPr>
          <a:lstStyle/>
          <a:p>
            <a:r>
              <a:rPr lang="en-US" dirty="0"/>
              <a:t>The use of the terms ‘</a:t>
            </a:r>
            <a:r>
              <a:rPr lang="en-US" b="1" dirty="0"/>
              <a:t>must</a:t>
            </a:r>
            <a:r>
              <a:rPr lang="en-US" dirty="0"/>
              <a:t>’, ‘</a:t>
            </a:r>
            <a:r>
              <a:rPr lang="en-US" b="1" dirty="0"/>
              <a:t>should</a:t>
            </a:r>
            <a:r>
              <a:rPr lang="en-US" dirty="0"/>
              <a:t>’ and ‘</a:t>
            </a:r>
            <a:r>
              <a:rPr lang="en-US" b="1" dirty="0"/>
              <a:t>required</a:t>
            </a:r>
            <a:r>
              <a:rPr lang="en-US" dirty="0"/>
              <a:t>’ in the EITI Standard indicates that something is mandatory and will be taken into account in the assessment of compliance with the EITI Standard. </a:t>
            </a:r>
          </a:p>
          <a:p>
            <a:r>
              <a:rPr lang="en-US" dirty="0"/>
              <a:t>The use of the term ‘</a:t>
            </a:r>
            <a:r>
              <a:rPr lang="en-US" b="1" dirty="0"/>
              <a:t>expected</a:t>
            </a:r>
            <a:r>
              <a:rPr lang="en-US" dirty="0"/>
              <a:t>’ in the EITI Standard indicates that the multi-stakeholder group should consider the issue and document their discussions, rationale for disclosure/non-disclosure and any barriers to disclosure. Validation will consider and document the discussions by the multi-stakeholder group. </a:t>
            </a:r>
          </a:p>
          <a:p>
            <a:r>
              <a:rPr lang="en-US" dirty="0"/>
              <a:t>The use of the terms ‘</a:t>
            </a:r>
            <a:r>
              <a:rPr lang="en-US" b="1" dirty="0"/>
              <a:t>recommended</a:t>
            </a:r>
            <a:r>
              <a:rPr lang="en-US" dirty="0"/>
              <a:t>’, ‘</a:t>
            </a:r>
            <a:r>
              <a:rPr lang="en-US" b="1" dirty="0"/>
              <a:t>encouraged</a:t>
            </a:r>
            <a:r>
              <a:rPr lang="en-US" dirty="0"/>
              <a:t>’, ‘</a:t>
            </a:r>
            <a:r>
              <a:rPr lang="en-US" b="1" dirty="0"/>
              <a:t>may wish</a:t>
            </a:r>
            <a:r>
              <a:rPr lang="en-US" dirty="0"/>
              <a:t>’ and ‘</a:t>
            </a:r>
            <a:r>
              <a:rPr lang="en-US" b="1" dirty="0"/>
              <a:t>could</a:t>
            </a:r>
            <a:r>
              <a:rPr lang="en-US" dirty="0"/>
              <a:t>’ in the EITI Standard indicates that something is optional. Efforts by the multi-stakeholder group will be documented in Validation but will not be taken into account in the overall assessment of compliance with the EITI Standard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2924981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80B2FE5AC4B44A80237029CCB0D33" ma:contentTypeVersion="0" ma:contentTypeDescription="Create a new document." ma:contentTypeScope="" ma:versionID="1f9282e618b33429c2cd0302dd444a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41CA4C-95CD-49BA-8926-D0B5BC3331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687547-9DB3-48FD-B246-1D92ABDA5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03F381-E764-4414-8F5F-FEC77569C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4090</TotalTime>
  <Words>1667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Symbol</vt:lpstr>
      <vt:lpstr>EITItheme1</vt:lpstr>
      <vt:lpstr>2019 Standard– changes and explanations    Tuesday, 10 Sept. 2019 Webinar</vt:lpstr>
      <vt:lpstr>Evolution of the EITI Standard</vt:lpstr>
      <vt:lpstr>2019 EITI Standard </vt:lpstr>
      <vt:lpstr>Why the changes?</vt:lpstr>
      <vt:lpstr>Process </vt:lpstr>
      <vt:lpstr>Overview of 2019 EITI Standard: </vt:lpstr>
      <vt:lpstr>Where to find the 2019 Standard and guides?</vt:lpstr>
      <vt:lpstr>Terminology (1 of 3) - overview  </vt:lpstr>
      <vt:lpstr>Terminology (2 of 3) – text from the Standard</vt:lpstr>
      <vt:lpstr>Terminology (3 of 3) – “Mainstreaming”</vt:lpstr>
      <vt:lpstr>How does it affect Validation?</vt:lpstr>
      <vt:lpstr>Today we wont cover chapter 4:    EITI Board oversight of EITI implementation</vt:lpstr>
      <vt:lpstr>“Mainstreaming” ( “sistematic disclosure”)</vt:lpstr>
      <vt:lpstr>Systematic disclosures:       What has changed? </vt:lpstr>
      <vt:lpstr>Project-level reporting:                    What has changed? </vt:lpstr>
      <vt:lpstr>Contract transparency:                   What has changed? </vt:lpstr>
      <vt:lpstr>State-owned enterprise:                      What has changed? </vt:lpstr>
      <vt:lpstr>Sale of the state’s share of production or other revenues collected in kind: What has changed?</vt:lpstr>
      <vt:lpstr>Gender: What has changed?</vt:lpstr>
      <vt:lpstr>Environmental reporting:    What has changed?</vt:lpstr>
      <vt:lpstr>Annual progress reporting: What has changed? </vt:lpstr>
      <vt:lpstr>Other encouraged provisions</vt:lpstr>
      <vt:lpstr>Minor refinements and clarifications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Paris</dc:creator>
  <cp:lastModifiedBy>Monica Osorio</cp:lastModifiedBy>
  <cp:revision>229</cp:revision>
  <cp:lastPrinted>2019-08-20T16:34:12Z</cp:lastPrinted>
  <dcterms:created xsi:type="dcterms:W3CDTF">2018-10-05T09:15:44Z</dcterms:created>
  <dcterms:modified xsi:type="dcterms:W3CDTF">2019-09-16T09:49:59Z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0x010100FB280B2FE5AC4B44A80237029CCB0D33</vt:lpwstr>
  </property>
</Properties>
</file>