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308" r:id="rId5"/>
    <p:sldId id="275" r:id="rId6"/>
    <p:sldId id="300" r:id="rId7"/>
    <p:sldId id="274" r:id="rId8"/>
    <p:sldId id="318" r:id="rId9"/>
    <p:sldId id="285" r:id="rId10"/>
    <p:sldId id="309" r:id="rId11"/>
    <p:sldId id="298" r:id="rId12"/>
    <p:sldId id="316" r:id="rId13"/>
    <p:sldId id="315" r:id="rId14"/>
    <p:sldId id="311" r:id="rId15"/>
    <p:sldId id="302" r:id="rId16"/>
    <p:sldId id="317" r:id="rId17"/>
    <p:sldId id="276" r:id="rId18"/>
    <p:sldId id="288" r:id="rId19"/>
    <p:sldId id="290" r:id="rId20"/>
    <p:sldId id="292" r:id="rId21"/>
    <p:sldId id="294" r:id="rId22"/>
    <p:sldId id="296" r:id="rId23"/>
    <p:sldId id="312" r:id="rId24"/>
    <p:sldId id="313" r:id="rId25"/>
    <p:sldId id="301" r:id="rId26"/>
    <p:sldId id="314"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P" initials="IS" lastIdx="1" clrIdx="0">
    <p:extLst>
      <p:ext uri="{19B8F6BF-5375-455C-9EA6-DF929625EA0E}">
        <p15:presenceInfo xmlns:p15="http://schemas.microsoft.com/office/powerpoint/2012/main" userId="F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C3F0"/>
    <a:srgbClr val="FFFFFF"/>
    <a:srgbClr val="002157"/>
    <a:srgbClr val="EBCB9F"/>
    <a:srgbClr val="6D5339"/>
    <a:srgbClr val="0090BF"/>
    <a:srgbClr val="0090BD"/>
    <a:srgbClr val="005B8C"/>
    <a:srgbClr val="025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p:restoredTop sz="94643"/>
  </p:normalViewPr>
  <p:slideViewPr>
    <p:cSldViewPr snapToGrid="0" snapToObjects="1">
      <p:cViewPr varScale="1">
        <p:scale>
          <a:sx n="67" d="100"/>
          <a:sy n="67" d="100"/>
        </p:scale>
        <p:origin x="940"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D2B1E-3B77-4DF1-967C-96A0812D3A3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nb-NO"/>
        </a:p>
      </dgm:t>
    </dgm:pt>
    <dgm:pt modelId="{F0D32D32-D725-44DB-B78F-C37BE4817E13}">
      <dgm:prSet/>
      <dgm:spPr/>
      <dgm:t>
        <a:bodyPr/>
        <a:lstStyle/>
        <a:p>
          <a:r>
            <a:rPr lang="es-AR" b="1" baseline="0" dirty="0"/>
            <a:t>2018-Octubre : </a:t>
          </a:r>
        </a:p>
        <a:p>
          <a:r>
            <a:rPr lang="es-AR" b="0" baseline="0" dirty="0"/>
            <a:t>Consejo decidió actualizar requisitos del Estándar.</a:t>
          </a:r>
          <a:endParaRPr lang="nb-NO" b="0" dirty="0"/>
        </a:p>
      </dgm:t>
    </dgm:pt>
    <dgm:pt modelId="{D6F80E2C-0DF7-405B-A685-16F5BCE93D27}" type="parTrans" cxnId="{A23A4559-06EA-4259-B451-69F6ECCD1195}">
      <dgm:prSet/>
      <dgm:spPr/>
      <dgm:t>
        <a:bodyPr/>
        <a:lstStyle/>
        <a:p>
          <a:endParaRPr lang="nb-NO"/>
        </a:p>
      </dgm:t>
    </dgm:pt>
    <dgm:pt modelId="{14E65961-8728-4FE6-BC0A-AEB6B73EC3FB}" type="sibTrans" cxnId="{A23A4559-06EA-4259-B451-69F6ECCD1195}">
      <dgm:prSet/>
      <dgm:spPr/>
      <dgm:t>
        <a:bodyPr/>
        <a:lstStyle/>
        <a:p>
          <a:endParaRPr lang="nb-NO"/>
        </a:p>
      </dgm:t>
    </dgm:pt>
    <dgm:pt modelId="{F2AFBC04-2B51-4E35-A4D9-53E6E9CB3255}">
      <dgm:prSet/>
      <dgm:spPr/>
      <dgm:t>
        <a:bodyPr/>
        <a:lstStyle/>
        <a:p>
          <a:r>
            <a:rPr lang="es-AR" b="1" baseline="0" dirty="0"/>
            <a:t>2018-Enero 2019: </a:t>
          </a:r>
        </a:p>
        <a:p>
          <a:r>
            <a:rPr lang="es-AR" b="0" baseline="0" dirty="0"/>
            <a:t>Se forma Grupo de trabajo (consultas, comentarios, borradores).</a:t>
          </a:r>
          <a:endParaRPr lang="nb-NO" b="0" dirty="0"/>
        </a:p>
      </dgm:t>
    </dgm:pt>
    <dgm:pt modelId="{3FA65216-F07B-4DE3-BAB1-98750D138D39}" type="parTrans" cxnId="{86EBD817-BFEB-47E6-9792-6376E19DBE38}">
      <dgm:prSet/>
      <dgm:spPr/>
      <dgm:t>
        <a:bodyPr/>
        <a:lstStyle/>
        <a:p>
          <a:endParaRPr lang="nb-NO"/>
        </a:p>
      </dgm:t>
    </dgm:pt>
    <dgm:pt modelId="{4DF93A1B-45A4-4FD1-8C90-CCAD0C6EB30C}" type="sibTrans" cxnId="{86EBD817-BFEB-47E6-9792-6376E19DBE38}">
      <dgm:prSet/>
      <dgm:spPr/>
      <dgm:t>
        <a:bodyPr/>
        <a:lstStyle/>
        <a:p>
          <a:endParaRPr lang="nb-NO"/>
        </a:p>
      </dgm:t>
    </dgm:pt>
    <dgm:pt modelId="{134BDF8D-96A5-4F2D-B89C-46204A0053A4}">
      <dgm:prSet/>
      <dgm:spPr/>
      <dgm:t>
        <a:bodyPr/>
        <a:lstStyle/>
        <a:p>
          <a:r>
            <a:rPr lang="es-AR" b="1" baseline="0" dirty="0"/>
            <a:t>2019-Febrero: </a:t>
          </a:r>
        </a:p>
        <a:p>
          <a:r>
            <a:rPr lang="es-AR" b="0" baseline="0" dirty="0"/>
            <a:t>Comité de Implementación considera borradores y hace proposición para consultas.</a:t>
          </a:r>
          <a:endParaRPr lang="nb-NO" b="0" dirty="0"/>
        </a:p>
      </dgm:t>
    </dgm:pt>
    <dgm:pt modelId="{D4C40C66-9A9D-4C69-AF71-4B47F680E048}" type="parTrans" cxnId="{C72A72C3-FCC0-4CEE-B1A1-99A98AE03B7E}">
      <dgm:prSet/>
      <dgm:spPr/>
      <dgm:t>
        <a:bodyPr/>
        <a:lstStyle/>
        <a:p>
          <a:endParaRPr lang="nb-NO"/>
        </a:p>
      </dgm:t>
    </dgm:pt>
    <dgm:pt modelId="{B4CAEDE1-FB5F-4D48-ADB9-D50182B675AE}" type="sibTrans" cxnId="{C72A72C3-FCC0-4CEE-B1A1-99A98AE03B7E}">
      <dgm:prSet/>
      <dgm:spPr/>
      <dgm:t>
        <a:bodyPr/>
        <a:lstStyle/>
        <a:p>
          <a:endParaRPr lang="nb-NO"/>
        </a:p>
      </dgm:t>
    </dgm:pt>
    <dgm:pt modelId="{B8EE805E-BBAD-4FE6-9957-C85DA0D7A4CB}">
      <dgm:prSet/>
      <dgm:spPr/>
      <dgm:t>
        <a:bodyPr/>
        <a:lstStyle/>
        <a:p>
          <a:r>
            <a:rPr lang="es-AR" b="1" baseline="0" dirty="0"/>
            <a:t>2019-Febrero: </a:t>
          </a:r>
        </a:p>
        <a:p>
          <a:r>
            <a:rPr lang="es-AR" b="0" baseline="0" dirty="0"/>
            <a:t>Consultas con países implementadores (siete reuniones regionales).</a:t>
          </a:r>
          <a:endParaRPr lang="nb-NO" b="0" dirty="0"/>
        </a:p>
      </dgm:t>
    </dgm:pt>
    <dgm:pt modelId="{3BA3C553-9761-4E14-B4FF-956251FC087D}" type="parTrans" cxnId="{0CE2ACD1-C24C-4E3B-B385-81CE1F3AF33E}">
      <dgm:prSet/>
      <dgm:spPr/>
      <dgm:t>
        <a:bodyPr/>
        <a:lstStyle/>
        <a:p>
          <a:endParaRPr lang="nb-NO"/>
        </a:p>
      </dgm:t>
    </dgm:pt>
    <dgm:pt modelId="{97EEA99B-8AC1-42E7-8052-A2CDAC4CB82F}" type="sibTrans" cxnId="{0CE2ACD1-C24C-4E3B-B385-81CE1F3AF33E}">
      <dgm:prSet/>
      <dgm:spPr/>
      <dgm:t>
        <a:bodyPr/>
        <a:lstStyle/>
        <a:p>
          <a:endParaRPr lang="nb-NO"/>
        </a:p>
      </dgm:t>
    </dgm:pt>
    <dgm:pt modelId="{33682F16-1A9F-478D-87A1-8018917F7BC8}">
      <dgm:prSet/>
      <dgm:spPr/>
      <dgm:t>
        <a:bodyPr/>
        <a:lstStyle/>
        <a:p>
          <a:r>
            <a:rPr lang="es-AR" b="1" baseline="0" dirty="0"/>
            <a:t>2019-Marzo: </a:t>
          </a:r>
        </a:p>
        <a:p>
          <a:r>
            <a:rPr lang="es-AR" b="0" baseline="0" dirty="0"/>
            <a:t>Comité de Implementación propone borrador final para Consejo.</a:t>
          </a:r>
          <a:endParaRPr lang="nb-NO" b="0" dirty="0"/>
        </a:p>
      </dgm:t>
    </dgm:pt>
    <dgm:pt modelId="{F94FB86F-5425-49FD-A11F-C959CE2E65C1}" type="parTrans" cxnId="{388AB3C5-09C4-403B-AC94-FAAB781F804F}">
      <dgm:prSet/>
      <dgm:spPr/>
      <dgm:t>
        <a:bodyPr/>
        <a:lstStyle/>
        <a:p>
          <a:endParaRPr lang="nb-NO"/>
        </a:p>
      </dgm:t>
    </dgm:pt>
    <dgm:pt modelId="{B907BE43-6D9C-4C9E-983B-CE2E77E2C83E}" type="sibTrans" cxnId="{388AB3C5-09C4-403B-AC94-FAAB781F804F}">
      <dgm:prSet/>
      <dgm:spPr/>
      <dgm:t>
        <a:bodyPr/>
        <a:lstStyle/>
        <a:p>
          <a:endParaRPr lang="nb-NO"/>
        </a:p>
      </dgm:t>
    </dgm:pt>
    <dgm:pt modelId="{B2C776D4-D645-418B-A0AC-0B346CD5B36E}">
      <dgm:prSet/>
      <dgm:spPr/>
      <dgm:t>
        <a:bodyPr/>
        <a:lstStyle/>
        <a:p>
          <a:r>
            <a:rPr lang="es-AR" b="1" baseline="0" dirty="0"/>
            <a:t>2019-Mayo: </a:t>
          </a:r>
        </a:p>
        <a:p>
          <a:r>
            <a:rPr lang="es-AR" b="0" baseline="0" dirty="0"/>
            <a:t>Consejo aprueba el Estándar 2019.</a:t>
          </a:r>
          <a:endParaRPr lang="nb-NO" b="0" dirty="0"/>
        </a:p>
      </dgm:t>
    </dgm:pt>
    <dgm:pt modelId="{E227D6B6-13B4-494F-B6B4-A4B99BD36507}" type="parTrans" cxnId="{116A20FE-2C78-448B-8463-120D7515F049}">
      <dgm:prSet/>
      <dgm:spPr/>
      <dgm:t>
        <a:bodyPr/>
        <a:lstStyle/>
        <a:p>
          <a:endParaRPr lang="nb-NO"/>
        </a:p>
      </dgm:t>
    </dgm:pt>
    <dgm:pt modelId="{A10134A8-80EE-4E4A-8C3F-E17A0962F2ED}" type="sibTrans" cxnId="{116A20FE-2C78-448B-8463-120D7515F049}">
      <dgm:prSet/>
      <dgm:spPr/>
      <dgm:t>
        <a:bodyPr/>
        <a:lstStyle/>
        <a:p>
          <a:endParaRPr lang="nb-NO"/>
        </a:p>
      </dgm:t>
    </dgm:pt>
    <dgm:pt modelId="{21083F40-AB73-4B02-A59E-1A5BBA346A30}">
      <dgm:prSet/>
      <dgm:spPr/>
      <dgm:t>
        <a:bodyPr/>
        <a:lstStyle/>
        <a:p>
          <a:r>
            <a:rPr lang="es-AR" b="1" baseline="0" dirty="0"/>
            <a:t>2019-Junio: </a:t>
          </a:r>
        </a:p>
        <a:p>
          <a:r>
            <a:rPr lang="es-AR" b="0" baseline="0" dirty="0"/>
            <a:t>Se lanza el Estándar 2019 en Conferencia Global París.</a:t>
          </a:r>
          <a:endParaRPr lang="nb-NO" b="0" dirty="0"/>
        </a:p>
      </dgm:t>
    </dgm:pt>
    <dgm:pt modelId="{E7DF1D4F-D259-44E6-B744-92DCBE3415A8}" type="parTrans" cxnId="{A947D5DC-E728-42D2-B257-E10D2898B912}">
      <dgm:prSet/>
      <dgm:spPr/>
      <dgm:t>
        <a:bodyPr/>
        <a:lstStyle/>
        <a:p>
          <a:endParaRPr lang="nb-NO"/>
        </a:p>
      </dgm:t>
    </dgm:pt>
    <dgm:pt modelId="{83120235-993B-4679-B4E0-B860F229726A}" type="sibTrans" cxnId="{A947D5DC-E728-42D2-B257-E10D2898B912}">
      <dgm:prSet/>
      <dgm:spPr/>
      <dgm:t>
        <a:bodyPr/>
        <a:lstStyle/>
        <a:p>
          <a:endParaRPr lang="nb-NO"/>
        </a:p>
      </dgm:t>
    </dgm:pt>
    <dgm:pt modelId="{E841BB2C-9127-498D-B507-46941812C48D}" type="pres">
      <dgm:prSet presAssocID="{B85D2B1E-3B77-4DF1-967C-96A0812D3A35}" presName="Name0" presStyleCnt="0">
        <dgm:presLayoutVars>
          <dgm:dir/>
          <dgm:resizeHandles val="exact"/>
        </dgm:presLayoutVars>
      </dgm:prSet>
      <dgm:spPr/>
    </dgm:pt>
    <dgm:pt modelId="{E86B072C-83C3-498E-B6C3-D795ACC7E57A}" type="pres">
      <dgm:prSet presAssocID="{B85D2B1E-3B77-4DF1-967C-96A0812D3A35}" presName="arrow" presStyleLbl="bgShp" presStyleIdx="0" presStyleCnt="1"/>
      <dgm:spPr/>
    </dgm:pt>
    <dgm:pt modelId="{977EF050-ED3F-4C2E-A872-90E159DB223F}" type="pres">
      <dgm:prSet presAssocID="{B85D2B1E-3B77-4DF1-967C-96A0812D3A35}" presName="points" presStyleCnt="0"/>
      <dgm:spPr/>
    </dgm:pt>
    <dgm:pt modelId="{046698F0-7265-4F06-B632-A183692A12B9}" type="pres">
      <dgm:prSet presAssocID="{F0D32D32-D725-44DB-B78F-C37BE4817E13}" presName="compositeA" presStyleCnt="0"/>
      <dgm:spPr/>
    </dgm:pt>
    <dgm:pt modelId="{8AC06650-751D-4B07-9955-1F1B4B7DB124}" type="pres">
      <dgm:prSet presAssocID="{F0D32D32-D725-44DB-B78F-C37BE4817E13}" presName="textA" presStyleLbl="revTx" presStyleIdx="0" presStyleCnt="7">
        <dgm:presLayoutVars>
          <dgm:bulletEnabled val="1"/>
        </dgm:presLayoutVars>
      </dgm:prSet>
      <dgm:spPr/>
    </dgm:pt>
    <dgm:pt modelId="{C1410C94-A3E1-4B68-A6D9-ED5152616824}" type="pres">
      <dgm:prSet presAssocID="{F0D32D32-D725-44DB-B78F-C37BE4817E13}" presName="circleA" presStyleLbl="node1" presStyleIdx="0" presStyleCnt="7"/>
      <dgm:spPr/>
    </dgm:pt>
    <dgm:pt modelId="{CBC53BA1-FDD0-42E2-AA84-0AC58C352FF8}" type="pres">
      <dgm:prSet presAssocID="{F0D32D32-D725-44DB-B78F-C37BE4817E13}" presName="spaceA" presStyleCnt="0"/>
      <dgm:spPr/>
    </dgm:pt>
    <dgm:pt modelId="{0FFAA2D9-EF33-4AE7-9C87-6BD98D6F2A4A}" type="pres">
      <dgm:prSet presAssocID="{14E65961-8728-4FE6-BC0A-AEB6B73EC3FB}" presName="space" presStyleCnt="0"/>
      <dgm:spPr/>
    </dgm:pt>
    <dgm:pt modelId="{A9F5BE5C-F830-433B-AB63-5BC89345073C}" type="pres">
      <dgm:prSet presAssocID="{F2AFBC04-2B51-4E35-A4D9-53E6E9CB3255}" presName="compositeB" presStyleCnt="0"/>
      <dgm:spPr/>
    </dgm:pt>
    <dgm:pt modelId="{6CE03934-8524-4F87-B022-0B5D7188CEEB}" type="pres">
      <dgm:prSet presAssocID="{F2AFBC04-2B51-4E35-A4D9-53E6E9CB3255}" presName="textB" presStyleLbl="revTx" presStyleIdx="1" presStyleCnt="7">
        <dgm:presLayoutVars>
          <dgm:bulletEnabled val="1"/>
        </dgm:presLayoutVars>
      </dgm:prSet>
      <dgm:spPr/>
    </dgm:pt>
    <dgm:pt modelId="{5C02DC71-A45B-46B6-AB6F-A694947BB1FD}" type="pres">
      <dgm:prSet presAssocID="{F2AFBC04-2B51-4E35-A4D9-53E6E9CB3255}" presName="circleB" presStyleLbl="node1" presStyleIdx="1" presStyleCnt="7"/>
      <dgm:spPr/>
    </dgm:pt>
    <dgm:pt modelId="{AD7C0E21-4AF5-4F7C-92E2-AC69E69B6514}" type="pres">
      <dgm:prSet presAssocID="{F2AFBC04-2B51-4E35-A4D9-53E6E9CB3255}" presName="spaceB" presStyleCnt="0"/>
      <dgm:spPr/>
    </dgm:pt>
    <dgm:pt modelId="{53B93047-60A0-49FD-81AB-692D6ECC81B5}" type="pres">
      <dgm:prSet presAssocID="{4DF93A1B-45A4-4FD1-8C90-CCAD0C6EB30C}" presName="space" presStyleCnt="0"/>
      <dgm:spPr/>
    </dgm:pt>
    <dgm:pt modelId="{FB31F744-402F-4F2D-922A-84E40E3E7B26}" type="pres">
      <dgm:prSet presAssocID="{134BDF8D-96A5-4F2D-B89C-46204A0053A4}" presName="compositeA" presStyleCnt="0"/>
      <dgm:spPr/>
    </dgm:pt>
    <dgm:pt modelId="{E4BC97DB-BBFE-4FF5-BF73-FFADA9409DCC}" type="pres">
      <dgm:prSet presAssocID="{134BDF8D-96A5-4F2D-B89C-46204A0053A4}" presName="textA" presStyleLbl="revTx" presStyleIdx="2" presStyleCnt="7" custScaleX="118409">
        <dgm:presLayoutVars>
          <dgm:bulletEnabled val="1"/>
        </dgm:presLayoutVars>
      </dgm:prSet>
      <dgm:spPr/>
    </dgm:pt>
    <dgm:pt modelId="{BE7C12DB-1318-4D8B-AE29-C98C5C40C0E8}" type="pres">
      <dgm:prSet presAssocID="{134BDF8D-96A5-4F2D-B89C-46204A0053A4}" presName="circleA" presStyleLbl="node1" presStyleIdx="2" presStyleCnt="7"/>
      <dgm:spPr/>
    </dgm:pt>
    <dgm:pt modelId="{F7E9CD78-067E-49CD-A270-2CC0D172FB74}" type="pres">
      <dgm:prSet presAssocID="{134BDF8D-96A5-4F2D-B89C-46204A0053A4}" presName="spaceA" presStyleCnt="0"/>
      <dgm:spPr/>
    </dgm:pt>
    <dgm:pt modelId="{32FBC6A7-B964-432A-ADB7-79B76C7217BE}" type="pres">
      <dgm:prSet presAssocID="{B4CAEDE1-FB5F-4D48-ADB9-D50182B675AE}" presName="space" presStyleCnt="0"/>
      <dgm:spPr/>
    </dgm:pt>
    <dgm:pt modelId="{A8E527DD-DBF3-4926-90D6-C95AAB00DC5F}" type="pres">
      <dgm:prSet presAssocID="{B8EE805E-BBAD-4FE6-9957-C85DA0D7A4CB}" presName="compositeB" presStyleCnt="0"/>
      <dgm:spPr/>
    </dgm:pt>
    <dgm:pt modelId="{BA4DBD00-3AFB-426F-A5A0-B424C95783B7}" type="pres">
      <dgm:prSet presAssocID="{B8EE805E-BBAD-4FE6-9957-C85DA0D7A4CB}" presName="textB" presStyleLbl="revTx" presStyleIdx="3" presStyleCnt="7" custScaleX="129441">
        <dgm:presLayoutVars>
          <dgm:bulletEnabled val="1"/>
        </dgm:presLayoutVars>
      </dgm:prSet>
      <dgm:spPr/>
    </dgm:pt>
    <dgm:pt modelId="{1DA21ED1-3D54-4037-8E53-2B113DE59814}" type="pres">
      <dgm:prSet presAssocID="{B8EE805E-BBAD-4FE6-9957-C85DA0D7A4CB}" presName="circleB" presStyleLbl="node1" presStyleIdx="3" presStyleCnt="7"/>
      <dgm:spPr/>
    </dgm:pt>
    <dgm:pt modelId="{F1373289-3987-4940-AA71-193B92A7BD58}" type="pres">
      <dgm:prSet presAssocID="{B8EE805E-BBAD-4FE6-9957-C85DA0D7A4CB}" presName="spaceB" presStyleCnt="0"/>
      <dgm:spPr/>
    </dgm:pt>
    <dgm:pt modelId="{CBA337EC-128F-47DB-97DB-4B4FAB25F678}" type="pres">
      <dgm:prSet presAssocID="{97EEA99B-8AC1-42E7-8052-A2CDAC4CB82F}" presName="space" presStyleCnt="0"/>
      <dgm:spPr/>
    </dgm:pt>
    <dgm:pt modelId="{AEEDF60F-377D-42ED-BCA1-226A5BEEC6AB}" type="pres">
      <dgm:prSet presAssocID="{33682F16-1A9F-478D-87A1-8018917F7BC8}" presName="compositeA" presStyleCnt="0"/>
      <dgm:spPr/>
    </dgm:pt>
    <dgm:pt modelId="{D3398769-2D2A-4F03-80CC-2810CBDA66D4}" type="pres">
      <dgm:prSet presAssocID="{33682F16-1A9F-478D-87A1-8018917F7BC8}" presName="textA" presStyleLbl="revTx" presStyleIdx="4" presStyleCnt="7">
        <dgm:presLayoutVars>
          <dgm:bulletEnabled val="1"/>
        </dgm:presLayoutVars>
      </dgm:prSet>
      <dgm:spPr/>
    </dgm:pt>
    <dgm:pt modelId="{9FA52802-D3EE-48B8-AE89-B1F4E346BE57}" type="pres">
      <dgm:prSet presAssocID="{33682F16-1A9F-478D-87A1-8018917F7BC8}" presName="circleA" presStyleLbl="node1" presStyleIdx="4" presStyleCnt="7"/>
      <dgm:spPr/>
    </dgm:pt>
    <dgm:pt modelId="{D13E2849-4B7D-4CA2-A26B-70EB4E3B03E8}" type="pres">
      <dgm:prSet presAssocID="{33682F16-1A9F-478D-87A1-8018917F7BC8}" presName="spaceA" presStyleCnt="0"/>
      <dgm:spPr/>
    </dgm:pt>
    <dgm:pt modelId="{E8410F25-517B-479A-85FD-BFB27AAFE199}" type="pres">
      <dgm:prSet presAssocID="{B907BE43-6D9C-4C9E-983B-CE2E77E2C83E}" presName="space" presStyleCnt="0"/>
      <dgm:spPr/>
    </dgm:pt>
    <dgm:pt modelId="{AD555106-EA66-41F7-96DE-662FCD97572F}" type="pres">
      <dgm:prSet presAssocID="{B2C776D4-D645-418B-A0AC-0B346CD5B36E}" presName="compositeB" presStyleCnt="0"/>
      <dgm:spPr/>
    </dgm:pt>
    <dgm:pt modelId="{863AF33C-6A49-44F7-9FF9-5017A205F018}" type="pres">
      <dgm:prSet presAssocID="{B2C776D4-D645-418B-A0AC-0B346CD5B36E}" presName="textB" presStyleLbl="revTx" presStyleIdx="5" presStyleCnt="7">
        <dgm:presLayoutVars>
          <dgm:bulletEnabled val="1"/>
        </dgm:presLayoutVars>
      </dgm:prSet>
      <dgm:spPr/>
    </dgm:pt>
    <dgm:pt modelId="{D6A797E9-56EB-44D9-9B8D-350E2C9997AB}" type="pres">
      <dgm:prSet presAssocID="{B2C776D4-D645-418B-A0AC-0B346CD5B36E}" presName="circleB" presStyleLbl="node1" presStyleIdx="5" presStyleCnt="7"/>
      <dgm:spPr/>
    </dgm:pt>
    <dgm:pt modelId="{5E469272-996C-4F79-B1C3-065831317738}" type="pres">
      <dgm:prSet presAssocID="{B2C776D4-D645-418B-A0AC-0B346CD5B36E}" presName="spaceB" presStyleCnt="0"/>
      <dgm:spPr/>
    </dgm:pt>
    <dgm:pt modelId="{DCF3DA55-76BB-4A9F-8263-894691A6775D}" type="pres">
      <dgm:prSet presAssocID="{A10134A8-80EE-4E4A-8C3F-E17A0962F2ED}" presName="space" presStyleCnt="0"/>
      <dgm:spPr/>
    </dgm:pt>
    <dgm:pt modelId="{5ADF827F-E1B7-4FF3-ADC1-A6A7DD1DF7E2}" type="pres">
      <dgm:prSet presAssocID="{21083F40-AB73-4B02-A59E-1A5BBA346A30}" presName="compositeA" presStyleCnt="0"/>
      <dgm:spPr/>
    </dgm:pt>
    <dgm:pt modelId="{FA294328-5F3E-43C9-A33E-EC58E517F35D}" type="pres">
      <dgm:prSet presAssocID="{21083F40-AB73-4B02-A59E-1A5BBA346A30}" presName="textA" presStyleLbl="revTx" presStyleIdx="6" presStyleCnt="7">
        <dgm:presLayoutVars>
          <dgm:bulletEnabled val="1"/>
        </dgm:presLayoutVars>
      </dgm:prSet>
      <dgm:spPr/>
    </dgm:pt>
    <dgm:pt modelId="{962C016A-1F85-4F6C-9D0C-42E7CDCFA6C8}" type="pres">
      <dgm:prSet presAssocID="{21083F40-AB73-4B02-A59E-1A5BBA346A30}" presName="circleA" presStyleLbl="node1" presStyleIdx="6" presStyleCnt="7"/>
      <dgm:spPr/>
    </dgm:pt>
    <dgm:pt modelId="{640DE6FC-0E73-4D45-9FF0-C5300720DFD3}" type="pres">
      <dgm:prSet presAssocID="{21083F40-AB73-4B02-A59E-1A5BBA346A30}" presName="spaceA" presStyleCnt="0"/>
      <dgm:spPr/>
    </dgm:pt>
  </dgm:ptLst>
  <dgm:cxnLst>
    <dgm:cxn modelId="{CCDD2B0C-9203-475B-8680-8BF629179837}" type="presOf" srcId="{B85D2B1E-3B77-4DF1-967C-96A0812D3A35}" destId="{E841BB2C-9127-498D-B507-46941812C48D}" srcOrd="0" destOrd="0" presId="urn:microsoft.com/office/officeart/2005/8/layout/hProcess11"/>
    <dgm:cxn modelId="{CCACDE12-1EC9-466A-97CE-AA8E526E141C}" type="presOf" srcId="{134BDF8D-96A5-4F2D-B89C-46204A0053A4}" destId="{E4BC97DB-BBFE-4FF5-BF73-FFADA9409DCC}" srcOrd="0" destOrd="0" presId="urn:microsoft.com/office/officeart/2005/8/layout/hProcess11"/>
    <dgm:cxn modelId="{86EBD817-BFEB-47E6-9792-6376E19DBE38}" srcId="{B85D2B1E-3B77-4DF1-967C-96A0812D3A35}" destId="{F2AFBC04-2B51-4E35-A4D9-53E6E9CB3255}" srcOrd="1" destOrd="0" parTransId="{3FA65216-F07B-4DE3-BAB1-98750D138D39}" sibTransId="{4DF93A1B-45A4-4FD1-8C90-CCAD0C6EB30C}"/>
    <dgm:cxn modelId="{A462C01E-87B8-42E1-817E-B87BAE9F51D9}" type="presOf" srcId="{B8EE805E-BBAD-4FE6-9957-C85DA0D7A4CB}" destId="{BA4DBD00-3AFB-426F-A5A0-B424C95783B7}" srcOrd="0" destOrd="0" presId="urn:microsoft.com/office/officeart/2005/8/layout/hProcess11"/>
    <dgm:cxn modelId="{3E80DA40-20B9-4F71-B53A-24D9EB0A4EFE}" type="presOf" srcId="{F2AFBC04-2B51-4E35-A4D9-53E6E9CB3255}" destId="{6CE03934-8524-4F87-B022-0B5D7188CEEB}" srcOrd="0" destOrd="0" presId="urn:microsoft.com/office/officeart/2005/8/layout/hProcess11"/>
    <dgm:cxn modelId="{3013F867-CAFE-4409-9773-ED3B41C8CDFB}" type="presOf" srcId="{21083F40-AB73-4B02-A59E-1A5BBA346A30}" destId="{FA294328-5F3E-43C9-A33E-EC58E517F35D}" srcOrd="0" destOrd="0" presId="urn:microsoft.com/office/officeart/2005/8/layout/hProcess11"/>
    <dgm:cxn modelId="{7FAE5A69-1E0A-4B05-A158-B1F430507886}" type="presOf" srcId="{B2C776D4-D645-418B-A0AC-0B346CD5B36E}" destId="{863AF33C-6A49-44F7-9FF9-5017A205F018}" srcOrd="0" destOrd="0" presId="urn:microsoft.com/office/officeart/2005/8/layout/hProcess11"/>
    <dgm:cxn modelId="{A23A4559-06EA-4259-B451-69F6ECCD1195}" srcId="{B85D2B1E-3B77-4DF1-967C-96A0812D3A35}" destId="{F0D32D32-D725-44DB-B78F-C37BE4817E13}" srcOrd="0" destOrd="0" parTransId="{D6F80E2C-0DF7-405B-A685-16F5BCE93D27}" sibTransId="{14E65961-8728-4FE6-BC0A-AEB6B73EC3FB}"/>
    <dgm:cxn modelId="{3B464982-9F17-4FBE-A70B-EE642376F597}" type="presOf" srcId="{33682F16-1A9F-478D-87A1-8018917F7BC8}" destId="{D3398769-2D2A-4F03-80CC-2810CBDA66D4}" srcOrd="0" destOrd="0" presId="urn:microsoft.com/office/officeart/2005/8/layout/hProcess11"/>
    <dgm:cxn modelId="{C72A72C3-FCC0-4CEE-B1A1-99A98AE03B7E}" srcId="{B85D2B1E-3B77-4DF1-967C-96A0812D3A35}" destId="{134BDF8D-96A5-4F2D-B89C-46204A0053A4}" srcOrd="2" destOrd="0" parTransId="{D4C40C66-9A9D-4C69-AF71-4B47F680E048}" sibTransId="{B4CAEDE1-FB5F-4D48-ADB9-D50182B675AE}"/>
    <dgm:cxn modelId="{388AB3C5-09C4-403B-AC94-FAAB781F804F}" srcId="{B85D2B1E-3B77-4DF1-967C-96A0812D3A35}" destId="{33682F16-1A9F-478D-87A1-8018917F7BC8}" srcOrd="4" destOrd="0" parTransId="{F94FB86F-5425-49FD-A11F-C959CE2E65C1}" sibTransId="{B907BE43-6D9C-4C9E-983B-CE2E77E2C83E}"/>
    <dgm:cxn modelId="{0CE2ACD1-C24C-4E3B-B385-81CE1F3AF33E}" srcId="{B85D2B1E-3B77-4DF1-967C-96A0812D3A35}" destId="{B8EE805E-BBAD-4FE6-9957-C85DA0D7A4CB}" srcOrd="3" destOrd="0" parTransId="{3BA3C553-9761-4E14-B4FF-956251FC087D}" sibTransId="{97EEA99B-8AC1-42E7-8052-A2CDAC4CB82F}"/>
    <dgm:cxn modelId="{A947D5DC-E728-42D2-B257-E10D2898B912}" srcId="{B85D2B1E-3B77-4DF1-967C-96A0812D3A35}" destId="{21083F40-AB73-4B02-A59E-1A5BBA346A30}" srcOrd="6" destOrd="0" parTransId="{E7DF1D4F-D259-44E6-B744-92DCBE3415A8}" sibTransId="{83120235-993B-4679-B4E0-B860F229726A}"/>
    <dgm:cxn modelId="{116A20FE-2C78-448B-8463-120D7515F049}" srcId="{B85D2B1E-3B77-4DF1-967C-96A0812D3A35}" destId="{B2C776D4-D645-418B-A0AC-0B346CD5B36E}" srcOrd="5" destOrd="0" parTransId="{E227D6B6-13B4-494F-B6B4-A4B99BD36507}" sibTransId="{A10134A8-80EE-4E4A-8C3F-E17A0962F2ED}"/>
    <dgm:cxn modelId="{C450C3FE-1339-4DCD-B96A-7F095B65123A}" type="presOf" srcId="{F0D32D32-D725-44DB-B78F-C37BE4817E13}" destId="{8AC06650-751D-4B07-9955-1F1B4B7DB124}" srcOrd="0" destOrd="0" presId="urn:microsoft.com/office/officeart/2005/8/layout/hProcess11"/>
    <dgm:cxn modelId="{DF83AA28-08EE-47D7-9F99-9965999E2B85}" type="presParOf" srcId="{E841BB2C-9127-498D-B507-46941812C48D}" destId="{E86B072C-83C3-498E-B6C3-D795ACC7E57A}" srcOrd="0" destOrd="0" presId="urn:microsoft.com/office/officeart/2005/8/layout/hProcess11"/>
    <dgm:cxn modelId="{045DB5F3-F42E-4D87-8487-65AFCA866DDE}" type="presParOf" srcId="{E841BB2C-9127-498D-B507-46941812C48D}" destId="{977EF050-ED3F-4C2E-A872-90E159DB223F}" srcOrd="1" destOrd="0" presId="urn:microsoft.com/office/officeart/2005/8/layout/hProcess11"/>
    <dgm:cxn modelId="{B5862237-CA86-41F6-A580-709B629E17E0}" type="presParOf" srcId="{977EF050-ED3F-4C2E-A872-90E159DB223F}" destId="{046698F0-7265-4F06-B632-A183692A12B9}" srcOrd="0" destOrd="0" presId="urn:microsoft.com/office/officeart/2005/8/layout/hProcess11"/>
    <dgm:cxn modelId="{3FCC1BA5-CD12-4D2B-9E77-F7C97D288C89}" type="presParOf" srcId="{046698F0-7265-4F06-B632-A183692A12B9}" destId="{8AC06650-751D-4B07-9955-1F1B4B7DB124}" srcOrd="0" destOrd="0" presId="urn:microsoft.com/office/officeart/2005/8/layout/hProcess11"/>
    <dgm:cxn modelId="{6263542E-6409-4EF1-A566-9EA01F49CD5E}" type="presParOf" srcId="{046698F0-7265-4F06-B632-A183692A12B9}" destId="{C1410C94-A3E1-4B68-A6D9-ED5152616824}" srcOrd="1" destOrd="0" presId="urn:microsoft.com/office/officeart/2005/8/layout/hProcess11"/>
    <dgm:cxn modelId="{5061E82F-2F3C-492B-ABEF-27F898688BD5}" type="presParOf" srcId="{046698F0-7265-4F06-B632-A183692A12B9}" destId="{CBC53BA1-FDD0-42E2-AA84-0AC58C352FF8}" srcOrd="2" destOrd="0" presId="urn:microsoft.com/office/officeart/2005/8/layout/hProcess11"/>
    <dgm:cxn modelId="{CEBB9C1C-F895-499D-8F0F-9F00A543325E}" type="presParOf" srcId="{977EF050-ED3F-4C2E-A872-90E159DB223F}" destId="{0FFAA2D9-EF33-4AE7-9C87-6BD98D6F2A4A}" srcOrd="1" destOrd="0" presId="urn:microsoft.com/office/officeart/2005/8/layout/hProcess11"/>
    <dgm:cxn modelId="{6CBF39FC-C941-4531-8E31-EFFD6D7539C8}" type="presParOf" srcId="{977EF050-ED3F-4C2E-A872-90E159DB223F}" destId="{A9F5BE5C-F830-433B-AB63-5BC89345073C}" srcOrd="2" destOrd="0" presId="urn:microsoft.com/office/officeart/2005/8/layout/hProcess11"/>
    <dgm:cxn modelId="{AE5A0663-B261-465E-9B0D-D11C58531E76}" type="presParOf" srcId="{A9F5BE5C-F830-433B-AB63-5BC89345073C}" destId="{6CE03934-8524-4F87-B022-0B5D7188CEEB}" srcOrd="0" destOrd="0" presId="urn:microsoft.com/office/officeart/2005/8/layout/hProcess11"/>
    <dgm:cxn modelId="{2D1E8792-2099-469A-878A-4E908837382B}" type="presParOf" srcId="{A9F5BE5C-F830-433B-AB63-5BC89345073C}" destId="{5C02DC71-A45B-46B6-AB6F-A694947BB1FD}" srcOrd="1" destOrd="0" presId="urn:microsoft.com/office/officeart/2005/8/layout/hProcess11"/>
    <dgm:cxn modelId="{8BB7426D-219C-449B-9980-89780CD99F77}" type="presParOf" srcId="{A9F5BE5C-F830-433B-AB63-5BC89345073C}" destId="{AD7C0E21-4AF5-4F7C-92E2-AC69E69B6514}" srcOrd="2" destOrd="0" presId="urn:microsoft.com/office/officeart/2005/8/layout/hProcess11"/>
    <dgm:cxn modelId="{2D4BA707-168A-4843-A91B-9EAA5828710B}" type="presParOf" srcId="{977EF050-ED3F-4C2E-A872-90E159DB223F}" destId="{53B93047-60A0-49FD-81AB-692D6ECC81B5}" srcOrd="3" destOrd="0" presId="urn:microsoft.com/office/officeart/2005/8/layout/hProcess11"/>
    <dgm:cxn modelId="{29BE8B38-F13A-4C8D-BCD4-D798752B18B3}" type="presParOf" srcId="{977EF050-ED3F-4C2E-A872-90E159DB223F}" destId="{FB31F744-402F-4F2D-922A-84E40E3E7B26}" srcOrd="4" destOrd="0" presId="urn:microsoft.com/office/officeart/2005/8/layout/hProcess11"/>
    <dgm:cxn modelId="{DBDB220B-6B8A-4570-A8E1-8A78AD9E5BB2}" type="presParOf" srcId="{FB31F744-402F-4F2D-922A-84E40E3E7B26}" destId="{E4BC97DB-BBFE-4FF5-BF73-FFADA9409DCC}" srcOrd="0" destOrd="0" presId="urn:microsoft.com/office/officeart/2005/8/layout/hProcess11"/>
    <dgm:cxn modelId="{C047A119-9ECB-41E8-9675-7DD67DAB618A}" type="presParOf" srcId="{FB31F744-402F-4F2D-922A-84E40E3E7B26}" destId="{BE7C12DB-1318-4D8B-AE29-C98C5C40C0E8}" srcOrd="1" destOrd="0" presId="urn:microsoft.com/office/officeart/2005/8/layout/hProcess11"/>
    <dgm:cxn modelId="{60CE3D60-D419-46A8-A028-B254F45C1073}" type="presParOf" srcId="{FB31F744-402F-4F2D-922A-84E40E3E7B26}" destId="{F7E9CD78-067E-49CD-A270-2CC0D172FB74}" srcOrd="2" destOrd="0" presId="urn:microsoft.com/office/officeart/2005/8/layout/hProcess11"/>
    <dgm:cxn modelId="{98DC3451-9B14-4F4B-9184-35C299EBE556}" type="presParOf" srcId="{977EF050-ED3F-4C2E-A872-90E159DB223F}" destId="{32FBC6A7-B964-432A-ADB7-79B76C7217BE}" srcOrd="5" destOrd="0" presId="urn:microsoft.com/office/officeart/2005/8/layout/hProcess11"/>
    <dgm:cxn modelId="{3DA8B4A8-6553-46E8-BDEA-CBC125C382C8}" type="presParOf" srcId="{977EF050-ED3F-4C2E-A872-90E159DB223F}" destId="{A8E527DD-DBF3-4926-90D6-C95AAB00DC5F}" srcOrd="6" destOrd="0" presId="urn:microsoft.com/office/officeart/2005/8/layout/hProcess11"/>
    <dgm:cxn modelId="{99BA4F99-B480-4157-8E09-383213779456}" type="presParOf" srcId="{A8E527DD-DBF3-4926-90D6-C95AAB00DC5F}" destId="{BA4DBD00-3AFB-426F-A5A0-B424C95783B7}" srcOrd="0" destOrd="0" presId="urn:microsoft.com/office/officeart/2005/8/layout/hProcess11"/>
    <dgm:cxn modelId="{C2491B39-B847-499D-9E98-3A792891A5D2}" type="presParOf" srcId="{A8E527DD-DBF3-4926-90D6-C95AAB00DC5F}" destId="{1DA21ED1-3D54-4037-8E53-2B113DE59814}" srcOrd="1" destOrd="0" presId="urn:microsoft.com/office/officeart/2005/8/layout/hProcess11"/>
    <dgm:cxn modelId="{A7DC37BA-407A-47AD-9B27-BD32962300AD}" type="presParOf" srcId="{A8E527DD-DBF3-4926-90D6-C95AAB00DC5F}" destId="{F1373289-3987-4940-AA71-193B92A7BD58}" srcOrd="2" destOrd="0" presId="urn:microsoft.com/office/officeart/2005/8/layout/hProcess11"/>
    <dgm:cxn modelId="{96A7B8CE-6B69-45D7-AD36-CF984F0C8B91}" type="presParOf" srcId="{977EF050-ED3F-4C2E-A872-90E159DB223F}" destId="{CBA337EC-128F-47DB-97DB-4B4FAB25F678}" srcOrd="7" destOrd="0" presId="urn:microsoft.com/office/officeart/2005/8/layout/hProcess11"/>
    <dgm:cxn modelId="{CB746A73-4E00-46DD-8A4A-9679FCAC0645}" type="presParOf" srcId="{977EF050-ED3F-4C2E-A872-90E159DB223F}" destId="{AEEDF60F-377D-42ED-BCA1-226A5BEEC6AB}" srcOrd="8" destOrd="0" presId="urn:microsoft.com/office/officeart/2005/8/layout/hProcess11"/>
    <dgm:cxn modelId="{84DAEED2-1BA4-4AFF-BF97-74D93EE84E07}" type="presParOf" srcId="{AEEDF60F-377D-42ED-BCA1-226A5BEEC6AB}" destId="{D3398769-2D2A-4F03-80CC-2810CBDA66D4}" srcOrd="0" destOrd="0" presId="urn:microsoft.com/office/officeart/2005/8/layout/hProcess11"/>
    <dgm:cxn modelId="{AEC24EC8-8C39-4481-BF19-6880F9DF4DC0}" type="presParOf" srcId="{AEEDF60F-377D-42ED-BCA1-226A5BEEC6AB}" destId="{9FA52802-D3EE-48B8-AE89-B1F4E346BE57}" srcOrd="1" destOrd="0" presId="urn:microsoft.com/office/officeart/2005/8/layout/hProcess11"/>
    <dgm:cxn modelId="{6DF882EC-20FE-4241-8412-968393988B61}" type="presParOf" srcId="{AEEDF60F-377D-42ED-BCA1-226A5BEEC6AB}" destId="{D13E2849-4B7D-4CA2-A26B-70EB4E3B03E8}" srcOrd="2" destOrd="0" presId="urn:microsoft.com/office/officeart/2005/8/layout/hProcess11"/>
    <dgm:cxn modelId="{91795475-DDEB-4DF4-A440-CDCAE3CC259C}" type="presParOf" srcId="{977EF050-ED3F-4C2E-A872-90E159DB223F}" destId="{E8410F25-517B-479A-85FD-BFB27AAFE199}" srcOrd="9" destOrd="0" presId="urn:microsoft.com/office/officeart/2005/8/layout/hProcess11"/>
    <dgm:cxn modelId="{89D44A33-FD9A-4DE0-848A-B217BAE49D9E}" type="presParOf" srcId="{977EF050-ED3F-4C2E-A872-90E159DB223F}" destId="{AD555106-EA66-41F7-96DE-662FCD97572F}" srcOrd="10" destOrd="0" presId="urn:microsoft.com/office/officeart/2005/8/layout/hProcess11"/>
    <dgm:cxn modelId="{98E5DBA0-2BA7-4C2C-9DF5-DD2AC8C47B1F}" type="presParOf" srcId="{AD555106-EA66-41F7-96DE-662FCD97572F}" destId="{863AF33C-6A49-44F7-9FF9-5017A205F018}" srcOrd="0" destOrd="0" presId="urn:microsoft.com/office/officeart/2005/8/layout/hProcess11"/>
    <dgm:cxn modelId="{4719A97B-8629-453E-B73D-A3F7521B7194}" type="presParOf" srcId="{AD555106-EA66-41F7-96DE-662FCD97572F}" destId="{D6A797E9-56EB-44D9-9B8D-350E2C9997AB}" srcOrd="1" destOrd="0" presId="urn:microsoft.com/office/officeart/2005/8/layout/hProcess11"/>
    <dgm:cxn modelId="{5167DB4F-9C89-41D5-A2D6-0035AFA6FB27}" type="presParOf" srcId="{AD555106-EA66-41F7-96DE-662FCD97572F}" destId="{5E469272-996C-4F79-B1C3-065831317738}" srcOrd="2" destOrd="0" presId="urn:microsoft.com/office/officeart/2005/8/layout/hProcess11"/>
    <dgm:cxn modelId="{671F3721-9A68-425A-823C-060ABA57D987}" type="presParOf" srcId="{977EF050-ED3F-4C2E-A872-90E159DB223F}" destId="{DCF3DA55-76BB-4A9F-8263-894691A6775D}" srcOrd="11" destOrd="0" presId="urn:microsoft.com/office/officeart/2005/8/layout/hProcess11"/>
    <dgm:cxn modelId="{ECC0DF0C-1C27-4210-A758-D34B9271CFC6}" type="presParOf" srcId="{977EF050-ED3F-4C2E-A872-90E159DB223F}" destId="{5ADF827F-E1B7-4FF3-ADC1-A6A7DD1DF7E2}" srcOrd="12" destOrd="0" presId="urn:microsoft.com/office/officeart/2005/8/layout/hProcess11"/>
    <dgm:cxn modelId="{90E743B7-FAD7-4F4B-A250-1B8AD7FA4AB7}" type="presParOf" srcId="{5ADF827F-E1B7-4FF3-ADC1-A6A7DD1DF7E2}" destId="{FA294328-5F3E-43C9-A33E-EC58E517F35D}" srcOrd="0" destOrd="0" presId="urn:microsoft.com/office/officeart/2005/8/layout/hProcess11"/>
    <dgm:cxn modelId="{55A7CC48-B9D4-4F04-A591-D34A35266B41}" type="presParOf" srcId="{5ADF827F-E1B7-4FF3-ADC1-A6A7DD1DF7E2}" destId="{962C016A-1F85-4F6C-9D0C-42E7CDCFA6C8}" srcOrd="1" destOrd="0" presId="urn:microsoft.com/office/officeart/2005/8/layout/hProcess11"/>
    <dgm:cxn modelId="{E491601C-243C-4391-9BF5-CB0A56C59617}" type="presParOf" srcId="{5ADF827F-E1B7-4FF3-ADC1-A6A7DD1DF7E2}" destId="{640DE6FC-0E73-4D45-9FF0-C5300720DFD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072C-83C3-498E-B6C3-D795ACC7E57A}">
      <dsp:nvSpPr>
        <dsp:cNvPr id="0" name=""/>
        <dsp:cNvSpPr/>
      </dsp:nvSpPr>
      <dsp:spPr>
        <a:xfrm>
          <a:off x="0" y="1074420"/>
          <a:ext cx="11244262" cy="14325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06650-751D-4B07-9955-1F1B4B7DB124}">
      <dsp:nvSpPr>
        <dsp:cNvPr id="0" name=""/>
        <dsp:cNvSpPr/>
      </dsp:nvSpPr>
      <dsp:spPr>
        <a:xfrm>
          <a:off x="5570" y="0"/>
          <a:ext cx="1299568"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AR" sz="1200" b="1" kern="1200" baseline="0" dirty="0"/>
            <a:t>2018-Octubre : </a:t>
          </a:r>
        </a:p>
        <a:p>
          <a:pPr marL="0" lvl="0" indent="0" algn="ctr" defTabSz="533400">
            <a:lnSpc>
              <a:spcPct val="90000"/>
            </a:lnSpc>
            <a:spcBef>
              <a:spcPct val="0"/>
            </a:spcBef>
            <a:spcAft>
              <a:spcPct val="35000"/>
            </a:spcAft>
            <a:buNone/>
          </a:pPr>
          <a:r>
            <a:rPr lang="es-AR" sz="1200" b="0" kern="1200" baseline="0" dirty="0"/>
            <a:t>Consejo decidió actualizar requisitos del Estándar.</a:t>
          </a:r>
          <a:endParaRPr lang="nb-NO" sz="1200" b="0" kern="1200" dirty="0"/>
        </a:p>
      </dsp:txBody>
      <dsp:txXfrm>
        <a:off x="5570" y="0"/>
        <a:ext cx="1299568" cy="1432560"/>
      </dsp:txXfrm>
    </dsp:sp>
    <dsp:sp modelId="{C1410C94-A3E1-4B68-A6D9-ED5152616824}">
      <dsp:nvSpPr>
        <dsp:cNvPr id="0" name=""/>
        <dsp:cNvSpPr/>
      </dsp:nvSpPr>
      <dsp:spPr>
        <a:xfrm>
          <a:off x="476284"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03934-8524-4F87-B022-0B5D7188CEEB}">
      <dsp:nvSpPr>
        <dsp:cNvPr id="0" name=""/>
        <dsp:cNvSpPr/>
      </dsp:nvSpPr>
      <dsp:spPr>
        <a:xfrm>
          <a:off x="1370117" y="2148840"/>
          <a:ext cx="1299568"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AR" sz="1200" b="1" kern="1200" baseline="0" dirty="0"/>
            <a:t>2018-Enero 2019: </a:t>
          </a:r>
        </a:p>
        <a:p>
          <a:pPr marL="0" lvl="0" indent="0" algn="ctr" defTabSz="533400">
            <a:lnSpc>
              <a:spcPct val="90000"/>
            </a:lnSpc>
            <a:spcBef>
              <a:spcPct val="0"/>
            </a:spcBef>
            <a:spcAft>
              <a:spcPct val="35000"/>
            </a:spcAft>
            <a:buNone/>
          </a:pPr>
          <a:r>
            <a:rPr lang="es-AR" sz="1200" b="0" kern="1200" baseline="0" dirty="0"/>
            <a:t>Se forma Grupo de trabajo (consultas, comentarios, borradores).</a:t>
          </a:r>
          <a:endParaRPr lang="nb-NO" sz="1200" b="0" kern="1200" dirty="0"/>
        </a:p>
      </dsp:txBody>
      <dsp:txXfrm>
        <a:off x="1370117" y="2148840"/>
        <a:ext cx="1299568" cy="1432560"/>
      </dsp:txXfrm>
    </dsp:sp>
    <dsp:sp modelId="{5C02DC71-A45B-46B6-AB6F-A694947BB1FD}">
      <dsp:nvSpPr>
        <dsp:cNvPr id="0" name=""/>
        <dsp:cNvSpPr/>
      </dsp:nvSpPr>
      <dsp:spPr>
        <a:xfrm>
          <a:off x="1840831"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C97DB-BBFE-4FF5-BF73-FFADA9409DCC}">
      <dsp:nvSpPr>
        <dsp:cNvPr id="0" name=""/>
        <dsp:cNvSpPr/>
      </dsp:nvSpPr>
      <dsp:spPr>
        <a:xfrm>
          <a:off x="2734664" y="0"/>
          <a:ext cx="1538806"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AR" sz="1200" b="1" kern="1200" baseline="0" dirty="0"/>
            <a:t>2019-Febrero: </a:t>
          </a:r>
        </a:p>
        <a:p>
          <a:pPr marL="0" lvl="0" indent="0" algn="ctr" defTabSz="533400">
            <a:lnSpc>
              <a:spcPct val="90000"/>
            </a:lnSpc>
            <a:spcBef>
              <a:spcPct val="0"/>
            </a:spcBef>
            <a:spcAft>
              <a:spcPct val="35000"/>
            </a:spcAft>
            <a:buNone/>
          </a:pPr>
          <a:r>
            <a:rPr lang="es-AR" sz="1200" b="0" kern="1200" baseline="0" dirty="0"/>
            <a:t>Comité de Implementación considera borradores y hace proposición para consultas.</a:t>
          </a:r>
          <a:endParaRPr lang="nb-NO" sz="1200" b="0" kern="1200" dirty="0"/>
        </a:p>
      </dsp:txBody>
      <dsp:txXfrm>
        <a:off x="2734664" y="0"/>
        <a:ext cx="1538806" cy="1432560"/>
      </dsp:txXfrm>
    </dsp:sp>
    <dsp:sp modelId="{BE7C12DB-1318-4D8B-AE29-C98C5C40C0E8}">
      <dsp:nvSpPr>
        <dsp:cNvPr id="0" name=""/>
        <dsp:cNvSpPr/>
      </dsp:nvSpPr>
      <dsp:spPr>
        <a:xfrm>
          <a:off x="3324997"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DBD00-3AFB-426F-A5A0-B424C95783B7}">
      <dsp:nvSpPr>
        <dsp:cNvPr id="0" name=""/>
        <dsp:cNvSpPr/>
      </dsp:nvSpPr>
      <dsp:spPr>
        <a:xfrm>
          <a:off x="4338449" y="2148840"/>
          <a:ext cx="1682174"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AR" sz="1200" b="1" kern="1200" baseline="0" dirty="0"/>
            <a:t>2019-Febrero: </a:t>
          </a:r>
        </a:p>
        <a:p>
          <a:pPr marL="0" lvl="0" indent="0" algn="ctr" defTabSz="533400">
            <a:lnSpc>
              <a:spcPct val="90000"/>
            </a:lnSpc>
            <a:spcBef>
              <a:spcPct val="0"/>
            </a:spcBef>
            <a:spcAft>
              <a:spcPct val="35000"/>
            </a:spcAft>
            <a:buNone/>
          </a:pPr>
          <a:r>
            <a:rPr lang="es-AR" sz="1200" b="0" kern="1200" baseline="0" dirty="0"/>
            <a:t>Consultas con países implementadores (siete reuniones regionales).</a:t>
          </a:r>
          <a:endParaRPr lang="nb-NO" sz="1200" b="0" kern="1200" dirty="0"/>
        </a:p>
      </dsp:txBody>
      <dsp:txXfrm>
        <a:off x="4338449" y="2148840"/>
        <a:ext cx="1682174" cy="1432560"/>
      </dsp:txXfrm>
    </dsp:sp>
    <dsp:sp modelId="{1DA21ED1-3D54-4037-8E53-2B113DE59814}">
      <dsp:nvSpPr>
        <dsp:cNvPr id="0" name=""/>
        <dsp:cNvSpPr/>
      </dsp:nvSpPr>
      <dsp:spPr>
        <a:xfrm>
          <a:off x="5000466"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98769-2D2A-4F03-80CC-2810CBDA66D4}">
      <dsp:nvSpPr>
        <dsp:cNvPr id="0" name=""/>
        <dsp:cNvSpPr/>
      </dsp:nvSpPr>
      <dsp:spPr>
        <a:xfrm>
          <a:off x="6085602" y="0"/>
          <a:ext cx="1299568"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AR" sz="1200" b="1" kern="1200" baseline="0" dirty="0"/>
            <a:t>2019-Marzo: </a:t>
          </a:r>
        </a:p>
        <a:p>
          <a:pPr marL="0" lvl="0" indent="0" algn="ctr" defTabSz="533400">
            <a:lnSpc>
              <a:spcPct val="90000"/>
            </a:lnSpc>
            <a:spcBef>
              <a:spcPct val="0"/>
            </a:spcBef>
            <a:spcAft>
              <a:spcPct val="35000"/>
            </a:spcAft>
            <a:buNone/>
          </a:pPr>
          <a:r>
            <a:rPr lang="es-AR" sz="1200" b="0" kern="1200" baseline="0" dirty="0"/>
            <a:t>Comité de Implementación propone borrador final para Consejo.</a:t>
          </a:r>
          <a:endParaRPr lang="nb-NO" sz="1200" b="0" kern="1200" dirty="0"/>
        </a:p>
      </dsp:txBody>
      <dsp:txXfrm>
        <a:off x="6085602" y="0"/>
        <a:ext cx="1299568" cy="1432560"/>
      </dsp:txXfrm>
    </dsp:sp>
    <dsp:sp modelId="{9FA52802-D3EE-48B8-AE89-B1F4E346BE57}">
      <dsp:nvSpPr>
        <dsp:cNvPr id="0" name=""/>
        <dsp:cNvSpPr/>
      </dsp:nvSpPr>
      <dsp:spPr>
        <a:xfrm>
          <a:off x="6556316"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AF33C-6A49-44F7-9FF9-5017A205F018}">
      <dsp:nvSpPr>
        <dsp:cNvPr id="0" name=""/>
        <dsp:cNvSpPr/>
      </dsp:nvSpPr>
      <dsp:spPr>
        <a:xfrm>
          <a:off x="7450149" y="2148840"/>
          <a:ext cx="1299568"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AR" sz="1200" b="1" kern="1200" baseline="0" dirty="0"/>
            <a:t>2019-Mayo: </a:t>
          </a:r>
        </a:p>
        <a:p>
          <a:pPr marL="0" lvl="0" indent="0" algn="ctr" defTabSz="533400">
            <a:lnSpc>
              <a:spcPct val="90000"/>
            </a:lnSpc>
            <a:spcBef>
              <a:spcPct val="0"/>
            </a:spcBef>
            <a:spcAft>
              <a:spcPct val="35000"/>
            </a:spcAft>
            <a:buNone/>
          </a:pPr>
          <a:r>
            <a:rPr lang="es-AR" sz="1200" b="0" kern="1200" baseline="0" dirty="0"/>
            <a:t>Consejo aprueba el Estándar 2019.</a:t>
          </a:r>
          <a:endParaRPr lang="nb-NO" sz="1200" b="0" kern="1200" dirty="0"/>
        </a:p>
      </dsp:txBody>
      <dsp:txXfrm>
        <a:off x="7450149" y="2148840"/>
        <a:ext cx="1299568" cy="1432560"/>
      </dsp:txXfrm>
    </dsp:sp>
    <dsp:sp modelId="{D6A797E9-56EB-44D9-9B8D-350E2C9997AB}">
      <dsp:nvSpPr>
        <dsp:cNvPr id="0" name=""/>
        <dsp:cNvSpPr/>
      </dsp:nvSpPr>
      <dsp:spPr>
        <a:xfrm>
          <a:off x="7920864"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94328-5F3E-43C9-A33E-EC58E517F35D}">
      <dsp:nvSpPr>
        <dsp:cNvPr id="0" name=""/>
        <dsp:cNvSpPr/>
      </dsp:nvSpPr>
      <dsp:spPr>
        <a:xfrm>
          <a:off x="8814696" y="0"/>
          <a:ext cx="1299568"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AR" sz="1200" b="1" kern="1200" baseline="0" dirty="0"/>
            <a:t>2019-Junio: </a:t>
          </a:r>
        </a:p>
        <a:p>
          <a:pPr marL="0" lvl="0" indent="0" algn="ctr" defTabSz="533400">
            <a:lnSpc>
              <a:spcPct val="90000"/>
            </a:lnSpc>
            <a:spcBef>
              <a:spcPct val="0"/>
            </a:spcBef>
            <a:spcAft>
              <a:spcPct val="35000"/>
            </a:spcAft>
            <a:buNone/>
          </a:pPr>
          <a:r>
            <a:rPr lang="es-AR" sz="1200" b="0" kern="1200" baseline="0" dirty="0"/>
            <a:t>Se lanza el Estándar 2019 en Conferencia Global París.</a:t>
          </a:r>
          <a:endParaRPr lang="nb-NO" sz="1200" b="0" kern="1200" dirty="0"/>
        </a:p>
      </dsp:txBody>
      <dsp:txXfrm>
        <a:off x="8814696" y="0"/>
        <a:ext cx="1299568" cy="1432560"/>
      </dsp:txXfrm>
    </dsp:sp>
    <dsp:sp modelId="{962C016A-1F85-4F6C-9D0C-42E7CDCFA6C8}">
      <dsp:nvSpPr>
        <dsp:cNvPr id="0" name=""/>
        <dsp:cNvSpPr/>
      </dsp:nvSpPr>
      <dsp:spPr>
        <a:xfrm>
          <a:off x="9285411" y="1611630"/>
          <a:ext cx="358140" cy="35814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FFFFFF"/>
                </a:solidFill>
                <a:effectLst/>
                <a:latin typeface="+mj-lt"/>
                <a:ea typeface="+mn-ea"/>
                <a:cs typeface="+mn-cs"/>
              </a:rPr>
              <a:t>The global standard for </a:t>
            </a:r>
            <a:r>
              <a:rPr lang="nb-NO" sz="2000" b="0" i="0" kern="1200" dirty="0" err="1">
                <a:solidFill>
                  <a:srgbClr val="FFFFFF"/>
                </a:solidFill>
                <a:effectLst/>
                <a:latin typeface="+mj-lt"/>
                <a:ea typeface="+mn-ea"/>
                <a:cs typeface="+mn-cs"/>
              </a:rPr>
              <a:t>the</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good</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governance</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of</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oil</a:t>
            </a:r>
            <a:r>
              <a:rPr lang="nb-NO" sz="2000" b="0" i="0" kern="1200" dirty="0">
                <a:solidFill>
                  <a:srgbClr val="FFFFFF"/>
                </a:solidFill>
                <a:effectLst/>
                <a:latin typeface="+mj-lt"/>
                <a:ea typeface="+mn-ea"/>
                <a:cs typeface="+mn-cs"/>
              </a:rPr>
              <a:t>, gas and mineral </a:t>
            </a:r>
            <a:r>
              <a:rPr lang="nb-NO" sz="2000" b="0" i="0" kern="1200" dirty="0" err="1">
                <a:solidFill>
                  <a:srgbClr val="FFFFFF"/>
                </a:solidFill>
                <a:effectLst/>
                <a:latin typeface="+mj-lt"/>
                <a:ea typeface="+mn-ea"/>
                <a:cs typeface="+mn-cs"/>
              </a:rPr>
              <a:t>resources</a:t>
            </a:r>
            <a:r>
              <a:rPr lang="nb-NO" sz="2000" b="0" i="0" kern="1200" dirty="0">
                <a:solidFill>
                  <a:srgbClr val="FFFFFF"/>
                </a:solidFill>
                <a:effectLst/>
                <a:latin typeface="+mj-lt"/>
                <a:ea typeface="+mn-ea"/>
                <a:cs typeface="+mn-cs"/>
              </a:rPr>
              <a:t>.</a:t>
            </a:r>
            <a:endParaRPr lang="nb-NO" sz="2000" b="0" i="0" dirty="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US"/>
              <a:t>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US"/>
              <a:t>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gradFill>
          <a:gsLst>
            <a:gs pos="0">
              <a:srgbClr val="165B89">
                <a:alpha val="90000"/>
              </a:srgbClr>
            </a:gs>
            <a:gs pos="100000">
              <a:srgbClr val="132856"/>
            </a:gs>
          </a:gsLst>
          <a:lin ang="10800000" scaled="0"/>
        </a:gra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US"/>
              <a:t>Click icon to add picture</a:t>
            </a:r>
            <a:endParaRPr lang="en-US" dirty="0"/>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2"/>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dirty="0"/>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dirty="0" err="1">
                <a:solidFill>
                  <a:srgbClr val="FFFFFF"/>
                </a:solidFill>
              </a:rPr>
              <a:t>www.eiti.org</a:t>
            </a:r>
            <a:endParaRPr lang="nb-NO" sz="1400" dirty="0">
              <a:solidFill>
                <a:srgbClr val="FFFFFF"/>
              </a:solidFill>
            </a:endParaRPr>
          </a:p>
          <a:p>
            <a:r>
              <a:rPr lang="nb-NO" sz="1400" dirty="0">
                <a:solidFill>
                  <a:srgbClr val="FFFFFF"/>
                </a:solidFill>
              </a:rPr>
              <a:t>@</a:t>
            </a:r>
            <a:r>
              <a:rPr lang="nb-NO" sz="1400" dirty="0" err="1">
                <a:solidFill>
                  <a:srgbClr val="FFFFFF"/>
                </a:solidFill>
              </a:rPr>
              <a:t>EITIorg</a:t>
            </a:r>
            <a:endParaRPr lang="nb-NO" sz="1400" dirty="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dirty="0"/>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dirty="0" err="1">
                <a:solidFill>
                  <a:srgbClr val="002157"/>
                </a:solidFill>
              </a:rPr>
              <a:t>www.eiti.org</a:t>
            </a:r>
            <a:endParaRPr lang="nb-NO" sz="1400" dirty="0">
              <a:solidFill>
                <a:srgbClr val="002157"/>
              </a:solidFill>
            </a:endParaRPr>
          </a:p>
          <a:p>
            <a:r>
              <a:rPr lang="nb-NO" sz="1400" dirty="0">
                <a:solidFill>
                  <a:srgbClr val="002157"/>
                </a:solidFill>
              </a:rPr>
              <a:t>@</a:t>
            </a:r>
            <a:r>
              <a:rPr lang="nb-NO" sz="1400" dirty="0" err="1">
                <a:solidFill>
                  <a:srgbClr val="002157"/>
                </a:solidFill>
              </a:rPr>
              <a:t>EITIorg</a:t>
            </a:r>
            <a:endParaRPr lang="nb-NO" sz="1400" dirty="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endParaRPr lang="en-US" dirty="0"/>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002157"/>
                </a:solidFill>
                <a:effectLst/>
                <a:latin typeface="+mj-lt"/>
                <a:ea typeface="+mn-ea"/>
                <a:cs typeface="+mn-cs"/>
              </a:rPr>
              <a:t>The global standard for </a:t>
            </a:r>
            <a:r>
              <a:rPr lang="nb-NO" sz="2000" b="0" i="0" kern="1200" dirty="0" err="1">
                <a:solidFill>
                  <a:srgbClr val="002157"/>
                </a:solidFill>
                <a:effectLst/>
                <a:latin typeface="+mj-lt"/>
                <a:ea typeface="+mn-ea"/>
                <a:cs typeface="+mn-cs"/>
              </a:rPr>
              <a:t>the</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good</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governance</a:t>
            </a:r>
            <a:br>
              <a:rPr lang="nb-NO" sz="2000" b="0" i="0" kern="1200" dirty="0">
                <a:solidFill>
                  <a:srgbClr val="002157"/>
                </a:solidFill>
                <a:effectLst/>
                <a:latin typeface="+mj-lt"/>
                <a:ea typeface="+mn-ea"/>
                <a:cs typeface="+mn-cs"/>
              </a:rPr>
            </a:br>
            <a:r>
              <a:rPr lang="nb-NO" sz="2000" b="0" i="0" kern="1200" dirty="0" err="1">
                <a:solidFill>
                  <a:srgbClr val="002157"/>
                </a:solidFill>
                <a:effectLst/>
                <a:latin typeface="+mj-lt"/>
                <a:ea typeface="+mn-ea"/>
                <a:cs typeface="+mn-cs"/>
              </a:rPr>
              <a:t>of</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oil</a:t>
            </a:r>
            <a:r>
              <a:rPr lang="nb-NO" sz="2000" b="0" i="0" kern="1200" dirty="0">
                <a:solidFill>
                  <a:srgbClr val="002157"/>
                </a:solidFill>
                <a:effectLst/>
                <a:latin typeface="+mj-lt"/>
                <a:ea typeface="+mn-ea"/>
                <a:cs typeface="+mn-cs"/>
              </a:rPr>
              <a:t>, gas and mineral </a:t>
            </a:r>
            <a:r>
              <a:rPr lang="nb-NO" sz="2000" b="0" i="0" kern="1200" dirty="0" err="1">
                <a:solidFill>
                  <a:srgbClr val="002157"/>
                </a:solidFill>
                <a:effectLst/>
                <a:latin typeface="+mj-lt"/>
                <a:ea typeface="+mn-ea"/>
                <a:cs typeface="+mn-cs"/>
              </a:rPr>
              <a:t>resources</a:t>
            </a:r>
            <a:r>
              <a:rPr lang="nb-NO" sz="2000" b="0" i="0" kern="1200" dirty="0">
                <a:solidFill>
                  <a:srgbClr val="002157"/>
                </a:solidFill>
                <a:effectLst/>
                <a:latin typeface="+mj-lt"/>
                <a:ea typeface="+mn-ea"/>
                <a:cs typeface="+mn-cs"/>
              </a:rPr>
              <a:t>.</a:t>
            </a:r>
            <a:endParaRPr lang="nb-NO" sz="2000" b="0" i="0" dirty="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endParaRPr lang="en-US" dirty="0"/>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dirty="0"/>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US"/>
              <a:t>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US" dirty="0"/>
              <a:t>Click icon to add picture</a:t>
            </a:r>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US" dirty="0"/>
              <a:t>Click icon to add picture</a:t>
            </a:r>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dirty="0"/>
              <a:t>Klikk for å redigere tittelstil</a:t>
            </a:r>
            <a:endParaRPr lang="en-US" dirty="0"/>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dirty="0"/>
              <a:t>Rediger tekststiler i malen
Andre nivå
Tredje nivå
Fjerde nivå
Femte nivå</a:t>
            </a:r>
            <a:endParaRPr lang="en-US" dirty="0"/>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7/26/2019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3" r:id="rId12"/>
    <p:sldLayoutId id="2147483684" r:id="rId13"/>
    <p:sldLayoutId id="2147483685" r:id="rId14"/>
    <p:sldLayoutId id="2147483687" r:id="rId15"/>
    <p:sldLayoutId id="2147483654" r:id="rId16"/>
    <p:sldLayoutId id="2147483681" r:id="rId17"/>
    <p:sldLayoutId id="2147483682" r:id="rId18"/>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hyperlink" Target="https://eiti.org/es/node/9448"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8ED7-2944-4F9B-AD00-63030908D635}"/>
              </a:ext>
            </a:extLst>
          </p:cNvPr>
          <p:cNvSpPr>
            <a:spLocks noGrp="1"/>
          </p:cNvSpPr>
          <p:nvPr>
            <p:ph type="title"/>
          </p:nvPr>
        </p:nvSpPr>
        <p:spPr>
          <a:xfrm>
            <a:off x="642812" y="1194998"/>
            <a:ext cx="11005237" cy="2096842"/>
          </a:xfrm>
        </p:spPr>
        <p:txBody>
          <a:bodyPr/>
          <a:lstStyle/>
          <a:p>
            <a:r>
              <a:rPr lang="es-ES" dirty="0"/>
              <a:t>Estándar 2019 – cambios y aclaraciones</a:t>
            </a:r>
            <a:br>
              <a:rPr lang="es-ES" dirty="0"/>
            </a:br>
            <a:br>
              <a:rPr lang="es-ES" dirty="0"/>
            </a:br>
            <a:br>
              <a:rPr lang="es-ES" dirty="0"/>
            </a:br>
            <a:br>
              <a:rPr lang="es-ES" dirty="0"/>
            </a:br>
            <a:r>
              <a:rPr lang="es-ES" sz="3200" dirty="0"/>
              <a:t>Jueves, 25 de julio 2019</a:t>
            </a:r>
            <a:br>
              <a:rPr lang="es-ES" sz="3200" dirty="0"/>
            </a:br>
            <a:r>
              <a:rPr lang="es-ES" sz="3200" dirty="0"/>
              <a:t>(</a:t>
            </a:r>
            <a:r>
              <a:rPr lang="es-ES" sz="3200" b="0" i="1" dirty="0" err="1"/>
              <a:t>Webinar</a:t>
            </a:r>
            <a:r>
              <a:rPr lang="es-ES" sz="3200" b="0" i="1" dirty="0"/>
              <a:t> 1 de 3 para LAC</a:t>
            </a:r>
            <a:br>
              <a:rPr lang="es-ES" sz="3200" b="0" i="1" dirty="0"/>
            </a:br>
            <a:r>
              <a:rPr lang="es-ES" sz="3200" b="0" i="1" dirty="0"/>
              <a:t>Español</a:t>
            </a:r>
            <a:r>
              <a:rPr lang="es-ES" sz="3200" dirty="0"/>
              <a:t>)</a:t>
            </a:r>
            <a:br>
              <a:rPr lang="es-ES" dirty="0"/>
            </a:br>
            <a:endParaRPr lang="en-GB" dirty="0"/>
          </a:p>
        </p:txBody>
      </p:sp>
      <p:pic>
        <p:nvPicPr>
          <p:cNvPr id="4" name="Picture 3">
            <a:extLst>
              <a:ext uri="{FF2B5EF4-FFF2-40B4-BE49-F238E27FC236}">
                <a16:creationId xmlns:a16="http://schemas.microsoft.com/office/drawing/2014/main" id="{26A7A57B-4E89-491D-882C-A69252CC0E11}"/>
              </a:ext>
            </a:extLst>
          </p:cNvPr>
          <p:cNvPicPr>
            <a:picLocks noChangeAspect="1"/>
          </p:cNvPicPr>
          <p:nvPr/>
        </p:nvPicPr>
        <p:blipFill rotWithShape="1">
          <a:blip r:embed="rId2"/>
          <a:srcRect l="37810" t="19394" r="31012" b="8761"/>
          <a:stretch/>
        </p:blipFill>
        <p:spPr>
          <a:xfrm>
            <a:off x="6368682" y="1911065"/>
            <a:ext cx="3509294" cy="4548826"/>
          </a:xfrm>
          <a:prstGeom prst="rect">
            <a:avLst/>
          </a:prstGeom>
        </p:spPr>
      </p:pic>
    </p:spTree>
    <p:extLst>
      <p:ext uri="{BB962C8B-B14F-4D97-AF65-F5344CB8AC3E}">
        <p14:creationId xmlns:p14="http://schemas.microsoft.com/office/powerpoint/2010/main" val="261217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248-42ED-465B-B56F-5727A8A7BD24}"/>
              </a:ext>
            </a:extLst>
          </p:cNvPr>
          <p:cNvSpPr>
            <a:spLocks noGrp="1"/>
          </p:cNvSpPr>
          <p:nvPr>
            <p:ph type="title"/>
          </p:nvPr>
        </p:nvSpPr>
        <p:spPr>
          <a:xfrm>
            <a:off x="642811" y="859168"/>
            <a:ext cx="10905753" cy="671660"/>
          </a:xfrm>
        </p:spPr>
        <p:txBody>
          <a:bodyPr/>
          <a:lstStyle/>
          <a:p>
            <a:r>
              <a:rPr lang="en-US" dirty="0" err="1"/>
              <a:t>Terminolog</a:t>
            </a:r>
            <a:r>
              <a:rPr lang="es-AR" dirty="0"/>
              <a:t>í</a:t>
            </a:r>
            <a:r>
              <a:rPr lang="en-US" dirty="0"/>
              <a:t>a (2 de 3) – “</a:t>
            </a:r>
            <a:r>
              <a:rPr lang="en-US" i="1" dirty="0"/>
              <a:t>Mainstreaming</a:t>
            </a:r>
            <a:r>
              <a:rPr lang="en-US" dirty="0"/>
              <a:t>”</a:t>
            </a:r>
          </a:p>
        </p:txBody>
      </p:sp>
      <p:sp>
        <p:nvSpPr>
          <p:cNvPr id="3" name="Content Placeholder 2">
            <a:extLst>
              <a:ext uri="{FF2B5EF4-FFF2-40B4-BE49-F238E27FC236}">
                <a16:creationId xmlns:a16="http://schemas.microsoft.com/office/drawing/2014/main" id="{FF4194C7-2A87-47CD-BB42-72C1B2BF115C}"/>
              </a:ext>
            </a:extLst>
          </p:cNvPr>
          <p:cNvSpPr>
            <a:spLocks noGrp="1"/>
          </p:cNvSpPr>
          <p:nvPr>
            <p:ph idx="1"/>
          </p:nvPr>
        </p:nvSpPr>
        <p:spPr>
          <a:xfrm>
            <a:off x="642812" y="1638300"/>
            <a:ext cx="10905753" cy="3581400"/>
          </a:xfrm>
        </p:spPr>
        <p:txBody>
          <a:bodyPr>
            <a:noAutofit/>
          </a:bodyPr>
          <a:lstStyle/>
          <a:p>
            <a:r>
              <a:rPr lang="es-ES" dirty="0"/>
              <a:t>Los términos “</a:t>
            </a:r>
            <a:r>
              <a:rPr lang="es-ES" b="1" dirty="0"/>
              <a:t>divulgación sistemática</a:t>
            </a:r>
            <a:r>
              <a:rPr lang="es-ES" dirty="0"/>
              <a:t>” e “</a:t>
            </a:r>
            <a:r>
              <a:rPr lang="es-ES" b="1" dirty="0"/>
              <a:t>integración</a:t>
            </a:r>
            <a:r>
              <a:rPr lang="es-ES" dirty="0"/>
              <a:t>” (</a:t>
            </a:r>
            <a:r>
              <a:rPr lang="es-ES" i="1" dirty="0"/>
              <a:t>mainstreaming</a:t>
            </a:r>
            <a:r>
              <a:rPr lang="es-ES" dirty="0"/>
              <a:t>)” se utilizan de modo indistinto. Hacen referencia al resultado final deseado, donde los requisitos de divulgación del EITI son cumplidos mediante la presentación de </a:t>
            </a:r>
            <a:r>
              <a:rPr lang="es-ES" dirty="0">
                <a:highlight>
                  <a:srgbClr val="FFFF00"/>
                </a:highlight>
              </a:rPr>
              <a:t>información de manera periódica y pública por parte de las empresas y los gobiernos</a:t>
            </a:r>
            <a:r>
              <a:rPr lang="es-ES" dirty="0"/>
              <a:t>. Esto </a:t>
            </a:r>
            <a:r>
              <a:rPr lang="es-ES" dirty="0">
                <a:highlight>
                  <a:srgbClr val="FFFF00"/>
                </a:highlight>
              </a:rPr>
              <a:t>podría incluir </a:t>
            </a:r>
            <a:r>
              <a:rPr lang="es-ES" dirty="0"/>
              <a:t>la revelación de información financiera al público, informes anuales, portales de información y demás iniciativas de apertura de datos. La divulgación sistemática </a:t>
            </a:r>
            <a:r>
              <a:rPr lang="es-ES" dirty="0">
                <a:highlight>
                  <a:srgbClr val="FFFF00"/>
                </a:highlight>
              </a:rPr>
              <a:t>es lo que se espera </a:t>
            </a:r>
            <a:r>
              <a:rPr lang="es-ES" dirty="0"/>
              <a:t>y, en este sentido, los </a:t>
            </a:r>
            <a:r>
              <a:rPr lang="es-ES" dirty="0">
                <a:highlight>
                  <a:srgbClr val="FFFF00"/>
                </a:highlight>
              </a:rPr>
              <a:t>Informes EITI </a:t>
            </a:r>
            <a:r>
              <a:rPr lang="es-ES" dirty="0"/>
              <a:t>se utilizan para brindar </a:t>
            </a:r>
            <a:r>
              <a:rPr lang="es-ES" dirty="0">
                <a:highlight>
                  <a:srgbClr val="FFFF00"/>
                </a:highlight>
              </a:rPr>
              <a:t>mayor contexto</a:t>
            </a:r>
            <a:r>
              <a:rPr lang="es-ES" dirty="0"/>
              <a:t>, </a:t>
            </a:r>
            <a:r>
              <a:rPr lang="es-ES" dirty="0">
                <a:highlight>
                  <a:srgbClr val="FFFF00"/>
                </a:highlight>
              </a:rPr>
              <a:t>recopilar las fuentes </a:t>
            </a:r>
            <a:r>
              <a:rPr lang="es-ES" dirty="0"/>
              <a:t>en donde pueden encontrarse las divulgaciones sistemáticas, y abordar </a:t>
            </a:r>
            <a:r>
              <a:rPr lang="es-ES" dirty="0">
                <a:highlight>
                  <a:srgbClr val="FFFF00"/>
                </a:highlight>
              </a:rPr>
              <a:t>las brechas </a:t>
            </a:r>
            <a:r>
              <a:rPr lang="es-ES" dirty="0"/>
              <a:t>e </a:t>
            </a:r>
            <a:r>
              <a:rPr lang="es-ES" dirty="0">
                <a:highlight>
                  <a:srgbClr val="FFFF00"/>
                </a:highlight>
              </a:rPr>
              <a:t>inquietudes</a:t>
            </a:r>
            <a:r>
              <a:rPr lang="es-ES" dirty="0"/>
              <a:t> en materia de calidad de datos que pudiera haber. Los requisitos de divulgación del EITI pueden cumplirse haciendo referencia a información y/o datos reunidos como parte de la implementación del EITI que estén disponibles al público.</a:t>
            </a:r>
            <a:endParaRPr lang="es-AR" sz="2800" u="sng" dirty="0"/>
          </a:p>
        </p:txBody>
      </p:sp>
    </p:spTree>
    <p:extLst>
      <p:ext uri="{BB962C8B-B14F-4D97-AF65-F5344CB8AC3E}">
        <p14:creationId xmlns:p14="http://schemas.microsoft.com/office/powerpoint/2010/main" val="391674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17565-0A39-4D91-A4AD-9AC4B02CFC00}"/>
              </a:ext>
            </a:extLst>
          </p:cNvPr>
          <p:cNvSpPr>
            <a:spLocks noGrp="1"/>
          </p:cNvSpPr>
          <p:nvPr>
            <p:ph type="title"/>
          </p:nvPr>
        </p:nvSpPr>
        <p:spPr>
          <a:xfrm>
            <a:off x="642812" y="859168"/>
            <a:ext cx="10905753" cy="671660"/>
          </a:xfrm>
        </p:spPr>
        <p:txBody>
          <a:bodyPr/>
          <a:lstStyle/>
          <a:p>
            <a:r>
              <a:rPr lang="es-x-int-SDL" dirty="0"/>
              <a:t>¿Cómo afectará esto la Validación?</a:t>
            </a:r>
            <a:endParaRPr lang="nb-NO" dirty="0"/>
          </a:p>
        </p:txBody>
      </p:sp>
      <p:sp>
        <p:nvSpPr>
          <p:cNvPr id="6" name="Content Placeholder 5">
            <a:extLst>
              <a:ext uri="{FF2B5EF4-FFF2-40B4-BE49-F238E27FC236}">
                <a16:creationId xmlns:a16="http://schemas.microsoft.com/office/drawing/2014/main" id="{E9AC405C-3B28-4C0D-8019-F2C074773A20}"/>
              </a:ext>
            </a:extLst>
          </p:cNvPr>
          <p:cNvSpPr>
            <a:spLocks noGrp="1"/>
          </p:cNvSpPr>
          <p:nvPr>
            <p:ph idx="1"/>
          </p:nvPr>
        </p:nvSpPr>
        <p:spPr>
          <a:xfrm>
            <a:off x="642812" y="1691640"/>
            <a:ext cx="10905753" cy="4307192"/>
          </a:xfrm>
        </p:spPr>
        <p:txBody>
          <a:bodyPr>
            <a:normAutofit fontScale="92500" lnSpcReduction="20000"/>
          </a:bodyPr>
          <a:lstStyle/>
          <a:p>
            <a:pPr marL="571500" indent="-571500">
              <a:spcAft>
                <a:spcPts val="1200"/>
              </a:spcAft>
              <a:buFont typeface="Arial" panose="020B0604020202020204" pitchFamily="34" charset="0"/>
              <a:buChar char="•"/>
              <a:defRPr/>
            </a:pPr>
            <a:r>
              <a:rPr lang="es-AR" sz="2800" dirty="0"/>
              <a:t>El Estándar 2019 entró en vigor el 17 de junio. </a:t>
            </a:r>
          </a:p>
          <a:p>
            <a:pPr marL="571500" indent="-571500">
              <a:spcAft>
                <a:spcPts val="1200"/>
              </a:spcAft>
              <a:buFont typeface="Arial" panose="020B0604020202020204" pitchFamily="34" charset="0"/>
              <a:buChar char="•"/>
              <a:defRPr/>
            </a:pPr>
            <a:r>
              <a:rPr lang="es-AR" sz="2800" dirty="0"/>
              <a:t>Los </a:t>
            </a:r>
            <a:r>
              <a:rPr lang="es-AR" sz="2800" b="1" u="sng" dirty="0"/>
              <a:t>países que actualmente </a:t>
            </a:r>
            <a:r>
              <a:rPr lang="es-AR" sz="2800" dirty="0"/>
              <a:t>trabajan en Informes EITI y medidas correctivas de Validación podrán continuar su labor en el marco del Estándar 2016. </a:t>
            </a:r>
          </a:p>
          <a:p>
            <a:pPr marL="571500" indent="-571500">
              <a:spcAft>
                <a:spcPts val="1200"/>
              </a:spcAft>
              <a:buFont typeface="Arial" panose="020B0604020202020204" pitchFamily="34" charset="0"/>
              <a:buChar char="•"/>
              <a:defRPr/>
            </a:pPr>
            <a:r>
              <a:rPr lang="es-AR" sz="2800" dirty="0"/>
              <a:t>"No </a:t>
            </a:r>
            <a:r>
              <a:rPr lang="es-AR" sz="2800" b="1" dirty="0"/>
              <a:t>acarrea desventaja</a:t>
            </a:r>
            <a:r>
              <a:rPr lang="es-AR" sz="2800" dirty="0"/>
              <a:t>“ en las Validaciones que cubren los informes publicados con anterioridad al </a:t>
            </a:r>
            <a:r>
              <a:rPr lang="es-AR" sz="2800" b="1" u="sng" dirty="0"/>
              <a:t>31 de diciembre de 2019 </a:t>
            </a:r>
            <a:r>
              <a:rPr lang="es-AR" sz="2800" b="1" dirty="0"/>
              <a:t>(</a:t>
            </a:r>
            <a:r>
              <a:rPr lang="es-AR" sz="2800" dirty="0"/>
              <a:t>en efecto, que cubra cualquier año fiscal antes de 2018).</a:t>
            </a:r>
          </a:p>
          <a:p>
            <a:pPr marL="571500" indent="-571500">
              <a:spcAft>
                <a:spcPts val="1200"/>
              </a:spcAft>
              <a:buFont typeface="Arial" panose="020B0604020202020204" pitchFamily="34" charset="0"/>
              <a:buChar char="•"/>
              <a:defRPr/>
            </a:pPr>
            <a:r>
              <a:rPr lang="es-AR" sz="2800" dirty="0"/>
              <a:t>Hasta </a:t>
            </a:r>
            <a:r>
              <a:rPr lang="es-AR" sz="2800" b="1" u="sng" dirty="0"/>
              <a:t>31 de diciembre de 2019 </a:t>
            </a:r>
            <a:r>
              <a:rPr lang="es-AR" sz="2800" dirty="0"/>
              <a:t>los países implementadores pueden demostrar adhesión al Estándar EITI 2016 o si lo prefieren al Estándar EITI 2019</a:t>
            </a:r>
            <a:r>
              <a:rPr lang="es-x-int-SDL" sz="2800" dirty="0"/>
              <a:t>.</a:t>
            </a:r>
          </a:p>
          <a:p>
            <a:endParaRPr lang="nb-NO" dirty="0"/>
          </a:p>
        </p:txBody>
      </p:sp>
    </p:spTree>
    <p:extLst>
      <p:ext uri="{BB962C8B-B14F-4D97-AF65-F5344CB8AC3E}">
        <p14:creationId xmlns:p14="http://schemas.microsoft.com/office/powerpoint/2010/main" val="28983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248-42ED-465B-B56F-5727A8A7BD24}"/>
              </a:ext>
            </a:extLst>
          </p:cNvPr>
          <p:cNvSpPr>
            <a:spLocks noGrp="1"/>
          </p:cNvSpPr>
          <p:nvPr>
            <p:ph type="title"/>
          </p:nvPr>
        </p:nvSpPr>
        <p:spPr>
          <a:xfrm>
            <a:off x="277052" y="845100"/>
            <a:ext cx="11783960" cy="671660"/>
          </a:xfrm>
        </p:spPr>
        <p:txBody>
          <a:bodyPr/>
          <a:lstStyle/>
          <a:p>
            <a:r>
              <a:rPr lang="en-US" dirty="0"/>
              <a:t>Hoy no </a:t>
            </a:r>
            <a:r>
              <a:rPr lang="en-US" dirty="0" err="1"/>
              <a:t>vamos</a:t>
            </a:r>
            <a:r>
              <a:rPr lang="en-US" dirty="0"/>
              <a:t> a </a:t>
            </a:r>
            <a:r>
              <a:rPr lang="en-US" dirty="0" err="1"/>
              <a:t>cubrir</a:t>
            </a:r>
            <a:r>
              <a:rPr lang="en-US" dirty="0"/>
              <a:t> la </a:t>
            </a:r>
            <a:r>
              <a:rPr lang="en-US" dirty="0" err="1">
                <a:highlight>
                  <a:srgbClr val="FFFF00"/>
                </a:highlight>
              </a:rPr>
              <a:t>sección</a:t>
            </a:r>
            <a:r>
              <a:rPr lang="en-US" dirty="0">
                <a:highlight>
                  <a:srgbClr val="FFFF00"/>
                </a:highlight>
              </a:rPr>
              <a:t> 4</a:t>
            </a:r>
            <a:r>
              <a:rPr lang="en-US" dirty="0"/>
              <a:t>: </a:t>
            </a:r>
            <a:br>
              <a:rPr lang="en-US" dirty="0"/>
            </a:br>
            <a:r>
              <a:rPr lang="en-US" dirty="0"/>
              <a:t> </a:t>
            </a:r>
            <a:br>
              <a:rPr lang="en-US" dirty="0"/>
            </a:br>
            <a:r>
              <a:rPr lang="en-US" dirty="0" err="1"/>
              <a:t>Vigilancia</a:t>
            </a:r>
            <a:r>
              <a:rPr lang="en-US" dirty="0"/>
              <a:t> por el </a:t>
            </a:r>
            <a:r>
              <a:rPr lang="en-US" dirty="0" err="1"/>
              <a:t>Consejo</a:t>
            </a:r>
            <a:r>
              <a:rPr lang="en-US" dirty="0"/>
              <a:t> EITI de la </a:t>
            </a:r>
            <a:r>
              <a:rPr lang="en-US" dirty="0" err="1"/>
              <a:t>implementación</a:t>
            </a:r>
            <a:endParaRPr lang="en-US" dirty="0"/>
          </a:p>
        </p:txBody>
      </p:sp>
      <p:sp>
        <p:nvSpPr>
          <p:cNvPr id="3" name="Content Placeholder 2">
            <a:extLst>
              <a:ext uri="{FF2B5EF4-FFF2-40B4-BE49-F238E27FC236}">
                <a16:creationId xmlns:a16="http://schemas.microsoft.com/office/drawing/2014/main" id="{FF4194C7-2A87-47CD-BB42-72C1B2BF115C}"/>
              </a:ext>
            </a:extLst>
          </p:cNvPr>
          <p:cNvSpPr>
            <a:spLocks noGrp="1"/>
          </p:cNvSpPr>
          <p:nvPr>
            <p:ph idx="1"/>
          </p:nvPr>
        </p:nvSpPr>
        <p:spPr>
          <a:xfrm>
            <a:off x="642813" y="3097421"/>
            <a:ext cx="5974556" cy="3268899"/>
          </a:xfrm>
        </p:spPr>
        <p:txBody>
          <a:bodyPr>
            <a:normAutofit/>
          </a:bodyPr>
          <a:lstStyle/>
          <a:p>
            <a:r>
              <a:rPr lang="es-AR" sz="2200" dirty="0"/>
              <a:t>Art 1 – Implementación adaptada</a:t>
            </a:r>
          </a:p>
          <a:p>
            <a:r>
              <a:rPr lang="es-AR" sz="2200" dirty="0"/>
              <a:t>Art 2 – Fechas límites de reporte</a:t>
            </a:r>
          </a:p>
          <a:p>
            <a:r>
              <a:rPr lang="es-AR" sz="2200" dirty="0"/>
              <a:t>Art 3 – Fechas límites Validación</a:t>
            </a:r>
          </a:p>
          <a:p>
            <a:r>
              <a:rPr lang="es-AR" sz="2200" dirty="0"/>
              <a:t>Art 4 – Proceso de Validación</a:t>
            </a:r>
          </a:p>
          <a:p>
            <a:r>
              <a:rPr lang="es-AR" sz="2200" dirty="0"/>
              <a:t>Art 5 – Salvaguardas</a:t>
            </a:r>
          </a:p>
        </p:txBody>
      </p:sp>
      <p:sp>
        <p:nvSpPr>
          <p:cNvPr id="4" name="Content Placeholder 2">
            <a:extLst>
              <a:ext uri="{FF2B5EF4-FFF2-40B4-BE49-F238E27FC236}">
                <a16:creationId xmlns:a16="http://schemas.microsoft.com/office/drawing/2014/main" id="{356AA5AC-7AD4-4578-ABFC-44EF181C86D9}"/>
              </a:ext>
            </a:extLst>
          </p:cNvPr>
          <p:cNvSpPr txBox="1">
            <a:spLocks/>
          </p:cNvSpPr>
          <p:nvPr/>
        </p:nvSpPr>
        <p:spPr>
          <a:xfrm>
            <a:off x="5860045" y="3065383"/>
            <a:ext cx="5974556" cy="326889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AR" sz="2200" dirty="0"/>
              <a:t>Art 6 – Resultados de Validación</a:t>
            </a:r>
          </a:p>
          <a:p>
            <a:r>
              <a:rPr lang="es-AR" sz="2200" dirty="0"/>
              <a:t>Art 7 – Extensiones</a:t>
            </a:r>
          </a:p>
          <a:p>
            <a:r>
              <a:rPr lang="es-AR" sz="2200" dirty="0"/>
              <a:t>Art 8 – Suspensión</a:t>
            </a:r>
          </a:p>
          <a:p>
            <a:r>
              <a:rPr lang="es-AR" sz="2200" dirty="0"/>
              <a:t>Art 9 – Exclusión</a:t>
            </a:r>
          </a:p>
          <a:p>
            <a:r>
              <a:rPr lang="es-AR" sz="2200" dirty="0"/>
              <a:t>Art 10 – Apelaciones</a:t>
            </a:r>
          </a:p>
        </p:txBody>
      </p:sp>
    </p:spTree>
    <p:extLst>
      <p:ext uri="{BB962C8B-B14F-4D97-AF65-F5344CB8AC3E}">
        <p14:creationId xmlns:p14="http://schemas.microsoft.com/office/powerpoint/2010/main" val="147349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248-42ED-465B-B56F-5727A8A7BD24}"/>
              </a:ext>
            </a:extLst>
          </p:cNvPr>
          <p:cNvSpPr>
            <a:spLocks noGrp="1"/>
          </p:cNvSpPr>
          <p:nvPr>
            <p:ph type="title"/>
          </p:nvPr>
        </p:nvSpPr>
        <p:spPr>
          <a:xfrm>
            <a:off x="0" y="683467"/>
            <a:ext cx="11833859" cy="671660"/>
          </a:xfrm>
        </p:spPr>
        <p:txBody>
          <a:bodyPr/>
          <a:lstStyle/>
          <a:p>
            <a:r>
              <a:rPr lang="en-US" dirty="0"/>
              <a:t>“</a:t>
            </a:r>
            <a:r>
              <a:rPr lang="es-AR" i="1" dirty="0"/>
              <a:t>Mainstreaming</a:t>
            </a:r>
            <a:r>
              <a:rPr lang="es-AR" dirty="0"/>
              <a:t>” </a:t>
            </a:r>
            <a:r>
              <a:rPr lang="es-AR" sz="2000" dirty="0"/>
              <a:t>(en español referido como “divulgación sistemática” o “integración”)</a:t>
            </a:r>
          </a:p>
        </p:txBody>
      </p:sp>
      <p:sp>
        <p:nvSpPr>
          <p:cNvPr id="6" name="TextBox 5">
            <a:extLst>
              <a:ext uri="{FF2B5EF4-FFF2-40B4-BE49-F238E27FC236}">
                <a16:creationId xmlns:a16="http://schemas.microsoft.com/office/drawing/2014/main" id="{2CE7F24C-EB84-4A1C-BE92-5679E7CBF264}"/>
              </a:ext>
            </a:extLst>
          </p:cNvPr>
          <p:cNvSpPr txBox="1"/>
          <p:nvPr/>
        </p:nvSpPr>
        <p:spPr>
          <a:xfrm>
            <a:off x="166191" y="1697911"/>
            <a:ext cx="2967159" cy="461665"/>
          </a:xfrm>
          <a:prstGeom prst="rect">
            <a:avLst/>
          </a:prstGeom>
          <a:noFill/>
        </p:spPr>
        <p:txBody>
          <a:bodyPr wrap="none" rtlCol="0">
            <a:spAutoFit/>
          </a:bodyPr>
          <a:lstStyle/>
          <a:p>
            <a:r>
              <a:rPr lang="nb-NO" sz="2400" dirty="0"/>
              <a:t>Mainstreaming </a:t>
            </a:r>
            <a:r>
              <a:rPr lang="nb-NO" sz="2400" b="1" dirty="0">
                <a:highlight>
                  <a:srgbClr val="FFFF00"/>
                </a:highlight>
              </a:rPr>
              <a:t>100%</a:t>
            </a:r>
            <a:endParaRPr lang="nb-NO" sz="2400" b="1" dirty="0"/>
          </a:p>
        </p:txBody>
      </p:sp>
      <p:sp>
        <p:nvSpPr>
          <p:cNvPr id="7" name="TextBox 6">
            <a:extLst>
              <a:ext uri="{FF2B5EF4-FFF2-40B4-BE49-F238E27FC236}">
                <a16:creationId xmlns:a16="http://schemas.microsoft.com/office/drawing/2014/main" id="{3202A70D-DA0A-42D0-A8F9-12495E66C63C}"/>
              </a:ext>
            </a:extLst>
          </p:cNvPr>
          <p:cNvSpPr txBox="1"/>
          <p:nvPr/>
        </p:nvSpPr>
        <p:spPr>
          <a:xfrm>
            <a:off x="3922336" y="1432335"/>
            <a:ext cx="3695371" cy="738664"/>
          </a:xfrm>
          <a:prstGeom prst="rect">
            <a:avLst/>
          </a:prstGeom>
          <a:noFill/>
        </p:spPr>
        <p:txBody>
          <a:bodyPr wrap="none" rtlCol="0">
            <a:spAutoFit/>
          </a:bodyPr>
          <a:lstStyle/>
          <a:p>
            <a:endParaRPr lang="nb-NO" dirty="0"/>
          </a:p>
          <a:p>
            <a:r>
              <a:rPr lang="es-AR" sz="2400" dirty="0"/>
              <a:t>Mainstreaming </a:t>
            </a:r>
            <a:r>
              <a:rPr lang="es-AR" sz="2400" dirty="0">
                <a:highlight>
                  <a:srgbClr val="FFFF00"/>
                </a:highlight>
              </a:rPr>
              <a:t>es </a:t>
            </a:r>
            <a:r>
              <a:rPr lang="es-AR" sz="2400" b="1" dirty="0">
                <a:highlight>
                  <a:srgbClr val="FFFF00"/>
                </a:highlight>
              </a:rPr>
              <a:t>parcial</a:t>
            </a:r>
            <a:r>
              <a:rPr lang="es-AR" sz="2400" dirty="0"/>
              <a:t>…</a:t>
            </a:r>
          </a:p>
        </p:txBody>
      </p:sp>
      <p:sp>
        <p:nvSpPr>
          <p:cNvPr id="8" name="TextBox 7">
            <a:extLst>
              <a:ext uri="{FF2B5EF4-FFF2-40B4-BE49-F238E27FC236}">
                <a16:creationId xmlns:a16="http://schemas.microsoft.com/office/drawing/2014/main" id="{0DCBA77C-82A1-4F28-8EC0-B89D1B0080FF}"/>
              </a:ext>
            </a:extLst>
          </p:cNvPr>
          <p:cNvSpPr txBox="1"/>
          <p:nvPr/>
        </p:nvSpPr>
        <p:spPr>
          <a:xfrm>
            <a:off x="8232277" y="1170190"/>
            <a:ext cx="2988319" cy="1015663"/>
          </a:xfrm>
          <a:prstGeom prst="rect">
            <a:avLst/>
          </a:prstGeom>
          <a:noFill/>
        </p:spPr>
        <p:txBody>
          <a:bodyPr wrap="none" rtlCol="0">
            <a:spAutoFit/>
          </a:bodyPr>
          <a:lstStyle/>
          <a:p>
            <a:endParaRPr lang="nb-NO" dirty="0"/>
          </a:p>
          <a:p>
            <a:endParaRPr lang="nb-NO" dirty="0"/>
          </a:p>
          <a:p>
            <a:r>
              <a:rPr lang="nb-NO" sz="2400" b="1" dirty="0">
                <a:highlight>
                  <a:srgbClr val="FFFF00"/>
                </a:highlight>
              </a:rPr>
              <a:t>NO es </a:t>
            </a:r>
            <a:r>
              <a:rPr lang="nb-NO" sz="2400" dirty="0"/>
              <a:t>mainstreaming</a:t>
            </a:r>
          </a:p>
        </p:txBody>
      </p:sp>
      <p:pic>
        <p:nvPicPr>
          <p:cNvPr id="14" name="Picture 13">
            <a:extLst>
              <a:ext uri="{FF2B5EF4-FFF2-40B4-BE49-F238E27FC236}">
                <a16:creationId xmlns:a16="http://schemas.microsoft.com/office/drawing/2014/main" id="{2F4609BE-C0B2-4ED9-BC48-EE5EF9093CB9}"/>
              </a:ext>
            </a:extLst>
          </p:cNvPr>
          <p:cNvPicPr>
            <a:picLocks noChangeAspect="1"/>
          </p:cNvPicPr>
          <p:nvPr/>
        </p:nvPicPr>
        <p:blipFill rotWithShape="1">
          <a:blip r:embed="rId2"/>
          <a:srcRect l="35206" t="47273" r="48740" b="31680"/>
          <a:stretch/>
        </p:blipFill>
        <p:spPr>
          <a:xfrm>
            <a:off x="8158883" y="1239715"/>
            <a:ext cx="594354" cy="438307"/>
          </a:xfrm>
          <a:prstGeom prst="rect">
            <a:avLst/>
          </a:prstGeom>
        </p:spPr>
      </p:pic>
      <p:sp>
        <p:nvSpPr>
          <p:cNvPr id="16" name="TextBox 15">
            <a:extLst>
              <a:ext uri="{FF2B5EF4-FFF2-40B4-BE49-F238E27FC236}">
                <a16:creationId xmlns:a16="http://schemas.microsoft.com/office/drawing/2014/main" id="{D70EDB0D-BB27-4276-9BC1-4FABB0C9A575}"/>
              </a:ext>
            </a:extLst>
          </p:cNvPr>
          <p:cNvSpPr txBox="1"/>
          <p:nvPr/>
        </p:nvSpPr>
        <p:spPr>
          <a:xfrm>
            <a:off x="8649117" y="1274202"/>
            <a:ext cx="5592575" cy="369332"/>
          </a:xfrm>
          <a:prstGeom prst="rect">
            <a:avLst/>
          </a:prstGeom>
          <a:noFill/>
        </p:spPr>
        <p:txBody>
          <a:bodyPr wrap="square" rtlCol="0">
            <a:spAutoFit/>
          </a:bodyPr>
          <a:lstStyle/>
          <a:p>
            <a:r>
              <a:rPr lang="nb-NO" dirty="0"/>
              <a:t>= </a:t>
            </a:r>
            <a:r>
              <a:rPr lang="es-AR" dirty="0"/>
              <a:t>divulgación de data</a:t>
            </a:r>
          </a:p>
        </p:txBody>
      </p:sp>
      <p:grpSp>
        <p:nvGrpSpPr>
          <p:cNvPr id="27" name="Group 26">
            <a:extLst>
              <a:ext uri="{FF2B5EF4-FFF2-40B4-BE49-F238E27FC236}">
                <a16:creationId xmlns:a16="http://schemas.microsoft.com/office/drawing/2014/main" id="{5CCFCF2B-1320-4DE7-8E40-7197ED1CFE4F}"/>
              </a:ext>
            </a:extLst>
          </p:cNvPr>
          <p:cNvGrpSpPr/>
          <p:nvPr/>
        </p:nvGrpSpPr>
        <p:grpSpPr>
          <a:xfrm>
            <a:off x="297798" y="2192122"/>
            <a:ext cx="2459327" cy="1575188"/>
            <a:chOff x="2527359" y="2435253"/>
            <a:chExt cx="2168476" cy="1063419"/>
          </a:xfrm>
        </p:grpSpPr>
        <p:grpSp>
          <p:nvGrpSpPr>
            <p:cNvPr id="19" name="Group 18">
              <a:extLst>
                <a:ext uri="{FF2B5EF4-FFF2-40B4-BE49-F238E27FC236}">
                  <a16:creationId xmlns:a16="http://schemas.microsoft.com/office/drawing/2014/main" id="{7D5B7737-D7F5-49D7-8217-1B70D552EC1C}"/>
                </a:ext>
              </a:extLst>
            </p:cNvPr>
            <p:cNvGrpSpPr/>
            <p:nvPr/>
          </p:nvGrpSpPr>
          <p:grpSpPr>
            <a:xfrm>
              <a:off x="2527359" y="2435253"/>
              <a:ext cx="941315" cy="1063419"/>
              <a:chOff x="2527359" y="2435253"/>
              <a:chExt cx="941315" cy="1063419"/>
            </a:xfrm>
          </p:grpSpPr>
          <p:pic>
            <p:nvPicPr>
              <p:cNvPr id="9" name="Picture 8">
                <a:extLst>
                  <a:ext uri="{FF2B5EF4-FFF2-40B4-BE49-F238E27FC236}">
                    <a16:creationId xmlns:a16="http://schemas.microsoft.com/office/drawing/2014/main" id="{30C71FA8-1BFC-4084-8811-0B36B09A6900}"/>
                  </a:ext>
                </a:extLst>
              </p:cNvPr>
              <p:cNvPicPr>
                <a:picLocks noChangeAspect="1"/>
              </p:cNvPicPr>
              <p:nvPr/>
            </p:nvPicPr>
            <p:blipFill rotWithShape="1">
              <a:blip r:embed="rId3"/>
              <a:srcRect l="35579" t="42755" r="50000" b="32341"/>
              <a:stretch/>
            </p:blipFill>
            <p:spPr>
              <a:xfrm>
                <a:off x="2568771" y="2435253"/>
                <a:ext cx="511531" cy="496874"/>
              </a:xfrm>
              <a:prstGeom prst="rect">
                <a:avLst/>
              </a:prstGeom>
            </p:spPr>
          </p:pic>
          <p:pic>
            <p:nvPicPr>
              <p:cNvPr id="10" name="Picture 9">
                <a:extLst>
                  <a:ext uri="{FF2B5EF4-FFF2-40B4-BE49-F238E27FC236}">
                    <a16:creationId xmlns:a16="http://schemas.microsoft.com/office/drawing/2014/main" id="{CA36E26D-10B4-4C48-AB77-8813C177848E}"/>
                  </a:ext>
                </a:extLst>
              </p:cNvPr>
              <p:cNvPicPr>
                <a:picLocks noChangeAspect="1"/>
              </p:cNvPicPr>
              <p:nvPr/>
            </p:nvPicPr>
            <p:blipFill rotWithShape="1">
              <a:blip r:embed="rId2"/>
              <a:srcRect l="35206" t="47273" r="48740" b="31680"/>
              <a:stretch/>
            </p:blipFill>
            <p:spPr>
              <a:xfrm>
                <a:off x="3121713" y="2464536"/>
                <a:ext cx="346961" cy="438307"/>
              </a:xfrm>
              <a:prstGeom prst="rect">
                <a:avLst/>
              </a:prstGeom>
            </p:spPr>
          </p:pic>
          <p:grpSp>
            <p:nvGrpSpPr>
              <p:cNvPr id="13" name="Group 12">
                <a:extLst>
                  <a:ext uri="{FF2B5EF4-FFF2-40B4-BE49-F238E27FC236}">
                    <a16:creationId xmlns:a16="http://schemas.microsoft.com/office/drawing/2014/main" id="{488CC7A7-7D77-4631-9547-28B17AD4A620}"/>
                  </a:ext>
                </a:extLst>
              </p:cNvPr>
              <p:cNvGrpSpPr/>
              <p:nvPr/>
            </p:nvGrpSpPr>
            <p:grpSpPr>
              <a:xfrm>
                <a:off x="2527359" y="3019653"/>
                <a:ext cx="594354" cy="438307"/>
                <a:chOff x="2370430" y="3052872"/>
                <a:chExt cx="867056" cy="455146"/>
              </a:xfrm>
            </p:grpSpPr>
            <p:pic>
              <p:nvPicPr>
                <p:cNvPr id="11" name="Picture 10">
                  <a:extLst>
                    <a:ext uri="{FF2B5EF4-FFF2-40B4-BE49-F238E27FC236}">
                      <a16:creationId xmlns:a16="http://schemas.microsoft.com/office/drawing/2014/main" id="{89D0A98C-9FEB-48E2-B17D-6DF31D70A436}"/>
                    </a:ext>
                  </a:extLst>
                </p:cNvPr>
                <p:cNvPicPr>
                  <a:picLocks noChangeAspect="1"/>
                </p:cNvPicPr>
                <p:nvPr/>
              </p:nvPicPr>
              <p:blipFill rotWithShape="1">
                <a:blip r:embed="rId4"/>
                <a:srcRect l="29566" t="33334" r="45702" b="19999"/>
                <a:stretch/>
              </p:blipFill>
              <p:spPr>
                <a:xfrm>
                  <a:off x="2824536" y="3052872"/>
                  <a:ext cx="412950" cy="438307"/>
                </a:xfrm>
                <a:prstGeom prst="rect">
                  <a:avLst/>
                </a:prstGeom>
              </p:spPr>
            </p:pic>
            <p:pic>
              <p:nvPicPr>
                <p:cNvPr id="12" name="Picture 11">
                  <a:extLst>
                    <a:ext uri="{FF2B5EF4-FFF2-40B4-BE49-F238E27FC236}">
                      <a16:creationId xmlns:a16="http://schemas.microsoft.com/office/drawing/2014/main" id="{497F43A2-635B-48C3-B071-034276FAF4E1}"/>
                    </a:ext>
                  </a:extLst>
                </p:cNvPr>
                <p:cNvPicPr>
                  <a:picLocks noChangeAspect="1"/>
                </p:cNvPicPr>
                <p:nvPr/>
              </p:nvPicPr>
              <p:blipFill rotWithShape="1">
                <a:blip r:embed="rId5"/>
                <a:srcRect l="28203" t="29201" r="42975" b="21667"/>
                <a:stretch/>
              </p:blipFill>
              <p:spPr>
                <a:xfrm>
                  <a:off x="2370430" y="3069711"/>
                  <a:ext cx="457108" cy="438307"/>
                </a:xfrm>
                <a:prstGeom prst="rect">
                  <a:avLst/>
                </a:prstGeom>
              </p:spPr>
            </p:pic>
          </p:grpSp>
          <p:pic>
            <p:nvPicPr>
              <p:cNvPr id="17" name="Picture 16">
                <a:extLst>
                  <a:ext uri="{FF2B5EF4-FFF2-40B4-BE49-F238E27FC236}">
                    <a16:creationId xmlns:a16="http://schemas.microsoft.com/office/drawing/2014/main" id="{A4D93626-6B36-4E99-B3F8-91250311B3D4}"/>
                  </a:ext>
                </a:extLst>
              </p:cNvPr>
              <p:cNvPicPr>
                <a:picLocks noChangeAspect="1"/>
              </p:cNvPicPr>
              <p:nvPr/>
            </p:nvPicPr>
            <p:blipFill rotWithShape="1">
              <a:blip r:embed="rId2"/>
              <a:srcRect l="35206" t="47273" r="48740" b="31680"/>
              <a:stretch/>
            </p:blipFill>
            <p:spPr>
              <a:xfrm>
                <a:off x="3120983" y="3060365"/>
                <a:ext cx="347691" cy="438307"/>
              </a:xfrm>
              <a:prstGeom prst="rect">
                <a:avLst/>
              </a:prstGeom>
            </p:spPr>
          </p:pic>
        </p:grpSp>
        <p:pic>
          <p:nvPicPr>
            <p:cNvPr id="18" name="Picture 17">
              <a:extLst>
                <a:ext uri="{FF2B5EF4-FFF2-40B4-BE49-F238E27FC236}">
                  <a16:creationId xmlns:a16="http://schemas.microsoft.com/office/drawing/2014/main" id="{6DBD70BF-5443-4119-9194-D6D15B130048}"/>
                </a:ext>
              </a:extLst>
            </p:cNvPr>
            <p:cNvPicPr>
              <a:picLocks noChangeAspect="1"/>
            </p:cNvPicPr>
            <p:nvPr/>
          </p:nvPicPr>
          <p:blipFill rotWithShape="1">
            <a:blip r:embed="rId6"/>
            <a:srcRect l="23988" t="30369" r="40806" b="18677"/>
            <a:stretch/>
          </p:blipFill>
          <p:spPr>
            <a:xfrm>
              <a:off x="3548514" y="2482554"/>
              <a:ext cx="1147321" cy="934041"/>
            </a:xfrm>
            <a:prstGeom prst="rect">
              <a:avLst/>
            </a:prstGeom>
          </p:spPr>
        </p:pic>
      </p:grpSp>
      <p:grpSp>
        <p:nvGrpSpPr>
          <p:cNvPr id="44" name="Group 43">
            <a:extLst>
              <a:ext uri="{FF2B5EF4-FFF2-40B4-BE49-F238E27FC236}">
                <a16:creationId xmlns:a16="http://schemas.microsoft.com/office/drawing/2014/main" id="{0E24C01C-B569-4A99-A078-692D94EB198E}"/>
              </a:ext>
            </a:extLst>
          </p:cNvPr>
          <p:cNvGrpSpPr/>
          <p:nvPr/>
        </p:nvGrpSpPr>
        <p:grpSpPr>
          <a:xfrm>
            <a:off x="4393800" y="2269832"/>
            <a:ext cx="2453574" cy="1148142"/>
            <a:chOff x="4731955" y="2492186"/>
            <a:chExt cx="2453574" cy="1148142"/>
          </a:xfrm>
        </p:grpSpPr>
        <p:grpSp>
          <p:nvGrpSpPr>
            <p:cNvPr id="43" name="Group 42">
              <a:extLst>
                <a:ext uri="{FF2B5EF4-FFF2-40B4-BE49-F238E27FC236}">
                  <a16:creationId xmlns:a16="http://schemas.microsoft.com/office/drawing/2014/main" id="{6ED7F27B-D73C-494F-AEE6-74E87612986D}"/>
                </a:ext>
              </a:extLst>
            </p:cNvPr>
            <p:cNvGrpSpPr/>
            <p:nvPr/>
          </p:nvGrpSpPr>
          <p:grpSpPr>
            <a:xfrm>
              <a:off x="4731955" y="2576909"/>
              <a:ext cx="1100310" cy="1063419"/>
              <a:chOff x="3461507" y="2663203"/>
              <a:chExt cx="941315" cy="1063419"/>
            </a:xfrm>
          </p:grpSpPr>
          <p:pic>
            <p:nvPicPr>
              <p:cNvPr id="31" name="Picture 30">
                <a:extLst>
                  <a:ext uri="{FF2B5EF4-FFF2-40B4-BE49-F238E27FC236}">
                    <a16:creationId xmlns:a16="http://schemas.microsoft.com/office/drawing/2014/main" id="{4F92FCC0-707D-4F25-B992-118B2D998883}"/>
                  </a:ext>
                </a:extLst>
              </p:cNvPr>
              <p:cNvPicPr>
                <a:picLocks noChangeAspect="1"/>
              </p:cNvPicPr>
              <p:nvPr/>
            </p:nvPicPr>
            <p:blipFill rotWithShape="1">
              <a:blip r:embed="rId3"/>
              <a:srcRect l="35579" t="42755" r="50000" b="32341"/>
              <a:stretch/>
            </p:blipFill>
            <p:spPr>
              <a:xfrm>
                <a:off x="3502919" y="2663203"/>
                <a:ext cx="511531" cy="496874"/>
              </a:xfrm>
              <a:prstGeom prst="rect">
                <a:avLst/>
              </a:prstGeom>
            </p:spPr>
          </p:pic>
          <p:pic>
            <p:nvPicPr>
              <p:cNvPr id="32" name="Picture 31">
                <a:extLst>
                  <a:ext uri="{FF2B5EF4-FFF2-40B4-BE49-F238E27FC236}">
                    <a16:creationId xmlns:a16="http://schemas.microsoft.com/office/drawing/2014/main" id="{A1A34BFA-7811-4498-9730-E6A972B42CAB}"/>
                  </a:ext>
                </a:extLst>
              </p:cNvPr>
              <p:cNvPicPr>
                <a:picLocks noChangeAspect="1"/>
              </p:cNvPicPr>
              <p:nvPr/>
            </p:nvPicPr>
            <p:blipFill rotWithShape="1">
              <a:blip r:embed="rId2"/>
              <a:srcRect l="35206" t="47273" r="48740" b="31680"/>
              <a:stretch/>
            </p:blipFill>
            <p:spPr>
              <a:xfrm>
                <a:off x="4055861" y="2692486"/>
                <a:ext cx="346961" cy="438307"/>
              </a:xfrm>
              <a:prstGeom prst="rect">
                <a:avLst/>
              </a:prstGeom>
            </p:spPr>
          </p:pic>
          <p:grpSp>
            <p:nvGrpSpPr>
              <p:cNvPr id="33" name="Group 32">
                <a:extLst>
                  <a:ext uri="{FF2B5EF4-FFF2-40B4-BE49-F238E27FC236}">
                    <a16:creationId xmlns:a16="http://schemas.microsoft.com/office/drawing/2014/main" id="{87EB8064-7C65-4B1D-9115-E08E943586C9}"/>
                  </a:ext>
                </a:extLst>
              </p:cNvPr>
              <p:cNvGrpSpPr/>
              <p:nvPr/>
            </p:nvGrpSpPr>
            <p:grpSpPr>
              <a:xfrm>
                <a:off x="3461507" y="3247603"/>
                <a:ext cx="594354" cy="438307"/>
                <a:chOff x="2370430" y="3052872"/>
                <a:chExt cx="867056" cy="455146"/>
              </a:xfrm>
            </p:grpSpPr>
            <p:pic>
              <p:nvPicPr>
                <p:cNvPr id="35" name="Picture 34">
                  <a:extLst>
                    <a:ext uri="{FF2B5EF4-FFF2-40B4-BE49-F238E27FC236}">
                      <a16:creationId xmlns:a16="http://schemas.microsoft.com/office/drawing/2014/main" id="{00F22C1F-D0FC-4F70-9ADC-A54217BC268F}"/>
                    </a:ext>
                  </a:extLst>
                </p:cNvPr>
                <p:cNvPicPr>
                  <a:picLocks noChangeAspect="1"/>
                </p:cNvPicPr>
                <p:nvPr/>
              </p:nvPicPr>
              <p:blipFill rotWithShape="1">
                <a:blip r:embed="rId4"/>
                <a:srcRect l="29566" t="33334" r="45702" b="19999"/>
                <a:stretch/>
              </p:blipFill>
              <p:spPr>
                <a:xfrm>
                  <a:off x="2824536" y="3052872"/>
                  <a:ext cx="412950" cy="438307"/>
                </a:xfrm>
                <a:prstGeom prst="rect">
                  <a:avLst/>
                </a:prstGeom>
              </p:spPr>
            </p:pic>
            <p:pic>
              <p:nvPicPr>
                <p:cNvPr id="36" name="Picture 35">
                  <a:extLst>
                    <a:ext uri="{FF2B5EF4-FFF2-40B4-BE49-F238E27FC236}">
                      <a16:creationId xmlns:a16="http://schemas.microsoft.com/office/drawing/2014/main" id="{AA39F7B6-689B-4AD1-AE63-9D42930573F9}"/>
                    </a:ext>
                  </a:extLst>
                </p:cNvPr>
                <p:cNvPicPr>
                  <a:picLocks noChangeAspect="1"/>
                </p:cNvPicPr>
                <p:nvPr/>
              </p:nvPicPr>
              <p:blipFill rotWithShape="1">
                <a:blip r:embed="rId5"/>
                <a:srcRect l="28203" t="29201" r="42975" b="21667"/>
                <a:stretch/>
              </p:blipFill>
              <p:spPr>
                <a:xfrm>
                  <a:off x="2370430" y="3069711"/>
                  <a:ext cx="457108" cy="438307"/>
                </a:xfrm>
                <a:prstGeom prst="rect">
                  <a:avLst/>
                </a:prstGeom>
              </p:spPr>
            </p:pic>
          </p:grpSp>
          <p:pic>
            <p:nvPicPr>
              <p:cNvPr id="34" name="Picture 33">
                <a:extLst>
                  <a:ext uri="{FF2B5EF4-FFF2-40B4-BE49-F238E27FC236}">
                    <a16:creationId xmlns:a16="http://schemas.microsoft.com/office/drawing/2014/main" id="{6846C880-451B-4E99-B406-1F4C37FEA18F}"/>
                  </a:ext>
                </a:extLst>
              </p:cNvPr>
              <p:cNvPicPr>
                <a:picLocks noChangeAspect="1"/>
              </p:cNvPicPr>
              <p:nvPr/>
            </p:nvPicPr>
            <p:blipFill rotWithShape="1">
              <a:blip r:embed="rId2"/>
              <a:srcRect l="35206" t="47273" r="48740" b="31680"/>
              <a:stretch/>
            </p:blipFill>
            <p:spPr>
              <a:xfrm>
                <a:off x="4055131" y="3288315"/>
                <a:ext cx="347691" cy="438307"/>
              </a:xfrm>
              <a:prstGeom prst="rect">
                <a:avLst/>
              </a:prstGeom>
            </p:spPr>
          </p:pic>
        </p:grpSp>
        <p:pic>
          <p:nvPicPr>
            <p:cNvPr id="30" name="Picture 29">
              <a:extLst>
                <a:ext uri="{FF2B5EF4-FFF2-40B4-BE49-F238E27FC236}">
                  <a16:creationId xmlns:a16="http://schemas.microsoft.com/office/drawing/2014/main" id="{840F971F-60F1-4A36-BC91-5E94114D5330}"/>
                </a:ext>
              </a:extLst>
            </p:cNvPr>
            <p:cNvPicPr>
              <a:picLocks noChangeAspect="1"/>
            </p:cNvPicPr>
            <p:nvPr/>
          </p:nvPicPr>
          <p:blipFill rotWithShape="1">
            <a:blip r:embed="rId6"/>
            <a:srcRect l="23988" t="30369" r="40806" b="18677"/>
            <a:stretch/>
          </p:blipFill>
          <p:spPr>
            <a:xfrm>
              <a:off x="6038208" y="2492186"/>
              <a:ext cx="1147321" cy="934041"/>
            </a:xfrm>
            <a:prstGeom prst="rect">
              <a:avLst/>
            </a:prstGeom>
          </p:spPr>
        </p:pic>
      </p:grpSp>
      <p:sp>
        <p:nvSpPr>
          <p:cNvPr id="45" name="TextBox 44">
            <a:extLst>
              <a:ext uri="{FF2B5EF4-FFF2-40B4-BE49-F238E27FC236}">
                <a16:creationId xmlns:a16="http://schemas.microsoft.com/office/drawing/2014/main" id="{0B948F5C-5F30-4959-BB4F-3CA015F0E1FE}"/>
              </a:ext>
            </a:extLst>
          </p:cNvPr>
          <p:cNvSpPr txBox="1"/>
          <p:nvPr/>
        </p:nvSpPr>
        <p:spPr>
          <a:xfrm>
            <a:off x="5106715" y="4937262"/>
            <a:ext cx="2569480" cy="461665"/>
          </a:xfrm>
          <a:prstGeom prst="rect">
            <a:avLst/>
          </a:prstGeom>
          <a:noFill/>
        </p:spPr>
        <p:txBody>
          <a:bodyPr wrap="square" rtlCol="0">
            <a:spAutoFit/>
          </a:bodyPr>
          <a:lstStyle/>
          <a:p>
            <a:r>
              <a:rPr lang="es-AR" sz="1200" dirty="0"/>
              <a:t>Administrador</a:t>
            </a:r>
          </a:p>
          <a:p>
            <a:r>
              <a:rPr lang="es-AR" sz="1200" dirty="0"/>
              <a:t>independiente</a:t>
            </a:r>
          </a:p>
        </p:txBody>
      </p:sp>
      <p:sp>
        <p:nvSpPr>
          <p:cNvPr id="47" name="Cross 46">
            <a:extLst>
              <a:ext uri="{FF2B5EF4-FFF2-40B4-BE49-F238E27FC236}">
                <a16:creationId xmlns:a16="http://schemas.microsoft.com/office/drawing/2014/main" id="{DC7A2CD1-FE05-47DF-A135-4F771D695E4F}"/>
              </a:ext>
            </a:extLst>
          </p:cNvPr>
          <p:cNvSpPr/>
          <p:nvPr/>
        </p:nvSpPr>
        <p:spPr>
          <a:xfrm>
            <a:off x="5571074" y="3458163"/>
            <a:ext cx="397894" cy="44964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FA07A39D-EEF1-49A6-89AD-1FD7DF1C0DE2}"/>
              </a:ext>
            </a:extLst>
          </p:cNvPr>
          <p:cNvGrpSpPr/>
          <p:nvPr/>
        </p:nvGrpSpPr>
        <p:grpSpPr>
          <a:xfrm>
            <a:off x="8254631" y="2822145"/>
            <a:ext cx="3512891" cy="1440536"/>
            <a:chOff x="3672638" y="3388288"/>
            <a:chExt cx="3512891" cy="1440536"/>
          </a:xfrm>
        </p:grpSpPr>
        <p:grpSp>
          <p:nvGrpSpPr>
            <p:cNvPr id="49" name="Group 48">
              <a:extLst>
                <a:ext uri="{FF2B5EF4-FFF2-40B4-BE49-F238E27FC236}">
                  <a16:creationId xmlns:a16="http://schemas.microsoft.com/office/drawing/2014/main" id="{F8736CE2-DD63-43BA-8AC0-39EFD4927AF0}"/>
                </a:ext>
              </a:extLst>
            </p:cNvPr>
            <p:cNvGrpSpPr/>
            <p:nvPr/>
          </p:nvGrpSpPr>
          <p:grpSpPr>
            <a:xfrm>
              <a:off x="3672638" y="3655894"/>
              <a:ext cx="941315" cy="1063419"/>
              <a:chOff x="2527359" y="2435253"/>
              <a:chExt cx="941315" cy="1063419"/>
            </a:xfrm>
          </p:grpSpPr>
          <p:pic>
            <p:nvPicPr>
              <p:cNvPr id="56" name="Picture 55">
                <a:extLst>
                  <a:ext uri="{FF2B5EF4-FFF2-40B4-BE49-F238E27FC236}">
                    <a16:creationId xmlns:a16="http://schemas.microsoft.com/office/drawing/2014/main" id="{C164FAA0-C46D-44BD-8D2C-D92829AC2275}"/>
                  </a:ext>
                </a:extLst>
              </p:cNvPr>
              <p:cNvPicPr>
                <a:picLocks noChangeAspect="1"/>
              </p:cNvPicPr>
              <p:nvPr/>
            </p:nvPicPr>
            <p:blipFill rotWithShape="1">
              <a:blip r:embed="rId3"/>
              <a:srcRect l="35579" t="42755" r="50000" b="32341"/>
              <a:stretch/>
            </p:blipFill>
            <p:spPr>
              <a:xfrm>
                <a:off x="2568771" y="2435253"/>
                <a:ext cx="511531" cy="496874"/>
              </a:xfrm>
              <a:prstGeom prst="rect">
                <a:avLst/>
              </a:prstGeom>
            </p:spPr>
          </p:pic>
          <p:pic>
            <p:nvPicPr>
              <p:cNvPr id="57" name="Picture 56">
                <a:extLst>
                  <a:ext uri="{FF2B5EF4-FFF2-40B4-BE49-F238E27FC236}">
                    <a16:creationId xmlns:a16="http://schemas.microsoft.com/office/drawing/2014/main" id="{3F4E859D-F937-4921-9B32-6340BF6E65ED}"/>
                  </a:ext>
                </a:extLst>
              </p:cNvPr>
              <p:cNvPicPr>
                <a:picLocks noChangeAspect="1"/>
              </p:cNvPicPr>
              <p:nvPr/>
            </p:nvPicPr>
            <p:blipFill rotWithShape="1">
              <a:blip r:embed="rId2"/>
              <a:srcRect l="35206" t="47273" r="48740" b="31680"/>
              <a:stretch/>
            </p:blipFill>
            <p:spPr>
              <a:xfrm>
                <a:off x="3121713" y="2464536"/>
                <a:ext cx="346961" cy="438307"/>
              </a:xfrm>
              <a:prstGeom prst="rect">
                <a:avLst/>
              </a:prstGeom>
            </p:spPr>
          </p:pic>
          <p:grpSp>
            <p:nvGrpSpPr>
              <p:cNvPr id="58" name="Group 57">
                <a:extLst>
                  <a:ext uri="{FF2B5EF4-FFF2-40B4-BE49-F238E27FC236}">
                    <a16:creationId xmlns:a16="http://schemas.microsoft.com/office/drawing/2014/main" id="{9C5B23B0-E70C-4E79-B590-690ECE7925E0}"/>
                  </a:ext>
                </a:extLst>
              </p:cNvPr>
              <p:cNvGrpSpPr/>
              <p:nvPr/>
            </p:nvGrpSpPr>
            <p:grpSpPr>
              <a:xfrm>
                <a:off x="2527359" y="3019653"/>
                <a:ext cx="594354" cy="438307"/>
                <a:chOff x="2370430" y="3052872"/>
                <a:chExt cx="867056" cy="455146"/>
              </a:xfrm>
            </p:grpSpPr>
            <p:pic>
              <p:nvPicPr>
                <p:cNvPr id="60" name="Picture 59">
                  <a:extLst>
                    <a:ext uri="{FF2B5EF4-FFF2-40B4-BE49-F238E27FC236}">
                      <a16:creationId xmlns:a16="http://schemas.microsoft.com/office/drawing/2014/main" id="{62A3447A-EA81-4022-A5AD-575FE166C95F}"/>
                    </a:ext>
                  </a:extLst>
                </p:cNvPr>
                <p:cNvPicPr>
                  <a:picLocks noChangeAspect="1"/>
                </p:cNvPicPr>
                <p:nvPr/>
              </p:nvPicPr>
              <p:blipFill rotWithShape="1">
                <a:blip r:embed="rId4"/>
                <a:srcRect l="29566" t="33334" r="45702" b="19999"/>
                <a:stretch/>
              </p:blipFill>
              <p:spPr>
                <a:xfrm>
                  <a:off x="2824536" y="3052872"/>
                  <a:ext cx="412950" cy="438307"/>
                </a:xfrm>
                <a:prstGeom prst="rect">
                  <a:avLst/>
                </a:prstGeom>
              </p:spPr>
            </p:pic>
            <p:pic>
              <p:nvPicPr>
                <p:cNvPr id="61" name="Picture 60">
                  <a:extLst>
                    <a:ext uri="{FF2B5EF4-FFF2-40B4-BE49-F238E27FC236}">
                      <a16:creationId xmlns:a16="http://schemas.microsoft.com/office/drawing/2014/main" id="{EBA39DDB-896F-4C7E-BDC9-76911C198C01}"/>
                    </a:ext>
                  </a:extLst>
                </p:cNvPr>
                <p:cNvPicPr>
                  <a:picLocks noChangeAspect="1"/>
                </p:cNvPicPr>
                <p:nvPr/>
              </p:nvPicPr>
              <p:blipFill rotWithShape="1">
                <a:blip r:embed="rId5"/>
                <a:srcRect l="28203" t="29201" r="42975" b="21667"/>
                <a:stretch/>
              </p:blipFill>
              <p:spPr>
                <a:xfrm>
                  <a:off x="2370430" y="3069711"/>
                  <a:ext cx="457108" cy="438307"/>
                </a:xfrm>
                <a:prstGeom prst="rect">
                  <a:avLst/>
                </a:prstGeom>
              </p:spPr>
            </p:pic>
          </p:grpSp>
          <p:pic>
            <p:nvPicPr>
              <p:cNvPr id="59" name="Picture 58">
                <a:extLst>
                  <a:ext uri="{FF2B5EF4-FFF2-40B4-BE49-F238E27FC236}">
                    <a16:creationId xmlns:a16="http://schemas.microsoft.com/office/drawing/2014/main" id="{A5E54718-6855-4293-9F5E-FA39D3936A67}"/>
                  </a:ext>
                </a:extLst>
              </p:cNvPr>
              <p:cNvPicPr>
                <a:picLocks noChangeAspect="1"/>
              </p:cNvPicPr>
              <p:nvPr/>
            </p:nvPicPr>
            <p:blipFill rotWithShape="1">
              <a:blip r:embed="rId2"/>
              <a:srcRect l="35206" t="47273" r="48740" b="31680"/>
              <a:stretch/>
            </p:blipFill>
            <p:spPr>
              <a:xfrm>
                <a:off x="3120983" y="3060365"/>
                <a:ext cx="347691" cy="438307"/>
              </a:xfrm>
              <a:prstGeom prst="rect">
                <a:avLst/>
              </a:prstGeom>
            </p:spPr>
          </p:pic>
        </p:grpSp>
        <p:grpSp>
          <p:nvGrpSpPr>
            <p:cNvPr id="50" name="Group 49">
              <a:extLst>
                <a:ext uri="{FF2B5EF4-FFF2-40B4-BE49-F238E27FC236}">
                  <a16:creationId xmlns:a16="http://schemas.microsoft.com/office/drawing/2014/main" id="{51CF6DE5-5AA9-4993-8D48-850766C7DC37}"/>
                </a:ext>
              </a:extLst>
            </p:cNvPr>
            <p:cNvGrpSpPr/>
            <p:nvPr/>
          </p:nvGrpSpPr>
          <p:grpSpPr>
            <a:xfrm>
              <a:off x="6179226" y="3388288"/>
              <a:ext cx="1006303" cy="1362409"/>
              <a:chOff x="5787165" y="3429000"/>
              <a:chExt cx="976372" cy="1767631"/>
            </a:xfrm>
          </p:grpSpPr>
          <p:pic>
            <p:nvPicPr>
              <p:cNvPr id="54" name="Picture 53">
                <a:extLst>
                  <a:ext uri="{FF2B5EF4-FFF2-40B4-BE49-F238E27FC236}">
                    <a16:creationId xmlns:a16="http://schemas.microsoft.com/office/drawing/2014/main" id="{3A15B04C-C449-49BE-9C02-EA337BEA39ED}"/>
                  </a:ext>
                </a:extLst>
              </p:cNvPr>
              <p:cNvPicPr>
                <a:picLocks noChangeAspect="1"/>
              </p:cNvPicPr>
              <p:nvPr/>
            </p:nvPicPr>
            <p:blipFill rotWithShape="1">
              <a:blip r:embed="rId7"/>
              <a:srcRect l="40723" t="60082" r="55721" b="32673"/>
              <a:stretch/>
            </p:blipFill>
            <p:spPr>
              <a:xfrm>
                <a:off x="5787165" y="4079436"/>
                <a:ext cx="974857" cy="1117195"/>
              </a:xfrm>
              <a:prstGeom prst="rect">
                <a:avLst/>
              </a:prstGeom>
            </p:spPr>
          </p:pic>
          <p:pic>
            <p:nvPicPr>
              <p:cNvPr id="55" name="Picture 54">
                <a:extLst>
                  <a:ext uri="{FF2B5EF4-FFF2-40B4-BE49-F238E27FC236}">
                    <a16:creationId xmlns:a16="http://schemas.microsoft.com/office/drawing/2014/main" id="{4C261890-7826-45D8-B7A1-589471CF7E2D}"/>
                  </a:ext>
                </a:extLst>
              </p:cNvPr>
              <p:cNvPicPr>
                <a:picLocks noChangeAspect="1"/>
              </p:cNvPicPr>
              <p:nvPr/>
            </p:nvPicPr>
            <p:blipFill rotWithShape="1">
              <a:blip r:embed="rId8"/>
              <a:srcRect l="30019" t="33333" r="38698" b="22975"/>
              <a:stretch/>
            </p:blipFill>
            <p:spPr>
              <a:xfrm>
                <a:off x="5787165" y="3429000"/>
                <a:ext cx="976372" cy="801044"/>
              </a:xfrm>
              <a:prstGeom prst="rect">
                <a:avLst/>
              </a:prstGeom>
            </p:spPr>
          </p:pic>
        </p:grpSp>
        <p:pic>
          <p:nvPicPr>
            <p:cNvPr id="51" name="Picture 50">
              <a:extLst>
                <a:ext uri="{FF2B5EF4-FFF2-40B4-BE49-F238E27FC236}">
                  <a16:creationId xmlns:a16="http://schemas.microsoft.com/office/drawing/2014/main" id="{313C4392-CC5F-408C-B493-83FA434FAF3C}"/>
                </a:ext>
              </a:extLst>
            </p:cNvPr>
            <p:cNvPicPr>
              <a:picLocks noChangeAspect="1"/>
            </p:cNvPicPr>
            <p:nvPr/>
          </p:nvPicPr>
          <p:blipFill rotWithShape="1">
            <a:blip r:embed="rId9"/>
            <a:srcRect l="25041" t="43194" r="38078" b="28816"/>
            <a:stretch/>
          </p:blipFill>
          <p:spPr>
            <a:xfrm rot="10800000" flipH="1" flipV="1">
              <a:off x="4713245" y="3741403"/>
              <a:ext cx="866947" cy="671661"/>
            </a:xfrm>
            <a:prstGeom prst="rect">
              <a:avLst/>
            </a:prstGeom>
          </p:spPr>
        </p:pic>
        <p:sp>
          <p:nvSpPr>
            <p:cNvPr id="52" name="Arrow: Right 51">
              <a:extLst>
                <a:ext uri="{FF2B5EF4-FFF2-40B4-BE49-F238E27FC236}">
                  <a16:creationId xmlns:a16="http://schemas.microsoft.com/office/drawing/2014/main" id="{416A9DF7-794B-4484-A0C6-CCEF20B567A9}"/>
                </a:ext>
              </a:extLst>
            </p:cNvPr>
            <p:cNvSpPr/>
            <p:nvPr/>
          </p:nvSpPr>
          <p:spPr>
            <a:xfrm>
              <a:off x="5621603" y="3950689"/>
              <a:ext cx="556062" cy="4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33BE6E3F-7C48-4415-82D5-5E4A3749AE60}"/>
                </a:ext>
              </a:extLst>
            </p:cNvPr>
            <p:cNvSpPr txBox="1"/>
            <p:nvPr/>
          </p:nvSpPr>
          <p:spPr>
            <a:xfrm>
              <a:off x="4614488" y="4367159"/>
              <a:ext cx="1669410" cy="461665"/>
            </a:xfrm>
            <a:prstGeom prst="rect">
              <a:avLst/>
            </a:prstGeom>
            <a:noFill/>
          </p:spPr>
          <p:txBody>
            <a:bodyPr wrap="square" rtlCol="0">
              <a:spAutoFit/>
            </a:bodyPr>
            <a:lstStyle/>
            <a:p>
              <a:r>
                <a:rPr lang="es-AR" sz="1200" dirty="0"/>
                <a:t>Administrador</a:t>
              </a:r>
            </a:p>
            <a:p>
              <a:r>
                <a:rPr lang="es-AR" sz="1200" dirty="0"/>
                <a:t>independiente</a:t>
              </a:r>
            </a:p>
          </p:txBody>
        </p:sp>
      </p:grpSp>
      <p:grpSp>
        <p:nvGrpSpPr>
          <p:cNvPr id="70" name="Group 69">
            <a:extLst>
              <a:ext uri="{FF2B5EF4-FFF2-40B4-BE49-F238E27FC236}">
                <a16:creationId xmlns:a16="http://schemas.microsoft.com/office/drawing/2014/main" id="{F27AFC66-C42E-4C06-A0D9-3AC6E57A668B}"/>
              </a:ext>
            </a:extLst>
          </p:cNvPr>
          <p:cNvGrpSpPr/>
          <p:nvPr/>
        </p:nvGrpSpPr>
        <p:grpSpPr>
          <a:xfrm>
            <a:off x="4115080" y="4097463"/>
            <a:ext cx="3581417" cy="1362409"/>
            <a:chOff x="4106009" y="4767392"/>
            <a:chExt cx="3581417" cy="1362409"/>
          </a:xfrm>
        </p:grpSpPr>
        <p:grpSp>
          <p:nvGrpSpPr>
            <p:cNvPr id="20" name="Group 19">
              <a:extLst>
                <a:ext uri="{FF2B5EF4-FFF2-40B4-BE49-F238E27FC236}">
                  <a16:creationId xmlns:a16="http://schemas.microsoft.com/office/drawing/2014/main" id="{F4E75314-FE87-4309-B530-088FCBF3C1BC}"/>
                </a:ext>
              </a:extLst>
            </p:cNvPr>
            <p:cNvGrpSpPr/>
            <p:nvPr/>
          </p:nvGrpSpPr>
          <p:grpSpPr>
            <a:xfrm>
              <a:off x="4106009" y="5006575"/>
              <a:ext cx="941315" cy="1063419"/>
              <a:chOff x="2527359" y="2435253"/>
              <a:chExt cx="941315" cy="1063419"/>
            </a:xfrm>
          </p:grpSpPr>
          <p:pic>
            <p:nvPicPr>
              <p:cNvPr id="21" name="Picture 20">
                <a:extLst>
                  <a:ext uri="{FF2B5EF4-FFF2-40B4-BE49-F238E27FC236}">
                    <a16:creationId xmlns:a16="http://schemas.microsoft.com/office/drawing/2014/main" id="{84FB39CB-0C69-4472-B9A4-1E88AD704055}"/>
                  </a:ext>
                </a:extLst>
              </p:cNvPr>
              <p:cNvPicPr>
                <a:picLocks noChangeAspect="1"/>
              </p:cNvPicPr>
              <p:nvPr/>
            </p:nvPicPr>
            <p:blipFill rotWithShape="1">
              <a:blip r:embed="rId3"/>
              <a:srcRect l="35579" t="42755" r="50000" b="32341"/>
              <a:stretch/>
            </p:blipFill>
            <p:spPr>
              <a:xfrm>
                <a:off x="2568771" y="2435253"/>
                <a:ext cx="511531" cy="496874"/>
              </a:xfrm>
              <a:prstGeom prst="rect">
                <a:avLst/>
              </a:prstGeom>
            </p:spPr>
          </p:pic>
          <p:pic>
            <p:nvPicPr>
              <p:cNvPr id="22" name="Picture 21">
                <a:extLst>
                  <a:ext uri="{FF2B5EF4-FFF2-40B4-BE49-F238E27FC236}">
                    <a16:creationId xmlns:a16="http://schemas.microsoft.com/office/drawing/2014/main" id="{1EA19D5B-8DF0-4E05-B186-934B3ACC49E5}"/>
                  </a:ext>
                </a:extLst>
              </p:cNvPr>
              <p:cNvPicPr>
                <a:picLocks noChangeAspect="1"/>
              </p:cNvPicPr>
              <p:nvPr/>
            </p:nvPicPr>
            <p:blipFill rotWithShape="1">
              <a:blip r:embed="rId2"/>
              <a:srcRect l="35206" t="47273" r="48740" b="31680"/>
              <a:stretch/>
            </p:blipFill>
            <p:spPr>
              <a:xfrm>
                <a:off x="3121713" y="2464536"/>
                <a:ext cx="346961" cy="438307"/>
              </a:xfrm>
              <a:prstGeom prst="rect">
                <a:avLst/>
              </a:prstGeom>
            </p:spPr>
          </p:pic>
          <p:grpSp>
            <p:nvGrpSpPr>
              <p:cNvPr id="23" name="Group 22">
                <a:extLst>
                  <a:ext uri="{FF2B5EF4-FFF2-40B4-BE49-F238E27FC236}">
                    <a16:creationId xmlns:a16="http://schemas.microsoft.com/office/drawing/2014/main" id="{C01537F7-5CA2-42E1-8B50-3299C9D5E357}"/>
                  </a:ext>
                </a:extLst>
              </p:cNvPr>
              <p:cNvGrpSpPr/>
              <p:nvPr/>
            </p:nvGrpSpPr>
            <p:grpSpPr>
              <a:xfrm>
                <a:off x="2527359" y="3019653"/>
                <a:ext cx="594354" cy="438307"/>
                <a:chOff x="2370430" y="3052872"/>
                <a:chExt cx="867056" cy="455146"/>
              </a:xfrm>
            </p:grpSpPr>
            <p:pic>
              <p:nvPicPr>
                <p:cNvPr id="25" name="Picture 24">
                  <a:extLst>
                    <a:ext uri="{FF2B5EF4-FFF2-40B4-BE49-F238E27FC236}">
                      <a16:creationId xmlns:a16="http://schemas.microsoft.com/office/drawing/2014/main" id="{15F52E0E-CC54-4D1E-9398-56CF8EB430D3}"/>
                    </a:ext>
                  </a:extLst>
                </p:cNvPr>
                <p:cNvPicPr>
                  <a:picLocks noChangeAspect="1"/>
                </p:cNvPicPr>
                <p:nvPr/>
              </p:nvPicPr>
              <p:blipFill rotWithShape="1">
                <a:blip r:embed="rId4"/>
                <a:srcRect l="29566" t="33334" r="45702" b="19999"/>
                <a:stretch/>
              </p:blipFill>
              <p:spPr>
                <a:xfrm>
                  <a:off x="2824536" y="3052872"/>
                  <a:ext cx="412950" cy="438307"/>
                </a:xfrm>
                <a:prstGeom prst="rect">
                  <a:avLst/>
                </a:prstGeom>
              </p:spPr>
            </p:pic>
            <p:pic>
              <p:nvPicPr>
                <p:cNvPr id="26" name="Picture 25">
                  <a:extLst>
                    <a:ext uri="{FF2B5EF4-FFF2-40B4-BE49-F238E27FC236}">
                      <a16:creationId xmlns:a16="http://schemas.microsoft.com/office/drawing/2014/main" id="{601E5331-9E72-4E1F-870B-DACD02D73791}"/>
                    </a:ext>
                  </a:extLst>
                </p:cNvPr>
                <p:cNvPicPr>
                  <a:picLocks noChangeAspect="1"/>
                </p:cNvPicPr>
                <p:nvPr/>
              </p:nvPicPr>
              <p:blipFill rotWithShape="1">
                <a:blip r:embed="rId5"/>
                <a:srcRect l="28203" t="29201" r="42975" b="21667"/>
                <a:stretch/>
              </p:blipFill>
              <p:spPr>
                <a:xfrm>
                  <a:off x="2370430" y="3069711"/>
                  <a:ext cx="457108" cy="438307"/>
                </a:xfrm>
                <a:prstGeom prst="rect">
                  <a:avLst/>
                </a:prstGeom>
              </p:spPr>
            </p:pic>
          </p:grpSp>
          <p:pic>
            <p:nvPicPr>
              <p:cNvPr id="24" name="Picture 23">
                <a:extLst>
                  <a:ext uri="{FF2B5EF4-FFF2-40B4-BE49-F238E27FC236}">
                    <a16:creationId xmlns:a16="http://schemas.microsoft.com/office/drawing/2014/main" id="{2A0C5FB2-81A1-44F7-972B-90DCC1DDFE2B}"/>
                  </a:ext>
                </a:extLst>
              </p:cNvPr>
              <p:cNvPicPr>
                <a:picLocks noChangeAspect="1"/>
              </p:cNvPicPr>
              <p:nvPr/>
            </p:nvPicPr>
            <p:blipFill rotWithShape="1">
              <a:blip r:embed="rId2"/>
              <a:srcRect l="35206" t="47273" r="48740" b="31680"/>
              <a:stretch/>
            </p:blipFill>
            <p:spPr>
              <a:xfrm>
                <a:off x="3120983" y="3060365"/>
                <a:ext cx="347691" cy="438307"/>
              </a:xfrm>
              <a:prstGeom prst="rect">
                <a:avLst/>
              </a:prstGeom>
            </p:spPr>
          </p:pic>
        </p:grpSp>
        <p:grpSp>
          <p:nvGrpSpPr>
            <p:cNvPr id="40" name="Group 39">
              <a:extLst>
                <a:ext uri="{FF2B5EF4-FFF2-40B4-BE49-F238E27FC236}">
                  <a16:creationId xmlns:a16="http://schemas.microsoft.com/office/drawing/2014/main" id="{57E0B026-1844-4D42-9A3A-6776E90E3DFD}"/>
                </a:ext>
              </a:extLst>
            </p:cNvPr>
            <p:cNvGrpSpPr/>
            <p:nvPr/>
          </p:nvGrpSpPr>
          <p:grpSpPr>
            <a:xfrm>
              <a:off x="6681123" y="4767392"/>
              <a:ext cx="1006303" cy="1362409"/>
              <a:chOff x="5787165" y="3429000"/>
              <a:chExt cx="976372" cy="1767631"/>
            </a:xfrm>
          </p:grpSpPr>
          <p:pic>
            <p:nvPicPr>
              <p:cNvPr id="37" name="Picture 36">
                <a:extLst>
                  <a:ext uri="{FF2B5EF4-FFF2-40B4-BE49-F238E27FC236}">
                    <a16:creationId xmlns:a16="http://schemas.microsoft.com/office/drawing/2014/main" id="{6E05D496-986B-4B45-ABBB-618EA6F81C91}"/>
                  </a:ext>
                </a:extLst>
              </p:cNvPr>
              <p:cNvPicPr>
                <a:picLocks noChangeAspect="1"/>
              </p:cNvPicPr>
              <p:nvPr/>
            </p:nvPicPr>
            <p:blipFill rotWithShape="1">
              <a:blip r:embed="rId7"/>
              <a:srcRect l="40723" t="60082" r="55721" b="32673"/>
              <a:stretch/>
            </p:blipFill>
            <p:spPr>
              <a:xfrm>
                <a:off x="5787165" y="4079436"/>
                <a:ext cx="974857" cy="1117195"/>
              </a:xfrm>
              <a:prstGeom prst="rect">
                <a:avLst/>
              </a:prstGeom>
            </p:spPr>
          </p:pic>
          <p:pic>
            <p:nvPicPr>
              <p:cNvPr id="38" name="Picture 37">
                <a:extLst>
                  <a:ext uri="{FF2B5EF4-FFF2-40B4-BE49-F238E27FC236}">
                    <a16:creationId xmlns:a16="http://schemas.microsoft.com/office/drawing/2014/main" id="{FC5D066B-15FF-44F9-B73F-0D9CE288FC4E}"/>
                  </a:ext>
                </a:extLst>
              </p:cNvPr>
              <p:cNvPicPr>
                <a:picLocks noChangeAspect="1"/>
              </p:cNvPicPr>
              <p:nvPr/>
            </p:nvPicPr>
            <p:blipFill rotWithShape="1">
              <a:blip r:embed="rId8"/>
              <a:srcRect l="30019" t="33333" r="38698" b="22975"/>
              <a:stretch/>
            </p:blipFill>
            <p:spPr>
              <a:xfrm>
                <a:off x="5787165" y="3429000"/>
                <a:ext cx="976372" cy="801044"/>
              </a:xfrm>
              <a:prstGeom prst="rect">
                <a:avLst/>
              </a:prstGeom>
            </p:spPr>
          </p:pic>
        </p:grpSp>
        <p:pic>
          <p:nvPicPr>
            <p:cNvPr id="39" name="Picture 38">
              <a:extLst>
                <a:ext uri="{FF2B5EF4-FFF2-40B4-BE49-F238E27FC236}">
                  <a16:creationId xmlns:a16="http://schemas.microsoft.com/office/drawing/2014/main" id="{FDF786C6-480C-4417-AB61-083158FB3927}"/>
                </a:ext>
              </a:extLst>
            </p:cNvPr>
            <p:cNvPicPr>
              <a:picLocks noChangeAspect="1"/>
            </p:cNvPicPr>
            <p:nvPr/>
          </p:nvPicPr>
          <p:blipFill rotWithShape="1">
            <a:blip r:embed="rId9"/>
            <a:srcRect l="25041" t="43194" r="38078" b="28816"/>
            <a:stretch/>
          </p:blipFill>
          <p:spPr>
            <a:xfrm rot="10800000" flipH="1" flipV="1">
              <a:off x="5187114" y="5012491"/>
              <a:ext cx="866947" cy="671661"/>
            </a:xfrm>
            <a:prstGeom prst="rect">
              <a:avLst/>
            </a:prstGeom>
          </p:spPr>
        </p:pic>
        <p:sp>
          <p:nvSpPr>
            <p:cNvPr id="42" name="Arrow: Right 41">
              <a:extLst>
                <a:ext uri="{FF2B5EF4-FFF2-40B4-BE49-F238E27FC236}">
                  <a16:creationId xmlns:a16="http://schemas.microsoft.com/office/drawing/2014/main" id="{BAE05BCA-2BD8-4718-AA32-DD428E02FA15}"/>
                </a:ext>
              </a:extLst>
            </p:cNvPr>
            <p:cNvSpPr/>
            <p:nvPr/>
          </p:nvSpPr>
          <p:spPr>
            <a:xfrm>
              <a:off x="6100010" y="5156276"/>
              <a:ext cx="556062" cy="4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Connector: Elbow 63">
              <a:extLst>
                <a:ext uri="{FF2B5EF4-FFF2-40B4-BE49-F238E27FC236}">
                  <a16:creationId xmlns:a16="http://schemas.microsoft.com/office/drawing/2014/main" id="{73D43CB3-1E66-44C5-AD7A-340155D4632C}"/>
                </a:ext>
              </a:extLst>
            </p:cNvPr>
            <p:cNvCxnSpPr>
              <a:cxnSpLocks/>
            </p:cNvCxnSpPr>
            <p:nvPr/>
          </p:nvCxnSpPr>
          <p:spPr>
            <a:xfrm flipV="1">
              <a:off x="4629880" y="4851610"/>
              <a:ext cx="1952084" cy="10939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34A7B69-8945-410D-8594-F0CAD5A7712D}"/>
                </a:ext>
              </a:extLst>
            </p:cNvPr>
            <p:cNvCxnSpPr>
              <a:cxnSpLocks/>
            </p:cNvCxnSpPr>
            <p:nvPr/>
          </p:nvCxnSpPr>
          <p:spPr>
            <a:xfrm>
              <a:off x="4647189" y="6037087"/>
              <a:ext cx="1983614" cy="8983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69" name="Arrow: Down 68">
            <a:extLst>
              <a:ext uri="{FF2B5EF4-FFF2-40B4-BE49-F238E27FC236}">
                <a16:creationId xmlns:a16="http://schemas.microsoft.com/office/drawing/2014/main" id="{026FF25B-7054-4B4B-908A-9589DACC74F6}"/>
              </a:ext>
            </a:extLst>
          </p:cNvPr>
          <p:cNvSpPr/>
          <p:nvPr/>
        </p:nvSpPr>
        <p:spPr>
          <a:xfrm>
            <a:off x="1248589" y="3714386"/>
            <a:ext cx="1910744" cy="59070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t>ENLACES</a:t>
            </a:r>
            <a:endParaRPr lang="en-GB" sz="1400" b="1" dirty="0"/>
          </a:p>
        </p:txBody>
      </p:sp>
      <p:pic>
        <p:nvPicPr>
          <p:cNvPr id="71" name="Picture 70">
            <a:extLst>
              <a:ext uri="{FF2B5EF4-FFF2-40B4-BE49-F238E27FC236}">
                <a16:creationId xmlns:a16="http://schemas.microsoft.com/office/drawing/2014/main" id="{99FC9D1E-FF1C-4E9F-ADF5-847165C9F215}"/>
              </a:ext>
            </a:extLst>
          </p:cNvPr>
          <p:cNvPicPr>
            <a:picLocks noChangeAspect="1"/>
          </p:cNvPicPr>
          <p:nvPr/>
        </p:nvPicPr>
        <p:blipFill rotWithShape="1">
          <a:blip r:embed="rId10"/>
          <a:srcRect l="29490" t="33333" r="38240" b="23056"/>
          <a:stretch/>
        </p:blipFill>
        <p:spPr>
          <a:xfrm>
            <a:off x="1433142" y="4337810"/>
            <a:ext cx="1639544" cy="1246390"/>
          </a:xfrm>
          <a:prstGeom prst="rect">
            <a:avLst/>
          </a:prstGeom>
        </p:spPr>
      </p:pic>
    </p:spTree>
    <p:extLst>
      <p:ext uri="{BB962C8B-B14F-4D97-AF65-F5344CB8AC3E}">
        <p14:creationId xmlns:p14="http://schemas.microsoft.com/office/powerpoint/2010/main" val="204226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B7D5B1-5783-4542-B82F-236ACABFA8E7}"/>
              </a:ext>
            </a:extLst>
          </p:cNvPr>
          <p:cNvSpPr>
            <a:spLocks noGrp="1"/>
          </p:cNvSpPr>
          <p:nvPr>
            <p:ph type="title"/>
          </p:nvPr>
        </p:nvSpPr>
        <p:spPr>
          <a:xfrm>
            <a:off x="749492" y="637146"/>
            <a:ext cx="10905753" cy="671660"/>
          </a:xfrm>
        </p:spPr>
        <p:txBody>
          <a:bodyPr/>
          <a:lstStyle/>
          <a:p>
            <a:r>
              <a:rPr lang="es-x-int-SDL" dirty="0"/>
              <a:t>Divulgaciones sistemáticas: </a:t>
            </a:r>
            <a:r>
              <a:rPr lang="en-US" dirty="0"/>
              <a:t>    </a:t>
            </a:r>
            <a:br>
              <a:rPr lang="en-US" dirty="0"/>
            </a:br>
            <a:r>
              <a:rPr lang="en-US" dirty="0"/>
              <a:t> </a:t>
            </a:r>
            <a:r>
              <a:rPr lang="es-x-int-SDL" dirty="0"/>
              <a:t>¿Qué ha cambiado?</a:t>
            </a:r>
            <a:br>
              <a:rPr lang="es-x-int-SDL" dirty="0">
                <a:latin typeface="Calibri"/>
              </a:rPr>
            </a:br>
            <a:endParaRPr lang="nb-NO" dirty="0"/>
          </a:p>
        </p:txBody>
      </p:sp>
      <p:sp>
        <p:nvSpPr>
          <p:cNvPr id="6" name="Content Placeholder 5">
            <a:extLst>
              <a:ext uri="{FF2B5EF4-FFF2-40B4-BE49-F238E27FC236}">
                <a16:creationId xmlns:a16="http://schemas.microsoft.com/office/drawing/2014/main" id="{4BA8CE4D-6187-41E6-BAF8-D8888CADE30D}"/>
              </a:ext>
            </a:extLst>
          </p:cNvPr>
          <p:cNvSpPr>
            <a:spLocks noGrp="1"/>
          </p:cNvSpPr>
          <p:nvPr>
            <p:ph idx="1"/>
          </p:nvPr>
        </p:nvSpPr>
        <p:spPr>
          <a:xfrm>
            <a:off x="642812" y="2019792"/>
            <a:ext cx="10905753" cy="4000008"/>
          </a:xfrm>
        </p:spPr>
        <p:txBody>
          <a:bodyPr>
            <a:normAutofit fontScale="92500"/>
          </a:bodyPr>
          <a:lstStyle/>
          <a:p>
            <a:pPr marL="457200" indent="-457200">
              <a:spcAft>
                <a:spcPts val="1200"/>
              </a:spcAft>
              <a:buClr>
                <a:srgbClr val="0076AF"/>
              </a:buClr>
              <a:buFont typeface="Arial" panose="020B0604020202020204" pitchFamily="34" charset="0"/>
              <a:buChar char="•"/>
              <a:defRPr/>
            </a:pPr>
            <a:r>
              <a:rPr lang="es-x-int-SDL" sz="2600" dirty="0">
                <a:solidFill>
                  <a:srgbClr val="404040"/>
                </a:solidFill>
              </a:rPr>
              <a:t>Los requisitos destacan </a:t>
            </a:r>
            <a:r>
              <a:rPr lang="es-x-int-SDL" sz="2600" u="sng" dirty="0">
                <a:solidFill>
                  <a:srgbClr val="404040"/>
                </a:solidFill>
              </a:rPr>
              <a:t>divulgaciones completas y fiables por parte de las entidades informantes, </a:t>
            </a:r>
            <a:r>
              <a:rPr lang="es-x-int-SDL" sz="2600" dirty="0">
                <a:solidFill>
                  <a:srgbClr val="404040"/>
                </a:solidFill>
              </a:rPr>
              <a:t>en lugar de centrarse únicamente en los Informes EITI (#4.1)</a:t>
            </a:r>
            <a:r>
              <a:rPr lang="es-AR" sz="2600" dirty="0">
                <a:solidFill>
                  <a:srgbClr val="404040"/>
                </a:solidFill>
              </a:rPr>
              <a:t>, como eran anteriormente.</a:t>
            </a:r>
            <a:endParaRPr lang="es-x-int-SDL" sz="2600" dirty="0">
              <a:solidFill>
                <a:srgbClr val="404040"/>
              </a:solidFill>
            </a:endParaRPr>
          </a:p>
          <a:p>
            <a:pPr marL="457200" indent="-457200">
              <a:spcAft>
                <a:spcPts val="1200"/>
              </a:spcAft>
              <a:buClr>
                <a:srgbClr val="0076AF"/>
              </a:buClr>
              <a:buFont typeface="Arial" panose="020B0604020202020204" pitchFamily="34" charset="0"/>
              <a:buChar char="•"/>
              <a:defRPr/>
            </a:pPr>
            <a:r>
              <a:rPr lang="es-x-int-SDL" sz="2600" dirty="0"/>
              <a:t>Se espera que las empresas </a:t>
            </a:r>
            <a:r>
              <a:rPr lang="es-x-int-SDL" sz="2600" u="sng" dirty="0"/>
              <a:t>di</a:t>
            </a:r>
            <a:r>
              <a:rPr lang="nb-NO" sz="2600" u="sng" dirty="0"/>
              <a:t>v</a:t>
            </a:r>
            <a:r>
              <a:rPr lang="es-x-int-SDL" sz="2600" u="sng" dirty="0"/>
              <a:t>ulguen estados financieros anuales</a:t>
            </a:r>
            <a:r>
              <a:rPr lang="es-x-int-SDL" sz="2600" dirty="0"/>
              <a:t> (#4.1.e).</a:t>
            </a:r>
          </a:p>
          <a:p>
            <a:pPr marL="457200" indent="-457200">
              <a:spcAft>
                <a:spcPts val="1200"/>
              </a:spcAft>
              <a:buClr>
                <a:srgbClr val="0076AF"/>
              </a:buClr>
              <a:buFont typeface="Arial" panose="020B0604020202020204" pitchFamily="34" charset="0"/>
              <a:buChar char="•"/>
              <a:defRPr/>
            </a:pPr>
            <a:r>
              <a:rPr lang="es-x-int-SDL" sz="2600" dirty="0">
                <a:solidFill>
                  <a:srgbClr val="404040"/>
                </a:solidFill>
              </a:rPr>
              <a:t>Se abre a los grupos multipartícipes para considerar </a:t>
            </a:r>
            <a:r>
              <a:rPr lang="es-x-int-SDL" sz="2600" u="sng" dirty="0">
                <a:solidFill>
                  <a:srgbClr val="404040"/>
                </a:solidFill>
              </a:rPr>
              <a:t>otros procedimientos de aseguramiento de datos distintos de la reconciliación</a:t>
            </a:r>
            <a:r>
              <a:rPr lang="es-x-int-SDL" sz="2600" dirty="0">
                <a:solidFill>
                  <a:srgbClr val="404040"/>
                </a:solidFill>
              </a:rPr>
              <a:t>, </a:t>
            </a:r>
            <a:r>
              <a:rPr lang="nb-NO" sz="2600" dirty="0" err="1">
                <a:solidFill>
                  <a:srgbClr val="404040"/>
                </a:solidFill>
              </a:rPr>
              <a:t>sujeto</a:t>
            </a:r>
            <a:r>
              <a:rPr lang="nb-NO" sz="2600" dirty="0">
                <a:solidFill>
                  <a:srgbClr val="404040"/>
                </a:solidFill>
              </a:rPr>
              <a:t> a </a:t>
            </a:r>
            <a:r>
              <a:rPr lang="es-x-int-SDL" sz="2600" dirty="0">
                <a:solidFill>
                  <a:srgbClr val="404040"/>
                </a:solidFill>
              </a:rPr>
              <a:t>la aprobación del Consejo </a:t>
            </a:r>
            <a:r>
              <a:rPr lang="es-x-int-SDL" sz="2600" dirty="0"/>
              <a:t>(#4.9).</a:t>
            </a:r>
            <a:r>
              <a:rPr lang="es-x-int-SDL" sz="2600" dirty="0">
                <a:solidFill>
                  <a:srgbClr val="404040"/>
                </a:solidFill>
              </a:rPr>
              <a:t> </a:t>
            </a:r>
          </a:p>
          <a:p>
            <a:pPr marL="0" indent="0">
              <a:buNone/>
            </a:pPr>
            <a:r>
              <a:rPr lang="nb-NO" sz="1500" b="1" dirty="0" err="1"/>
              <a:t>Más</a:t>
            </a:r>
            <a:r>
              <a:rPr lang="nb-NO" sz="1500" b="1" dirty="0"/>
              <a:t> </a:t>
            </a:r>
            <a:r>
              <a:rPr lang="nb-NO" sz="1500" b="1" dirty="0" err="1"/>
              <a:t>detalles</a:t>
            </a:r>
            <a:r>
              <a:rPr lang="nb-NO" sz="1500" b="1" dirty="0"/>
              <a:t>:</a:t>
            </a:r>
            <a:r>
              <a:rPr lang="es-x-int-SDL" sz="1500" b="1" dirty="0"/>
              <a:t> requisito 4.1 sobre divulgaciones exhaustivas y 4.9 sobre calidad y fiabilidad de los datos.</a:t>
            </a:r>
            <a:r>
              <a:rPr lang="nb-NO" sz="1500" b="1" dirty="0"/>
              <a:t> </a:t>
            </a:r>
            <a:r>
              <a:rPr lang="nb-NO" sz="1500" b="1" dirty="0" err="1"/>
              <a:t>Blog</a:t>
            </a:r>
            <a:r>
              <a:rPr lang="nb-NO" sz="1500" b="1" dirty="0"/>
              <a:t>: </a:t>
            </a:r>
            <a:r>
              <a:rPr lang="nb-NO" sz="1500" b="1" dirty="0">
                <a:hlinkClick r:id="rId2"/>
              </a:rPr>
              <a:t>https://eiti.org/es/node/9448</a:t>
            </a:r>
            <a:r>
              <a:rPr lang="nb-NO" sz="1500" b="1" dirty="0"/>
              <a:t> </a:t>
            </a:r>
            <a:endParaRPr lang="es-x-int-SDL" sz="1500" b="1" dirty="0"/>
          </a:p>
          <a:p>
            <a:endParaRPr lang="nb-NO" dirty="0"/>
          </a:p>
        </p:txBody>
      </p:sp>
    </p:spTree>
    <p:extLst>
      <p:ext uri="{BB962C8B-B14F-4D97-AF65-F5344CB8AC3E}">
        <p14:creationId xmlns:p14="http://schemas.microsoft.com/office/powerpoint/2010/main" val="231064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E1CB-0623-42D9-A4DD-BC4AAED38F72}"/>
              </a:ext>
            </a:extLst>
          </p:cNvPr>
          <p:cNvSpPr>
            <a:spLocks noGrp="1"/>
          </p:cNvSpPr>
          <p:nvPr>
            <p:ph type="title"/>
          </p:nvPr>
        </p:nvSpPr>
        <p:spPr>
          <a:xfrm>
            <a:off x="642812" y="606666"/>
            <a:ext cx="10905753" cy="671660"/>
          </a:xfrm>
        </p:spPr>
        <p:txBody>
          <a:bodyPr/>
          <a:lstStyle/>
          <a:p>
            <a:r>
              <a:rPr lang="es-x-int-SDL" dirty="0"/>
              <a:t>Informes a nivel de proyecto: </a:t>
            </a:r>
            <a:r>
              <a:rPr lang="en-US" dirty="0"/>
              <a:t>                  </a:t>
            </a:r>
            <a:br>
              <a:rPr lang="en-US" dirty="0"/>
            </a:br>
            <a:r>
              <a:rPr lang="es-x-int-SDL" dirty="0"/>
              <a:t>¿Qué ha cambiado?</a:t>
            </a:r>
            <a:br>
              <a:rPr lang="es-x-int-SDL" dirty="0">
                <a:latin typeface="Calibri"/>
              </a:rPr>
            </a:br>
            <a:endParaRPr lang="nb-NO" dirty="0"/>
          </a:p>
        </p:txBody>
      </p:sp>
      <p:sp>
        <p:nvSpPr>
          <p:cNvPr id="3" name="Content Placeholder 2">
            <a:extLst>
              <a:ext uri="{FF2B5EF4-FFF2-40B4-BE49-F238E27FC236}">
                <a16:creationId xmlns:a16="http://schemas.microsoft.com/office/drawing/2014/main" id="{5D9DCD1C-B012-4591-BF20-1E62C4E19DA0}"/>
              </a:ext>
            </a:extLst>
          </p:cNvPr>
          <p:cNvSpPr>
            <a:spLocks noGrp="1"/>
          </p:cNvSpPr>
          <p:nvPr>
            <p:ph idx="1"/>
          </p:nvPr>
        </p:nvSpPr>
        <p:spPr/>
        <p:txBody>
          <a:bodyPr>
            <a:normAutofit fontScale="92500"/>
          </a:bodyPr>
          <a:lstStyle/>
          <a:p>
            <a:pPr marL="457200" indent="-457200">
              <a:buClr>
                <a:srgbClr val="0076AF"/>
              </a:buClr>
              <a:buFont typeface="Arial" panose="020B0604020202020204" pitchFamily="34" charset="0"/>
              <a:buChar char="•"/>
              <a:defRPr/>
            </a:pPr>
            <a:r>
              <a:rPr lang="es-AR" sz="2800" dirty="0">
                <a:solidFill>
                  <a:srgbClr val="404040"/>
                </a:solidFill>
              </a:rPr>
              <a:t>Incluye la </a:t>
            </a:r>
            <a:r>
              <a:rPr lang="es-AR" sz="2800" u="sng" dirty="0">
                <a:solidFill>
                  <a:srgbClr val="404040"/>
                </a:solidFill>
              </a:rPr>
              <a:t>definición de proyecto, </a:t>
            </a:r>
            <a:r>
              <a:rPr lang="es-AR" sz="2800" dirty="0">
                <a:solidFill>
                  <a:srgbClr val="404040"/>
                </a:solidFill>
              </a:rPr>
              <a:t>acorde con las nuevas prácticas: </a:t>
            </a:r>
          </a:p>
          <a:p>
            <a:pPr marL="0" indent="0">
              <a:buClr>
                <a:srgbClr val="0076AF"/>
              </a:buClr>
              <a:buNone/>
              <a:defRPr/>
            </a:pPr>
            <a:r>
              <a:rPr lang="es-AR" sz="2800" i="1">
                <a:solidFill>
                  <a:srgbClr val="404040"/>
                </a:solidFill>
              </a:rPr>
              <a:t>Proyecto es </a:t>
            </a:r>
            <a:r>
              <a:rPr lang="es-AR" sz="2800" i="1" dirty="0">
                <a:solidFill>
                  <a:srgbClr val="404040"/>
                </a:solidFill>
              </a:rPr>
              <a:t>conjunto de actividades operacionales que se rigen por un único contrato, licencia, arrendamiento, concesión o acuerdo jurídico semejante, y forman la base para la obligación de pago hacia un gobierno" (#4.7).</a:t>
            </a:r>
          </a:p>
          <a:p>
            <a:pPr marL="0" indent="0">
              <a:buNone/>
            </a:pPr>
            <a:r>
              <a:rPr lang="es-AR" sz="2800" i="1" dirty="0">
                <a:solidFill>
                  <a:srgbClr val="404040"/>
                </a:solidFill>
              </a:rPr>
              <a:t>Cuando un pago comprendido dentro del alcance de las divulgaciones del EITI sea </a:t>
            </a:r>
            <a:r>
              <a:rPr lang="es-AR" sz="2800" i="1" u="sng" dirty="0">
                <a:solidFill>
                  <a:srgbClr val="404040"/>
                </a:solidFill>
              </a:rPr>
              <a:t>impuesto</a:t>
            </a:r>
            <a:r>
              <a:rPr lang="es-AR" sz="2800" i="1" dirty="0">
                <a:solidFill>
                  <a:srgbClr val="404040"/>
                </a:solidFill>
              </a:rPr>
              <a:t> a nivel de entidad en vez de a nivel de proyecto, la empresa podrá revelar ese pago a nivel de entidad.</a:t>
            </a:r>
          </a:p>
          <a:p>
            <a:pPr marL="0" indent="0">
              <a:buNone/>
            </a:pPr>
            <a:r>
              <a:rPr lang="nb-NO" sz="1400" b="1" dirty="0" err="1"/>
              <a:t>Más</a:t>
            </a:r>
            <a:r>
              <a:rPr lang="nb-NO" sz="1400" b="1" dirty="0"/>
              <a:t> </a:t>
            </a:r>
            <a:r>
              <a:rPr lang="nb-NO" sz="1400" b="1" dirty="0" err="1"/>
              <a:t>detalles</a:t>
            </a:r>
            <a:r>
              <a:rPr lang="nb-NO" sz="1400" b="1" dirty="0"/>
              <a:t>: </a:t>
            </a:r>
            <a:r>
              <a:rPr lang="nb-NO" sz="1400" b="1" dirty="0" err="1"/>
              <a:t>ver</a:t>
            </a:r>
            <a:r>
              <a:rPr lang="nb-NO" sz="1400" b="1" dirty="0"/>
              <a:t> </a:t>
            </a:r>
            <a:r>
              <a:rPr lang="es-x-int-SDL" sz="1400" b="1" dirty="0"/>
              <a:t>requisito 4.7 sobre grado de desglose.</a:t>
            </a:r>
          </a:p>
          <a:p>
            <a:pPr marL="0" indent="0">
              <a:buNone/>
            </a:pPr>
            <a:endParaRPr lang="nb-NO" dirty="0"/>
          </a:p>
        </p:txBody>
      </p:sp>
    </p:spTree>
    <p:extLst>
      <p:ext uri="{BB962C8B-B14F-4D97-AF65-F5344CB8AC3E}">
        <p14:creationId xmlns:p14="http://schemas.microsoft.com/office/powerpoint/2010/main" val="215332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5705-A944-4F25-A517-3CE2BA799A55}"/>
              </a:ext>
            </a:extLst>
          </p:cNvPr>
          <p:cNvSpPr>
            <a:spLocks noGrp="1"/>
          </p:cNvSpPr>
          <p:nvPr>
            <p:ph type="title"/>
          </p:nvPr>
        </p:nvSpPr>
        <p:spPr>
          <a:xfrm>
            <a:off x="642812" y="625114"/>
            <a:ext cx="10905753" cy="671660"/>
          </a:xfrm>
        </p:spPr>
        <p:txBody>
          <a:bodyPr/>
          <a:lstStyle/>
          <a:p>
            <a:r>
              <a:rPr lang="es-x-int-SDL" dirty="0"/>
              <a:t>Transparencia de los contratos: </a:t>
            </a:r>
            <a:r>
              <a:rPr lang="en-US" dirty="0"/>
              <a:t>                 </a:t>
            </a:r>
            <a:br>
              <a:rPr lang="en-US" dirty="0"/>
            </a:br>
            <a:r>
              <a:rPr lang="es-x-int-SDL" dirty="0"/>
              <a:t>¿Qué ha cambiado?</a:t>
            </a:r>
            <a:br>
              <a:rPr lang="es-x-int-SDL" b="0" dirty="0">
                <a:solidFill>
                  <a:srgbClr val="0076AF"/>
                </a:solidFill>
                <a:latin typeface="Calibri"/>
              </a:rPr>
            </a:br>
            <a:endParaRPr lang="nb-NO" dirty="0"/>
          </a:p>
        </p:txBody>
      </p:sp>
      <p:sp>
        <p:nvSpPr>
          <p:cNvPr id="3" name="Content Placeholder 2">
            <a:extLst>
              <a:ext uri="{FF2B5EF4-FFF2-40B4-BE49-F238E27FC236}">
                <a16:creationId xmlns:a16="http://schemas.microsoft.com/office/drawing/2014/main" id="{4223140C-8EBA-496A-BAEE-4C731276C501}"/>
              </a:ext>
            </a:extLst>
          </p:cNvPr>
          <p:cNvSpPr>
            <a:spLocks noGrp="1"/>
          </p:cNvSpPr>
          <p:nvPr>
            <p:ph idx="1"/>
          </p:nvPr>
        </p:nvSpPr>
        <p:spPr>
          <a:xfrm>
            <a:off x="642812" y="1844842"/>
            <a:ext cx="10905753" cy="4074695"/>
          </a:xfrm>
        </p:spPr>
        <p:txBody>
          <a:bodyPr>
            <a:normAutofit/>
          </a:bodyPr>
          <a:lstStyle/>
          <a:p>
            <a:pPr marL="457200" indent="-457200">
              <a:spcAft>
                <a:spcPts val="600"/>
              </a:spcAft>
              <a:buFont typeface="Arial"/>
              <a:buChar char="•"/>
            </a:pPr>
            <a:r>
              <a:rPr lang="es-x-int-SDL" sz="2800" dirty="0"/>
              <a:t>Los contratos </a:t>
            </a:r>
            <a:r>
              <a:rPr lang="es-x-int-SDL" sz="2800" u="sng" dirty="0"/>
              <a:t>concertados, firmados o modificados </a:t>
            </a:r>
            <a:r>
              <a:rPr lang="es-x-int-SDL" sz="2800" u="sng" dirty="0">
                <a:solidFill>
                  <a:srgbClr val="002060"/>
                </a:solidFill>
              </a:rPr>
              <a:t>a partir del 1º de enero de 2021 </a:t>
            </a:r>
            <a:r>
              <a:rPr lang="es-x-int-SDL" sz="2800" dirty="0">
                <a:solidFill>
                  <a:srgbClr val="002060"/>
                </a:solidFill>
              </a:rPr>
              <a:t>están obligados a hacerse públicos (#2.4.a).</a:t>
            </a:r>
          </a:p>
          <a:p>
            <a:pPr marL="457200" indent="-457200">
              <a:spcAft>
                <a:spcPts val="600"/>
              </a:spcAft>
              <a:buFont typeface="Arial"/>
              <a:buChar char="•"/>
            </a:pPr>
            <a:r>
              <a:rPr lang="es-x-int-SDL" sz="2800" dirty="0"/>
              <a:t>En los planes de trabajo que abarquen el año 2020, </a:t>
            </a:r>
            <a:r>
              <a:rPr lang="es-x-int-SDL" sz="2800" u="sng" dirty="0"/>
              <a:t>se espera que los grupos de multipartícipes incluyan planes</a:t>
            </a:r>
            <a:r>
              <a:rPr lang="es-x-int-SDL" sz="2800" dirty="0"/>
              <a:t> para divulgarlos contratos (#2.4.b). </a:t>
            </a:r>
          </a:p>
          <a:p>
            <a:pPr marL="457200" indent="-457200">
              <a:buFont typeface="Arial"/>
              <a:buChar char="•"/>
            </a:pPr>
            <a:r>
              <a:rPr lang="es-x-int-SDL" sz="2800" dirty="0"/>
              <a:t>Los Informes EITI deberían </a:t>
            </a:r>
            <a:r>
              <a:rPr lang="es-x-int-SDL" sz="2800" u="sng" dirty="0"/>
              <a:t>describir qué contratos existen</a:t>
            </a:r>
            <a:r>
              <a:rPr lang="es-x-int-SDL" sz="2800" dirty="0"/>
              <a:t> (#2.1), así como la política gubernamental y la práctica real (#2.4.c).</a:t>
            </a:r>
            <a:endParaRPr lang="nb-NO" sz="2800" dirty="0"/>
          </a:p>
          <a:p>
            <a:pPr marL="0" indent="0">
              <a:buNone/>
            </a:pPr>
            <a:r>
              <a:rPr lang="nb-NO" sz="1400" b="1" dirty="0"/>
              <a:t>          </a:t>
            </a:r>
            <a:r>
              <a:rPr lang="nb-NO" sz="1400" b="1" dirty="0" err="1"/>
              <a:t>Más</a:t>
            </a:r>
            <a:r>
              <a:rPr lang="nb-NO" sz="1400" b="1" dirty="0"/>
              <a:t> </a:t>
            </a:r>
            <a:r>
              <a:rPr lang="nb-NO" sz="1400" b="1" dirty="0" err="1"/>
              <a:t>detalles</a:t>
            </a:r>
            <a:r>
              <a:rPr lang="nb-NO" sz="1400" b="1" dirty="0"/>
              <a:t>: </a:t>
            </a:r>
            <a:r>
              <a:rPr lang="nb-NO" sz="1400" b="1" dirty="0" err="1"/>
              <a:t>ver</a:t>
            </a:r>
            <a:r>
              <a:rPr lang="nb-NO" sz="1400" b="1" dirty="0"/>
              <a:t> </a:t>
            </a:r>
            <a:r>
              <a:rPr lang="es-x-int-SDL" sz="1400" b="1" dirty="0"/>
              <a:t>requisito 2.4 sobre contratos y en el 2.1 sobre régimen jurídico y fiscal.</a:t>
            </a:r>
          </a:p>
          <a:p>
            <a:pPr marL="0" indent="0">
              <a:buNone/>
            </a:pPr>
            <a:endParaRPr lang="es-x-int-SDL" sz="2800" dirty="0"/>
          </a:p>
          <a:p>
            <a:endParaRPr lang="nb-NO" dirty="0"/>
          </a:p>
        </p:txBody>
      </p:sp>
    </p:spTree>
    <p:extLst>
      <p:ext uri="{BB962C8B-B14F-4D97-AF65-F5344CB8AC3E}">
        <p14:creationId xmlns:p14="http://schemas.microsoft.com/office/powerpoint/2010/main" val="1514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436E-D2AA-4D2D-9C48-2D33B6AB9D96}"/>
              </a:ext>
            </a:extLst>
          </p:cNvPr>
          <p:cNvSpPr>
            <a:spLocks noGrp="1"/>
          </p:cNvSpPr>
          <p:nvPr>
            <p:ph type="title"/>
          </p:nvPr>
        </p:nvSpPr>
        <p:spPr>
          <a:xfrm>
            <a:off x="642811" y="627473"/>
            <a:ext cx="10905753" cy="671660"/>
          </a:xfrm>
        </p:spPr>
        <p:txBody>
          <a:bodyPr/>
          <a:lstStyle/>
          <a:p>
            <a:r>
              <a:rPr lang="es-x-int-SDL" dirty="0"/>
              <a:t>Empresas de titularidad estatal: </a:t>
            </a:r>
            <a:r>
              <a:rPr lang="en-US" dirty="0"/>
              <a:t>                    </a:t>
            </a:r>
            <a:br>
              <a:rPr lang="en-US" dirty="0"/>
            </a:br>
            <a:r>
              <a:rPr lang="es-x-int-SDL" dirty="0"/>
              <a:t>¿Qué ha cambiado?</a:t>
            </a:r>
            <a:br>
              <a:rPr lang="es-x-int-SDL" b="0" dirty="0">
                <a:solidFill>
                  <a:srgbClr val="0076AF"/>
                </a:solidFill>
                <a:latin typeface="Calibri"/>
              </a:rPr>
            </a:br>
            <a:endParaRPr lang="nb-NO" dirty="0"/>
          </a:p>
        </p:txBody>
      </p:sp>
      <p:sp>
        <p:nvSpPr>
          <p:cNvPr id="3" name="Content Placeholder 2">
            <a:extLst>
              <a:ext uri="{FF2B5EF4-FFF2-40B4-BE49-F238E27FC236}">
                <a16:creationId xmlns:a16="http://schemas.microsoft.com/office/drawing/2014/main" id="{4EC8EF05-E5A1-4428-B074-E4D67AC8DAE3}"/>
              </a:ext>
            </a:extLst>
          </p:cNvPr>
          <p:cNvSpPr>
            <a:spLocks noGrp="1"/>
          </p:cNvSpPr>
          <p:nvPr>
            <p:ph idx="1"/>
          </p:nvPr>
        </p:nvSpPr>
        <p:spPr>
          <a:xfrm>
            <a:off x="642812" y="1828800"/>
            <a:ext cx="10905753" cy="3772392"/>
          </a:xfrm>
        </p:spPr>
        <p:txBody>
          <a:bodyPr>
            <a:normAutofit fontScale="92500" lnSpcReduction="20000"/>
          </a:bodyPr>
          <a:lstStyle/>
          <a:p>
            <a:pPr marL="457200" indent="-457200">
              <a:spcAft>
                <a:spcPts val="1200"/>
              </a:spcAft>
              <a:buFont typeface="Arial"/>
              <a:buChar char="•"/>
            </a:pPr>
            <a:r>
              <a:rPr lang="es-x-int-SDL" sz="2400" dirty="0"/>
              <a:t>La descripción de las relaciones financieras entre el estado y las empresas de titularidad estatal debería abarcar también</a:t>
            </a:r>
            <a:r>
              <a:rPr lang="es-x-int-SDL" sz="2400" u="sng" dirty="0"/>
              <a:t> </a:t>
            </a:r>
            <a:r>
              <a:rPr lang="es-x-int-SDL" sz="2400" u="sng" dirty="0">
                <a:solidFill>
                  <a:srgbClr val="404040"/>
                </a:solidFill>
              </a:rPr>
              <a:t>las empresas conjuntas y las subsidiarias</a:t>
            </a:r>
            <a:r>
              <a:rPr lang="es-x-int-SDL" sz="2400" dirty="0">
                <a:solidFill>
                  <a:srgbClr val="404040"/>
                </a:solidFill>
              </a:rPr>
              <a:t> (#2.6.a.i).</a:t>
            </a:r>
          </a:p>
          <a:p>
            <a:pPr marL="457200" indent="-457200">
              <a:spcAft>
                <a:spcPts val="1200"/>
              </a:spcAft>
              <a:buFont typeface="Arial"/>
              <a:buChar char="•"/>
            </a:pPr>
            <a:r>
              <a:rPr lang="es-x-int-SDL" sz="2400" dirty="0"/>
              <a:t>La información de préstamos que divulgar incluye el </a:t>
            </a:r>
            <a:r>
              <a:rPr lang="es-x-int-SDL" sz="2400" u="sng" dirty="0"/>
              <a:t>calendario de amortización y la tasa de interés </a:t>
            </a:r>
            <a:r>
              <a:rPr lang="es-x-int-SDL" sz="2400" dirty="0"/>
              <a:t>(#2.6.a.ii).</a:t>
            </a:r>
          </a:p>
          <a:p>
            <a:pPr marL="457200" indent="-457200">
              <a:spcAft>
                <a:spcPts val="1200"/>
              </a:spcAft>
              <a:buFont typeface="Arial"/>
              <a:buChar char="•"/>
            </a:pPr>
            <a:r>
              <a:rPr lang="es-x-int-SDL" sz="2400" dirty="0"/>
              <a:t>Se espera que las empresas de titularidad estatal publiquen sus estados financieros auditados (#2.6.b)</a:t>
            </a:r>
          </a:p>
          <a:p>
            <a:pPr marL="457200" indent="-457200">
              <a:spcAft>
                <a:spcPts val="1200"/>
              </a:spcAft>
              <a:buFont typeface="Arial"/>
              <a:buChar char="•"/>
            </a:pPr>
            <a:r>
              <a:rPr lang="es-x-int-SDL" sz="2400" dirty="0"/>
              <a:t>Los grupos multipartícipes pueden considerar la aplicación de la </a:t>
            </a:r>
            <a:r>
              <a:rPr lang="es-x-int-SDL" sz="2400" u="sng" dirty="0"/>
              <a:t>definición del FMI de gastos cuasifiscales </a:t>
            </a:r>
            <a:r>
              <a:rPr lang="es-x-int-SDL" sz="2400" dirty="0"/>
              <a:t>(#6.2).</a:t>
            </a:r>
            <a:endParaRPr lang="nb-NO" sz="2400" dirty="0"/>
          </a:p>
          <a:p>
            <a:pPr marL="0" indent="0">
              <a:buNone/>
            </a:pPr>
            <a:r>
              <a:rPr lang="nb-NO" sz="1500" b="1" dirty="0"/>
              <a:t>          </a:t>
            </a:r>
            <a:r>
              <a:rPr lang="nb-NO" sz="1500" b="1" dirty="0" err="1"/>
              <a:t>Más</a:t>
            </a:r>
            <a:r>
              <a:rPr lang="nb-NO" sz="1500" b="1" dirty="0"/>
              <a:t> </a:t>
            </a:r>
            <a:r>
              <a:rPr lang="nb-NO" sz="1500" b="1" dirty="0" err="1"/>
              <a:t>detalles</a:t>
            </a:r>
            <a:r>
              <a:rPr lang="nb-NO" sz="1500" b="1" dirty="0"/>
              <a:t>: </a:t>
            </a:r>
            <a:r>
              <a:rPr lang="nb-NO" sz="1500" b="1" dirty="0" err="1"/>
              <a:t>ver</a:t>
            </a:r>
            <a:r>
              <a:rPr lang="nb-NO" sz="1500" b="1" dirty="0"/>
              <a:t> </a:t>
            </a:r>
            <a:r>
              <a:rPr lang="es-x-int-SDL" sz="1500" b="1" dirty="0"/>
              <a:t>requisitos 2.6, 4.5 y 6.2.</a:t>
            </a:r>
          </a:p>
          <a:p>
            <a:pPr marL="0" indent="0">
              <a:buNone/>
            </a:pPr>
            <a:endParaRPr lang="nb-NO" sz="2400" dirty="0"/>
          </a:p>
        </p:txBody>
      </p:sp>
    </p:spTree>
    <p:extLst>
      <p:ext uri="{BB962C8B-B14F-4D97-AF65-F5344CB8AC3E}">
        <p14:creationId xmlns:p14="http://schemas.microsoft.com/office/powerpoint/2010/main" val="427523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54CF-BB06-4526-9A41-F1BB66DAA297}"/>
              </a:ext>
            </a:extLst>
          </p:cNvPr>
          <p:cNvSpPr>
            <a:spLocks noGrp="1"/>
          </p:cNvSpPr>
          <p:nvPr>
            <p:ph type="title"/>
          </p:nvPr>
        </p:nvSpPr>
        <p:spPr>
          <a:xfrm>
            <a:off x="642812" y="585148"/>
            <a:ext cx="10905753" cy="671660"/>
          </a:xfrm>
        </p:spPr>
        <p:txBody>
          <a:bodyPr/>
          <a:lstStyle/>
          <a:p>
            <a:r>
              <a:rPr lang="es-x-int-SDL" dirty="0"/>
              <a:t>Venta de la participación del estado en el petróleo, gas y minerales: ¿Qué ha cambiado?</a:t>
            </a:r>
            <a:br>
              <a:rPr lang="es-x-int-SDL" dirty="0"/>
            </a:br>
            <a:endParaRPr lang="nb-NO" dirty="0"/>
          </a:p>
        </p:txBody>
      </p:sp>
      <p:sp>
        <p:nvSpPr>
          <p:cNvPr id="3" name="Content Placeholder 2">
            <a:extLst>
              <a:ext uri="{FF2B5EF4-FFF2-40B4-BE49-F238E27FC236}">
                <a16:creationId xmlns:a16="http://schemas.microsoft.com/office/drawing/2014/main" id="{E8B61B01-BB17-47F4-ABBD-E652EF611843}"/>
              </a:ext>
            </a:extLst>
          </p:cNvPr>
          <p:cNvSpPr>
            <a:spLocks noGrp="1"/>
          </p:cNvSpPr>
          <p:nvPr>
            <p:ph idx="1"/>
          </p:nvPr>
        </p:nvSpPr>
        <p:spPr>
          <a:xfrm>
            <a:off x="256674" y="2019792"/>
            <a:ext cx="11935326" cy="3581400"/>
          </a:xfrm>
        </p:spPr>
        <p:txBody>
          <a:bodyPr>
            <a:normAutofit lnSpcReduction="10000"/>
          </a:bodyPr>
          <a:lstStyle/>
          <a:p>
            <a:pPr marL="457200" indent="-457200">
              <a:spcAft>
                <a:spcPts val="1200"/>
              </a:spcAft>
              <a:buClr>
                <a:srgbClr val="0076AF"/>
              </a:buClr>
              <a:buFont typeface="Arial" panose="020B0604020202020204" pitchFamily="34" charset="0"/>
              <a:buChar char="•"/>
              <a:defRPr/>
            </a:pPr>
            <a:r>
              <a:rPr lang="es-x-int-SDL" sz="2400" dirty="0">
                <a:solidFill>
                  <a:srgbClr val="404040"/>
                </a:solidFill>
              </a:rPr>
              <a:t>Los países implementadores, las empresas de titularidad estatal y terceras partes que vendan de parte del gobierno están cubiertas (#4.2.a). </a:t>
            </a:r>
          </a:p>
          <a:p>
            <a:pPr marL="457200" indent="-457200">
              <a:spcAft>
                <a:spcPts val="1200"/>
              </a:spcAft>
              <a:buClr>
                <a:srgbClr val="0076AF"/>
              </a:buClr>
              <a:buFont typeface="Arial" panose="020B0604020202020204" pitchFamily="34" charset="0"/>
              <a:buChar char="•"/>
              <a:defRPr/>
            </a:pPr>
            <a:r>
              <a:rPr lang="es-x-int-SDL" sz="2400" dirty="0">
                <a:solidFill>
                  <a:srgbClr val="404040"/>
                </a:solidFill>
              </a:rPr>
              <a:t>Los volúmenes y valores vendidos deberían </a:t>
            </a:r>
            <a:r>
              <a:rPr lang="es-x-int-SDL" sz="2400" u="sng" dirty="0">
                <a:solidFill>
                  <a:srgbClr val="404040"/>
                </a:solidFill>
              </a:rPr>
              <a:t>desglosarse por contrato de venta</a:t>
            </a:r>
            <a:r>
              <a:rPr lang="es-x-int-SDL" sz="2400" dirty="0">
                <a:solidFill>
                  <a:srgbClr val="404040"/>
                </a:solidFill>
              </a:rPr>
              <a:t> (en lugar de por comprador).</a:t>
            </a:r>
          </a:p>
          <a:p>
            <a:pPr marL="457200" indent="-457200">
              <a:spcAft>
                <a:spcPts val="1200"/>
              </a:spcAft>
              <a:buClr>
                <a:srgbClr val="0076AF"/>
              </a:buClr>
              <a:buFont typeface="Arial" panose="020B0604020202020204" pitchFamily="34" charset="0"/>
              <a:buChar char="•"/>
              <a:defRPr/>
            </a:pPr>
            <a:r>
              <a:rPr lang="es-x-int-SDL" sz="2400" dirty="0">
                <a:solidFill>
                  <a:srgbClr val="404040"/>
                </a:solidFill>
              </a:rPr>
              <a:t>Se alientan las divulgaciones sobre el </a:t>
            </a:r>
            <a:r>
              <a:rPr lang="es-x-int-SDL" sz="2400" u="sng" dirty="0">
                <a:solidFill>
                  <a:srgbClr val="404040"/>
                </a:solidFill>
              </a:rPr>
              <a:t>proceso de selección de compradores </a:t>
            </a:r>
            <a:r>
              <a:rPr lang="es-x-int-SDL" sz="2400" dirty="0">
                <a:solidFill>
                  <a:srgbClr val="404040"/>
                </a:solidFill>
              </a:rPr>
              <a:t>y de los </a:t>
            </a:r>
            <a:r>
              <a:rPr lang="es-x-int-SDL" sz="2400" u="sng" dirty="0">
                <a:solidFill>
                  <a:srgbClr val="404040"/>
                </a:solidFill>
              </a:rPr>
              <a:t>contratos de venta</a:t>
            </a:r>
            <a:r>
              <a:rPr lang="es-x-int-SDL" sz="2400" dirty="0">
                <a:solidFill>
                  <a:srgbClr val="404040"/>
                </a:solidFill>
              </a:rPr>
              <a:t> (#4.2.b).</a:t>
            </a:r>
          </a:p>
          <a:p>
            <a:pPr marL="457200" indent="-457200">
              <a:spcAft>
                <a:spcPts val="1200"/>
              </a:spcAft>
              <a:buClr>
                <a:srgbClr val="0076AF"/>
              </a:buClr>
              <a:buFont typeface="Arial" panose="020B0604020202020204" pitchFamily="34" charset="0"/>
              <a:buChar char="•"/>
              <a:defRPr/>
            </a:pPr>
            <a:r>
              <a:rPr lang="es-x-int-SDL" sz="2400" dirty="0">
                <a:solidFill>
                  <a:srgbClr val="404040"/>
                </a:solidFill>
              </a:rPr>
              <a:t>Se anima a las empresas compradoras a divulgar sus pagos al estado por la adquisición de productos básicos (#4.2.c).</a:t>
            </a:r>
          </a:p>
          <a:p>
            <a:endParaRPr lang="nb-NO" dirty="0"/>
          </a:p>
        </p:txBody>
      </p:sp>
      <p:sp>
        <p:nvSpPr>
          <p:cNvPr id="4" name="Rectangle 3">
            <a:extLst>
              <a:ext uri="{FF2B5EF4-FFF2-40B4-BE49-F238E27FC236}">
                <a16:creationId xmlns:a16="http://schemas.microsoft.com/office/drawing/2014/main" id="{2C10E476-6EAA-40C5-B32C-3DFFC93A70C5}"/>
              </a:ext>
            </a:extLst>
          </p:cNvPr>
          <p:cNvSpPr/>
          <p:nvPr/>
        </p:nvSpPr>
        <p:spPr>
          <a:xfrm>
            <a:off x="2666835" y="5498068"/>
            <a:ext cx="8646695" cy="738664"/>
          </a:xfrm>
          <a:prstGeom prst="rect">
            <a:avLst/>
          </a:prstGeom>
        </p:spPr>
        <p:txBody>
          <a:bodyPr wrap="square">
            <a:spAutoFit/>
          </a:bodyPr>
          <a:lstStyle/>
          <a:p>
            <a:r>
              <a:rPr lang="nb-NO" sz="1400" b="1" dirty="0" err="1">
                <a:solidFill>
                  <a:schemeClr val="tx2"/>
                </a:solidFill>
              </a:rPr>
              <a:t>Más</a:t>
            </a:r>
            <a:r>
              <a:rPr lang="nb-NO" sz="1400" b="1" dirty="0">
                <a:solidFill>
                  <a:schemeClr val="tx2"/>
                </a:solidFill>
              </a:rPr>
              <a:t> </a:t>
            </a:r>
            <a:r>
              <a:rPr lang="nb-NO" sz="1400" b="1" dirty="0" err="1">
                <a:solidFill>
                  <a:schemeClr val="tx2"/>
                </a:solidFill>
              </a:rPr>
              <a:t>detalles</a:t>
            </a:r>
            <a:r>
              <a:rPr lang="nb-NO" sz="1400" b="1" dirty="0">
                <a:solidFill>
                  <a:schemeClr val="tx2"/>
                </a:solidFill>
              </a:rPr>
              <a:t>: </a:t>
            </a:r>
            <a:r>
              <a:rPr lang="nb-NO" sz="1400" b="1" dirty="0" err="1">
                <a:solidFill>
                  <a:schemeClr val="tx2"/>
                </a:solidFill>
              </a:rPr>
              <a:t>ver</a:t>
            </a:r>
            <a:r>
              <a:rPr lang="nb-NO" sz="1400" b="1" dirty="0">
                <a:solidFill>
                  <a:schemeClr val="tx2"/>
                </a:solidFill>
              </a:rPr>
              <a:t> </a:t>
            </a:r>
            <a:r>
              <a:rPr lang="es-x-int-SDL" sz="1400" b="1" dirty="0">
                <a:solidFill>
                  <a:schemeClr val="tx2"/>
                </a:solidFill>
              </a:rPr>
              <a:t>requisito 4.2 sobre la venta de la participación del estado en la producción</a:t>
            </a:r>
            <a:r>
              <a:rPr lang="es-x-int-SDL" sz="2400" b="1" dirty="0">
                <a:solidFill>
                  <a:schemeClr val="tx2"/>
                </a:solidFill>
              </a:rPr>
              <a:t>.</a:t>
            </a:r>
          </a:p>
          <a:p>
            <a:endParaRPr lang="en-GB" dirty="0"/>
          </a:p>
        </p:txBody>
      </p:sp>
    </p:spTree>
    <p:extLst>
      <p:ext uri="{BB962C8B-B14F-4D97-AF65-F5344CB8AC3E}">
        <p14:creationId xmlns:p14="http://schemas.microsoft.com/office/powerpoint/2010/main" val="323831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835D-5CB6-4260-B13C-21DB03483A92}"/>
              </a:ext>
            </a:extLst>
          </p:cNvPr>
          <p:cNvSpPr>
            <a:spLocks noGrp="1"/>
          </p:cNvSpPr>
          <p:nvPr>
            <p:ph type="title"/>
          </p:nvPr>
        </p:nvSpPr>
        <p:spPr>
          <a:xfrm>
            <a:off x="642812" y="585148"/>
            <a:ext cx="10905753" cy="671660"/>
          </a:xfrm>
        </p:spPr>
        <p:txBody>
          <a:bodyPr/>
          <a:lstStyle/>
          <a:p>
            <a:r>
              <a:rPr lang="es-x-int-SDL" dirty="0"/>
              <a:t>Género: ¿Qué ha cambiado?</a:t>
            </a:r>
            <a:br>
              <a:rPr lang="es-x-int-SDL" dirty="0">
                <a:latin typeface="Calibri"/>
              </a:rPr>
            </a:br>
            <a:endParaRPr lang="nb-NO" dirty="0"/>
          </a:p>
        </p:txBody>
      </p:sp>
      <p:sp>
        <p:nvSpPr>
          <p:cNvPr id="3" name="Content Placeholder 2">
            <a:extLst>
              <a:ext uri="{FF2B5EF4-FFF2-40B4-BE49-F238E27FC236}">
                <a16:creationId xmlns:a16="http://schemas.microsoft.com/office/drawing/2014/main" id="{CD187B95-53C8-4BD7-8E68-B34A612E5B14}"/>
              </a:ext>
            </a:extLst>
          </p:cNvPr>
          <p:cNvSpPr>
            <a:spLocks noGrp="1"/>
          </p:cNvSpPr>
          <p:nvPr>
            <p:ph idx="1"/>
          </p:nvPr>
        </p:nvSpPr>
        <p:spPr>
          <a:xfrm>
            <a:off x="642812" y="1443789"/>
            <a:ext cx="10905753" cy="4636169"/>
          </a:xfrm>
        </p:spPr>
        <p:txBody>
          <a:bodyPr>
            <a:normAutofit lnSpcReduction="10000"/>
          </a:bodyPr>
          <a:lstStyle/>
          <a:p>
            <a:pPr marL="457200" indent="-457200">
              <a:lnSpc>
                <a:spcPct val="110000"/>
              </a:lnSpc>
              <a:spcBef>
                <a:spcPts val="300"/>
              </a:spcBef>
              <a:spcAft>
                <a:spcPts val="1000"/>
              </a:spcAft>
              <a:buClr>
                <a:srgbClr val="0076AF"/>
              </a:buClr>
              <a:buFont typeface="Arial" panose="020B0604020202020204" pitchFamily="34" charset="0"/>
              <a:buChar char="•"/>
              <a:defRPr/>
            </a:pPr>
            <a:r>
              <a:rPr lang="es-x-int-SDL" sz="2800" dirty="0">
                <a:solidFill>
                  <a:srgbClr val="404040"/>
                </a:solidFill>
              </a:rPr>
              <a:t>Los grupos multipartícipes están obligados a</a:t>
            </a:r>
            <a:r>
              <a:rPr lang="es-x-int-SDL" sz="2800" u="sng" dirty="0">
                <a:solidFill>
                  <a:srgbClr val="404040"/>
                </a:solidFill>
              </a:rPr>
              <a:t> considerar el equilibrio entre los géneros </a:t>
            </a:r>
            <a:r>
              <a:rPr lang="es-x-int-SDL" sz="2800" dirty="0">
                <a:solidFill>
                  <a:srgbClr val="404040"/>
                </a:solidFill>
              </a:rPr>
              <a:t>(#1.4).</a:t>
            </a:r>
          </a:p>
          <a:p>
            <a:pPr marL="457200" indent="-457200">
              <a:lnSpc>
                <a:spcPct val="110000"/>
              </a:lnSpc>
              <a:spcBef>
                <a:spcPts val="300"/>
              </a:spcBef>
              <a:spcAft>
                <a:spcPts val="1000"/>
              </a:spcAft>
              <a:buClr>
                <a:srgbClr val="0076AF"/>
              </a:buClr>
              <a:buFont typeface="Arial" panose="020B0604020202020204" pitchFamily="34" charset="0"/>
              <a:buChar char="•"/>
              <a:defRPr/>
            </a:pPr>
            <a:r>
              <a:rPr lang="es-x-int-SDL" sz="2800" dirty="0">
                <a:solidFill>
                  <a:srgbClr val="404040"/>
                </a:solidFill>
              </a:rPr>
              <a:t>Los Informes EITI deberían proporcionar </a:t>
            </a:r>
            <a:r>
              <a:rPr lang="es-x-int-SDL" sz="2800" u="sng" dirty="0">
                <a:solidFill>
                  <a:srgbClr val="404040"/>
                </a:solidFill>
              </a:rPr>
              <a:t>cifras de empleo por proyecto, rol y género, cuando estén disponibles </a:t>
            </a:r>
            <a:r>
              <a:rPr lang="es-x-int-SDL" sz="2800" dirty="0">
                <a:solidFill>
                  <a:srgbClr val="404040"/>
                </a:solidFill>
              </a:rPr>
              <a:t>(# 6.3).</a:t>
            </a:r>
          </a:p>
          <a:p>
            <a:pPr marL="457200" indent="-457200">
              <a:lnSpc>
                <a:spcPct val="110000"/>
              </a:lnSpc>
              <a:spcBef>
                <a:spcPts val="300"/>
              </a:spcBef>
              <a:spcAft>
                <a:spcPts val="1000"/>
              </a:spcAft>
              <a:buClr>
                <a:srgbClr val="0076AF"/>
              </a:buClr>
              <a:buFont typeface="Arial" panose="020B0604020202020204" pitchFamily="34" charset="0"/>
              <a:buChar char="•"/>
              <a:defRPr/>
            </a:pPr>
            <a:r>
              <a:rPr lang="es-x-int-SDL" sz="2800" dirty="0">
                <a:solidFill>
                  <a:srgbClr val="404040"/>
                </a:solidFill>
              </a:rPr>
              <a:t>Los grupos multipartícipes </a:t>
            </a:r>
            <a:r>
              <a:rPr lang="es-x-int-SDL" sz="2800" u="sng" dirty="0">
                <a:solidFill>
                  <a:srgbClr val="404040"/>
                </a:solidFill>
              </a:rPr>
              <a:t>deberían considerar los problemas de acceso a información</a:t>
            </a:r>
            <a:r>
              <a:rPr lang="es-x-int-SDL" sz="2800" dirty="0">
                <a:solidFill>
                  <a:srgbClr val="404040"/>
                </a:solidFill>
              </a:rPr>
              <a:t> por género y subgrupos (# 7.1).</a:t>
            </a:r>
          </a:p>
          <a:p>
            <a:pPr marL="457200" indent="-457200">
              <a:lnSpc>
                <a:spcPct val="110000"/>
              </a:lnSpc>
              <a:spcBef>
                <a:spcPts val="300"/>
              </a:spcBef>
              <a:buClr>
                <a:srgbClr val="0076AF"/>
              </a:buClr>
              <a:buFont typeface="Arial" panose="020B0604020202020204" pitchFamily="34" charset="0"/>
              <a:buChar char="•"/>
              <a:defRPr/>
            </a:pPr>
            <a:r>
              <a:rPr lang="es-x-int-SDL" sz="2800" dirty="0">
                <a:solidFill>
                  <a:srgbClr val="404040"/>
                </a:solidFill>
              </a:rPr>
              <a:t>Se </a:t>
            </a:r>
            <a:r>
              <a:rPr lang="es-x-int-SDL" sz="2800" u="sng" dirty="0">
                <a:solidFill>
                  <a:srgbClr val="404040"/>
                </a:solidFill>
              </a:rPr>
              <a:t>alienta a los grupos multipartícipes a documentar los esfuerzos encaminados a mejorar la igualdad de género</a:t>
            </a:r>
            <a:r>
              <a:rPr lang="es-x-int-SDL" sz="2800" dirty="0">
                <a:solidFill>
                  <a:srgbClr val="404040"/>
                </a:solidFill>
              </a:rPr>
              <a:t> y la inclusión social </a:t>
            </a:r>
            <a:r>
              <a:rPr lang="es-419" sz="2800" dirty="0">
                <a:solidFill>
                  <a:srgbClr val="404040"/>
                </a:solidFill>
              </a:rPr>
              <a:t> </a:t>
            </a:r>
            <a:r>
              <a:rPr lang="es-x-int-SDL" sz="2800" dirty="0">
                <a:solidFill>
                  <a:srgbClr val="404040"/>
                </a:solidFill>
              </a:rPr>
              <a:t>(# 7.4).</a:t>
            </a:r>
          </a:p>
          <a:p>
            <a:endParaRPr lang="nb-NO" dirty="0"/>
          </a:p>
        </p:txBody>
      </p:sp>
    </p:spTree>
    <p:extLst>
      <p:ext uri="{BB962C8B-B14F-4D97-AF65-F5344CB8AC3E}">
        <p14:creationId xmlns:p14="http://schemas.microsoft.com/office/powerpoint/2010/main" val="335756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60D8-1200-3847-B99F-37039975A3E0}"/>
              </a:ext>
            </a:extLst>
          </p:cNvPr>
          <p:cNvSpPr>
            <a:spLocks noGrp="1"/>
          </p:cNvSpPr>
          <p:nvPr>
            <p:ph type="title"/>
          </p:nvPr>
        </p:nvSpPr>
        <p:spPr>
          <a:xfrm>
            <a:off x="642812" y="966398"/>
            <a:ext cx="10905753" cy="671660"/>
          </a:xfrm>
        </p:spPr>
        <p:txBody>
          <a:bodyPr/>
          <a:lstStyle/>
          <a:p>
            <a:r>
              <a:rPr lang="es-419" dirty="0"/>
              <a:t>Evolución del Estándar EITI </a:t>
            </a:r>
          </a:p>
        </p:txBody>
      </p:sp>
      <p:pic>
        <p:nvPicPr>
          <p:cNvPr id="7" name="Picture 6">
            <a:extLst>
              <a:ext uri="{FF2B5EF4-FFF2-40B4-BE49-F238E27FC236}">
                <a16:creationId xmlns:a16="http://schemas.microsoft.com/office/drawing/2014/main" id="{0306B909-BD53-436E-9C1B-286950EBDD0F}"/>
              </a:ext>
            </a:extLst>
          </p:cNvPr>
          <p:cNvPicPr>
            <a:picLocks noChangeAspect="1"/>
          </p:cNvPicPr>
          <p:nvPr/>
        </p:nvPicPr>
        <p:blipFill>
          <a:blip r:embed="rId2"/>
          <a:stretch>
            <a:fillRect/>
          </a:stretch>
        </p:blipFill>
        <p:spPr>
          <a:xfrm>
            <a:off x="4269024" y="3818087"/>
            <a:ext cx="1826664" cy="2590242"/>
          </a:xfrm>
          <a:prstGeom prst="rect">
            <a:avLst/>
          </a:prstGeom>
        </p:spPr>
      </p:pic>
      <p:pic>
        <p:nvPicPr>
          <p:cNvPr id="8" name="Picture 7">
            <a:extLst>
              <a:ext uri="{FF2B5EF4-FFF2-40B4-BE49-F238E27FC236}">
                <a16:creationId xmlns:a16="http://schemas.microsoft.com/office/drawing/2014/main" id="{CF0F66B9-D8DB-4647-A177-AA02F318ED81}"/>
              </a:ext>
            </a:extLst>
          </p:cNvPr>
          <p:cNvPicPr>
            <a:picLocks noChangeAspect="1"/>
          </p:cNvPicPr>
          <p:nvPr/>
        </p:nvPicPr>
        <p:blipFill>
          <a:blip r:embed="rId3"/>
          <a:stretch>
            <a:fillRect/>
          </a:stretch>
        </p:blipFill>
        <p:spPr>
          <a:xfrm>
            <a:off x="2529544" y="4069428"/>
            <a:ext cx="1647659" cy="2338901"/>
          </a:xfrm>
          <a:prstGeom prst="rect">
            <a:avLst/>
          </a:prstGeom>
        </p:spPr>
      </p:pic>
      <p:pic>
        <p:nvPicPr>
          <p:cNvPr id="9" name="Picture 8">
            <a:extLst>
              <a:ext uri="{FF2B5EF4-FFF2-40B4-BE49-F238E27FC236}">
                <a16:creationId xmlns:a16="http://schemas.microsoft.com/office/drawing/2014/main" id="{20E8105E-937C-44CB-B9A8-CDCCF2812CB1}"/>
              </a:ext>
            </a:extLst>
          </p:cNvPr>
          <p:cNvPicPr>
            <a:picLocks noChangeAspect="1"/>
          </p:cNvPicPr>
          <p:nvPr/>
        </p:nvPicPr>
        <p:blipFill>
          <a:blip r:embed="rId4"/>
          <a:stretch>
            <a:fillRect/>
          </a:stretch>
        </p:blipFill>
        <p:spPr>
          <a:xfrm>
            <a:off x="6279330" y="3429001"/>
            <a:ext cx="2086207" cy="2973158"/>
          </a:xfrm>
          <a:prstGeom prst="rect">
            <a:avLst/>
          </a:prstGeom>
        </p:spPr>
      </p:pic>
      <p:sp>
        <p:nvSpPr>
          <p:cNvPr id="11" name="Rectangle 10">
            <a:extLst>
              <a:ext uri="{FF2B5EF4-FFF2-40B4-BE49-F238E27FC236}">
                <a16:creationId xmlns:a16="http://schemas.microsoft.com/office/drawing/2014/main" id="{AFB13175-A5C7-4DE5-A965-FF3F7D7FB045}"/>
              </a:ext>
            </a:extLst>
          </p:cNvPr>
          <p:cNvSpPr/>
          <p:nvPr/>
        </p:nvSpPr>
        <p:spPr>
          <a:xfrm>
            <a:off x="548938" y="1786762"/>
            <a:ext cx="6096000" cy="2062103"/>
          </a:xfrm>
          <a:prstGeom prst="rect">
            <a:avLst/>
          </a:prstGeom>
        </p:spPr>
        <p:txBody>
          <a:bodyPr>
            <a:spAutoFit/>
          </a:bodyPr>
          <a:lstStyle/>
          <a:p>
            <a:pPr marL="1077913" indent="-1077913"/>
            <a:r>
              <a:rPr lang="en-GB" dirty="0">
                <a:solidFill>
                  <a:srgbClr val="1E252D"/>
                </a:solidFill>
                <a:cs typeface="Arial"/>
              </a:rPr>
              <a:t>2003	EITI Principles </a:t>
            </a:r>
          </a:p>
          <a:p>
            <a:pPr marL="1077913" indent="-1077913"/>
            <a:r>
              <a:rPr lang="en-GB" dirty="0">
                <a:solidFill>
                  <a:srgbClr val="1E252D"/>
                </a:solidFill>
                <a:cs typeface="Arial"/>
              </a:rPr>
              <a:t>2005	EITI </a:t>
            </a:r>
            <a:r>
              <a:rPr lang="en-GB" dirty="0" err="1">
                <a:solidFill>
                  <a:srgbClr val="1E252D"/>
                </a:solidFill>
                <a:cs typeface="Arial"/>
              </a:rPr>
              <a:t>Criterios</a:t>
            </a:r>
            <a:r>
              <a:rPr lang="en-GB" dirty="0">
                <a:solidFill>
                  <a:srgbClr val="1E252D"/>
                </a:solidFill>
                <a:cs typeface="Arial"/>
              </a:rPr>
              <a:t> y Libro-Fuente (no </a:t>
            </a:r>
            <a:r>
              <a:rPr lang="en-GB" dirty="0" err="1">
                <a:solidFill>
                  <a:srgbClr val="1E252D"/>
                </a:solidFill>
                <a:cs typeface="Arial"/>
              </a:rPr>
              <a:t>vinculante</a:t>
            </a:r>
            <a:r>
              <a:rPr lang="en-GB" dirty="0">
                <a:solidFill>
                  <a:srgbClr val="1E252D"/>
                </a:solidFill>
                <a:cs typeface="Arial"/>
              </a:rPr>
              <a:t>)</a:t>
            </a:r>
          </a:p>
          <a:p>
            <a:pPr marL="1077913" indent="-1077913"/>
            <a:r>
              <a:rPr lang="en-GB" dirty="0">
                <a:solidFill>
                  <a:srgbClr val="1E252D"/>
                </a:solidFill>
                <a:cs typeface="Arial"/>
              </a:rPr>
              <a:t>2008	EITI </a:t>
            </a:r>
            <a:r>
              <a:rPr lang="en-GB" dirty="0" err="1">
                <a:solidFill>
                  <a:srgbClr val="1E252D"/>
                </a:solidFill>
                <a:cs typeface="Arial"/>
              </a:rPr>
              <a:t>Guia</a:t>
            </a:r>
            <a:r>
              <a:rPr lang="en-GB" dirty="0">
                <a:solidFill>
                  <a:srgbClr val="1E252D"/>
                </a:solidFill>
                <a:cs typeface="Arial"/>
              </a:rPr>
              <a:t> de </a:t>
            </a:r>
            <a:r>
              <a:rPr lang="en-GB" dirty="0" err="1">
                <a:solidFill>
                  <a:srgbClr val="1E252D"/>
                </a:solidFill>
                <a:cs typeface="Arial"/>
              </a:rPr>
              <a:t>Validación</a:t>
            </a:r>
            <a:r>
              <a:rPr lang="en-GB" dirty="0">
                <a:solidFill>
                  <a:srgbClr val="1E252D"/>
                </a:solidFill>
                <a:cs typeface="Arial"/>
              </a:rPr>
              <a:t> (</a:t>
            </a:r>
            <a:r>
              <a:rPr lang="en-GB" dirty="0" err="1">
                <a:solidFill>
                  <a:srgbClr val="1E252D"/>
                </a:solidFill>
                <a:cs typeface="Arial"/>
              </a:rPr>
              <a:t>requisitos</a:t>
            </a:r>
            <a:r>
              <a:rPr lang="en-GB" dirty="0">
                <a:solidFill>
                  <a:srgbClr val="1E252D"/>
                </a:solidFill>
                <a:cs typeface="Arial"/>
              </a:rPr>
              <a:t> </a:t>
            </a:r>
            <a:r>
              <a:rPr lang="en-GB" dirty="0" err="1">
                <a:solidFill>
                  <a:srgbClr val="1E252D"/>
                </a:solidFill>
                <a:cs typeface="Arial"/>
              </a:rPr>
              <a:t>vinculantes</a:t>
            </a:r>
            <a:r>
              <a:rPr lang="en-GB" dirty="0">
                <a:solidFill>
                  <a:srgbClr val="1E252D"/>
                </a:solidFill>
                <a:cs typeface="Arial"/>
              </a:rPr>
              <a:t>) </a:t>
            </a:r>
          </a:p>
          <a:p>
            <a:pPr marL="1077913" indent="-1077913"/>
            <a:r>
              <a:rPr lang="en-GB" dirty="0">
                <a:solidFill>
                  <a:srgbClr val="1E252D"/>
                </a:solidFill>
                <a:cs typeface="Arial"/>
              </a:rPr>
              <a:t>2011	EITI </a:t>
            </a:r>
            <a:r>
              <a:rPr lang="en-GB" dirty="0" err="1">
                <a:solidFill>
                  <a:srgbClr val="1E252D"/>
                </a:solidFill>
                <a:cs typeface="Arial"/>
              </a:rPr>
              <a:t>Reglas</a:t>
            </a:r>
            <a:r>
              <a:rPr lang="en-GB" dirty="0">
                <a:solidFill>
                  <a:srgbClr val="1E252D"/>
                </a:solidFill>
                <a:cs typeface="Arial"/>
              </a:rPr>
              <a:t> y </a:t>
            </a:r>
            <a:r>
              <a:rPr lang="en-GB" dirty="0" err="1">
                <a:solidFill>
                  <a:srgbClr val="1E252D"/>
                </a:solidFill>
                <a:cs typeface="Arial"/>
              </a:rPr>
              <a:t>Guia</a:t>
            </a:r>
            <a:r>
              <a:rPr lang="en-GB" dirty="0">
                <a:solidFill>
                  <a:srgbClr val="1E252D"/>
                </a:solidFill>
                <a:cs typeface="Arial"/>
              </a:rPr>
              <a:t> de </a:t>
            </a:r>
            <a:r>
              <a:rPr lang="en-GB" dirty="0" err="1">
                <a:solidFill>
                  <a:srgbClr val="1E252D"/>
                </a:solidFill>
                <a:cs typeface="Arial"/>
              </a:rPr>
              <a:t>Validación</a:t>
            </a:r>
            <a:endParaRPr lang="en-GB" dirty="0">
              <a:solidFill>
                <a:srgbClr val="1E252D"/>
              </a:solidFill>
              <a:cs typeface="Arial"/>
            </a:endParaRPr>
          </a:p>
          <a:p>
            <a:pPr marL="1077913" indent="-1077913"/>
            <a:r>
              <a:rPr lang="en-GB" dirty="0">
                <a:solidFill>
                  <a:srgbClr val="1E252D"/>
                </a:solidFill>
                <a:cs typeface="Arial"/>
              </a:rPr>
              <a:t>2013	EITI </a:t>
            </a:r>
            <a:r>
              <a:rPr lang="en-GB" dirty="0" err="1">
                <a:solidFill>
                  <a:srgbClr val="1E252D"/>
                </a:solidFill>
                <a:cs typeface="Arial"/>
              </a:rPr>
              <a:t>Estándar</a:t>
            </a:r>
            <a:r>
              <a:rPr lang="en-GB" dirty="0">
                <a:solidFill>
                  <a:srgbClr val="1E252D"/>
                </a:solidFill>
                <a:cs typeface="Arial"/>
              </a:rPr>
              <a:t> (Global)</a:t>
            </a:r>
          </a:p>
          <a:p>
            <a:pPr marL="1077913" indent="-1077913"/>
            <a:r>
              <a:rPr lang="en-GB" dirty="0">
                <a:solidFill>
                  <a:srgbClr val="1E252D"/>
                </a:solidFill>
                <a:cs typeface="Arial"/>
              </a:rPr>
              <a:t>2016	EITI </a:t>
            </a:r>
            <a:r>
              <a:rPr lang="en-GB" dirty="0" err="1">
                <a:solidFill>
                  <a:srgbClr val="1E252D"/>
                </a:solidFill>
                <a:cs typeface="Arial"/>
              </a:rPr>
              <a:t>Estándar</a:t>
            </a:r>
            <a:r>
              <a:rPr lang="en-GB" dirty="0">
                <a:solidFill>
                  <a:srgbClr val="1E252D"/>
                </a:solidFill>
                <a:cs typeface="Arial"/>
              </a:rPr>
              <a:t> (</a:t>
            </a:r>
            <a:r>
              <a:rPr lang="nb-NO" dirty="0" err="1">
                <a:solidFill>
                  <a:srgbClr val="1E252D"/>
                </a:solidFill>
                <a:cs typeface="Arial"/>
              </a:rPr>
              <a:t>revisiones</a:t>
            </a:r>
            <a:r>
              <a:rPr lang="nb-NO" dirty="0">
                <a:solidFill>
                  <a:srgbClr val="1E252D"/>
                </a:solidFill>
                <a:cs typeface="Arial"/>
              </a:rPr>
              <a:t>)</a:t>
            </a:r>
            <a:endParaRPr lang="en-AU" dirty="0">
              <a:solidFill>
                <a:srgbClr val="1E252D"/>
              </a:solidFill>
              <a:cs typeface="Arial"/>
            </a:endParaRPr>
          </a:p>
          <a:p>
            <a:pPr marL="1077913" indent="-1077913">
              <a:spcAft>
                <a:spcPts val="1200"/>
              </a:spcAft>
              <a:defRPr/>
            </a:pPr>
            <a:r>
              <a:rPr lang="en-AU" dirty="0">
                <a:solidFill>
                  <a:srgbClr val="1E252D"/>
                </a:solidFill>
                <a:cs typeface="Arial"/>
              </a:rPr>
              <a:t>2019 	EITI </a:t>
            </a:r>
            <a:r>
              <a:rPr lang="en-AU" dirty="0" err="1">
                <a:solidFill>
                  <a:srgbClr val="1E252D"/>
                </a:solidFill>
                <a:cs typeface="Arial"/>
              </a:rPr>
              <a:t>Estándar</a:t>
            </a:r>
            <a:r>
              <a:rPr lang="en-AU" dirty="0">
                <a:solidFill>
                  <a:srgbClr val="1E252D"/>
                </a:solidFill>
                <a:cs typeface="Arial"/>
              </a:rPr>
              <a:t> </a:t>
            </a:r>
            <a:r>
              <a:rPr lang="en-GB" dirty="0">
                <a:solidFill>
                  <a:srgbClr val="1E252D"/>
                </a:solidFill>
                <a:cs typeface="Arial"/>
              </a:rPr>
              <a:t>(</a:t>
            </a:r>
            <a:r>
              <a:rPr lang="nb-NO" dirty="0" err="1">
                <a:solidFill>
                  <a:srgbClr val="1E252D"/>
                </a:solidFill>
                <a:cs typeface="Arial"/>
              </a:rPr>
              <a:t>revisiones</a:t>
            </a:r>
            <a:r>
              <a:rPr lang="nb-NO" dirty="0">
                <a:solidFill>
                  <a:srgbClr val="1E252D"/>
                </a:solidFill>
                <a:cs typeface="Arial"/>
              </a:rPr>
              <a:t>)</a:t>
            </a:r>
            <a:endParaRPr lang="en-AU" dirty="0">
              <a:solidFill>
                <a:srgbClr val="1E252D"/>
              </a:solidFill>
              <a:cs typeface="Arial"/>
            </a:endParaRPr>
          </a:p>
        </p:txBody>
      </p:sp>
      <p:pic>
        <p:nvPicPr>
          <p:cNvPr id="12" name="Picture 11">
            <a:extLst>
              <a:ext uri="{FF2B5EF4-FFF2-40B4-BE49-F238E27FC236}">
                <a16:creationId xmlns:a16="http://schemas.microsoft.com/office/drawing/2014/main" id="{A5E63ED7-BF32-4657-BEA0-55440F1C6446}"/>
              </a:ext>
            </a:extLst>
          </p:cNvPr>
          <p:cNvPicPr>
            <a:picLocks noChangeAspect="1"/>
          </p:cNvPicPr>
          <p:nvPr/>
        </p:nvPicPr>
        <p:blipFill>
          <a:blip r:embed="rId5"/>
          <a:stretch>
            <a:fillRect/>
          </a:stretch>
        </p:blipFill>
        <p:spPr>
          <a:xfrm>
            <a:off x="8516078" y="3004014"/>
            <a:ext cx="2456722" cy="3398143"/>
          </a:xfrm>
          <a:prstGeom prst="rect">
            <a:avLst/>
          </a:prstGeom>
        </p:spPr>
      </p:pic>
    </p:spTree>
    <p:extLst>
      <p:ext uri="{BB962C8B-B14F-4D97-AF65-F5344CB8AC3E}">
        <p14:creationId xmlns:p14="http://schemas.microsoft.com/office/powerpoint/2010/main" val="269208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4FD-EFBD-48DD-BE27-86DA049C62E4}"/>
              </a:ext>
            </a:extLst>
          </p:cNvPr>
          <p:cNvSpPr>
            <a:spLocks noGrp="1"/>
          </p:cNvSpPr>
          <p:nvPr>
            <p:ph type="title"/>
          </p:nvPr>
        </p:nvSpPr>
        <p:spPr>
          <a:xfrm>
            <a:off x="642812" y="523338"/>
            <a:ext cx="10905753" cy="671660"/>
          </a:xfrm>
        </p:spPr>
        <p:txBody>
          <a:bodyPr/>
          <a:lstStyle/>
          <a:p>
            <a:r>
              <a:rPr lang="es-x-int-SDL" dirty="0"/>
              <a:t>Informes medioambientales: </a:t>
            </a:r>
            <a:r>
              <a:rPr lang="en-US" dirty="0"/>
              <a:t>  </a:t>
            </a:r>
            <a:br>
              <a:rPr lang="en-US" dirty="0"/>
            </a:br>
            <a:r>
              <a:rPr lang="es-x-int-SDL" dirty="0"/>
              <a:t>¿Qué ha cambiado?</a:t>
            </a:r>
            <a:br>
              <a:rPr lang="es-x-int-SDL" dirty="0">
                <a:latin typeface="Calibri"/>
              </a:rPr>
            </a:br>
            <a:endParaRPr lang="nb-NO" dirty="0"/>
          </a:p>
        </p:txBody>
      </p:sp>
      <p:sp>
        <p:nvSpPr>
          <p:cNvPr id="3" name="Content Placeholder 2">
            <a:extLst>
              <a:ext uri="{FF2B5EF4-FFF2-40B4-BE49-F238E27FC236}">
                <a16:creationId xmlns:a16="http://schemas.microsoft.com/office/drawing/2014/main" id="{0365023E-7EF2-4670-8765-9E5CDFB6CD2C}"/>
              </a:ext>
            </a:extLst>
          </p:cNvPr>
          <p:cNvSpPr>
            <a:spLocks noGrp="1"/>
          </p:cNvSpPr>
          <p:nvPr>
            <p:ph idx="1"/>
          </p:nvPr>
        </p:nvSpPr>
        <p:spPr/>
        <p:txBody>
          <a:bodyPr/>
          <a:lstStyle/>
          <a:p>
            <a:pPr marL="457200" indent="-457200">
              <a:buClr>
                <a:srgbClr val="0076AF"/>
              </a:buClr>
              <a:buFont typeface="Arial" panose="020B0604020202020204" pitchFamily="34" charset="0"/>
              <a:buChar char="•"/>
              <a:defRPr/>
            </a:pPr>
            <a:r>
              <a:rPr lang="es-x-int-SDL" sz="2800" dirty="0">
                <a:solidFill>
                  <a:srgbClr val="404040"/>
                </a:solidFill>
              </a:rPr>
              <a:t>Se deberían divulgar los pagos medioambientales significativos que se hagan a los gobiernos (#6.1)</a:t>
            </a:r>
          </a:p>
          <a:p>
            <a:pPr marL="457200" indent="-457200">
              <a:buClr>
                <a:srgbClr val="0076AF"/>
              </a:buClr>
              <a:buFont typeface="Arial" panose="020B0604020202020204" pitchFamily="34" charset="0"/>
              <a:buChar char="•"/>
              <a:defRPr/>
            </a:pPr>
            <a:r>
              <a:rPr lang="es-x-int-SDL" sz="2800" dirty="0">
                <a:solidFill>
                  <a:srgbClr val="404040"/>
                </a:solidFill>
              </a:rPr>
              <a:t>Se alienta la divulgación de información relacionada con el impacto y monitoreo medioambiental (#6.4)</a:t>
            </a:r>
          </a:p>
          <a:p>
            <a:pPr marL="0" indent="0">
              <a:buNone/>
            </a:pPr>
            <a:endParaRPr lang="nb-NO" sz="2800" dirty="0"/>
          </a:p>
          <a:p>
            <a:pPr marL="0" indent="0">
              <a:buNone/>
            </a:pPr>
            <a:r>
              <a:rPr lang="nb-NO" sz="1400" b="1" dirty="0" err="1"/>
              <a:t>Más</a:t>
            </a:r>
            <a:r>
              <a:rPr lang="nb-NO" sz="1400" b="1" dirty="0"/>
              <a:t> </a:t>
            </a:r>
            <a:r>
              <a:rPr lang="nb-NO" sz="1400" b="1" dirty="0" err="1"/>
              <a:t>detalles</a:t>
            </a:r>
            <a:r>
              <a:rPr lang="nb-NO" sz="1400" b="1" dirty="0"/>
              <a:t>: </a:t>
            </a:r>
            <a:r>
              <a:rPr lang="nb-NO" sz="1400" b="1" dirty="0" err="1"/>
              <a:t>ver</a:t>
            </a:r>
            <a:r>
              <a:rPr lang="nb-NO" sz="1400" b="1" dirty="0"/>
              <a:t> </a:t>
            </a:r>
            <a:r>
              <a:rPr lang="es-x-int-SDL" sz="1400" b="1" dirty="0"/>
              <a:t>requisito 6.1 sobre gastos sociales y medioambientales y 6.4 sobre impacto medioambiental.</a:t>
            </a:r>
          </a:p>
          <a:p>
            <a:pPr marL="0" indent="0">
              <a:buNone/>
            </a:pPr>
            <a:endParaRPr lang="nb-NO" dirty="0"/>
          </a:p>
        </p:txBody>
      </p:sp>
    </p:spTree>
    <p:extLst>
      <p:ext uri="{BB962C8B-B14F-4D97-AF65-F5344CB8AC3E}">
        <p14:creationId xmlns:p14="http://schemas.microsoft.com/office/powerpoint/2010/main" val="364198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ED40-E218-490B-86C3-6FD3443FD69F}"/>
              </a:ext>
            </a:extLst>
          </p:cNvPr>
          <p:cNvSpPr>
            <a:spLocks noGrp="1"/>
          </p:cNvSpPr>
          <p:nvPr>
            <p:ph type="title"/>
          </p:nvPr>
        </p:nvSpPr>
        <p:spPr>
          <a:xfrm>
            <a:off x="642812" y="673241"/>
            <a:ext cx="10905753" cy="671660"/>
          </a:xfrm>
        </p:spPr>
        <p:txBody>
          <a:bodyPr/>
          <a:lstStyle/>
          <a:p>
            <a:r>
              <a:rPr lang="es-x-int-SDL" dirty="0"/>
              <a:t>Informes de progreso anuales: </a:t>
            </a:r>
            <a:r>
              <a:rPr lang="en-US" dirty="0"/>
              <a:t>                             </a:t>
            </a:r>
            <a:r>
              <a:rPr lang="es-x-int-SDL" dirty="0"/>
              <a:t>¿Qué ha cambiado?</a:t>
            </a:r>
            <a:br>
              <a:rPr lang="es-x-int-SDL" dirty="0">
                <a:latin typeface="Calibri"/>
              </a:rPr>
            </a:br>
            <a:endParaRPr lang="nb-NO" dirty="0"/>
          </a:p>
        </p:txBody>
      </p:sp>
      <p:sp>
        <p:nvSpPr>
          <p:cNvPr id="3" name="Content Placeholder 2">
            <a:extLst>
              <a:ext uri="{FF2B5EF4-FFF2-40B4-BE49-F238E27FC236}">
                <a16:creationId xmlns:a16="http://schemas.microsoft.com/office/drawing/2014/main" id="{0E32BF0A-EC16-4EE2-AAA4-B3E3C6568E1E}"/>
              </a:ext>
            </a:extLst>
          </p:cNvPr>
          <p:cNvSpPr>
            <a:spLocks noGrp="1"/>
          </p:cNvSpPr>
          <p:nvPr>
            <p:ph idx="1"/>
          </p:nvPr>
        </p:nvSpPr>
        <p:spPr/>
        <p:txBody>
          <a:bodyPr/>
          <a:lstStyle/>
          <a:p>
            <a:pPr marL="457200" indent="-457200">
              <a:spcAft>
                <a:spcPts val="1200"/>
              </a:spcAft>
              <a:buClr>
                <a:srgbClr val="0076AF"/>
              </a:buClr>
              <a:buFont typeface="Arial" panose="020B0604020202020204" pitchFamily="34" charset="0"/>
              <a:buChar char="•"/>
              <a:defRPr/>
            </a:pPr>
            <a:r>
              <a:rPr lang="es-x-int-SDL" sz="2800" dirty="0">
                <a:solidFill>
                  <a:srgbClr val="404040"/>
                </a:solidFill>
              </a:rPr>
              <a:t>Los grupos multipartícipes pueden elegir cómo emprender su revisión anual de los resultados y el impacto de la implementación del EITI (#7.4).</a:t>
            </a:r>
          </a:p>
          <a:p>
            <a:pPr marL="457200" indent="-457200">
              <a:spcAft>
                <a:spcPts val="1200"/>
              </a:spcAft>
              <a:buClr>
                <a:srgbClr val="0076AF"/>
              </a:buClr>
              <a:buFont typeface="Arial" panose="020B0604020202020204" pitchFamily="34" charset="0"/>
              <a:buChar char="•"/>
              <a:defRPr/>
            </a:pPr>
            <a:r>
              <a:rPr lang="es-x-int-SDL" sz="2800" dirty="0">
                <a:solidFill>
                  <a:srgbClr val="404040"/>
                </a:solidFill>
              </a:rPr>
              <a:t>Los países ya no están obligados a publicar dichas revision</a:t>
            </a:r>
            <a:r>
              <a:rPr lang="nb-NO" sz="2800" dirty="0">
                <a:solidFill>
                  <a:srgbClr val="404040"/>
                </a:solidFill>
              </a:rPr>
              <a:t>es</a:t>
            </a:r>
            <a:r>
              <a:rPr lang="es-x-int-SDL" sz="2800" dirty="0">
                <a:solidFill>
                  <a:srgbClr val="404040"/>
                </a:solidFill>
              </a:rPr>
              <a:t> antes del 1º de julio.</a:t>
            </a:r>
          </a:p>
          <a:p>
            <a:pPr marL="0" indent="0">
              <a:buNone/>
            </a:pPr>
            <a:endParaRPr lang="nb-NO" dirty="0"/>
          </a:p>
        </p:txBody>
      </p:sp>
      <p:sp>
        <p:nvSpPr>
          <p:cNvPr id="4" name="Rectangle 3">
            <a:extLst>
              <a:ext uri="{FF2B5EF4-FFF2-40B4-BE49-F238E27FC236}">
                <a16:creationId xmlns:a16="http://schemas.microsoft.com/office/drawing/2014/main" id="{E8F36AB5-D1FB-47A8-8795-8960A9FDF162}"/>
              </a:ext>
            </a:extLst>
          </p:cNvPr>
          <p:cNvSpPr/>
          <p:nvPr/>
        </p:nvSpPr>
        <p:spPr>
          <a:xfrm>
            <a:off x="1250973" y="4713231"/>
            <a:ext cx="9689430" cy="307777"/>
          </a:xfrm>
          <a:prstGeom prst="rect">
            <a:avLst/>
          </a:prstGeom>
        </p:spPr>
        <p:txBody>
          <a:bodyPr wrap="square">
            <a:spAutoFit/>
          </a:bodyPr>
          <a:lstStyle/>
          <a:p>
            <a:r>
              <a:rPr lang="nb-NO" sz="1400" b="1" dirty="0" err="1">
                <a:solidFill>
                  <a:schemeClr val="tx2"/>
                </a:solidFill>
              </a:rPr>
              <a:t>Más</a:t>
            </a:r>
            <a:r>
              <a:rPr lang="nb-NO" sz="1400" b="1" dirty="0">
                <a:solidFill>
                  <a:schemeClr val="tx2"/>
                </a:solidFill>
              </a:rPr>
              <a:t> </a:t>
            </a:r>
            <a:r>
              <a:rPr lang="nb-NO" sz="1400" b="1" dirty="0" err="1">
                <a:solidFill>
                  <a:schemeClr val="tx2"/>
                </a:solidFill>
              </a:rPr>
              <a:t>detalles</a:t>
            </a:r>
            <a:r>
              <a:rPr lang="nb-NO" sz="1400" b="1" dirty="0">
                <a:solidFill>
                  <a:schemeClr val="tx2"/>
                </a:solidFill>
              </a:rPr>
              <a:t>: </a:t>
            </a:r>
            <a:r>
              <a:rPr lang="nb-NO" sz="1400" b="1" dirty="0" err="1">
                <a:solidFill>
                  <a:schemeClr val="tx2"/>
                </a:solidFill>
              </a:rPr>
              <a:t>ver</a:t>
            </a:r>
            <a:r>
              <a:rPr lang="nb-NO" sz="1400" b="1" dirty="0">
                <a:solidFill>
                  <a:schemeClr val="tx2"/>
                </a:solidFill>
              </a:rPr>
              <a:t> </a:t>
            </a:r>
            <a:r>
              <a:rPr lang="es-x-int-SDL" sz="1400" b="1" dirty="0">
                <a:solidFill>
                  <a:schemeClr val="tx2"/>
                </a:solidFill>
              </a:rPr>
              <a:t>requisito 7.4 sobre revisión de los impactos y resultados de la implementación del EITI.</a:t>
            </a:r>
          </a:p>
        </p:txBody>
      </p:sp>
    </p:spTree>
    <p:extLst>
      <p:ext uri="{BB962C8B-B14F-4D97-AF65-F5344CB8AC3E}">
        <p14:creationId xmlns:p14="http://schemas.microsoft.com/office/powerpoint/2010/main" val="276634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8B59-09A6-4E01-9CFF-0D7918212363}"/>
              </a:ext>
            </a:extLst>
          </p:cNvPr>
          <p:cNvSpPr>
            <a:spLocks noGrp="1"/>
          </p:cNvSpPr>
          <p:nvPr>
            <p:ph type="title"/>
          </p:nvPr>
        </p:nvSpPr>
        <p:spPr>
          <a:xfrm>
            <a:off x="642811" y="729777"/>
            <a:ext cx="10905753" cy="671660"/>
          </a:xfrm>
        </p:spPr>
        <p:txBody>
          <a:bodyPr/>
          <a:lstStyle/>
          <a:p>
            <a:r>
              <a:rPr lang="es-x-int-SDL" dirty="0"/>
              <a:t>Otras disposiciones que se alientan</a:t>
            </a:r>
            <a:r>
              <a:rPr lang="nb-NO" dirty="0"/>
              <a:t>/</a:t>
            </a:r>
            <a:r>
              <a:rPr lang="nb-NO" dirty="0" err="1"/>
              <a:t>esperan</a:t>
            </a:r>
            <a:endParaRPr lang="nb-NO" dirty="0"/>
          </a:p>
        </p:txBody>
      </p:sp>
      <p:sp>
        <p:nvSpPr>
          <p:cNvPr id="3" name="Content Placeholder 2">
            <a:extLst>
              <a:ext uri="{FF2B5EF4-FFF2-40B4-BE49-F238E27FC236}">
                <a16:creationId xmlns:a16="http://schemas.microsoft.com/office/drawing/2014/main" id="{C948D790-2156-4AE7-9E6F-07DF00F57A71}"/>
              </a:ext>
            </a:extLst>
          </p:cNvPr>
          <p:cNvSpPr>
            <a:spLocks noGrp="1"/>
          </p:cNvSpPr>
          <p:nvPr>
            <p:ph idx="1"/>
          </p:nvPr>
        </p:nvSpPr>
        <p:spPr/>
        <p:txBody>
          <a:bodyPr>
            <a:normAutofit lnSpcReduction="10000"/>
          </a:bodyPr>
          <a:lstStyle/>
          <a:p>
            <a:pPr marL="571500" indent="-571500">
              <a:spcAft>
                <a:spcPts val="1000"/>
              </a:spcAft>
              <a:buFont typeface="Arial" panose="020B0604020202020204" pitchFamily="34" charset="0"/>
              <a:buChar char="•"/>
              <a:defRPr/>
            </a:pPr>
            <a:r>
              <a:rPr lang="es-x-int-SDL" sz="2400" b="1" dirty="0"/>
              <a:t>Licencias</a:t>
            </a:r>
            <a:r>
              <a:rPr lang="es-x-int-SDL" sz="2400" dirty="0"/>
              <a:t> (#2.2) - Selección de procedimientos para el otorgamiento de licencias y requisitos de revocación o cancelación de licencias.</a:t>
            </a:r>
          </a:p>
          <a:p>
            <a:pPr marL="571500" indent="-571500">
              <a:spcAft>
                <a:spcPts val="1000"/>
              </a:spcAft>
              <a:buFont typeface="Arial" panose="020B0604020202020204" pitchFamily="34" charset="0"/>
              <a:buChar char="•"/>
              <a:defRPr/>
            </a:pPr>
            <a:r>
              <a:rPr lang="es-x-int-SDL" sz="2400" b="1" dirty="0"/>
              <a:t>Producción y exportaciones </a:t>
            </a:r>
            <a:r>
              <a:rPr lang="es-x-int-SDL" sz="2400" dirty="0"/>
              <a:t>(#3.2, #3.3) - Divulgación por empresa o proyecto.</a:t>
            </a:r>
          </a:p>
          <a:p>
            <a:pPr marL="571500" indent="-571500">
              <a:spcAft>
                <a:spcPts val="1000"/>
              </a:spcAft>
              <a:buFont typeface="Arial" panose="020B0604020202020204" pitchFamily="34" charset="0"/>
              <a:buChar char="•"/>
              <a:defRPr/>
            </a:pPr>
            <a:r>
              <a:rPr lang="es-x-int-SDL" sz="2400" b="1" dirty="0"/>
              <a:t>Puntualidad de los datos </a:t>
            </a:r>
            <a:r>
              <a:rPr lang="es-x-int-SDL" sz="2400" dirty="0"/>
              <a:t>(#4.8) - Divulgaciones más oportunas</a:t>
            </a:r>
            <a:r>
              <a:rPr lang="nb-NO" sz="2400" dirty="0"/>
              <a:t> son </a:t>
            </a:r>
            <a:r>
              <a:rPr lang="nb-NO" sz="2400" b="1" dirty="0"/>
              <a:t>esperadas</a:t>
            </a:r>
            <a:r>
              <a:rPr lang="nb-NO" sz="2400" dirty="0"/>
              <a:t>.</a:t>
            </a:r>
            <a:endParaRPr lang="es-x-int-SDL" sz="2400" dirty="0"/>
          </a:p>
          <a:p>
            <a:pPr marL="571500" indent="-571500">
              <a:spcAft>
                <a:spcPts val="1000"/>
              </a:spcAft>
              <a:buFont typeface="Arial" panose="020B0604020202020204" pitchFamily="34" charset="0"/>
              <a:buChar char="•"/>
              <a:defRPr/>
            </a:pPr>
            <a:r>
              <a:rPr lang="es-x-int-SDL" sz="2400" b="1" dirty="0"/>
              <a:t>Transferencias subnacionales </a:t>
            </a:r>
            <a:r>
              <a:rPr lang="es-x-int-SDL" sz="2400" dirty="0"/>
              <a:t>(#5.2) - Asignación y gasto.</a:t>
            </a:r>
          </a:p>
          <a:p>
            <a:pPr marL="571500" indent="-571500">
              <a:buFont typeface="Arial" panose="020B0604020202020204" pitchFamily="34" charset="0"/>
              <a:buChar char="•"/>
              <a:defRPr/>
            </a:pPr>
            <a:r>
              <a:rPr lang="es-x-int-SDL" sz="2400" b="1" dirty="0"/>
              <a:t>Seguimiento</a:t>
            </a:r>
            <a:r>
              <a:rPr lang="es-x-int-SDL" sz="2400" dirty="0"/>
              <a:t> de las conclusiones del EITI (#7.3) - Recomendaciones para la reforma.</a:t>
            </a:r>
          </a:p>
          <a:p>
            <a:pPr marL="0" indent="0">
              <a:buNone/>
            </a:pPr>
            <a:r>
              <a:rPr lang="nb-NO" sz="1300" dirty="0"/>
              <a:t>               Para </a:t>
            </a:r>
            <a:r>
              <a:rPr lang="nb-NO" sz="1300" dirty="0" err="1"/>
              <a:t>más</a:t>
            </a:r>
            <a:r>
              <a:rPr lang="nb-NO" sz="1300" dirty="0"/>
              <a:t> </a:t>
            </a:r>
            <a:r>
              <a:rPr lang="nb-NO" sz="1300" dirty="0" err="1"/>
              <a:t>detalles</a:t>
            </a:r>
            <a:r>
              <a:rPr lang="nb-NO" sz="1300" dirty="0"/>
              <a:t> </a:t>
            </a:r>
            <a:r>
              <a:rPr lang="nb-NO" sz="1300" dirty="0" err="1"/>
              <a:t>ver</a:t>
            </a:r>
            <a:r>
              <a:rPr lang="nb-NO" sz="1300" dirty="0"/>
              <a:t> el </a:t>
            </a:r>
            <a:r>
              <a:rPr lang="nb-NO" sz="1300" dirty="0" err="1"/>
              <a:t>texto</a:t>
            </a:r>
            <a:r>
              <a:rPr lang="nb-NO" sz="1300" dirty="0"/>
              <a:t> de </a:t>
            </a:r>
            <a:r>
              <a:rPr lang="nb-NO" sz="1300" dirty="0" err="1"/>
              <a:t>cada</a:t>
            </a:r>
            <a:r>
              <a:rPr lang="nb-NO" sz="1300" dirty="0"/>
              <a:t> </a:t>
            </a:r>
            <a:r>
              <a:rPr lang="nb-NO" sz="1300" dirty="0" err="1"/>
              <a:t>requisito</a:t>
            </a:r>
            <a:endParaRPr lang="nb-NO" sz="1300" dirty="0"/>
          </a:p>
        </p:txBody>
      </p:sp>
    </p:spTree>
    <p:extLst>
      <p:ext uri="{BB962C8B-B14F-4D97-AF65-F5344CB8AC3E}">
        <p14:creationId xmlns:p14="http://schemas.microsoft.com/office/powerpoint/2010/main" val="201361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358B-0E6B-43D9-B35E-2862F53E3F9F}"/>
              </a:ext>
            </a:extLst>
          </p:cNvPr>
          <p:cNvSpPr>
            <a:spLocks noGrp="1"/>
          </p:cNvSpPr>
          <p:nvPr>
            <p:ph type="title"/>
          </p:nvPr>
        </p:nvSpPr>
        <p:spPr>
          <a:xfrm>
            <a:off x="434265" y="609072"/>
            <a:ext cx="10905753" cy="671660"/>
          </a:xfrm>
        </p:spPr>
        <p:txBody>
          <a:bodyPr/>
          <a:lstStyle/>
          <a:p>
            <a:r>
              <a:rPr lang="es-x-int-SDL" dirty="0"/>
              <a:t>Pequeñas mejoras y aclaraciones</a:t>
            </a:r>
            <a:endParaRPr lang="nb-NO" dirty="0"/>
          </a:p>
        </p:txBody>
      </p:sp>
      <p:sp>
        <p:nvSpPr>
          <p:cNvPr id="3" name="Content Placeholder 2">
            <a:extLst>
              <a:ext uri="{FF2B5EF4-FFF2-40B4-BE49-F238E27FC236}">
                <a16:creationId xmlns:a16="http://schemas.microsoft.com/office/drawing/2014/main" id="{5F5EEE72-BFFA-4DC5-BC53-42D4B0EA0B1B}"/>
              </a:ext>
            </a:extLst>
          </p:cNvPr>
          <p:cNvSpPr>
            <a:spLocks noGrp="1"/>
          </p:cNvSpPr>
          <p:nvPr>
            <p:ph idx="1"/>
          </p:nvPr>
        </p:nvSpPr>
        <p:spPr>
          <a:xfrm>
            <a:off x="642812" y="1475874"/>
            <a:ext cx="10905753" cy="4125318"/>
          </a:xfrm>
        </p:spPr>
        <p:txBody>
          <a:bodyPr>
            <a:normAutofit fontScale="92500"/>
          </a:bodyPr>
          <a:lstStyle/>
          <a:p>
            <a:pPr marL="571500" indent="-571500">
              <a:spcAft>
                <a:spcPts val="1200"/>
              </a:spcAft>
              <a:buFont typeface="Arial" panose="020B0604020202020204" pitchFamily="34" charset="0"/>
              <a:buChar char="•"/>
              <a:defRPr/>
            </a:pPr>
            <a:r>
              <a:rPr lang="es-x-int-SDL" sz="2600" dirty="0">
                <a:latin typeface="+mn-lt"/>
              </a:rPr>
              <a:t>Distinción más clara entre debate público y accesibilidad de los datos/datos abiertos (#7.1 y #7.2).</a:t>
            </a:r>
          </a:p>
          <a:p>
            <a:pPr marL="571500" indent="-571500">
              <a:spcAft>
                <a:spcPts val="1200"/>
              </a:spcAft>
              <a:buFont typeface="Arial" panose="020B0604020202020204" pitchFamily="34" charset="0"/>
              <a:buChar char="•"/>
              <a:defRPr/>
            </a:pPr>
            <a:r>
              <a:rPr lang="es-x-int-SDL" sz="2600" dirty="0">
                <a:latin typeface="+mn-lt"/>
              </a:rPr>
              <a:t>La sección sobre "Terminología" explica además las divulgaciones sistemáticas</a:t>
            </a:r>
          </a:p>
          <a:p>
            <a:pPr marL="571500" indent="-571500">
              <a:spcAft>
                <a:spcPts val="1200"/>
              </a:spcAft>
              <a:buFont typeface="Arial" panose="020B0604020202020204" pitchFamily="34" charset="0"/>
              <a:buChar char="•"/>
              <a:defRPr/>
            </a:pPr>
            <a:r>
              <a:rPr lang="es-x-int-SDL" sz="2600" dirty="0">
                <a:latin typeface="+mn-lt"/>
              </a:rPr>
              <a:t>Los países no son suspendidos por alcanzar un progreso por debajo del nivel satisfactorio en los requisitos 1.1-1.3.</a:t>
            </a:r>
          </a:p>
          <a:p>
            <a:pPr marL="571500" indent="-571500">
              <a:spcAft>
                <a:spcPts val="1200"/>
              </a:spcAft>
              <a:buFont typeface="Arial" panose="020B0604020202020204" pitchFamily="34" charset="0"/>
              <a:buChar char="•"/>
              <a:defRPr/>
            </a:pPr>
            <a:r>
              <a:rPr lang="es-x-int-SDL" sz="2600" dirty="0">
                <a:latin typeface="+mn-lt"/>
              </a:rPr>
              <a:t>Sección </a:t>
            </a:r>
            <a:r>
              <a:rPr lang="nb-NO" sz="2600" dirty="0">
                <a:latin typeface="+mn-lt"/>
              </a:rPr>
              <a:t>(la #4) </a:t>
            </a:r>
            <a:r>
              <a:rPr lang="es-x-int-SDL" sz="2600" dirty="0">
                <a:latin typeface="+mn-lt"/>
              </a:rPr>
              <a:t>independiente sobre la supervisión de la aplicación por parte del Consejo del EITI (ant</a:t>
            </a:r>
            <a:r>
              <a:rPr lang="nb-NO" sz="2600" dirty="0">
                <a:latin typeface="+mn-lt"/>
              </a:rPr>
              <a:t>e</a:t>
            </a:r>
            <a:r>
              <a:rPr lang="es-x-int-SDL" sz="2600" dirty="0">
                <a:latin typeface="+mn-lt"/>
              </a:rPr>
              <a:t>riormente requisito 8 sobre "Cumplimiento y plazos").</a:t>
            </a:r>
          </a:p>
          <a:p>
            <a:pPr marL="0" indent="0">
              <a:buNone/>
            </a:pPr>
            <a:r>
              <a:rPr lang="nb-NO" dirty="0">
                <a:latin typeface="+mn-lt"/>
              </a:rPr>
              <a:t>         </a:t>
            </a:r>
            <a:r>
              <a:rPr lang="nb-NO" sz="1500" dirty="0">
                <a:latin typeface="+mn-lt"/>
              </a:rPr>
              <a:t>Para </a:t>
            </a:r>
            <a:r>
              <a:rPr lang="nb-NO" sz="1500" dirty="0" err="1">
                <a:latin typeface="+mn-lt"/>
              </a:rPr>
              <a:t>más</a:t>
            </a:r>
            <a:r>
              <a:rPr lang="nb-NO" sz="1500" dirty="0">
                <a:latin typeface="+mn-lt"/>
              </a:rPr>
              <a:t> </a:t>
            </a:r>
            <a:r>
              <a:rPr lang="nb-NO" sz="1500" dirty="0" err="1">
                <a:latin typeface="+mn-lt"/>
              </a:rPr>
              <a:t>detalles</a:t>
            </a:r>
            <a:r>
              <a:rPr lang="nb-NO" sz="1500" dirty="0">
                <a:latin typeface="+mn-lt"/>
              </a:rPr>
              <a:t> </a:t>
            </a:r>
            <a:r>
              <a:rPr lang="nb-NO" sz="1500" dirty="0" err="1">
                <a:latin typeface="+mn-lt"/>
              </a:rPr>
              <a:t>ver</a:t>
            </a:r>
            <a:r>
              <a:rPr lang="nb-NO" sz="1500" dirty="0">
                <a:latin typeface="+mn-lt"/>
              </a:rPr>
              <a:t> el </a:t>
            </a:r>
            <a:r>
              <a:rPr lang="nb-NO" sz="1500" dirty="0" err="1">
                <a:latin typeface="+mn-lt"/>
              </a:rPr>
              <a:t>texto</a:t>
            </a:r>
            <a:r>
              <a:rPr lang="nb-NO" sz="1500" dirty="0">
                <a:latin typeface="+mn-lt"/>
              </a:rPr>
              <a:t> de </a:t>
            </a:r>
            <a:r>
              <a:rPr lang="nb-NO" sz="1500" dirty="0" err="1">
                <a:latin typeface="+mn-lt"/>
              </a:rPr>
              <a:t>cada</a:t>
            </a:r>
            <a:r>
              <a:rPr lang="nb-NO" sz="1500" dirty="0">
                <a:latin typeface="+mn-lt"/>
              </a:rPr>
              <a:t> </a:t>
            </a:r>
            <a:r>
              <a:rPr lang="nb-NO" sz="1500" dirty="0" err="1">
                <a:latin typeface="+mn-lt"/>
              </a:rPr>
              <a:t>requisito</a:t>
            </a:r>
            <a:endParaRPr lang="nb-NO" sz="1500" dirty="0">
              <a:latin typeface="+mn-lt"/>
            </a:endParaRPr>
          </a:p>
        </p:txBody>
      </p:sp>
    </p:spTree>
    <p:extLst>
      <p:ext uri="{BB962C8B-B14F-4D97-AF65-F5344CB8AC3E}">
        <p14:creationId xmlns:p14="http://schemas.microsoft.com/office/powerpoint/2010/main" val="365594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401F9-08CF-B548-8AC6-07431EF226DA}"/>
              </a:ext>
            </a:extLst>
          </p:cNvPr>
          <p:cNvSpPr>
            <a:spLocks noGrp="1"/>
          </p:cNvSpPr>
          <p:nvPr>
            <p:ph type="body" sz="quarter" idx="13"/>
          </p:nvPr>
        </p:nvSpPr>
        <p:spPr>
          <a:xfrm>
            <a:off x="4887513" y="1672457"/>
            <a:ext cx="4711991" cy="744996"/>
          </a:xfrm>
        </p:spPr>
        <p:txBody>
          <a:bodyPr>
            <a:noAutofit/>
          </a:bodyPr>
          <a:lstStyle/>
          <a:p>
            <a:r>
              <a:rPr lang="es-419" sz="4800" dirty="0"/>
              <a:t>¡Muchas gracias!</a:t>
            </a:r>
          </a:p>
          <a:p>
            <a:endParaRPr lang="es-419" sz="4800" dirty="0"/>
          </a:p>
          <a:p>
            <a:endParaRPr lang="es-419" sz="4800" dirty="0"/>
          </a:p>
          <a:p>
            <a:r>
              <a:rPr lang="es-419" sz="4800" dirty="0"/>
              <a:t>¿Preguntas?</a:t>
            </a:r>
            <a:endParaRPr lang="nb-NO" sz="4800" dirty="0"/>
          </a:p>
        </p:txBody>
      </p:sp>
    </p:spTree>
    <p:extLst>
      <p:ext uri="{BB962C8B-B14F-4D97-AF65-F5344CB8AC3E}">
        <p14:creationId xmlns:p14="http://schemas.microsoft.com/office/powerpoint/2010/main" val="79216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60D8-1200-3847-B99F-37039975A3E0}"/>
              </a:ext>
            </a:extLst>
          </p:cNvPr>
          <p:cNvSpPr>
            <a:spLocks noGrp="1"/>
          </p:cNvSpPr>
          <p:nvPr>
            <p:ph type="title"/>
          </p:nvPr>
        </p:nvSpPr>
        <p:spPr>
          <a:xfrm>
            <a:off x="408544" y="874799"/>
            <a:ext cx="10905753" cy="671660"/>
          </a:xfrm>
        </p:spPr>
        <p:txBody>
          <a:bodyPr/>
          <a:lstStyle/>
          <a:p>
            <a:r>
              <a:rPr lang="es-AR" dirty="0"/>
              <a:t>Estándar EITI 2019 </a:t>
            </a:r>
          </a:p>
        </p:txBody>
      </p:sp>
      <p:pic>
        <p:nvPicPr>
          <p:cNvPr id="3" name="Picture 2">
            <a:extLst>
              <a:ext uri="{FF2B5EF4-FFF2-40B4-BE49-F238E27FC236}">
                <a16:creationId xmlns:a16="http://schemas.microsoft.com/office/drawing/2014/main" id="{E2F6314A-929C-4BBA-9211-56F8F6AFD0B5}"/>
              </a:ext>
            </a:extLst>
          </p:cNvPr>
          <p:cNvPicPr>
            <a:picLocks noChangeAspect="1"/>
          </p:cNvPicPr>
          <p:nvPr/>
        </p:nvPicPr>
        <p:blipFill rotWithShape="1">
          <a:blip r:embed="rId2"/>
          <a:srcRect l="29008" t="35000" r="42603" b="21983"/>
          <a:stretch/>
        </p:blipFill>
        <p:spPr>
          <a:xfrm>
            <a:off x="3705051" y="1546459"/>
            <a:ext cx="6968884" cy="5939910"/>
          </a:xfrm>
          <a:prstGeom prst="rect">
            <a:avLst/>
          </a:prstGeom>
        </p:spPr>
      </p:pic>
    </p:spTree>
    <p:extLst>
      <p:ext uri="{BB962C8B-B14F-4D97-AF65-F5344CB8AC3E}">
        <p14:creationId xmlns:p14="http://schemas.microsoft.com/office/powerpoint/2010/main" val="263366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es-x-int-SDL" dirty="0"/>
              <a:t>¿Por qué los cambios?</a:t>
            </a:r>
            <a:endParaRPr lang="nb-NO"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r>
              <a:rPr lang="es-x-int-SDL" sz="2800" dirty="0"/>
              <a:t>Para </a:t>
            </a:r>
            <a:r>
              <a:rPr lang="es-x-int-SDL" sz="2800" b="1" dirty="0"/>
              <a:t>tomar en cuenta la opinión </a:t>
            </a:r>
            <a:r>
              <a:rPr lang="es-x-int-SDL" sz="2800" dirty="0"/>
              <a:t>de las partes interesadas, y resolver ambigüedades para mayor claridad.</a:t>
            </a:r>
          </a:p>
          <a:p>
            <a:pPr marL="457200" indent="-457200">
              <a:buFont typeface="Arial"/>
              <a:buChar char="•"/>
            </a:pPr>
            <a:r>
              <a:rPr lang="es-x-int-SDL" sz="2800" dirty="0"/>
              <a:t>Para reflejar las </a:t>
            </a:r>
            <a:r>
              <a:rPr lang="es-x-int-SDL" sz="2800" b="1" dirty="0"/>
              <a:t>buenas prácticas </a:t>
            </a:r>
            <a:r>
              <a:rPr lang="es-x-int-SDL" sz="2800" dirty="0"/>
              <a:t>en los países implementadores</a:t>
            </a:r>
          </a:p>
          <a:p>
            <a:pPr marL="457200" indent="-457200">
              <a:buFont typeface="Arial"/>
              <a:buChar char="•"/>
            </a:pPr>
            <a:r>
              <a:rPr lang="es-x-int-SDL" sz="2800" dirty="0"/>
              <a:t>Para </a:t>
            </a:r>
            <a:r>
              <a:rPr lang="en-US" sz="2800" dirty="0" err="1"/>
              <a:t>lograr</a:t>
            </a:r>
            <a:r>
              <a:rPr lang="es-x-int-SDL" sz="2800" dirty="0"/>
              <a:t> que la implementación sea menos gravosa al introducir </a:t>
            </a:r>
            <a:r>
              <a:rPr lang="es-x-int-SDL" sz="2800" b="1" dirty="0"/>
              <a:t>flexibilidad</a:t>
            </a:r>
          </a:p>
          <a:p>
            <a:pPr marL="457200" indent="-457200">
              <a:buFont typeface="Arial"/>
              <a:buChar char="•"/>
            </a:pPr>
            <a:r>
              <a:rPr lang="es-x-int-SDL" sz="2800" dirty="0"/>
              <a:t>Para alentar a los países a </a:t>
            </a:r>
            <a:r>
              <a:rPr lang="es-x-int-SDL" sz="2800" b="1" dirty="0"/>
              <a:t>fortalecer las divulgaciones donde importa</a:t>
            </a:r>
            <a:r>
              <a:rPr lang="es-x-int-SDL" sz="2800" dirty="0"/>
              <a:t> y abordar las prioridades nacionales.</a:t>
            </a:r>
          </a:p>
          <a:p>
            <a:endParaRPr lang="nb-NO" sz="2400" dirty="0"/>
          </a:p>
        </p:txBody>
      </p:sp>
    </p:spTree>
    <p:extLst>
      <p:ext uri="{BB962C8B-B14F-4D97-AF65-F5344CB8AC3E}">
        <p14:creationId xmlns:p14="http://schemas.microsoft.com/office/powerpoint/2010/main" val="51734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2912-66C2-446A-87C0-16A79D070E7D}"/>
              </a:ext>
            </a:extLst>
          </p:cNvPr>
          <p:cNvSpPr>
            <a:spLocks noGrp="1"/>
          </p:cNvSpPr>
          <p:nvPr>
            <p:ph type="title"/>
          </p:nvPr>
        </p:nvSpPr>
        <p:spPr/>
        <p:txBody>
          <a:bodyPr/>
          <a:lstStyle/>
          <a:p>
            <a:r>
              <a:rPr lang="es-419" dirty="0"/>
              <a:t>Proceso seguido</a:t>
            </a:r>
            <a:endParaRPr lang="nb-NO" dirty="0"/>
          </a:p>
        </p:txBody>
      </p:sp>
      <p:graphicFrame>
        <p:nvGraphicFramePr>
          <p:cNvPr id="5" name="Content Placeholder 4">
            <a:extLst>
              <a:ext uri="{FF2B5EF4-FFF2-40B4-BE49-F238E27FC236}">
                <a16:creationId xmlns:a16="http://schemas.microsoft.com/office/drawing/2014/main" id="{1F944E91-E524-4E76-AD13-C1F0DE7ABCBE}"/>
              </a:ext>
            </a:extLst>
          </p:cNvPr>
          <p:cNvGraphicFramePr>
            <a:graphicFrameLocks noGrp="1"/>
          </p:cNvGraphicFramePr>
          <p:nvPr>
            <p:ph idx="1"/>
            <p:extLst>
              <p:ext uri="{D42A27DB-BD31-4B8C-83A1-F6EECF244321}">
                <p14:modId xmlns:p14="http://schemas.microsoft.com/office/powerpoint/2010/main" val="996365928"/>
              </p:ext>
            </p:extLst>
          </p:nvPr>
        </p:nvGraphicFramePr>
        <p:xfrm>
          <a:off x="642938" y="2019300"/>
          <a:ext cx="11244262"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67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642812" y="585148"/>
            <a:ext cx="10905753" cy="671660"/>
          </a:xfrm>
        </p:spPr>
        <p:txBody>
          <a:bodyPr/>
          <a:lstStyle/>
          <a:p>
            <a:r>
              <a:rPr lang="es-AR" dirty="0"/>
              <a:t>Resumen </a:t>
            </a:r>
            <a:r>
              <a:rPr lang="es-x-int-SDL" dirty="0"/>
              <a:t>Estándar EITI 2019:</a:t>
            </a:r>
            <a:br>
              <a:rPr lang="nb-NO" dirty="0"/>
            </a:br>
            <a:endParaRPr lang="nb-NO" dirty="0"/>
          </a:p>
        </p:txBody>
      </p:sp>
      <p:pic>
        <p:nvPicPr>
          <p:cNvPr id="4" name="Content Placeholder 3">
            <a:extLst>
              <a:ext uri="{FF2B5EF4-FFF2-40B4-BE49-F238E27FC236}">
                <a16:creationId xmlns:a16="http://schemas.microsoft.com/office/drawing/2014/main" id="{861F7116-AD64-46FD-88A5-4D7017CEB0B3}"/>
              </a:ext>
            </a:extLst>
          </p:cNvPr>
          <p:cNvPicPr>
            <a:picLocks noGrp="1" noChangeAspect="1"/>
          </p:cNvPicPr>
          <p:nvPr>
            <p:ph idx="1"/>
          </p:nvPr>
        </p:nvPicPr>
        <p:blipFill>
          <a:blip r:embed="rId2"/>
          <a:stretch>
            <a:fillRect/>
          </a:stretch>
        </p:blipFill>
        <p:spPr>
          <a:xfrm>
            <a:off x="487680" y="1256808"/>
            <a:ext cx="11060885" cy="5448792"/>
          </a:xfrm>
          <a:prstGeom prst="rect">
            <a:avLst/>
          </a:prstGeom>
        </p:spPr>
      </p:pic>
    </p:spTree>
    <p:extLst>
      <p:ext uri="{BB962C8B-B14F-4D97-AF65-F5344CB8AC3E}">
        <p14:creationId xmlns:p14="http://schemas.microsoft.com/office/powerpoint/2010/main" val="285190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3ADBF-AF2D-40B9-8AAE-A3EA293A9886}"/>
              </a:ext>
            </a:extLst>
          </p:cNvPr>
          <p:cNvPicPr>
            <a:picLocks noChangeAspect="1"/>
          </p:cNvPicPr>
          <p:nvPr/>
        </p:nvPicPr>
        <p:blipFill rotWithShape="1">
          <a:blip r:embed="rId2"/>
          <a:srcRect l="24757" t="6054" r="-9000" b="1730"/>
          <a:stretch/>
        </p:blipFill>
        <p:spPr>
          <a:xfrm>
            <a:off x="249384" y="2712972"/>
            <a:ext cx="4618722" cy="2843915"/>
          </a:xfrm>
          <a:prstGeom prst="rect">
            <a:avLst/>
          </a:prstGeom>
        </p:spPr>
      </p:pic>
      <p:sp>
        <p:nvSpPr>
          <p:cNvPr id="3" name="Title 1">
            <a:extLst>
              <a:ext uri="{FF2B5EF4-FFF2-40B4-BE49-F238E27FC236}">
                <a16:creationId xmlns:a16="http://schemas.microsoft.com/office/drawing/2014/main" id="{97FFC5F1-C7AC-4BBC-81C3-840C4F99C3F0}"/>
              </a:ext>
            </a:extLst>
          </p:cNvPr>
          <p:cNvSpPr>
            <a:spLocks noGrp="1"/>
          </p:cNvSpPr>
          <p:nvPr>
            <p:ph type="title"/>
          </p:nvPr>
        </p:nvSpPr>
        <p:spPr>
          <a:xfrm>
            <a:off x="642812" y="966398"/>
            <a:ext cx="10905753" cy="671660"/>
          </a:xfrm>
        </p:spPr>
        <p:txBody>
          <a:bodyPr/>
          <a:lstStyle/>
          <a:p>
            <a:r>
              <a:rPr lang="es-AR" dirty="0"/>
              <a:t>¿Dónde encontrar Estándar 2019 y guía? </a:t>
            </a:r>
          </a:p>
        </p:txBody>
      </p:sp>
      <p:pic>
        <p:nvPicPr>
          <p:cNvPr id="2" name="Picture 1">
            <a:extLst>
              <a:ext uri="{FF2B5EF4-FFF2-40B4-BE49-F238E27FC236}">
                <a16:creationId xmlns:a16="http://schemas.microsoft.com/office/drawing/2014/main" id="{8B8E87DF-FEDC-422D-A03E-20CDB75DCBD6}"/>
              </a:ext>
            </a:extLst>
          </p:cNvPr>
          <p:cNvPicPr>
            <a:picLocks noChangeAspect="1"/>
          </p:cNvPicPr>
          <p:nvPr/>
        </p:nvPicPr>
        <p:blipFill rotWithShape="1">
          <a:blip r:embed="rId3"/>
          <a:srcRect l="37810" t="19394" r="31012" b="8761"/>
          <a:stretch/>
        </p:blipFill>
        <p:spPr>
          <a:xfrm>
            <a:off x="4425582" y="1849518"/>
            <a:ext cx="3509294" cy="4548826"/>
          </a:xfrm>
          <a:prstGeom prst="rect">
            <a:avLst/>
          </a:prstGeom>
        </p:spPr>
      </p:pic>
      <p:sp>
        <p:nvSpPr>
          <p:cNvPr id="4" name="TextBox 3">
            <a:extLst>
              <a:ext uri="{FF2B5EF4-FFF2-40B4-BE49-F238E27FC236}">
                <a16:creationId xmlns:a16="http://schemas.microsoft.com/office/drawing/2014/main" id="{857AEBF0-2B18-4F89-9FA0-A3DFFB528B17}"/>
              </a:ext>
            </a:extLst>
          </p:cNvPr>
          <p:cNvSpPr txBox="1"/>
          <p:nvPr/>
        </p:nvSpPr>
        <p:spPr>
          <a:xfrm>
            <a:off x="8433639" y="2622323"/>
            <a:ext cx="3945504" cy="369332"/>
          </a:xfrm>
          <a:prstGeom prst="rect">
            <a:avLst/>
          </a:prstGeom>
          <a:noFill/>
        </p:spPr>
        <p:txBody>
          <a:bodyPr wrap="square" rtlCol="0">
            <a:spAutoFit/>
          </a:bodyPr>
          <a:lstStyle/>
          <a:p>
            <a:r>
              <a:rPr lang="es-AR" b="1" dirty="0">
                <a:highlight>
                  <a:srgbClr val="FFFF00"/>
                </a:highlight>
              </a:rPr>
              <a:t>Notas Guías van a ser actualizadas</a:t>
            </a:r>
          </a:p>
        </p:txBody>
      </p:sp>
      <p:pic>
        <p:nvPicPr>
          <p:cNvPr id="7" name="Picture 6">
            <a:extLst>
              <a:ext uri="{FF2B5EF4-FFF2-40B4-BE49-F238E27FC236}">
                <a16:creationId xmlns:a16="http://schemas.microsoft.com/office/drawing/2014/main" id="{67D86006-A767-4491-9559-A677F2C92689}"/>
              </a:ext>
            </a:extLst>
          </p:cNvPr>
          <p:cNvPicPr>
            <a:picLocks noChangeAspect="1"/>
          </p:cNvPicPr>
          <p:nvPr/>
        </p:nvPicPr>
        <p:blipFill rotWithShape="1">
          <a:blip r:embed="rId4"/>
          <a:srcRect l="37314" t="47052" r="51591" b="34877"/>
          <a:stretch/>
        </p:blipFill>
        <p:spPr>
          <a:xfrm>
            <a:off x="9299654" y="3059668"/>
            <a:ext cx="1352707" cy="1239352"/>
          </a:xfrm>
          <a:prstGeom prst="rect">
            <a:avLst/>
          </a:prstGeom>
        </p:spPr>
      </p:pic>
      <p:sp>
        <p:nvSpPr>
          <p:cNvPr id="8" name="TextBox 7">
            <a:extLst>
              <a:ext uri="{FF2B5EF4-FFF2-40B4-BE49-F238E27FC236}">
                <a16:creationId xmlns:a16="http://schemas.microsoft.com/office/drawing/2014/main" id="{96F4E666-24F5-4960-8EEB-A7B155A3D12C}"/>
              </a:ext>
            </a:extLst>
          </p:cNvPr>
          <p:cNvSpPr txBox="1"/>
          <p:nvPr/>
        </p:nvSpPr>
        <p:spPr>
          <a:xfrm>
            <a:off x="8433639" y="4520396"/>
            <a:ext cx="3945504" cy="1477328"/>
          </a:xfrm>
          <a:prstGeom prst="rect">
            <a:avLst/>
          </a:prstGeom>
          <a:noFill/>
        </p:spPr>
        <p:txBody>
          <a:bodyPr wrap="square" rtlCol="0">
            <a:spAutoFit/>
          </a:bodyPr>
          <a:lstStyle/>
          <a:p>
            <a:r>
              <a:rPr lang="es-AR" b="1" dirty="0">
                <a:highlight>
                  <a:srgbClr val="FFFF00"/>
                </a:highlight>
              </a:rPr>
              <a:t>Estarán disponibles progresivamente en nuestra página web los próximos meses.</a:t>
            </a:r>
          </a:p>
          <a:p>
            <a:r>
              <a:rPr lang="es-AR" b="1" dirty="0">
                <a:highlight>
                  <a:srgbClr val="FFFF00"/>
                </a:highlight>
              </a:rPr>
              <a:t>Las fechas serán anunciadas oportunamente  </a:t>
            </a:r>
          </a:p>
        </p:txBody>
      </p:sp>
    </p:spTree>
    <p:extLst>
      <p:ext uri="{BB962C8B-B14F-4D97-AF65-F5344CB8AC3E}">
        <p14:creationId xmlns:p14="http://schemas.microsoft.com/office/powerpoint/2010/main" val="1235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248-42ED-465B-B56F-5727A8A7BD24}"/>
              </a:ext>
            </a:extLst>
          </p:cNvPr>
          <p:cNvSpPr>
            <a:spLocks noGrp="1"/>
          </p:cNvSpPr>
          <p:nvPr>
            <p:ph type="title"/>
          </p:nvPr>
        </p:nvSpPr>
        <p:spPr>
          <a:xfrm>
            <a:off x="642811" y="859168"/>
            <a:ext cx="10905753" cy="671660"/>
          </a:xfrm>
        </p:spPr>
        <p:txBody>
          <a:bodyPr/>
          <a:lstStyle/>
          <a:p>
            <a:r>
              <a:rPr lang="es-AR" dirty="0"/>
              <a:t>Terminología (1 de 3) - resumen</a:t>
            </a:r>
            <a:br>
              <a:rPr lang="es-AR" dirty="0"/>
            </a:br>
            <a:br>
              <a:rPr lang="es-AR" dirty="0"/>
            </a:br>
            <a:endParaRPr lang="es-AR" dirty="0"/>
          </a:p>
        </p:txBody>
      </p:sp>
      <p:graphicFrame>
        <p:nvGraphicFramePr>
          <p:cNvPr id="4" name="Table 3">
            <a:extLst>
              <a:ext uri="{FF2B5EF4-FFF2-40B4-BE49-F238E27FC236}">
                <a16:creationId xmlns:a16="http://schemas.microsoft.com/office/drawing/2014/main" id="{0F68DA9C-A436-414F-8762-CD8AE35A9679}"/>
              </a:ext>
            </a:extLst>
          </p:cNvPr>
          <p:cNvGraphicFramePr>
            <a:graphicFrameLocks noGrp="1"/>
          </p:cNvGraphicFramePr>
          <p:nvPr>
            <p:extLst>
              <p:ext uri="{D42A27DB-BD31-4B8C-83A1-F6EECF244321}">
                <p14:modId xmlns:p14="http://schemas.microsoft.com/office/powerpoint/2010/main" val="961489986"/>
              </p:ext>
            </p:extLst>
          </p:nvPr>
        </p:nvGraphicFramePr>
        <p:xfrm>
          <a:off x="883333" y="1595120"/>
          <a:ext cx="10089467" cy="3996323"/>
        </p:xfrm>
        <a:graphic>
          <a:graphicData uri="http://schemas.openxmlformats.org/drawingml/2006/table">
            <a:tbl>
              <a:tblPr firstRow="1" bandRow="1">
                <a:tableStyleId>{5C22544A-7EE6-4342-B048-85BDC9FD1C3A}</a:tableStyleId>
              </a:tblPr>
              <a:tblGrid>
                <a:gridCol w="2209015">
                  <a:extLst>
                    <a:ext uri="{9D8B030D-6E8A-4147-A177-3AD203B41FA5}">
                      <a16:colId xmlns:a16="http://schemas.microsoft.com/office/drawing/2014/main" val="183579168"/>
                    </a:ext>
                  </a:extLst>
                </a:gridCol>
                <a:gridCol w="3603176">
                  <a:extLst>
                    <a:ext uri="{9D8B030D-6E8A-4147-A177-3AD203B41FA5}">
                      <a16:colId xmlns:a16="http://schemas.microsoft.com/office/drawing/2014/main" val="629601875"/>
                    </a:ext>
                  </a:extLst>
                </a:gridCol>
                <a:gridCol w="4277276">
                  <a:extLst>
                    <a:ext uri="{9D8B030D-6E8A-4147-A177-3AD203B41FA5}">
                      <a16:colId xmlns:a16="http://schemas.microsoft.com/office/drawing/2014/main" val="1089773605"/>
                    </a:ext>
                  </a:extLst>
                </a:gridCol>
              </a:tblGrid>
              <a:tr h="370840">
                <a:tc>
                  <a:txBody>
                    <a:bodyPr/>
                    <a:lstStyle/>
                    <a:p>
                      <a:r>
                        <a:rPr lang="es-AR" noProof="0"/>
                        <a:t>Grado de obligación</a:t>
                      </a:r>
                    </a:p>
                  </a:txBody>
                  <a:tcPr/>
                </a:tc>
                <a:tc>
                  <a:txBody>
                    <a:bodyPr/>
                    <a:lstStyle/>
                    <a:p>
                      <a:r>
                        <a:rPr lang="es-AR" noProof="0"/>
                        <a:t>Términos usados</a:t>
                      </a:r>
                    </a:p>
                  </a:txBody>
                  <a:tcPr/>
                </a:tc>
                <a:tc>
                  <a:txBody>
                    <a:bodyPr/>
                    <a:lstStyle/>
                    <a:p>
                      <a:r>
                        <a:rPr lang="es-AR" noProof="0" dirty="0"/>
                        <a:t>Consecuencia (Validación)</a:t>
                      </a:r>
                    </a:p>
                  </a:txBody>
                  <a:tcPr/>
                </a:tc>
                <a:extLst>
                  <a:ext uri="{0D108BD9-81ED-4DB2-BD59-A6C34878D82A}">
                    <a16:rowId xmlns:a16="http://schemas.microsoft.com/office/drawing/2014/main" val="1841407106"/>
                  </a:ext>
                </a:extLst>
              </a:tr>
              <a:tr h="973723">
                <a:tc>
                  <a:txBody>
                    <a:bodyPr/>
                    <a:lstStyle/>
                    <a:p>
                      <a:r>
                        <a:rPr lang="es-AR" sz="3200" b="1" noProof="0">
                          <a:highlight>
                            <a:srgbClr val="00FFFF"/>
                          </a:highlight>
                        </a:rPr>
                        <a:t>Obligatorio</a:t>
                      </a:r>
                    </a:p>
                  </a:txBody>
                  <a:tcPr/>
                </a:tc>
                <a:tc>
                  <a:txBody>
                    <a:bodyPr/>
                    <a:lstStyle/>
                    <a:p>
                      <a:r>
                        <a:rPr lang="es-AR" noProof="0" dirty="0"/>
                        <a:t>Debe, debería, se requiere</a:t>
                      </a:r>
                    </a:p>
                    <a:p>
                      <a:r>
                        <a:rPr lang="es-AR" noProof="0" dirty="0"/>
                        <a:t>(</a:t>
                      </a:r>
                      <a:r>
                        <a:rPr lang="es-AR" i="1" noProof="0" dirty="0"/>
                        <a:t>must, should, required en ingles</a:t>
                      </a:r>
                      <a:r>
                        <a:rPr lang="es-AR" noProof="0" dirty="0"/>
                        <a:t>)</a:t>
                      </a:r>
                    </a:p>
                  </a:txBody>
                  <a:tcPr/>
                </a:tc>
                <a:tc>
                  <a:txBody>
                    <a:bodyPr/>
                    <a:lstStyle/>
                    <a:p>
                      <a:r>
                        <a:rPr lang="es-AR" noProof="0"/>
                        <a:t>Se toman en cuenta para evaluar el cumplimiento con el requisito.</a:t>
                      </a:r>
                    </a:p>
                  </a:txBody>
                  <a:tcPr/>
                </a:tc>
                <a:extLst>
                  <a:ext uri="{0D108BD9-81ED-4DB2-BD59-A6C34878D82A}">
                    <a16:rowId xmlns:a16="http://schemas.microsoft.com/office/drawing/2014/main" val="2936111598"/>
                  </a:ext>
                </a:extLst>
              </a:tr>
              <a:tr h="370840">
                <a:tc>
                  <a:txBody>
                    <a:bodyPr/>
                    <a:lstStyle/>
                    <a:p>
                      <a:pPr marL="0" algn="l" defTabSz="914400" rtl="0" eaLnBrk="1" latinLnBrk="0" hangingPunct="1"/>
                      <a:r>
                        <a:rPr lang="es-AR" sz="3200" b="1" kern="1200" noProof="0">
                          <a:solidFill>
                            <a:schemeClr val="dk1"/>
                          </a:solidFill>
                          <a:highlight>
                            <a:srgbClr val="FFFF00"/>
                          </a:highlight>
                          <a:latin typeface="+mn-lt"/>
                          <a:ea typeface="+mn-ea"/>
                          <a:cs typeface="+mn-cs"/>
                        </a:rPr>
                        <a:t>Esperado</a:t>
                      </a:r>
                    </a:p>
                  </a:txBody>
                  <a:tcPr/>
                </a:tc>
                <a:tc>
                  <a:txBody>
                    <a:bodyPr/>
                    <a:lstStyle/>
                    <a:p>
                      <a:r>
                        <a:rPr lang="es-AR" noProof="0" dirty="0"/>
                        <a:t>Se espera </a:t>
                      </a:r>
                    </a:p>
                    <a:p>
                      <a:r>
                        <a:rPr lang="es-AR" noProof="0" dirty="0"/>
                        <a:t>(</a:t>
                      </a:r>
                      <a:r>
                        <a:rPr lang="es-AR" i="1" noProof="0" dirty="0"/>
                        <a:t>expected en inglés</a:t>
                      </a:r>
                      <a:r>
                        <a:rPr lang="es-AR" noProof="0" dirty="0"/>
                        <a:t>) </a:t>
                      </a:r>
                    </a:p>
                  </a:txBody>
                  <a:tcPr/>
                </a:tc>
                <a:tc>
                  <a:txBody>
                    <a:bodyPr/>
                    <a:lstStyle/>
                    <a:p>
                      <a:r>
                        <a:rPr lang="es-AR" noProof="0" dirty="0"/>
                        <a:t>El Grupo Multipartícipe debe considerar el asunto y documentar la decisión (discusión, racional para decisión de divulgar o no, y barreras encontradas). La Validación verificará </a:t>
                      </a:r>
                    </a:p>
                  </a:txBody>
                  <a:tcPr/>
                </a:tc>
                <a:extLst>
                  <a:ext uri="{0D108BD9-81ED-4DB2-BD59-A6C34878D82A}">
                    <a16:rowId xmlns:a16="http://schemas.microsoft.com/office/drawing/2014/main" val="1600285648"/>
                  </a:ext>
                </a:extLst>
              </a:tr>
              <a:tr h="370840">
                <a:tc>
                  <a:txBody>
                    <a:bodyPr/>
                    <a:lstStyle/>
                    <a:p>
                      <a:r>
                        <a:rPr lang="es-AR" sz="3200" b="1" noProof="0">
                          <a:highlight>
                            <a:srgbClr val="00FF00"/>
                          </a:highlight>
                        </a:rPr>
                        <a:t>Opcional</a:t>
                      </a:r>
                    </a:p>
                  </a:txBody>
                  <a:tcPr/>
                </a:tc>
                <a:tc>
                  <a:txBody>
                    <a:bodyPr/>
                    <a:lstStyle/>
                    <a:p>
                      <a:r>
                        <a:rPr lang="es-AR" noProof="0" dirty="0"/>
                        <a:t>Se recomienda, se alienta, desearía, podría </a:t>
                      </a:r>
                    </a:p>
                    <a:p>
                      <a:r>
                        <a:rPr lang="es-AR" noProof="0" dirty="0"/>
                        <a:t>(</a:t>
                      </a:r>
                      <a:r>
                        <a:rPr lang="es-AR" i="1" noProof="0" dirty="0"/>
                        <a:t>recommended, encouraged, may wish, could</a:t>
                      </a:r>
                      <a:r>
                        <a:rPr lang="es-AR" noProof="0" dirty="0"/>
                        <a:t>)</a:t>
                      </a:r>
                    </a:p>
                  </a:txBody>
                  <a:tcPr/>
                </a:tc>
                <a:tc>
                  <a:txBody>
                    <a:bodyPr/>
                    <a:lstStyle/>
                    <a:p>
                      <a:r>
                        <a:rPr lang="es-AR" noProof="0" dirty="0"/>
                        <a:t>Esfuerzos son documentados en Validación pero </a:t>
                      </a:r>
                      <a:r>
                        <a:rPr lang="es-AR" b="1" noProof="0" dirty="0"/>
                        <a:t>NO </a:t>
                      </a:r>
                      <a:r>
                        <a:rPr lang="es-AR" noProof="0" dirty="0"/>
                        <a:t>se toman en cuenta para la evaluación general de cumplimiento con el Estándar</a:t>
                      </a:r>
                    </a:p>
                  </a:txBody>
                  <a:tcPr/>
                </a:tc>
                <a:extLst>
                  <a:ext uri="{0D108BD9-81ED-4DB2-BD59-A6C34878D82A}">
                    <a16:rowId xmlns:a16="http://schemas.microsoft.com/office/drawing/2014/main" val="3570527218"/>
                  </a:ext>
                </a:extLst>
              </a:tr>
            </a:tbl>
          </a:graphicData>
        </a:graphic>
      </p:graphicFrame>
    </p:spTree>
    <p:extLst>
      <p:ext uri="{BB962C8B-B14F-4D97-AF65-F5344CB8AC3E}">
        <p14:creationId xmlns:p14="http://schemas.microsoft.com/office/powerpoint/2010/main" val="141590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248-42ED-465B-B56F-5727A8A7BD24}"/>
              </a:ext>
            </a:extLst>
          </p:cNvPr>
          <p:cNvSpPr>
            <a:spLocks noGrp="1"/>
          </p:cNvSpPr>
          <p:nvPr>
            <p:ph type="title"/>
          </p:nvPr>
        </p:nvSpPr>
        <p:spPr>
          <a:xfrm>
            <a:off x="642811" y="859168"/>
            <a:ext cx="10905753" cy="671660"/>
          </a:xfrm>
        </p:spPr>
        <p:txBody>
          <a:bodyPr/>
          <a:lstStyle/>
          <a:p>
            <a:r>
              <a:rPr lang="es-AR" dirty="0"/>
              <a:t>Terminología (2 de 3) – texto del Estándar</a:t>
            </a:r>
          </a:p>
        </p:txBody>
      </p:sp>
      <p:sp>
        <p:nvSpPr>
          <p:cNvPr id="3" name="Content Placeholder 2">
            <a:extLst>
              <a:ext uri="{FF2B5EF4-FFF2-40B4-BE49-F238E27FC236}">
                <a16:creationId xmlns:a16="http://schemas.microsoft.com/office/drawing/2014/main" id="{FF4194C7-2A87-47CD-BB42-72C1B2BF115C}"/>
              </a:ext>
            </a:extLst>
          </p:cNvPr>
          <p:cNvSpPr>
            <a:spLocks noGrp="1"/>
          </p:cNvSpPr>
          <p:nvPr>
            <p:ph idx="1"/>
          </p:nvPr>
        </p:nvSpPr>
        <p:spPr>
          <a:xfrm>
            <a:off x="642812" y="1638300"/>
            <a:ext cx="10905753" cy="3581400"/>
          </a:xfrm>
        </p:spPr>
        <p:txBody>
          <a:bodyPr>
            <a:noAutofit/>
          </a:bodyPr>
          <a:lstStyle/>
          <a:p>
            <a:r>
              <a:rPr lang="es-ES" dirty="0"/>
              <a:t>El uso de los términos “</a:t>
            </a:r>
            <a:r>
              <a:rPr lang="es-ES" b="1" dirty="0"/>
              <a:t>debe</a:t>
            </a:r>
            <a:r>
              <a:rPr lang="es-ES" dirty="0"/>
              <a:t>”, “</a:t>
            </a:r>
            <a:r>
              <a:rPr lang="es-ES" b="1" dirty="0"/>
              <a:t>debería</a:t>
            </a:r>
            <a:r>
              <a:rPr lang="es-ES" dirty="0"/>
              <a:t>” y “</a:t>
            </a:r>
            <a:r>
              <a:rPr lang="es-ES" b="1" dirty="0"/>
              <a:t>se requiere</a:t>
            </a:r>
            <a:r>
              <a:rPr lang="es-ES" dirty="0"/>
              <a:t>” en el Estándar EITI indica que el tema es obligatorio, y se tendrá en cuenta en la evaluación del cumplimiento del Estándar EITI.</a:t>
            </a:r>
          </a:p>
          <a:p>
            <a:r>
              <a:rPr lang="es-ES" dirty="0"/>
              <a:t>El uso del término “</a:t>
            </a:r>
            <a:r>
              <a:rPr lang="es-ES" b="1" dirty="0"/>
              <a:t>se espera</a:t>
            </a:r>
            <a:r>
              <a:rPr lang="es-ES" dirty="0"/>
              <a:t>” en el Estándar EITI indica que el grupo multipartícipe debe considerar el tema y documentar sus discusiones, la justificación de la divulgación/no divulgación y cualquier barrera a la divulgación. La Validación considerará y documentará las discusiones del grupo multipartícipe.</a:t>
            </a:r>
          </a:p>
          <a:p>
            <a:r>
              <a:rPr lang="es-ES" dirty="0"/>
              <a:t>El uso de los términos “</a:t>
            </a:r>
            <a:r>
              <a:rPr lang="es-ES" b="1" dirty="0"/>
              <a:t>se recomienda</a:t>
            </a:r>
            <a:r>
              <a:rPr lang="es-ES" dirty="0"/>
              <a:t>”, “</a:t>
            </a:r>
            <a:r>
              <a:rPr lang="es-ES" b="1" dirty="0"/>
              <a:t>se alienta</a:t>
            </a:r>
            <a:r>
              <a:rPr lang="es-ES" dirty="0"/>
              <a:t>”, “</a:t>
            </a:r>
            <a:r>
              <a:rPr lang="es-ES" b="1" dirty="0"/>
              <a:t>podría desear</a:t>
            </a:r>
            <a:r>
              <a:rPr lang="es-ES" dirty="0"/>
              <a:t>” y “</a:t>
            </a:r>
            <a:r>
              <a:rPr lang="es-ES" b="1" dirty="0"/>
              <a:t>podría</a:t>
            </a:r>
            <a:r>
              <a:rPr lang="es-ES" dirty="0"/>
              <a:t>” en el Estándar EITI indica que el tema es opcional. Los esfuerzos del grupo multipartícipe se documentarán en la Validación pero no se tendrán en cuenta en la evaluación general del cumplimiento del Estándar </a:t>
            </a:r>
          </a:p>
        </p:txBody>
      </p:sp>
    </p:spTree>
    <p:extLst>
      <p:ext uri="{BB962C8B-B14F-4D97-AF65-F5344CB8AC3E}">
        <p14:creationId xmlns:p14="http://schemas.microsoft.com/office/powerpoint/2010/main" val="1002924981"/>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Omal_V1_Ukodet" id="{0B40840B-7AE9-3842-A9F3-811A78B5F2C9}" vid="{E9B86D56-6F5B-6D48-839B-1C8D342D6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80B2FE5AC4B44A80237029CCB0D33" ma:contentTypeVersion="0" ma:contentTypeDescription="Create a new document." ma:contentTypeScope="" ma:versionID="1f9282e618b33429c2cd0302dd444a9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687547-9DB3-48FD-B246-1D92ABDA5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141CA4C-95CD-49BA-8926-D0B5BC3331E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4003F381-E764-4414-8F5F-FEC77569C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LPOTema1</Template>
  <TotalTime>2840</TotalTime>
  <Words>1791</Words>
  <Application>Microsoft Office PowerPoint</Application>
  <PresentationFormat>Widescreen</PresentationFormat>
  <Paragraphs>144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Demi</vt:lpstr>
      <vt:lpstr>EITItheme1</vt:lpstr>
      <vt:lpstr>Estándar 2019 – cambios y aclaraciones    Jueves, 25 de julio 2019 (Webinar 1 de 3 para LAC Español) </vt:lpstr>
      <vt:lpstr>Evolución del Estándar EITI </vt:lpstr>
      <vt:lpstr>Estándar EITI 2019 </vt:lpstr>
      <vt:lpstr>¿Por qué los cambios?</vt:lpstr>
      <vt:lpstr>Proceso seguido</vt:lpstr>
      <vt:lpstr>Resumen Estándar EITI 2019: </vt:lpstr>
      <vt:lpstr>¿Dónde encontrar Estándar 2019 y guía? </vt:lpstr>
      <vt:lpstr>Terminología (1 de 3) - resumen  </vt:lpstr>
      <vt:lpstr>Terminología (2 de 3) – texto del Estándar</vt:lpstr>
      <vt:lpstr>Terminología (2 de 3) – “Mainstreaming”</vt:lpstr>
      <vt:lpstr>¿Cómo afectará esto la Validación?</vt:lpstr>
      <vt:lpstr>Hoy no vamos a cubrir la sección 4:    Vigilancia por el Consejo EITI de la implementación</vt:lpstr>
      <vt:lpstr>“Mainstreaming” (en español referido como “divulgación sistemática” o “integración”)</vt:lpstr>
      <vt:lpstr>Divulgaciones sistemáticas:       ¿Qué ha cambiado? </vt:lpstr>
      <vt:lpstr>Informes a nivel de proyecto:                    ¿Qué ha cambiado? </vt:lpstr>
      <vt:lpstr>Transparencia de los contratos:                   ¿Qué ha cambiado? </vt:lpstr>
      <vt:lpstr>Empresas de titularidad estatal:                      ¿Qué ha cambiado? </vt:lpstr>
      <vt:lpstr>Venta de la participación del estado en el petróleo, gas y minerales: ¿Qué ha cambiado? </vt:lpstr>
      <vt:lpstr>Género: ¿Qué ha cambiado? </vt:lpstr>
      <vt:lpstr>Informes medioambientales:    ¿Qué ha cambiado? </vt:lpstr>
      <vt:lpstr>Informes de progreso anuales:                              ¿Qué ha cambiado? </vt:lpstr>
      <vt:lpstr>Otras disposiciones que se alientan/esperan</vt:lpstr>
      <vt:lpstr>Pequeñas mejoras y aclaraciones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Monica Osorio</cp:lastModifiedBy>
  <cp:revision>197</cp:revision>
  <dcterms:created xsi:type="dcterms:W3CDTF">2018-10-05T09:15:44Z</dcterms:created>
  <dcterms:modified xsi:type="dcterms:W3CDTF">2019-07-26T11:59:02Z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0x010100FB280B2FE5AC4B44A80237029CCB0D33</vt:lpwstr>
  </property>
  <property fmtid="{D5CDD505-2E9C-101B-9397-08002B2CF9AE}" pid="3" name="_MarkAsFinal">
    <vt:bool>true</vt:bool>
  </property>
</Properties>
</file>